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82" r:id="rId2"/>
  </p:sldMasterIdLst>
  <p:notesMasterIdLst>
    <p:notesMasterId r:id="rId21"/>
  </p:notesMasterIdLst>
  <p:handoutMasterIdLst>
    <p:handoutMasterId r:id="rId22"/>
  </p:handoutMasterIdLst>
  <p:sldIdLst>
    <p:sldId id="322" r:id="rId3"/>
    <p:sldId id="797" r:id="rId4"/>
    <p:sldId id="805" r:id="rId5"/>
    <p:sldId id="769" r:id="rId6"/>
    <p:sldId id="806" r:id="rId7"/>
    <p:sldId id="807" r:id="rId8"/>
    <p:sldId id="808" r:id="rId9"/>
    <p:sldId id="809" r:id="rId10"/>
    <p:sldId id="798" r:id="rId11"/>
    <p:sldId id="770" r:id="rId12"/>
    <p:sldId id="812" r:id="rId13"/>
    <p:sldId id="810" r:id="rId14"/>
    <p:sldId id="811" r:id="rId15"/>
    <p:sldId id="799" r:id="rId16"/>
    <p:sldId id="771" r:id="rId17"/>
    <p:sldId id="772" r:id="rId18"/>
    <p:sldId id="777" r:id="rId19"/>
    <p:sldId id="584" r:id="rId20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55FC02"/>
    <a:srgbClr val="FBBA03"/>
    <a:srgbClr val="0332B7"/>
    <a:srgbClr val="000000"/>
    <a:srgbClr val="114FFB"/>
    <a:srgbClr val="7B00E4"/>
    <a:srgbClr val="EFFB03"/>
    <a:srgbClr val="F90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80102" autoAdjust="0"/>
  </p:normalViewPr>
  <p:slideViewPr>
    <p:cSldViewPr>
      <p:cViewPr varScale="1">
        <p:scale>
          <a:sx n="79" d="100"/>
          <a:sy n="79" d="100"/>
        </p:scale>
        <p:origin x="-122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2" d="100"/>
          <a:sy n="112" d="100"/>
        </p:scale>
        <p:origin x="-3904" y="-10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FF668F6-92AF-F14F-959F-F8E6BDC559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27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03442F8-CACF-AA42-83D4-E0A09A06F5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254375" y="9148763"/>
            <a:ext cx="80803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016" tIns="46508" rIns="93016" bIns="46508">
            <a:prstTxWarp prst="textNoShape">
              <a:avLst/>
            </a:prstTxWarp>
            <a:spAutoFit/>
          </a:bodyPr>
          <a:lstStyle/>
          <a:p>
            <a:pPr algn="ctr" defTabSz="919163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300">
                <a:solidFill>
                  <a:schemeClr val="tx1"/>
                </a:solidFill>
              </a:rPr>
              <a:t>Page </a:t>
            </a:r>
            <a:fld id="{ACFFB53C-1439-6C41-A2C3-1FF6E096BBD2}" type="slidenum">
              <a:rPr lang="en-US" sz="1300">
                <a:solidFill>
                  <a:schemeClr val="tx1"/>
                </a:solidFill>
              </a:rPr>
              <a:pPr algn="ctr" defTabSz="919163">
                <a:lnSpc>
                  <a:spcPct val="90000"/>
                </a:lnSpc>
                <a:spcBef>
                  <a:spcPct val="0"/>
                </a:spcBef>
                <a:defRPr/>
              </a:pPr>
              <a:t>‹#›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17" tIns="48008" rIns="97517" bIns="48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163460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5CA2DB-8A6E-354A-84FE-C390361DC98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30200"/>
            <a:ext cx="192405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30200"/>
            <a:ext cx="56197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750E79-2683-6848-A4D7-CDA40719EAAA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4F458F-5213-914F-94F8-6B10C77F9790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C4F620-2FEB-0043-9943-F8C545420FE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chemeClr val="accent2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F543C2CE-5AF7-8143-8A0A-0153F98C0316}" type="slidenum">
              <a:rPr lang="en-US"/>
              <a:pPr>
                <a:defRPr/>
              </a:pPr>
              <a:t>‹#›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302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193800"/>
            <a:ext cx="7683500" cy="492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048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CSE 486/586, Spring</a:t>
            </a:r>
            <a:r>
              <a:rPr lang="en-US" baseline="0" dirty="0" smtClean="0"/>
              <a:t> 2013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050" y="1898650"/>
            <a:ext cx="8834438" cy="1666875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dirty="0" smtClean="0"/>
              <a:t>CSE 486/586 Distributed Systems</a:t>
            </a:r>
            <a:br>
              <a:rPr lang="en-US" dirty="0" smtClean="0"/>
            </a:br>
            <a:r>
              <a:rPr lang="en-US" dirty="0" smtClean="0"/>
              <a:t>Consistency --- 1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71575" y="4289425"/>
            <a:ext cx="6900863" cy="12954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dirty="0" smtClean="0"/>
              <a:t>Steve Ko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Computer Sciences and Engineering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University at Buffalo</a:t>
            </a:r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i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Linearizability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the sequence of read and update operations that client </a:t>
            </a:r>
            <a:r>
              <a:rPr lang="en-US" dirty="0" err="1" smtClean="0"/>
              <a:t>i</a:t>
            </a:r>
            <a:r>
              <a:rPr lang="en-US" dirty="0" smtClean="0"/>
              <a:t> performs in some execution be oi1, oi2,….</a:t>
            </a:r>
          </a:p>
          <a:p>
            <a:pPr lvl="1"/>
            <a:r>
              <a:rPr lang="en-US" altLang="ja-JP" dirty="0" smtClean="0"/>
              <a:t>"</a:t>
            </a:r>
            <a:r>
              <a:rPr lang="en-US" dirty="0" smtClean="0"/>
              <a:t>Program order</a:t>
            </a:r>
            <a:r>
              <a:rPr lang="en-US" altLang="ja-JP" dirty="0" smtClean="0"/>
              <a:t>"</a:t>
            </a:r>
            <a:r>
              <a:rPr lang="en-US" dirty="0" smtClean="0"/>
              <a:t> for the client</a:t>
            </a:r>
          </a:p>
          <a:p>
            <a:r>
              <a:rPr lang="en-US" dirty="0" smtClean="0"/>
              <a:t>(Textbook definition) A replicated shared object service is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linearizable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if for any execution (real), there is some interleaving of operations (virtual) issued by all clients that: </a:t>
            </a:r>
          </a:p>
          <a:p>
            <a:pPr lvl="1"/>
            <a:r>
              <a:rPr lang="en-US" dirty="0" smtClean="0"/>
              <a:t> meets the specification of a single correct copy of objects</a:t>
            </a:r>
          </a:p>
          <a:p>
            <a:pPr lvl="1"/>
            <a:r>
              <a:rPr lang="en-US" dirty="0" smtClean="0"/>
              <a:t> is consistent with the real times at which each operation occurred during the execution </a:t>
            </a:r>
          </a:p>
          <a:p>
            <a:r>
              <a:rPr lang="en-US" dirty="0" smtClean="0"/>
              <a:t>Main goal: any client will see (at any point of time) a copy of the object that is correct and consistent</a:t>
            </a:r>
          </a:p>
          <a:p>
            <a:r>
              <a:rPr lang="en-US" dirty="0" smtClean="0"/>
              <a:t>The strongest form of consistency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10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CSE 486/586 </a:t>
            </a:r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PA3 deadline: 3/29 (Friday)</a:t>
            </a:r>
          </a:p>
          <a:p>
            <a:r>
              <a:rPr lang="en-US" smtClean="0"/>
              <a:t>Anonymous </a:t>
            </a:r>
            <a:r>
              <a:rPr lang="en-US" dirty="0"/>
              <a:t>feedback form still available.</a:t>
            </a:r>
          </a:p>
          <a:p>
            <a:r>
              <a:rPr lang="en-US" dirty="0"/>
              <a:t>Please come </a:t>
            </a:r>
            <a:r>
              <a:rPr lang="en-US" dirty="0" smtClean="0"/>
              <a:t>talk to </a:t>
            </a:r>
            <a:r>
              <a:rPr lang="en-US" dirty="0"/>
              <a:t>me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11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285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question to answer in order to provide sequential consistency: can you come up with a interleaving of operations that preserve the program order?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P1: write A</a:t>
            </a:r>
          </a:p>
          <a:p>
            <a:pPr lvl="1"/>
            <a:r>
              <a:rPr lang="en-US" dirty="0" smtClean="0"/>
              <a:t>P2: 		write B</a:t>
            </a:r>
          </a:p>
          <a:p>
            <a:pPr lvl="1"/>
            <a:r>
              <a:rPr lang="en-US" dirty="0" smtClean="0"/>
              <a:t>P3:				read B		read A</a:t>
            </a:r>
          </a:p>
          <a:p>
            <a:pPr lvl="1"/>
            <a:r>
              <a:rPr lang="en-US" dirty="0" smtClean="0"/>
              <a:t>P4:				read B		read A</a:t>
            </a:r>
          </a:p>
          <a:p>
            <a:r>
              <a:rPr lang="en-US" dirty="0" smtClean="0"/>
              <a:t>What’s an interleaving that makes sense?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12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532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  <a:p>
            <a:pPr lvl="1"/>
            <a:r>
              <a:rPr lang="en-US" dirty="0"/>
              <a:t>P1: write A</a:t>
            </a:r>
          </a:p>
          <a:p>
            <a:pPr lvl="1"/>
            <a:r>
              <a:rPr lang="en-US" dirty="0"/>
              <a:t>P2: 		write B</a:t>
            </a:r>
          </a:p>
          <a:p>
            <a:pPr lvl="1"/>
            <a:r>
              <a:rPr lang="en-US" dirty="0"/>
              <a:t>P3:				read B		read A</a:t>
            </a:r>
          </a:p>
          <a:p>
            <a:pPr lvl="1"/>
            <a:r>
              <a:rPr lang="en-US" dirty="0"/>
              <a:t>P4:				</a:t>
            </a:r>
            <a:r>
              <a:rPr lang="en-US"/>
              <a:t>read </a:t>
            </a:r>
            <a:r>
              <a:rPr lang="en-US" smtClean="0"/>
              <a:t>A</a:t>
            </a:r>
            <a:r>
              <a:rPr lang="en-US" dirty="0"/>
              <a:t>		</a:t>
            </a:r>
            <a:r>
              <a:rPr lang="en-US"/>
              <a:t>read </a:t>
            </a:r>
            <a:r>
              <a:rPr lang="en-US" smtClean="0"/>
              <a:t>B</a:t>
            </a:r>
            <a:endParaRPr lang="en-US" dirty="0"/>
          </a:p>
          <a:p>
            <a:r>
              <a:rPr lang="en-US" dirty="0"/>
              <a:t>What’s an interleaving that makes sense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13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283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understanding the intuition, rough verification of sequential consistency goes like the following.</a:t>
            </a:r>
          </a:p>
          <a:p>
            <a:r>
              <a:rPr lang="en-US" dirty="0" smtClean="0"/>
              <a:t>Let’s say you’re an oracle</a:t>
            </a:r>
          </a:p>
          <a:p>
            <a:r>
              <a:rPr lang="en-US" dirty="0" smtClean="0"/>
              <a:t>Run your system and get the result</a:t>
            </a:r>
          </a:p>
          <a:p>
            <a:r>
              <a:rPr lang="en-US" dirty="0" smtClean="0"/>
              <a:t>See if you can come up with an ordering of operations where</a:t>
            </a:r>
          </a:p>
          <a:p>
            <a:pPr lvl="1"/>
            <a:r>
              <a:rPr lang="en-US" dirty="0"/>
              <a:t>All operations in the ordering appear one at a time as if each operation happened atomically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ordering gives the correct result as if it was done over a single copy.</a:t>
            </a:r>
          </a:p>
          <a:p>
            <a:pPr lvl="1"/>
            <a:r>
              <a:rPr lang="en-US" dirty="0" smtClean="0"/>
              <a:t>The ordering preserves the program order of each client.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14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Consistency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Sequential consistency </a:t>
            </a:r>
            <a:r>
              <a:rPr lang="en-US" dirty="0" smtClean="0"/>
              <a:t>is less strict.</a:t>
            </a:r>
            <a:endParaRPr lang="en-US" dirty="0"/>
          </a:p>
          <a:p>
            <a:r>
              <a:rPr lang="en-US" dirty="0" smtClean="0"/>
              <a:t>(Textbook definition) A replicated shared object service is sequentially consistent if for any execution (real), there is some interleaving of clients</a:t>
            </a:r>
            <a:r>
              <a:rPr lang="fr-FR" altLang="ja-JP" dirty="0" smtClean="0"/>
              <a:t>'</a:t>
            </a:r>
            <a:r>
              <a:rPr lang="en-US" dirty="0" smtClean="0"/>
              <a:t> operations (virtual) that: </a:t>
            </a:r>
          </a:p>
          <a:p>
            <a:pPr lvl="1"/>
            <a:r>
              <a:rPr lang="en-US" dirty="0" smtClean="0"/>
              <a:t>meets the specification of a single correct copy of objects</a:t>
            </a:r>
          </a:p>
          <a:p>
            <a:pPr lvl="1"/>
            <a:r>
              <a:rPr lang="en-US" dirty="0" smtClean="0"/>
              <a:t>is consistent with the program order in which each individual client executes those operations.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15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approach does not require absolute time </a:t>
            </a:r>
            <a:r>
              <a:rPr lang="en-US" dirty="0" smtClean="0"/>
              <a:t>or </a:t>
            </a:r>
            <a:r>
              <a:rPr lang="en-US" smtClean="0"/>
              <a:t>a single fixed </a:t>
            </a:r>
            <a:r>
              <a:rPr lang="en-US" dirty="0" smtClean="0"/>
              <a:t>total order.</a:t>
            </a:r>
          </a:p>
          <a:p>
            <a:pPr lvl="1"/>
            <a:r>
              <a:rPr lang="en-US" dirty="0" smtClean="0"/>
              <a:t>Only that for each client the order in the sequence be consistent with that client</a:t>
            </a:r>
            <a:r>
              <a:rPr lang="fr-FR" altLang="ja-JP" dirty="0" smtClean="0"/>
              <a:t>'</a:t>
            </a:r>
            <a:r>
              <a:rPr lang="en-US" dirty="0" err="1" smtClean="0"/>
              <a:t>s</a:t>
            </a:r>
            <a:r>
              <a:rPr lang="en-US" dirty="0" smtClean="0"/>
              <a:t> program order (~ FIFO).</a:t>
            </a:r>
          </a:p>
          <a:p>
            <a:r>
              <a:rPr lang="en-US" dirty="0" err="1" smtClean="0"/>
              <a:t>Linearilizability</a:t>
            </a:r>
            <a:r>
              <a:rPr lang="en-US" dirty="0" smtClean="0"/>
              <a:t> implies sequential consistency.</a:t>
            </a:r>
          </a:p>
          <a:p>
            <a:pPr lvl="1"/>
            <a:r>
              <a:rPr lang="en-US" dirty="0" smtClean="0"/>
              <a:t>Not vice-versa!</a:t>
            </a:r>
          </a:p>
          <a:p>
            <a:r>
              <a:rPr lang="en-US" dirty="0" smtClean="0"/>
              <a:t>Challenge with guaranteeing seq. cons.? </a:t>
            </a:r>
          </a:p>
          <a:p>
            <a:pPr lvl="1"/>
            <a:r>
              <a:rPr lang="en-US" dirty="0" smtClean="0"/>
              <a:t>Ensuring that all replicas of an object are consistent.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16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Consistency</a:t>
            </a:r>
          </a:p>
          <a:p>
            <a:pPr lvl="1"/>
            <a:r>
              <a:rPr lang="en-US" dirty="0" err="1" smtClean="0"/>
              <a:t>Linearizability</a:t>
            </a:r>
            <a:endParaRPr lang="en-US" dirty="0" smtClean="0"/>
          </a:p>
          <a:p>
            <a:pPr lvl="1"/>
            <a:r>
              <a:rPr lang="en-US" smtClean="0"/>
              <a:t>Sequential consistency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17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88A9B7-E954-E041-8E9D-C26F0D6CC7B8}" type="slidenum">
              <a:rPr lang="en-US"/>
              <a:pPr/>
              <a:t>18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34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Acknowledgements</a:t>
            </a:r>
          </a:p>
        </p:txBody>
      </p:sp>
      <p:sp>
        <p:nvSpPr>
          <p:cNvPr id="134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slides contain material developed and copyrighted by </a:t>
            </a:r>
            <a:r>
              <a:rPr lang="en-US" dirty="0" err="1" smtClean="0"/>
              <a:t>Indranil</a:t>
            </a:r>
            <a:r>
              <a:rPr lang="en-US" dirty="0" smtClean="0"/>
              <a:t> Gupta (UIUC).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Views?</a:t>
            </a:r>
          </a:p>
          <a:p>
            <a:pPr lvl="1"/>
            <a:r>
              <a:rPr lang="en-US" dirty="0" smtClean="0"/>
              <a:t>Versioned membership</a:t>
            </a:r>
          </a:p>
          <a:p>
            <a:r>
              <a:rPr lang="en-US" dirty="0" smtClean="0"/>
              <a:t>View-synchronous group communication?</a:t>
            </a:r>
          </a:p>
          <a:p>
            <a:pPr lvl="1"/>
            <a:r>
              <a:rPr lang="en-US" dirty="0" smtClean="0"/>
              <a:t>Providing group communication with a dynamic group</a:t>
            </a:r>
          </a:p>
          <a:p>
            <a:pPr lvl="1"/>
            <a:r>
              <a:rPr lang="en-US" dirty="0" smtClean="0"/>
              <a:t>A way to design replicated state machines</a:t>
            </a:r>
          </a:p>
          <a:p>
            <a:pPr lvl="1"/>
            <a:r>
              <a:rPr lang="en-US" dirty="0" smtClean="0"/>
              <a:t>“What happens in the view, stays in the view.”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749300" y="1443037"/>
            <a:ext cx="2806700" cy="1985963"/>
            <a:chOff x="456" y="744"/>
            <a:chExt cx="1768" cy="1251"/>
          </a:xfrm>
        </p:grpSpPr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768" y="968"/>
              <a:ext cx="14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768" y="1264"/>
              <a:ext cx="14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768" y="1584"/>
              <a:ext cx="14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464" y="856"/>
              <a:ext cx="280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456" y="1144"/>
              <a:ext cx="280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q</a:t>
              </a: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456" y="1464"/>
              <a:ext cx="280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872" y="744"/>
              <a:ext cx="139" cy="1024"/>
            </a:xfrm>
            <a:custGeom>
              <a:avLst/>
              <a:gdLst>
                <a:gd name="T0" fmla="*/ 80 w 139"/>
                <a:gd name="T1" fmla="*/ 0 h 1024"/>
                <a:gd name="T2" fmla="*/ 16 w 139"/>
                <a:gd name="T3" fmla="*/ 304 h 1024"/>
                <a:gd name="T4" fmla="*/ 136 w 139"/>
                <a:gd name="T5" fmla="*/ 624 h 1024"/>
                <a:gd name="T6" fmla="*/ 0 w 139"/>
                <a:gd name="T7" fmla="*/ 1024 h 10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9"/>
                <a:gd name="T13" fmla="*/ 0 h 1024"/>
                <a:gd name="T14" fmla="*/ 139 w 139"/>
                <a:gd name="T15" fmla="*/ 1024 h 10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9" h="1024">
                  <a:moveTo>
                    <a:pt x="80" y="0"/>
                  </a:moveTo>
                  <a:cubicBezTo>
                    <a:pt x="43" y="100"/>
                    <a:pt x="7" y="200"/>
                    <a:pt x="16" y="304"/>
                  </a:cubicBezTo>
                  <a:cubicBezTo>
                    <a:pt x="25" y="408"/>
                    <a:pt x="139" y="504"/>
                    <a:pt x="136" y="624"/>
                  </a:cubicBezTo>
                  <a:cubicBezTo>
                    <a:pt x="133" y="744"/>
                    <a:pt x="23" y="959"/>
                    <a:pt x="0" y="1024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608" y="1816"/>
              <a:ext cx="568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/>
                <a:t>V(p,q,r)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774700" y="3759200"/>
            <a:ext cx="2806700" cy="1985963"/>
            <a:chOff x="456" y="744"/>
            <a:chExt cx="1768" cy="1251"/>
          </a:xfrm>
        </p:grpSpPr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768" y="968"/>
              <a:ext cx="14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768" y="1264"/>
              <a:ext cx="14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768" y="1584"/>
              <a:ext cx="14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464" y="856"/>
              <a:ext cx="280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456" y="1144"/>
              <a:ext cx="280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q</a:t>
              </a: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456" y="1464"/>
              <a:ext cx="280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872" y="744"/>
              <a:ext cx="139" cy="1024"/>
            </a:xfrm>
            <a:custGeom>
              <a:avLst/>
              <a:gdLst>
                <a:gd name="T0" fmla="*/ 80 w 139"/>
                <a:gd name="T1" fmla="*/ 0 h 1024"/>
                <a:gd name="T2" fmla="*/ 16 w 139"/>
                <a:gd name="T3" fmla="*/ 304 h 1024"/>
                <a:gd name="T4" fmla="*/ 136 w 139"/>
                <a:gd name="T5" fmla="*/ 624 h 1024"/>
                <a:gd name="T6" fmla="*/ 0 w 139"/>
                <a:gd name="T7" fmla="*/ 1024 h 10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9"/>
                <a:gd name="T13" fmla="*/ 0 h 1024"/>
                <a:gd name="T14" fmla="*/ 139 w 139"/>
                <a:gd name="T15" fmla="*/ 1024 h 10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9" h="1024">
                  <a:moveTo>
                    <a:pt x="80" y="0"/>
                  </a:moveTo>
                  <a:cubicBezTo>
                    <a:pt x="43" y="100"/>
                    <a:pt x="7" y="200"/>
                    <a:pt x="16" y="304"/>
                  </a:cubicBezTo>
                  <a:cubicBezTo>
                    <a:pt x="25" y="408"/>
                    <a:pt x="139" y="504"/>
                    <a:pt x="136" y="624"/>
                  </a:cubicBezTo>
                  <a:cubicBezTo>
                    <a:pt x="133" y="744"/>
                    <a:pt x="23" y="959"/>
                    <a:pt x="0" y="1024"/>
                  </a:cubicBezTo>
                </a:path>
              </a:pathLst>
            </a:custGeom>
            <a:noFill/>
            <a:ln w="38100" cap="flat" cmpd="sng" algn="ctr">
              <a:solidFill>
                <a:srgbClr val="000000"/>
              </a:solidFill>
              <a:prstDash val="dash"/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608" y="1816"/>
              <a:ext cx="568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/>
                <a:t>V(p,q,r)</a:t>
              </a:r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5105400" y="1519237"/>
            <a:ext cx="2806700" cy="1985963"/>
            <a:chOff x="456" y="744"/>
            <a:chExt cx="1768" cy="1251"/>
          </a:xfrm>
        </p:grpSpPr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768" y="968"/>
              <a:ext cx="14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768" y="1264"/>
              <a:ext cx="14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768" y="1584"/>
              <a:ext cx="14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26"/>
            <p:cNvSpPr txBox="1">
              <a:spLocks noChangeArrowheads="1"/>
            </p:cNvSpPr>
            <p:nvPr/>
          </p:nvSpPr>
          <p:spPr bwMode="auto">
            <a:xfrm>
              <a:off x="464" y="856"/>
              <a:ext cx="280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456" y="1144"/>
              <a:ext cx="280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q</a:t>
              </a:r>
            </a:p>
          </p:txBody>
        </p:sp>
        <p:sp>
          <p:nvSpPr>
            <p:cNvPr id="29" name="Text Box 28"/>
            <p:cNvSpPr txBox="1">
              <a:spLocks noChangeArrowheads="1"/>
            </p:cNvSpPr>
            <p:nvPr/>
          </p:nvSpPr>
          <p:spPr bwMode="auto">
            <a:xfrm>
              <a:off x="456" y="1464"/>
              <a:ext cx="280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872" y="744"/>
              <a:ext cx="139" cy="1024"/>
            </a:xfrm>
            <a:custGeom>
              <a:avLst/>
              <a:gdLst>
                <a:gd name="T0" fmla="*/ 80 w 139"/>
                <a:gd name="T1" fmla="*/ 0 h 1024"/>
                <a:gd name="T2" fmla="*/ 16 w 139"/>
                <a:gd name="T3" fmla="*/ 304 h 1024"/>
                <a:gd name="T4" fmla="*/ 136 w 139"/>
                <a:gd name="T5" fmla="*/ 624 h 1024"/>
                <a:gd name="T6" fmla="*/ 0 w 139"/>
                <a:gd name="T7" fmla="*/ 1024 h 10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9"/>
                <a:gd name="T13" fmla="*/ 0 h 1024"/>
                <a:gd name="T14" fmla="*/ 139 w 139"/>
                <a:gd name="T15" fmla="*/ 1024 h 10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9" h="1024">
                  <a:moveTo>
                    <a:pt x="80" y="0"/>
                  </a:moveTo>
                  <a:cubicBezTo>
                    <a:pt x="43" y="100"/>
                    <a:pt x="7" y="200"/>
                    <a:pt x="16" y="304"/>
                  </a:cubicBezTo>
                  <a:cubicBezTo>
                    <a:pt x="25" y="408"/>
                    <a:pt x="139" y="504"/>
                    <a:pt x="136" y="624"/>
                  </a:cubicBezTo>
                  <a:cubicBezTo>
                    <a:pt x="133" y="744"/>
                    <a:pt x="23" y="959"/>
                    <a:pt x="0" y="1024"/>
                  </a:cubicBezTo>
                </a:path>
              </a:pathLst>
            </a:custGeom>
            <a:noFill/>
            <a:ln w="38100" cap="flat" cmpd="sng" algn="ctr">
              <a:solidFill>
                <a:srgbClr val="000000"/>
              </a:solidFill>
              <a:prstDash val="dash"/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608" y="1816"/>
              <a:ext cx="568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/>
                <a:t>V(p,q,r)</a:t>
              </a:r>
            </a:p>
          </p:txBody>
        </p:sp>
      </p:grp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5016500" y="3822700"/>
            <a:ext cx="2806700" cy="1985963"/>
            <a:chOff x="456" y="744"/>
            <a:chExt cx="1768" cy="1251"/>
          </a:xfrm>
        </p:grpSpPr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768" y="968"/>
              <a:ext cx="14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768" y="1264"/>
              <a:ext cx="14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768" y="1584"/>
              <a:ext cx="14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Text Box 35"/>
            <p:cNvSpPr txBox="1">
              <a:spLocks noChangeArrowheads="1"/>
            </p:cNvSpPr>
            <p:nvPr/>
          </p:nvSpPr>
          <p:spPr bwMode="auto">
            <a:xfrm>
              <a:off x="464" y="856"/>
              <a:ext cx="280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37" name="Text Box 36"/>
            <p:cNvSpPr txBox="1">
              <a:spLocks noChangeArrowheads="1"/>
            </p:cNvSpPr>
            <p:nvPr/>
          </p:nvSpPr>
          <p:spPr bwMode="auto">
            <a:xfrm>
              <a:off x="456" y="1144"/>
              <a:ext cx="280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q</a:t>
              </a:r>
            </a:p>
          </p:txBody>
        </p:sp>
        <p:sp>
          <p:nvSpPr>
            <p:cNvPr id="38" name="Text Box 37"/>
            <p:cNvSpPr txBox="1">
              <a:spLocks noChangeArrowheads="1"/>
            </p:cNvSpPr>
            <p:nvPr/>
          </p:nvSpPr>
          <p:spPr bwMode="auto">
            <a:xfrm>
              <a:off x="456" y="1464"/>
              <a:ext cx="280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872" y="744"/>
              <a:ext cx="139" cy="1024"/>
            </a:xfrm>
            <a:custGeom>
              <a:avLst/>
              <a:gdLst>
                <a:gd name="T0" fmla="*/ 80 w 139"/>
                <a:gd name="T1" fmla="*/ 0 h 1024"/>
                <a:gd name="T2" fmla="*/ 16 w 139"/>
                <a:gd name="T3" fmla="*/ 304 h 1024"/>
                <a:gd name="T4" fmla="*/ 136 w 139"/>
                <a:gd name="T5" fmla="*/ 624 h 1024"/>
                <a:gd name="T6" fmla="*/ 0 w 139"/>
                <a:gd name="T7" fmla="*/ 1024 h 10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9"/>
                <a:gd name="T13" fmla="*/ 0 h 1024"/>
                <a:gd name="T14" fmla="*/ 139 w 139"/>
                <a:gd name="T15" fmla="*/ 1024 h 10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9" h="1024">
                  <a:moveTo>
                    <a:pt x="80" y="0"/>
                  </a:moveTo>
                  <a:cubicBezTo>
                    <a:pt x="43" y="100"/>
                    <a:pt x="7" y="200"/>
                    <a:pt x="16" y="304"/>
                  </a:cubicBezTo>
                  <a:cubicBezTo>
                    <a:pt x="25" y="408"/>
                    <a:pt x="139" y="504"/>
                    <a:pt x="136" y="624"/>
                  </a:cubicBezTo>
                  <a:cubicBezTo>
                    <a:pt x="133" y="744"/>
                    <a:pt x="23" y="959"/>
                    <a:pt x="0" y="1024"/>
                  </a:cubicBezTo>
                </a:path>
              </a:pathLst>
            </a:custGeom>
            <a:noFill/>
            <a:ln w="38100" cap="flat" cmpd="sng" algn="ctr">
              <a:solidFill>
                <a:srgbClr val="000000"/>
              </a:solidFill>
              <a:prstDash val="dash"/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Text Box 39"/>
            <p:cNvSpPr txBox="1">
              <a:spLocks noChangeArrowheads="1"/>
            </p:cNvSpPr>
            <p:nvPr/>
          </p:nvSpPr>
          <p:spPr bwMode="auto">
            <a:xfrm>
              <a:off x="608" y="1816"/>
              <a:ext cx="568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/>
                <a:t>V(p,q,r)</a:t>
              </a:r>
            </a:p>
          </p:txBody>
        </p:sp>
      </p:grpSp>
      <p:grpSp>
        <p:nvGrpSpPr>
          <p:cNvPr id="41" name="Group 40"/>
          <p:cNvGrpSpPr>
            <a:grpSpLocks/>
          </p:cNvGrpSpPr>
          <p:nvPr/>
        </p:nvGrpSpPr>
        <p:grpSpPr bwMode="auto">
          <a:xfrm>
            <a:off x="1625600" y="1646237"/>
            <a:ext cx="482600" cy="614363"/>
            <a:chOff x="1024" y="872"/>
            <a:chExt cx="304" cy="387"/>
          </a:xfrm>
        </p:grpSpPr>
        <p:sp>
          <p:nvSpPr>
            <p:cNvPr id="42" name="Line 41"/>
            <p:cNvSpPr>
              <a:spLocks noChangeShapeType="1"/>
            </p:cNvSpPr>
            <p:nvPr/>
          </p:nvSpPr>
          <p:spPr bwMode="auto">
            <a:xfrm>
              <a:off x="1040" y="976"/>
              <a:ext cx="24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3" name="Group 42"/>
            <p:cNvGrpSpPr>
              <a:grpSpLocks/>
            </p:cNvGrpSpPr>
            <p:nvPr/>
          </p:nvGrpSpPr>
          <p:grpSpPr bwMode="auto">
            <a:xfrm>
              <a:off x="1024" y="872"/>
              <a:ext cx="304" cy="387"/>
              <a:chOff x="1024" y="872"/>
              <a:chExt cx="304" cy="387"/>
            </a:xfrm>
          </p:grpSpPr>
          <p:sp>
            <p:nvSpPr>
              <p:cNvPr id="44" name="Line 43"/>
              <p:cNvSpPr>
                <a:spLocks noChangeShapeType="1"/>
              </p:cNvSpPr>
              <p:nvPr/>
            </p:nvSpPr>
            <p:spPr bwMode="auto">
              <a:xfrm>
                <a:off x="1032" y="968"/>
                <a:ext cx="176" cy="1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Text Box 44"/>
              <p:cNvSpPr txBox="1">
                <a:spLocks noChangeArrowheads="1"/>
              </p:cNvSpPr>
              <p:nvPr/>
            </p:nvSpPr>
            <p:spPr bwMode="auto">
              <a:xfrm>
                <a:off x="1112" y="872"/>
                <a:ext cx="17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600" b="1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46" name="Text Box 45"/>
              <p:cNvSpPr txBox="1">
                <a:spLocks noChangeArrowheads="1"/>
              </p:cNvSpPr>
              <p:nvPr/>
            </p:nvSpPr>
            <p:spPr bwMode="auto">
              <a:xfrm>
                <a:off x="1152" y="1056"/>
                <a:ext cx="176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b="1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47" name="Text Box 46"/>
              <p:cNvSpPr txBox="1">
                <a:spLocks noChangeArrowheads="1"/>
              </p:cNvSpPr>
              <p:nvPr/>
            </p:nvSpPr>
            <p:spPr bwMode="auto">
              <a:xfrm>
                <a:off x="1024" y="1080"/>
                <a:ext cx="176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b="1">
                    <a:solidFill>
                      <a:schemeClr val="tx1"/>
                    </a:solidFill>
                  </a:rPr>
                  <a:t>X</a:t>
                </a:r>
              </a:p>
            </p:txBody>
          </p:sp>
        </p:grpSp>
      </p:grp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2387600" y="2103437"/>
            <a:ext cx="863600" cy="1262063"/>
            <a:chOff x="1504" y="1160"/>
            <a:chExt cx="544" cy="795"/>
          </a:xfrm>
        </p:grpSpPr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1597" y="1160"/>
              <a:ext cx="119" cy="640"/>
            </a:xfrm>
            <a:custGeom>
              <a:avLst/>
              <a:gdLst>
                <a:gd name="T0" fmla="*/ 99 w 119"/>
                <a:gd name="T1" fmla="*/ 0 h 640"/>
                <a:gd name="T2" fmla="*/ 3 w 119"/>
                <a:gd name="T3" fmla="*/ 224 h 640"/>
                <a:gd name="T4" fmla="*/ 115 w 119"/>
                <a:gd name="T5" fmla="*/ 480 h 640"/>
                <a:gd name="T6" fmla="*/ 27 w 119"/>
                <a:gd name="T7" fmla="*/ 640 h 6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9"/>
                <a:gd name="T13" fmla="*/ 0 h 640"/>
                <a:gd name="T14" fmla="*/ 119 w 119"/>
                <a:gd name="T15" fmla="*/ 640 h 6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9" h="640">
                  <a:moveTo>
                    <a:pt x="99" y="0"/>
                  </a:moveTo>
                  <a:cubicBezTo>
                    <a:pt x="49" y="72"/>
                    <a:pt x="0" y="144"/>
                    <a:pt x="3" y="224"/>
                  </a:cubicBezTo>
                  <a:cubicBezTo>
                    <a:pt x="6" y="304"/>
                    <a:pt x="111" y="411"/>
                    <a:pt x="115" y="480"/>
                  </a:cubicBezTo>
                  <a:cubicBezTo>
                    <a:pt x="119" y="549"/>
                    <a:pt x="42" y="615"/>
                    <a:pt x="27" y="640"/>
                  </a:cubicBezTo>
                </a:path>
              </a:pathLst>
            </a:custGeom>
            <a:noFill/>
            <a:ln w="38100" cap="flat" cmpd="sng" algn="ctr">
              <a:solidFill>
                <a:srgbClr val="000000"/>
              </a:solidFill>
              <a:prstDash val="dash"/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Text Box 49"/>
            <p:cNvSpPr txBox="1">
              <a:spLocks noChangeArrowheads="1"/>
            </p:cNvSpPr>
            <p:nvPr/>
          </p:nvSpPr>
          <p:spPr bwMode="auto">
            <a:xfrm>
              <a:off x="1504" y="1776"/>
              <a:ext cx="54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/>
                <a:t>V(q,r)</a:t>
              </a:r>
            </a:p>
          </p:txBody>
        </p:sp>
      </p:grp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2171700" y="4432300"/>
            <a:ext cx="863600" cy="1262063"/>
            <a:chOff x="1368" y="2792"/>
            <a:chExt cx="544" cy="795"/>
          </a:xfrm>
        </p:grpSpPr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1461" y="2792"/>
              <a:ext cx="119" cy="640"/>
            </a:xfrm>
            <a:custGeom>
              <a:avLst/>
              <a:gdLst>
                <a:gd name="T0" fmla="*/ 99 w 119"/>
                <a:gd name="T1" fmla="*/ 0 h 640"/>
                <a:gd name="T2" fmla="*/ 3 w 119"/>
                <a:gd name="T3" fmla="*/ 224 h 640"/>
                <a:gd name="T4" fmla="*/ 115 w 119"/>
                <a:gd name="T5" fmla="*/ 480 h 640"/>
                <a:gd name="T6" fmla="*/ 27 w 119"/>
                <a:gd name="T7" fmla="*/ 640 h 6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9"/>
                <a:gd name="T13" fmla="*/ 0 h 640"/>
                <a:gd name="T14" fmla="*/ 119 w 119"/>
                <a:gd name="T15" fmla="*/ 640 h 6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9" h="640">
                  <a:moveTo>
                    <a:pt x="99" y="0"/>
                  </a:moveTo>
                  <a:cubicBezTo>
                    <a:pt x="49" y="72"/>
                    <a:pt x="0" y="144"/>
                    <a:pt x="3" y="224"/>
                  </a:cubicBezTo>
                  <a:cubicBezTo>
                    <a:pt x="6" y="304"/>
                    <a:pt x="111" y="411"/>
                    <a:pt x="115" y="480"/>
                  </a:cubicBezTo>
                  <a:cubicBezTo>
                    <a:pt x="119" y="549"/>
                    <a:pt x="42" y="615"/>
                    <a:pt x="27" y="640"/>
                  </a:cubicBezTo>
                </a:path>
              </a:pathLst>
            </a:custGeom>
            <a:noFill/>
            <a:ln w="38100" cap="flat" cmpd="sng" algn="ctr">
              <a:solidFill>
                <a:srgbClr val="000000"/>
              </a:solidFill>
              <a:prstDash val="dash"/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Text Box 52"/>
            <p:cNvSpPr txBox="1">
              <a:spLocks noChangeArrowheads="1"/>
            </p:cNvSpPr>
            <p:nvPr/>
          </p:nvSpPr>
          <p:spPr bwMode="auto">
            <a:xfrm>
              <a:off x="1368" y="3408"/>
              <a:ext cx="54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/>
                <a:t>V(q,r)</a:t>
              </a:r>
            </a:p>
          </p:txBody>
        </p:sp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6832600" y="2116137"/>
            <a:ext cx="863600" cy="1262063"/>
            <a:chOff x="4280" y="1200"/>
            <a:chExt cx="544" cy="795"/>
          </a:xfrm>
        </p:grpSpPr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373" y="1200"/>
              <a:ext cx="119" cy="640"/>
            </a:xfrm>
            <a:custGeom>
              <a:avLst/>
              <a:gdLst>
                <a:gd name="T0" fmla="*/ 99 w 119"/>
                <a:gd name="T1" fmla="*/ 0 h 640"/>
                <a:gd name="T2" fmla="*/ 3 w 119"/>
                <a:gd name="T3" fmla="*/ 224 h 640"/>
                <a:gd name="T4" fmla="*/ 115 w 119"/>
                <a:gd name="T5" fmla="*/ 480 h 640"/>
                <a:gd name="T6" fmla="*/ 27 w 119"/>
                <a:gd name="T7" fmla="*/ 640 h 6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9"/>
                <a:gd name="T13" fmla="*/ 0 h 640"/>
                <a:gd name="T14" fmla="*/ 119 w 119"/>
                <a:gd name="T15" fmla="*/ 640 h 6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9" h="640">
                  <a:moveTo>
                    <a:pt x="99" y="0"/>
                  </a:moveTo>
                  <a:cubicBezTo>
                    <a:pt x="49" y="72"/>
                    <a:pt x="0" y="144"/>
                    <a:pt x="3" y="224"/>
                  </a:cubicBezTo>
                  <a:cubicBezTo>
                    <a:pt x="6" y="304"/>
                    <a:pt x="111" y="411"/>
                    <a:pt x="115" y="480"/>
                  </a:cubicBezTo>
                  <a:cubicBezTo>
                    <a:pt x="119" y="549"/>
                    <a:pt x="42" y="615"/>
                    <a:pt x="27" y="640"/>
                  </a:cubicBezTo>
                </a:path>
              </a:pathLst>
            </a:custGeom>
            <a:noFill/>
            <a:ln w="38100" cap="flat" cmpd="sng" algn="ctr">
              <a:solidFill>
                <a:srgbClr val="000000"/>
              </a:solidFill>
              <a:prstDash val="dash"/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Text Box 55"/>
            <p:cNvSpPr txBox="1">
              <a:spLocks noChangeArrowheads="1"/>
            </p:cNvSpPr>
            <p:nvPr/>
          </p:nvSpPr>
          <p:spPr bwMode="auto">
            <a:xfrm>
              <a:off x="4280" y="1816"/>
              <a:ext cx="54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/>
                <a:t>V(q,r)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6413500" y="4495800"/>
            <a:ext cx="863600" cy="1262063"/>
            <a:chOff x="4040" y="2832"/>
            <a:chExt cx="544" cy="795"/>
          </a:xfrm>
        </p:grpSpPr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4133" y="2832"/>
              <a:ext cx="119" cy="640"/>
            </a:xfrm>
            <a:custGeom>
              <a:avLst/>
              <a:gdLst>
                <a:gd name="T0" fmla="*/ 99 w 119"/>
                <a:gd name="T1" fmla="*/ 0 h 640"/>
                <a:gd name="T2" fmla="*/ 3 w 119"/>
                <a:gd name="T3" fmla="*/ 224 h 640"/>
                <a:gd name="T4" fmla="*/ 115 w 119"/>
                <a:gd name="T5" fmla="*/ 480 h 640"/>
                <a:gd name="T6" fmla="*/ 27 w 119"/>
                <a:gd name="T7" fmla="*/ 640 h 6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9"/>
                <a:gd name="T13" fmla="*/ 0 h 640"/>
                <a:gd name="T14" fmla="*/ 119 w 119"/>
                <a:gd name="T15" fmla="*/ 640 h 6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9" h="640">
                  <a:moveTo>
                    <a:pt x="99" y="0"/>
                  </a:moveTo>
                  <a:cubicBezTo>
                    <a:pt x="49" y="72"/>
                    <a:pt x="0" y="144"/>
                    <a:pt x="3" y="224"/>
                  </a:cubicBezTo>
                  <a:cubicBezTo>
                    <a:pt x="6" y="304"/>
                    <a:pt x="111" y="411"/>
                    <a:pt x="115" y="480"/>
                  </a:cubicBezTo>
                  <a:cubicBezTo>
                    <a:pt x="119" y="549"/>
                    <a:pt x="42" y="615"/>
                    <a:pt x="27" y="640"/>
                  </a:cubicBezTo>
                </a:path>
              </a:pathLst>
            </a:custGeom>
            <a:noFill/>
            <a:ln w="38100" cap="flat" cmpd="sng" algn="ctr">
              <a:solidFill>
                <a:srgbClr val="000000"/>
              </a:solidFill>
              <a:prstDash val="dash"/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Text Box 58"/>
            <p:cNvSpPr txBox="1">
              <a:spLocks noChangeArrowheads="1"/>
            </p:cNvSpPr>
            <p:nvPr/>
          </p:nvSpPr>
          <p:spPr bwMode="auto">
            <a:xfrm>
              <a:off x="4040" y="3448"/>
              <a:ext cx="54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/>
                <a:t>V(q,r)</a:t>
              </a:r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6007100" y="1697037"/>
            <a:ext cx="977900" cy="1155700"/>
            <a:chOff x="3760" y="936"/>
            <a:chExt cx="616" cy="728"/>
          </a:xfrm>
        </p:grpSpPr>
        <p:sp>
          <p:nvSpPr>
            <p:cNvPr id="61" name="Text Box 60"/>
            <p:cNvSpPr txBox="1">
              <a:spLocks noChangeArrowheads="1"/>
            </p:cNvSpPr>
            <p:nvPr/>
          </p:nvSpPr>
          <p:spPr bwMode="auto">
            <a:xfrm>
              <a:off x="3984" y="936"/>
              <a:ext cx="17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62" name="Line 61"/>
            <p:cNvSpPr>
              <a:spLocks noChangeShapeType="1"/>
            </p:cNvSpPr>
            <p:nvPr/>
          </p:nvSpPr>
          <p:spPr bwMode="auto">
            <a:xfrm>
              <a:off x="3760" y="1048"/>
              <a:ext cx="112" cy="2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62"/>
            <p:cNvSpPr>
              <a:spLocks noChangeShapeType="1"/>
            </p:cNvSpPr>
            <p:nvPr/>
          </p:nvSpPr>
          <p:spPr bwMode="auto">
            <a:xfrm>
              <a:off x="3760" y="1048"/>
              <a:ext cx="616" cy="6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4" name="Group 63"/>
          <p:cNvGrpSpPr>
            <a:grpSpLocks/>
          </p:cNvGrpSpPr>
          <p:nvPr/>
        </p:nvGrpSpPr>
        <p:grpSpPr bwMode="auto">
          <a:xfrm>
            <a:off x="1663700" y="3949700"/>
            <a:ext cx="977900" cy="1155700"/>
            <a:chOff x="1048" y="2488"/>
            <a:chExt cx="616" cy="728"/>
          </a:xfrm>
        </p:grpSpPr>
        <p:sp>
          <p:nvSpPr>
            <p:cNvPr id="65" name="Text Box 64"/>
            <p:cNvSpPr txBox="1">
              <a:spLocks noChangeArrowheads="1"/>
            </p:cNvSpPr>
            <p:nvPr/>
          </p:nvSpPr>
          <p:spPr bwMode="auto">
            <a:xfrm>
              <a:off x="1272" y="2488"/>
              <a:ext cx="17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66" name="Line 65"/>
            <p:cNvSpPr>
              <a:spLocks noChangeShapeType="1"/>
            </p:cNvSpPr>
            <p:nvPr/>
          </p:nvSpPr>
          <p:spPr bwMode="auto">
            <a:xfrm>
              <a:off x="1048" y="2600"/>
              <a:ext cx="112" cy="2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66"/>
            <p:cNvSpPr>
              <a:spLocks noChangeShapeType="1"/>
            </p:cNvSpPr>
            <p:nvPr/>
          </p:nvSpPr>
          <p:spPr bwMode="auto">
            <a:xfrm>
              <a:off x="1048" y="2600"/>
              <a:ext cx="616" cy="6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8" name="Group 67"/>
          <p:cNvGrpSpPr>
            <a:grpSpLocks/>
          </p:cNvGrpSpPr>
          <p:nvPr/>
        </p:nvGrpSpPr>
        <p:grpSpPr bwMode="auto">
          <a:xfrm>
            <a:off x="5943600" y="4000500"/>
            <a:ext cx="1130300" cy="1155700"/>
            <a:chOff x="3744" y="2520"/>
            <a:chExt cx="712" cy="728"/>
          </a:xfrm>
        </p:grpSpPr>
        <p:sp>
          <p:nvSpPr>
            <p:cNvPr id="69" name="Text Box 68"/>
            <p:cNvSpPr txBox="1">
              <a:spLocks noChangeArrowheads="1"/>
            </p:cNvSpPr>
            <p:nvPr/>
          </p:nvSpPr>
          <p:spPr bwMode="auto">
            <a:xfrm>
              <a:off x="3968" y="2520"/>
              <a:ext cx="17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70" name="Line 69"/>
            <p:cNvSpPr>
              <a:spLocks noChangeShapeType="1"/>
            </p:cNvSpPr>
            <p:nvPr/>
          </p:nvSpPr>
          <p:spPr bwMode="auto">
            <a:xfrm>
              <a:off x="3744" y="2632"/>
              <a:ext cx="712" cy="2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Line 70"/>
            <p:cNvSpPr>
              <a:spLocks noChangeShapeType="1"/>
            </p:cNvSpPr>
            <p:nvPr/>
          </p:nvSpPr>
          <p:spPr bwMode="auto">
            <a:xfrm>
              <a:off x="3744" y="2632"/>
              <a:ext cx="616" cy="6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2" name="Text Box 71"/>
          <p:cNvSpPr txBox="1">
            <a:spLocks noChangeArrowheads="1"/>
          </p:cNvSpPr>
          <p:nvPr/>
        </p:nvSpPr>
        <p:spPr bwMode="auto">
          <a:xfrm>
            <a:off x="1524000" y="5791200"/>
            <a:ext cx="16637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Not Allowed</a:t>
            </a:r>
          </a:p>
        </p:txBody>
      </p:sp>
      <p:sp>
        <p:nvSpPr>
          <p:cNvPr id="73" name="Text Box 72"/>
          <p:cNvSpPr txBox="1">
            <a:spLocks noChangeArrowheads="1"/>
          </p:cNvSpPr>
          <p:nvPr/>
        </p:nvSpPr>
        <p:spPr bwMode="auto">
          <a:xfrm>
            <a:off x="5778500" y="5829300"/>
            <a:ext cx="16637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Not Allowed</a:t>
            </a:r>
          </a:p>
        </p:txBody>
      </p:sp>
      <p:sp>
        <p:nvSpPr>
          <p:cNvPr id="74" name="Text Box 73"/>
          <p:cNvSpPr txBox="1">
            <a:spLocks noChangeArrowheads="1"/>
          </p:cNvSpPr>
          <p:nvPr/>
        </p:nvSpPr>
        <p:spPr bwMode="auto">
          <a:xfrm>
            <a:off x="1727200" y="1239837"/>
            <a:ext cx="16637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b="1" dirty="0">
                <a:solidFill>
                  <a:schemeClr val="hlink"/>
                </a:solidFill>
              </a:rPr>
              <a:t>Allowed</a:t>
            </a:r>
          </a:p>
        </p:txBody>
      </p:sp>
      <p:sp>
        <p:nvSpPr>
          <p:cNvPr id="75" name="Text Box 74"/>
          <p:cNvSpPr txBox="1">
            <a:spLocks noChangeArrowheads="1"/>
          </p:cNvSpPr>
          <p:nvPr/>
        </p:nvSpPr>
        <p:spPr bwMode="auto">
          <a:xfrm>
            <a:off x="6007100" y="1227137"/>
            <a:ext cx="16637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Allowed</a:t>
            </a:r>
          </a:p>
        </p:txBody>
      </p:sp>
    </p:spTree>
    <p:extLst>
      <p:ext uri="{BB962C8B-B14F-4D97-AF65-F5344CB8AC3E}">
        <p14:creationId xmlns:p14="http://schemas.microsoft.com/office/powerpoint/2010/main" val="2808550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utoUpdateAnimBg="0"/>
      <p:bldP spid="73" grpId="0" autoUpdateAnimBg="0"/>
      <p:bldP spid="74" grpId="0" autoUpdateAnimBg="0"/>
      <p:bldP spid="7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4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765800" y="1054100"/>
            <a:ext cx="2451100" cy="2921000"/>
          </a:xfrm>
          <a:prstGeom prst="rect">
            <a:avLst/>
          </a:prstGeom>
          <a:solidFill>
            <a:schemeClr val="folHlink"/>
          </a:soli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930900" y="2184400"/>
            <a:ext cx="2133600" cy="698500"/>
          </a:xfrm>
          <a:prstGeom prst="rect">
            <a:avLst/>
          </a:prstGeom>
          <a:gradFill rotWithShape="0">
            <a:gsLst>
              <a:gs pos="0">
                <a:srgbClr val="51C3BD"/>
              </a:gs>
              <a:gs pos="50000">
                <a:srgbClr val="67F7F0"/>
              </a:gs>
              <a:gs pos="100000">
                <a:srgbClr val="51C3BD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918200" y="2971800"/>
            <a:ext cx="2133600" cy="698500"/>
          </a:xfrm>
          <a:prstGeom prst="rect">
            <a:avLst/>
          </a:prstGeom>
          <a:gradFill rotWithShape="0">
            <a:gsLst>
              <a:gs pos="0">
                <a:srgbClr val="51C3BD"/>
              </a:gs>
              <a:gs pos="50000">
                <a:srgbClr val="67F7F0"/>
              </a:gs>
              <a:gs pos="100000">
                <a:srgbClr val="51C3BD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918200" y="1257300"/>
            <a:ext cx="2133600" cy="838200"/>
          </a:xfrm>
          <a:prstGeom prst="rect">
            <a:avLst/>
          </a:prstGeom>
          <a:gradFill rotWithShape="0">
            <a:gsLst>
              <a:gs pos="0">
                <a:srgbClr val="51C3BD"/>
              </a:gs>
              <a:gs pos="50000">
                <a:srgbClr val="67F7F0"/>
              </a:gs>
              <a:gs pos="100000">
                <a:srgbClr val="51C3BD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079500" y="1168400"/>
            <a:ext cx="3886200" cy="685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1371600" y="1320800"/>
            <a:ext cx="876300" cy="4064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1384300" y="1371600"/>
            <a:ext cx="8763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dirty="0">
                <a:solidFill>
                  <a:srgbClr val="000000"/>
                </a:solidFill>
              </a:rPr>
              <a:t>Client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3378200" y="1358900"/>
            <a:ext cx="1193800" cy="33855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000000"/>
                </a:solidFill>
              </a:rPr>
              <a:t>Front End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6121400" y="1422400"/>
            <a:ext cx="571500" cy="5715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6121400" y="2222500"/>
            <a:ext cx="571500" cy="5715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6108700" y="3022600"/>
            <a:ext cx="571500" cy="5715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6083300" y="1524000"/>
            <a:ext cx="6731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</a:rPr>
              <a:t>RM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6070600" y="3187700"/>
            <a:ext cx="6731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</a:rPr>
              <a:t>RM</a:t>
            </a: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6096000" y="2349500"/>
            <a:ext cx="6731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</a:rPr>
              <a:t>RM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079500" y="1968500"/>
            <a:ext cx="3886200" cy="685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1371600" y="2120900"/>
            <a:ext cx="876300" cy="4064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1384300" y="2171700"/>
            <a:ext cx="8763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dirty="0">
                <a:solidFill>
                  <a:srgbClr val="000000"/>
                </a:solidFill>
              </a:rPr>
              <a:t>Client</a:t>
            </a: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3378200" y="2146300"/>
            <a:ext cx="1193800" cy="33855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000000"/>
                </a:solidFill>
              </a:rPr>
              <a:t>Front End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092200" y="3086100"/>
            <a:ext cx="3886200" cy="685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1384300" y="3238500"/>
            <a:ext cx="876300" cy="4064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1397000" y="3289300"/>
            <a:ext cx="8763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dirty="0">
                <a:solidFill>
                  <a:srgbClr val="000000"/>
                </a:solidFill>
              </a:rPr>
              <a:t>Client</a:t>
            </a: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3390900" y="3263900"/>
            <a:ext cx="1193800" cy="33855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000000"/>
                </a:solidFill>
              </a:rPr>
              <a:t>Front End</a:t>
            </a: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7162800" y="3721100"/>
            <a:ext cx="97790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chemeClr val="hlink"/>
                </a:solidFill>
              </a:rPr>
              <a:t>Service</a:t>
            </a:r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>
            <a:off x="2247900" y="1536700"/>
            <a:ext cx="1143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>
            <a:off x="2273300" y="2324100"/>
            <a:ext cx="1143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>
            <a:off x="2273300" y="3441700"/>
            <a:ext cx="1143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30"/>
          <p:cNvSpPr>
            <a:spLocks noChangeShapeType="1"/>
          </p:cNvSpPr>
          <p:nvPr/>
        </p:nvSpPr>
        <p:spPr bwMode="auto">
          <a:xfrm>
            <a:off x="4584700" y="1549400"/>
            <a:ext cx="1168400" cy="292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31"/>
          <p:cNvSpPr>
            <a:spLocks noChangeShapeType="1"/>
          </p:cNvSpPr>
          <p:nvPr/>
        </p:nvSpPr>
        <p:spPr bwMode="auto">
          <a:xfrm>
            <a:off x="4572000" y="2298700"/>
            <a:ext cx="1206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32"/>
          <p:cNvSpPr>
            <a:spLocks noChangeShapeType="1"/>
          </p:cNvSpPr>
          <p:nvPr/>
        </p:nvSpPr>
        <p:spPr bwMode="auto">
          <a:xfrm flipV="1">
            <a:off x="4597400" y="3009900"/>
            <a:ext cx="1155700" cy="406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6997700" y="1333500"/>
            <a:ext cx="203200" cy="393700"/>
            <a:chOff x="4408" y="920"/>
            <a:chExt cx="128" cy="248"/>
          </a:xfrm>
        </p:grpSpPr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4416" y="920"/>
              <a:ext cx="120" cy="248"/>
            </a:xfrm>
            <a:prstGeom prst="ellipse">
              <a:avLst/>
            </a:prstGeom>
            <a:solidFill>
              <a:srgbClr val="037C03"/>
            </a:soli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4408" y="1048"/>
              <a:ext cx="128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7150100" y="1485900"/>
            <a:ext cx="203200" cy="393700"/>
            <a:chOff x="4408" y="920"/>
            <a:chExt cx="128" cy="248"/>
          </a:xfrm>
        </p:grpSpPr>
        <p:sp>
          <p:nvSpPr>
            <p:cNvPr id="38" name="Oval 37"/>
            <p:cNvSpPr>
              <a:spLocks noChangeArrowheads="1"/>
            </p:cNvSpPr>
            <p:nvPr/>
          </p:nvSpPr>
          <p:spPr bwMode="auto">
            <a:xfrm>
              <a:off x="4416" y="920"/>
              <a:ext cx="120" cy="248"/>
            </a:xfrm>
            <a:prstGeom prst="ellipse">
              <a:avLst/>
            </a:prstGeom>
            <a:solidFill>
              <a:srgbClr val="037C03"/>
            </a:soli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auto">
            <a:xfrm>
              <a:off x="4408" y="1048"/>
              <a:ext cx="128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" name="Group 39"/>
          <p:cNvGrpSpPr>
            <a:grpSpLocks/>
          </p:cNvGrpSpPr>
          <p:nvPr/>
        </p:nvGrpSpPr>
        <p:grpSpPr bwMode="auto">
          <a:xfrm>
            <a:off x="7302500" y="1638300"/>
            <a:ext cx="203200" cy="393700"/>
            <a:chOff x="4408" y="920"/>
            <a:chExt cx="128" cy="248"/>
          </a:xfrm>
        </p:grpSpPr>
        <p:sp>
          <p:nvSpPr>
            <p:cNvPr id="41" name="Oval 40"/>
            <p:cNvSpPr>
              <a:spLocks noChangeArrowheads="1"/>
            </p:cNvSpPr>
            <p:nvPr/>
          </p:nvSpPr>
          <p:spPr bwMode="auto">
            <a:xfrm>
              <a:off x="4416" y="920"/>
              <a:ext cx="120" cy="248"/>
            </a:xfrm>
            <a:prstGeom prst="ellipse">
              <a:avLst/>
            </a:prstGeom>
            <a:solidFill>
              <a:srgbClr val="037C03"/>
            </a:soli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41"/>
            <p:cNvSpPr>
              <a:spLocks noChangeShapeType="1"/>
            </p:cNvSpPr>
            <p:nvPr/>
          </p:nvSpPr>
          <p:spPr bwMode="auto">
            <a:xfrm>
              <a:off x="4408" y="1048"/>
              <a:ext cx="128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3" name="Group 42"/>
          <p:cNvGrpSpPr>
            <a:grpSpLocks/>
          </p:cNvGrpSpPr>
          <p:nvPr/>
        </p:nvGrpSpPr>
        <p:grpSpPr bwMode="auto">
          <a:xfrm>
            <a:off x="7010400" y="2273300"/>
            <a:ext cx="203200" cy="393700"/>
            <a:chOff x="4408" y="920"/>
            <a:chExt cx="128" cy="248"/>
          </a:xfrm>
        </p:grpSpPr>
        <p:sp>
          <p:nvSpPr>
            <p:cNvPr id="44" name="Oval 43"/>
            <p:cNvSpPr>
              <a:spLocks noChangeArrowheads="1"/>
            </p:cNvSpPr>
            <p:nvPr/>
          </p:nvSpPr>
          <p:spPr bwMode="auto">
            <a:xfrm>
              <a:off x="4416" y="920"/>
              <a:ext cx="120" cy="248"/>
            </a:xfrm>
            <a:prstGeom prst="ellipse">
              <a:avLst/>
            </a:prstGeom>
            <a:solidFill>
              <a:srgbClr val="037C03"/>
            </a:soli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44"/>
            <p:cNvSpPr>
              <a:spLocks noChangeShapeType="1"/>
            </p:cNvSpPr>
            <p:nvPr/>
          </p:nvSpPr>
          <p:spPr bwMode="auto">
            <a:xfrm>
              <a:off x="4408" y="1048"/>
              <a:ext cx="128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6" name="Group 45"/>
          <p:cNvGrpSpPr>
            <a:grpSpLocks/>
          </p:cNvGrpSpPr>
          <p:nvPr/>
        </p:nvGrpSpPr>
        <p:grpSpPr bwMode="auto">
          <a:xfrm>
            <a:off x="7289800" y="2260600"/>
            <a:ext cx="203200" cy="393700"/>
            <a:chOff x="4408" y="920"/>
            <a:chExt cx="128" cy="248"/>
          </a:xfrm>
        </p:grpSpPr>
        <p:sp>
          <p:nvSpPr>
            <p:cNvPr id="47" name="Oval 46"/>
            <p:cNvSpPr>
              <a:spLocks noChangeArrowheads="1"/>
            </p:cNvSpPr>
            <p:nvPr/>
          </p:nvSpPr>
          <p:spPr bwMode="auto">
            <a:xfrm>
              <a:off x="4416" y="920"/>
              <a:ext cx="120" cy="248"/>
            </a:xfrm>
            <a:prstGeom prst="ellipse">
              <a:avLst/>
            </a:prstGeom>
            <a:solidFill>
              <a:srgbClr val="037C03"/>
            </a:soli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47"/>
            <p:cNvSpPr>
              <a:spLocks noChangeShapeType="1"/>
            </p:cNvSpPr>
            <p:nvPr/>
          </p:nvSpPr>
          <p:spPr bwMode="auto">
            <a:xfrm>
              <a:off x="4408" y="1048"/>
              <a:ext cx="128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9" name="Group 48"/>
          <p:cNvGrpSpPr>
            <a:grpSpLocks/>
          </p:cNvGrpSpPr>
          <p:nvPr/>
        </p:nvGrpSpPr>
        <p:grpSpPr bwMode="auto">
          <a:xfrm>
            <a:off x="7556500" y="2273300"/>
            <a:ext cx="203200" cy="393700"/>
            <a:chOff x="4408" y="920"/>
            <a:chExt cx="128" cy="248"/>
          </a:xfrm>
        </p:grpSpPr>
        <p:sp>
          <p:nvSpPr>
            <p:cNvPr id="50" name="Oval 49"/>
            <p:cNvSpPr>
              <a:spLocks noChangeArrowheads="1"/>
            </p:cNvSpPr>
            <p:nvPr/>
          </p:nvSpPr>
          <p:spPr bwMode="auto">
            <a:xfrm>
              <a:off x="4416" y="920"/>
              <a:ext cx="120" cy="248"/>
            </a:xfrm>
            <a:prstGeom prst="ellipse">
              <a:avLst/>
            </a:prstGeom>
            <a:solidFill>
              <a:srgbClr val="037C03"/>
            </a:soli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50"/>
            <p:cNvSpPr>
              <a:spLocks noChangeShapeType="1"/>
            </p:cNvSpPr>
            <p:nvPr/>
          </p:nvSpPr>
          <p:spPr bwMode="auto">
            <a:xfrm>
              <a:off x="4408" y="1048"/>
              <a:ext cx="128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2" name="Group 51"/>
          <p:cNvGrpSpPr>
            <a:grpSpLocks/>
          </p:cNvGrpSpPr>
          <p:nvPr/>
        </p:nvGrpSpPr>
        <p:grpSpPr bwMode="auto">
          <a:xfrm>
            <a:off x="6819900" y="2997200"/>
            <a:ext cx="203200" cy="393700"/>
            <a:chOff x="4408" y="920"/>
            <a:chExt cx="128" cy="248"/>
          </a:xfrm>
        </p:grpSpPr>
        <p:sp>
          <p:nvSpPr>
            <p:cNvPr id="53" name="Oval 52"/>
            <p:cNvSpPr>
              <a:spLocks noChangeArrowheads="1"/>
            </p:cNvSpPr>
            <p:nvPr/>
          </p:nvSpPr>
          <p:spPr bwMode="auto">
            <a:xfrm>
              <a:off x="4416" y="920"/>
              <a:ext cx="120" cy="248"/>
            </a:xfrm>
            <a:prstGeom prst="ellipse">
              <a:avLst/>
            </a:prstGeom>
            <a:solidFill>
              <a:srgbClr val="037C03"/>
            </a:soli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53"/>
            <p:cNvSpPr>
              <a:spLocks noChangeShapeType="1"/>
            </p:cNvSpPr>
            <p:nvPr/>
          </p:nvSpPr>
          <p:spPr bwMode="auto">
            <a:xfrm>
              <a:off x="4408" y="1048"/>
              <a:ext cx="128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5" name="Group 54"/>
          <p:cNvGrpSpPr>
            <a:grpSpLocks/>
          </p:cNvGrpSpPr>
          <p:nvPr/>
        </p:nvGrpSpPr>
        <p:grpSpPr bwMode="auto">
          <a:xfrm>
            <a:off x="7048500" y="3175000"/>
            <a:ext cx="203200" cy="393700"/>
            <a:chOff x="4408" y="920"/>
            <a:chExt cx="128" cy="248"/>
          </a:xfrm>
        </p:grpSpPr>
        <p:sp>
          <p:nvSpPr>
            <p:cNvPr id="56" name="Oval 55"/>
            <p:cNvSpPr>
              <a:spLocks noChangeArrowheads="1"/>
            </p:cNvSpPr>
            <p:nvPr/>
          </p:nvSpPr>
          <p:spPr bwMode="auto">
            <a:xfrm>
              <a:off x="4416" y="920"/>
              <a:ext cx="120" cy="248"/>
            </a:xfrm>
            <a:prstGeom prst="ellipse">
              <a:avLst/>
            </a:prstGeom>
            <a:solidFill>
              <a:srgbClr val="037C03"/>
            </a:soli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56"/>
            <p:cNvSpPr>
              <a:spLocks noChangeShapeType="1"/>
            </p:cNvSpPr>
            <p:nvPr/>
          </p:nvSpPr>
          <p:spPr bwMode="auto">
            <a:xfrm>
              <a:off x="4408" y="1048"/>
              <a:ext cx="128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8" name="Group 57"/>
          <p:cNvGrpSpPr>
            <a:grpSpLocks/>
          </p:cNvGrpSpPr>
          <p:nvPr/>
        </p:nvGrpSpPr>
        <p:grpSpPr bwMode="auto">
          <a:xfrm>
            <a:off x="7315200" y="3086100"/>
            <a:ext cx="203200" cy="393700"/>
            <a:chOff x="4408" y="920"/>
            <a:chExt cx="128" cy="248"/>
          </a:xfrm>
        </p:grpSpPr>
        <p:sp>
          <p:nvSpPr>
            <p:cNvPr id="59" name="Oval 58"/>
            <p:cNvSpPr>
              <a:spLocks noChangeArrowheads="1"/>
            </p:cNvSpPr>
            <p:nvPr/>
          </p:nvSpPr>
          <p:spPr bwMode="auto">
            <a:xfrm>
              <a:off x="4416" y="920"/>
              <a:ext cx="120" cy="248"/>
            </a:xfrm>
            <a:prstGeom prst="ellipse">
              <a:avLst/>
            </a:prstGeom>
            <a:solidFill>
              <a:srgbClr val="037C03"/>
            </a:soli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59"/>
            <p:cNvSpPr>
              <a:spLocks noChangeShapeType="1"/>
            </p:cNvSpPr>
            <p:nvPr/>
          </p:nvSpPr>
          <p:spPr bwMode="auto">
            <a:xfrm>
              <a:off x="4408" y="1048"/>
              <a:ext cx="128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" name="Text Box 60"/>
          <p:cNvSpPr txBox="1">
            <a:spLocks noChangeArrowheads="1"/>
          </p:cNvSpPr>
          <p:nvPr/>
        </p:nvSpPr>
        <p:spPr bwMode="auto">
          <a:xfrm>
            <a:off x="7366000" y="3429000"/>
            <a:ext cx="7874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rgbClr val="000000"/>
                </a:solidFill>
              </a:rPr>
              <a:t>server</a:t>
            </a:r>
          </a:p>
        </p:txBody>
      </p:sp>
      <p:sp>
        <p:nvSpPr>
          <p:cNvPr id="62" name="Text Box 61"/>
          <p:cNvSpPr txBox="1">
            <a:spLocks noChangeArrowheads="1"/>
          </p:cNvSpPr>
          <p:nvPr/>
        </p:nvSpPr>
        <p:spPr bwMode="auto">
          <a:xfrm>
            <a:off x="7315200" y="2628900"/>
            <a:ext cx="7874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rgbClr val="000000"/>
                </a:solidFill>
              </a:rPr>
              <a:t>server</a:t>
            </a:r>
          </a:p>
        </p:txBody>
      </p:sp>
      <p:sp>
        <p:nvSpPr>
          <p:cNvPr id="63" name="Text Box 62"/>
          <p:cNvSpPr txBox="1">
            <a:spLocks noChangeArrowheads="1"/>
          </p:cNvSpPr>
          <p:nvPr/>
        </p:nvSpPr>
        <p:spPr bwMode="auto">
          <a:xfrm>
            <a:off x="7302500" y="1257300"/>
            <a:ext cx="7874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rgbClr val="000000"/>
                </a:solidFill>
              </a:rPr>
              <a:t>server</a:t>
            </a:r>
          </a:p>
        </p:txBody>
      </p:sp>
      <p:grpSp>
        <p:nvGrpSpPr>
          <p:cNvPr id="64" name="Group 63"/>
          <p:cNvGrpSpPr>
            <a:grpSpLocks/>
          </p:cNvGrpSpPr>
          <p:nvPr/>
        </p:nvGrpSpPr>
        <p:grpSpPr bwMode="auto">
          <a:xfrm>
            <a:off x="7645400" y="3073400"/>
            <a:ext cx="215900" cy="393700"/>
            <a:chOff x="4408" y="920"/>
            <a:chExt cx="128" cy="248"/>
          </a:xfrm>
        </p:grpSpPr>
        <p:sp>
          <p:nvSpPr>
            <p:cNvPr id="65" name="Oval 64"/>
            <p:cNvSpPr>
              <a:spLocks noChangeArrowheads="1"/>
            </p:cNvSpPr>
            <p:nvPr/>
          </p:nvSpPr>
          <p:spPr bwMode="auto">
            <a:xfrm>
              <a:off x="4416" y="920"/>
              <a:ext cx="120" cy="248"/>
            </a:xfrm>
            <a:prstGeom prst="ellipse">
              <a:avLst/>
            </a:prstGeom>
            <a:solidFill>
              <a:srgbClr val="037C03"/>
            </a:soli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65"/>
            <p:cNvSpPr>
              <a:spLocks noChangeShapeType="1"/>
            </p:cNvSpPr>
            <p:nvPr/>
          </p:nvSpPr>
          <p:spPr bwMode="auto">
            <a:xfrm>
              <a:off x="4408" y="1048"/>
              <a:ext cx="128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7" name="Text Box 66"/>
          <p:cNvSpPr txBox="1">
            <a:spLocks noChangeArrowheads="1"/>
          </p:cNvSpPr>
          <p:nvPr/>
        </p:nvSpPr>
        <p:spPr bwMode="auto">
          <a:xfrm>
            <a:off x="5655645" y="525463"/>
            <a:ext cx="173637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000000"/>
                </a:solidFill>
              </a:rPr>
              <a:t>Replica Manager</a:t>
            </a:r>
          </a:p>
        </p:txBody>
      </p:sp>
      <p:sp>
        <p:nvSpPr>
          <p:cNvPr id="68" name="Line 67"/>
          <p:cNvSpPr>
            <a:spLocks noChangeShapeType="1"/>
          </p:cNvSpPr>
          <p:nvPr/>
        </p:nvSpPr>
        <p:spPr bwMode="auto">
          <a:xfrm flipV="1">
            <a:off x="6197600" y="876300"/>
            <a:ext cx="457200" cy="660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Rectangle 8"/>
          <p:cNvSpPr txBox="1">
            <a:spLocks noChangeArrowheads="1"/>
          </p:cNvSpPr>
          <p:nvPr/>
        </p:nvSpPr>
        <p:spPr bwMode="auto">
          <a:xfrm>
            <a:off x="457200" y="4343399"/>
            <a:ext cx="8229600" cy="2057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lang="en-US" sz="2400" kern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Consider that this is a storage service that serves read/write requests.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Need consistent updates to all copies of object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Consistency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ensure that multiple copies have the same object?</a:t>
            </a:r>
          </a:p>
          <a:p>
            <a:r>
              <a:rPr lang="en-US" dirty="0" smtClean="0"/>
              <a:t>Let’s think about this in terms of read/write operations…</a:t>
            </a:r>
          </a:p>
          <a:p>
            <a:r>
              <a:rPr lang="en-US" dirty="0" smtClean="0"/>
              <a:t>From the client’s perspective, when do you know if an object has a new value?</a:t>
            </a:r>
          </a:p>
          <a:p>
            <a:r>
              <a:rPr lang="en-US" dirty="0" smtClean="0"/>
              <a:t>It depends on when writes become visible to reads.</a:t>
            </a:r>
          </a:p>
          <a:p>
            <a:r>
              <a:rPr lang="en-US" dirty="0" smtClean="0"/>
              <a:t>There are several guarantees we can provide.</a:t>
            </a:r>
          </a:p>
          <a:p>
            <a:pPr lvl="1"/>
            <a:r>
              <a:rPr lang="en-US" dirty="0" err="1" smtClean="0"/>
              <a:t>Linearizability</a:t>
            </a:r>
            <a:endParaRPr lang="en-US" dirty="0" smtClean="0"/>
          </a:p>
          <a:p>
            <a:pPr lvl="1"/>
            <a:r>
              <a:rPr lang="en-US" dirty="0" smtClean="0"/>
              <a:t>Sequential consistency</a:t>
            </a:r>
          </a:p>
          <a:p>
            <a:pPr lvl="1"/>
            <a:r>
              <a:rPr lang="en-US" dirty="0" smtClean="0"/>
              <a:t>Causal consistency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We’ll see the first two; and later the third.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5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24" y="2686627"/>
            <a:ext cx="519176" cy="58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376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Linearizability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would be the strongest (and probably most natural) form of consistency?</a:t>
            </a:r>
          </a:p>
          <a:p>
            <a:r>
              <a:rPr lang="en-US" dirty="0" err="1" smtClean="0"/>
              <a:t>Linearizability</a:t>
            </a:r>
            <a:endParaRPr lang="en-US" dirty="0" smtClean="0"/>
          </a:p>
          <a:p>
            <a:pPr lvl="1"/>
            <a:r>
              <a:rPr lang="en-US" dirty="0" smtClean="0"/>
              <a:t>A read operation returns the most recent write, regardless of the clients.</a:t>
            </a:r>
          </a:p>
          <a:p>
            <a:r>
              <a:rPr lang="en-US" dirty="0" smtClean="0"/>
              <a:t>Think of a single system read/write. What happens for a write followed by a read?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6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24" y="1162627"/>
            <a:ext cx="519176" cy="58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398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Linearizability</a:t>
            </a:r>
            <a:r>
              <a:rPr lang="en-US" dirty="0" smtClean="0"/>
              <a:t> Subtleties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operation takes time to finish.</a:t>
            </a:r>
          </a:p>
          <a:p>
            <a:pPr lvl="1"/>
            <a:r>
              <a:rPr lang="en-US" dirty="0" smtClean="0"/>
              <a:t>E.g., a read op R starts at X </a:t>
            </a:r>
            <a:r>
              <a:rPr lang="en-US" dirty="0" err="1" smtClean="0"/>
              <a:t>ms</a:t>
            </a:r>
            <a:r>
              <a:rPr lang="en-US" dirty="0" smtClean="0"/>
              <a:t> and finishes at Y </a:t>
            </a:r>
            <a:r>
              <a:rPr lang="en-US" dirty="0" err="1" smtClean="0"/>
              <a:t>ms.</a:t>
            </a:r>
            <a:endParaRPr lang="en-US" dirty="0" smtClean="0"/>
          </a:p>
          <a:p>
            <a:r>
              <a:rPr lang="en-US" dirty="0" smtClean="0"/>
              <a:t>A value written by a write operation becomes (physically) visible at some point during the operation.</a:t>
            </a:r>
          </a:p>
          <a:p>
            <a:pPr lvl="1"/>
            <a:r>
              <a:rPr lang="en-US" dirty="0" smtClean="0"/>
              <a:t>E.g., a write op W starts at </a:t>
            </a:r>
            <a:r>
              <a:rPr lang="en-US" dirty="0"/>
              <a:t>X </a:t>
            </a:r>
            <a:r>
              <a:rPr lang="en-US" dirty="0" err="1"/>
              <a:t>ms</a:t>
            </a:r>
            <a:r>
              <a:rPr lang="en-US" dirty="0"/>
              <a:t> and finishes at Y </a:t>
            </a:r>
            <a:r>
              <a:rPr lang="en-US" dirty="0" err="1"/>
              <a:t>ms</a:t>
            </a:r>
            <a:r>
              <a:rPr lang="en-US" dirty="0" err="1" smtClean="0"/>
              <a:t>.</a:t>
            </a:r>
            <a:r>
              <a:rPr lang="en-US" dirty="0" smtClean="0"/>
              <a:t> At Z </a:t>
            </a:r>
            <a:r>
              <a:rPr lang="en-US" dirty="0" err="1" smtClean="0"/>
              <a:t>ms</a:t>
            </a:r>
            <a:r>
              <a:rPr lang="en-US" dirty="0" smtClean="0"/>
              <a:t> (X &lt; Z &lt; Y), the value gets actually written and becomes visible.</a:t>
            </a:r>
          </a:p>
          <a:p>
            <a:r>
              <a:rPr lang="en-US" dirty="0" smtClean="0"/>
              <a:t>What’s a reasonable thing to do with this?</a:t>
            </a:r>
          </a:p>
          <a:p>
            <a:pPr lvl="1"/>
            <a:r>
              <a:rPr lang="en-US" dirty="0" smtClean="0"/>
              <a:t>If W happens at X, R happens at Y, and X &lt; Y, then R should read what W wrote.</a:t>
            </a:r>
          </a:p>
          <a:p>
            <a:pPr lvl="1"/>
            <a:r>
              <a:rPr lang="en-US" dirty="0" smtClean="0"/>
              <a:t>If R finishes later than W but overlaps with W, then it can read either the previous value or the value written by 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7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24" y="3905827"/>
            <a:ext cx="519176" cy="58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176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Linearizability</a:t>
            </a:r>
            <a:r>
              <a:rPr lang="en-US" dirty="0"/>
              <a:t> Subtleties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(black) &amp; read (red)</a:t>
            </a:r>
          </a:p>
          <a:p>
            <a:r>
              <a:rPr lang="en-US" dirty="0" smtClean="0"/>
              <a:t>Definite guarantee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Relaxed guarantee when overlap</a:t>
            </a:r>
          </a:p>
          <a:p>
            <a:r>
              <a:rPr lang="en-US" dirty="0" smtClean="0"/>
              <a:t>Case 1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Case 2</a:t>
            </a:r>
          </a:p>
          <a:p>
            <a:endParaRPr lang="en-US" dirty="0"/>
          </a:p>
          <a:p>
            <a:r>
              <a:rPr lang="en-US" dirty="0" smtClean="0"/>
              <a:t>Case 3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8</a:t>
            </a:fld>
            <a:endParaRPr lang="en-US" b="0">
              <a:solidFill>
                <a:srgbClr val="FBBA03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1143000" y="2362200"/>
            <a:ext cx="2057400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3429000" y="2819400"/>
            <a:ext cx="2057400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1981200" y="3886200"/>
            <a:ext cx="2057400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>
            <a:off x="2362200" y="5105400"/>
            <a:ext cx="1295400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1981200" y="4876800"/>
            <a:ext cx="2057400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3352800" y="4114800"/>
            <a:ext cx="2057400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1981200" y="5943600"/>
            <a:ext cx="2057400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2362200" y="5715000"/>
            <a:ext cx="1295400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751790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Linearizability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00" y="1193800"/>
            <a:ext cx="7683500" cy="5435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Let’s say you’re an oracle.</a:t>
            </a:r>
          </a:p>
          <a:p>
            <a:r>
              <a:rPr lang="en-US" dirty="0" smtClean="0"/>
              <a:t>Let your clients make requests (concurrent read/write).</a:t>
            </a:r>
          </a:p>
          <a:p>
            <a:r>
              <a:rPr lang="en-US" dirty="0" smtClean="0"/>
              <a:t>Let your system (with replicas) execute the requests.</a:t>
            </a:r>
          </a:p>
          <a:p>
            <a:r>
              <a:rPr lang="en-US" dirty="0" smtClean="0"/>
              <a:t>Write down the </a:t>
            </a:r>
            <a:r>
              <a:rPr lang="en-US" i="1" dirty="0" smtClean="0">
                <a:solidFill>
                  <a:srgbClr val="0000FF"/>
                </a:solidFill>
              </a:rPr>
              <a:t>real-time </a:t>
            </a:r>
            <a:r>
              <a:rPr lang="en-US" dirty="0" smtClean="0"/>
              <a:t>execution of operations of your system. Two things to write down:</a:t>
            </a:r>
          </a:p>
          <a:p>
            <a:pPr lvl="1"/>
            <a:r>
              <a:rPr lang="en-US" dirty="0" smtClean="0"/>
              <a:t>At what points in time each operation starts and ends.</a:t>
            </a:r>
          </a:p>
          <a:p>
            <a:pPr lvl="1"/>
            <a:r>
              <a:rPr lang="en-US" dirty="0" smtClean="0"/>
              <a:t>Real-time precedence among operations: if A ends then B starts in real time, then A precedes B. (Caution: this is not a total order.)</a:t>
            </a:r>
          </a:p>
          <a:p>
            <a:r>
              <a:rPr lang="en-US" dirty="0" smtClean="0"/>
              <a:t>See if you can come up with an ordering of operations that</a:t>
            </a:r>
            <a:r>
              <a:rPr lang="en-US" dirty="0"/>
              <a:t> </a:t>
            </a:r>
            <a:r>
              <a:rPr lang="en-US" dirty="0" smtClean="0"/>
              <a:t>meets three conditions:</a:t>
            </a:r>
          </a:p>
          <a:p>
            <a:pPr lvl="1"/>
            <a:r>
              <a:rPr lang="en-US" dirty="0" smtClean="0"/>
              <a:t>All operations in the ordering appear one at a time as if each operation happened atomically.</a:t>
            </a:r>
          </a:p>
          <a:p>
            <a:pPr lvl="1"/>
            <a:r>
              <a:rPr lang="en-US" dirty="0" smtClean="0"/>
              <a:t>The ordering gives the correct result as if it was done over a single copy.</a:t>
            </a:r>
          </a:p>
          <a:p>
            <a:pPr lvl="1"/>
            <a:r>
              <a:rPr lang="en-US" dirty="0" smtClean="0"/>
              <a:t>The ordering preserves</a:t>
            </a:r>
            <a:r>
              <a:rPr lang="en-US" dirty="0"/>
              <a:t> </a:t>
            </a:r>
            <a:r>
              <a:rPr lang="en-US" dirty="0" smtClean="0"/>
              <a:t>the real-time precedence of operations (i.e., the ordering written down from the above).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9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CS252-template</Template>
  <TotalTime>26666</TotalTime>
  <Pages>12</Pages>
  <Words>1074</Words>
  <Application>Microsoft Macintosh PowerPoint</Application>
  <PresentationFormat>Letter Paper (8.5x11 in)</PresentationFormat>
  <Paragraphs>178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CS252-template</vt:lpstr>
      <vt:lpstr>Office Theme</vt:lpstr>
      <vt:lpstr>CSE 486/586 Distributed Systems Consistency --- 1</vt:lpstr>
      <vt:lpstr>Recap</vt:lpstr>
      <vt:lpstr>Examples</vt:lpstr>
      <vt:lpstr>Consistency</vt:lpstr>
      <vt:lpstr>Consistency Question</vt:lpstr>
      <vt:lpstr>Linearizability</vt:lpstr>
      <vt:lpstr>Linearizability Subtleties</vt:lpstr>
      <vt:lpstr>Linearizability Subtleties</vt:lpstr>
      <vt:lpstr>Linearizability</vt:lpstr>
      <vt:lpstr>Linearizability </vt:lpstr>
      <vt:lpstr>CSE 486/586 Administrivia</vt:lpstr>
      <vt:lpstr>Sequential Consistency</vt:lpstr>
      <vt:lpstr>Sequential Consistency</vt:lpstr>
      <vt:lpstr>Sequential Consistency</vt:lpstr>
      <vt:lpstr>Sequential Consistency </vt:lpstr>
      <vt:lpstr>Sequential Consistency</vt:lpstr>
      <vt:lpstr>Summary</vt:lpstr>
      <vt:lpstr>Acknowledgements</vt:lpstr>
    </vt:vector>
  </TitlesOfParts>
  <Manager/>
  <Company>UC Berkeley-EECS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152  Computer Architecture  and Engineering  Lec 01 - Introduction  </dc:title>
  <dc:subject/>
  <dc:creator> Krste Asanovic</dc:creator>
  <cp:keywords/>
  <dc:description/>
  <cp:lastModifiedBy>Steve Ko</cp:lastModifiedBy>
  <cp:revision>1136</cp:revision>
  <cp:lastPrinted>2012-03-21T14:14:32Z</cp:lastPrinted>
  <dcterms:created xsi:type="dcterms:W3CDTF">2012-03-21T04:48:11Z</dcterms:created>
  <dcterms:modified xsi:type="dcterms:W3CDTF">2013-05-06T02:35:09Z</dcterms:modified>
  <cp:category/>
</cp:coreProperties>
</file>