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0"/>
  </p:notesMasterIdLst>
  <p:handoutMasterIdLst>
    <p:handoutMasterId r:id="rId21"/>
  </p:handoutMasterIdLst>
  <p:sldIdLst>
    <p:sldId id="322" r:id="rId3"/>
    <p:sldId id="819" r:id="rId4"/>
    <p:sldId id="807" r:id="rId5"/>
    <p:sldId id="820" r:id="rId6"/>
    <p:sldId id="821" r:id="rId7"/>
    <p:sldId id="816" r:id="rId8"/>
    <p:sldId id="818" r:id="rId9"/>
    <p:sldId id="827" r:id="rId10"/>
    <p:sldId id="822" r:id="rId11"/>
    <p:sldId id="823" r:id="rId12"/>
    <p:sldId id="824" r:id="rId13"/>
    <p:sldId id="825" r:id="rId14"/>
    <p:sldId id="826" r:id="rId15"/>
    <p:sldId id="828" r:id="rId16"/>
    <p:sldId id="830" r:id="rId17"/>
    <p:sldId id="777" r:id="rId18"/>
    <p:sldId id="584" r:id="rId19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102" autoAdjust="0"/>
  </p:normalViewPr>
  <p:slideViewPr>
    <p:cSldViewPr>
      <p:cViewPr varScale="1">
        <p:scale>
          <a:sx n="83" d="100"/>
          <a:sy n="83" d="100"/>
        </p:scale>
        <p:origin x="-6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Consistency --- 2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(Primary-Backup)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306709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>
              <a:solidFill>
                <a:srgbClr val="6BB76D"/>
              </a:solidFill>
            </a:endParaRP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Request Communication</a:t>
            </a:r>
            <a:r>
              <a:rPr lang="en-US" dirty="0" smtClean="0"/>
              <a:t>: the request is issued to the primary RM and carries a unique request id.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Coordination</a:t>
            </a:r>
            <a:r>
              <a:rPr lang="en-US" dirty="0" smtClean="0"/>
              <a:t>: Primary takes requests atomically, in order, checks id (resends response if not new id.)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Execution</a:t>
            </a:r>
            <a:r>
              <a:rPr lang="en-US" dirty="0" smtClean="0"/>
              <a:t>: Primary executes &amp; stores the response 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Agreement</a:t>
            </a:r>
            <a:r>
              <a:rPr lang="en-US" dirty="0" smtClean="0"/>
              <a:t>: If update, primary sends updated state/result, </a:t>
            </a:r>
            <a:r>
              <a:rPr lang="en-US" dirty="0" err="1" smtClean="0"/>
              <a:t>req</a:t>
            </a:r>
            <a:r>
              <a:rPr lang="en-US" dirty="0" smtClean="0"/>
              <a:t>-id and response to all backup </a:t>
            </a:r>
            <a:r>
              <a:rPr lang="en-US" dirty="0" err="1" smtClean="0"/>
              <a:t>RMs</a:t>
            </a:r>
            <a:r>
              <a:rPr lang="en-US" dirty="0" smtClean="0"/>
              <a:t> (1-phase commit enough).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Response</a:t>
            </a:r>
            <a:r>
              <a:rPr lang="en-US" dirty="0" smtClean="0"/>
              <a:t>: primary sends result to the front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65800" y="1143000"/>
            <a:ext cx="2451100" cy="2082800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79500" y="1206500"/>
            <a:ext cx="38862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371600" y="1358900"/>
            <a:ext cx="876300" cy="4064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84300" y="1409700"/>
            <a:ext cx="876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378200" y="1397000"/>
            <a:ext cx="1193800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tx1"/>
                </a:solidFill>
              </a:rPr>
              <a:t>Front End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994400" y="1612900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302500" y="2146300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7289800" y="1244600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956300" y="1714500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251700" y="1409700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277100" y="2273300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79500" y="2463800"/>
            <a:ext cx="38862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371600" y="2616200"/>
            <a:ext cx="876300" cy="4064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384300" y="2667000"/>
            <a:ext cx="876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378200" y="2641600"/>
            <a:ext cx="1193800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Front End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2247900" y="157480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273300" y="281940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4584700" y="1587500"/>
            <a:ext cx="1397000" cy="279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4572000" y="2070100"/>
            <a:ext cx="1549400" cy="723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6375400" y="2463800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6337300" y="2628900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6565900" y="1524000"/>
            <a:ext cx="73660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6540500" y="2032000"/>
            <a:ext cx="787400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6375400" y="2197100"/>
            <a:ext cx="17780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5854700" y="1358900"/>
            <a:ext cx="850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primary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7188200" y="1790700"/>
            <a:ext cx="850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Backup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7188200" y="2667000"/>
            <a:ext cx="850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Backup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6223000" y="2946400"/>
            <a:ext cx="850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Backup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374900" y="1968500"/>
            <a:ext cx="132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chemeClr val="tx1"/>
                </a:solidFill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414614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Linearizability</a:t>
            </a:r>
            <a:r>
              <a:rPr lang="en-US" dirty="0" smtClean="0"/>
              <a:t> vs. Sequential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care about giving </a:t>
            </a:r>
            <a:r>
              <a:rPr lang="en-US" dirty="0">
                <a:solidFill>
                  <a:srgbClr val="FF0000"/>
                </a:solidFill>
              </a:rPr>
              <a:t>an illusion of a single copy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From the outside observer, the system should (almost) behave as if there’s only a single copy.</a:t>
            </a:r>
          </a:p>
          <a:p>
            <a:r>
              <a:rPr lang="en-US" dirty="0" err="1"/>
              <a:t>Linearizability</a:t>
            </a:r>
            <a:r>
              <a:rPr lang="en-US" dirty="0"/>
              <a:t> cares about </a:t>
            </a:r>
            <a:r>
              <a:rPr lang="en-US" dirty="0">
                <a:solidFill>
                  <a:srgbClr val="FF0000"/>
                </a:solidFill>
              </a:rPr>
              <a:t>time</a:t>
            </a:r>
            <a:r>
              <a:rPr lang="en-US" dirty="0"/>
              <a:t>.</a:t>
            </a:r>
          </a:p>
          <a:p>
            <a:r>
              <a:rPr lang="en-US" dirty="0"/>
              <a:t>Sequential consistency cares about </a:t>
            </a:r>
            <a:r>
              <a:rPr lang="en-US" dirty="0">
                <a:solidFill>
                  <a:srgbClr val="FF0000"/>
                </a:solidFill>
              </a:rPr>
              <a:t>program </a:t>
            </a:r>
            <a:r>
              <a:rPr lang="en-US">
                <a:solidFill>
                  <a:srgbClr val="FF0000"/>
                </a:solidFill>
              </a:rPr>
              <a:t>order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036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consistency</a:t>
            </a:r>
          </a:p>
          <a:p>
            <a:pPr lvl="1"/>
            <a:r>
              <a:rPr lang="en-US" dirty="0" smtClean="0"/>
              <a:t>Should provide the behavior of a single copy</a:t>
            </a:r>
          </a:p>
          <a:p>
            <a:pPr lvl="1"/>
            <a:r>
              <a:rPr lang="en-US" dirty="0" smtClean="0"/>
              <a:t>A read operation returns the most recent write, regardless of the clients.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All subsequent read ops should return the same result</a:t>
            </a:r>
            <a:r>
              <a:rPr lang="en-US" dirty="0">
                <a:solidFill>
                  <a:srgbClr val="FF0000"/>
                </a:solidFill>
              </a:rPr>
              <a:t> until the next write</a:t>
            </a:r>
            <a:r>
              <a:rPr lang="en-US" dirty="0" smtClean="0">
                <a:solidFill>
                  <a:srgbClr val="FF0000"/>
                </a:solidFill>
              </a:rPr>
              <a:t>, regardless of the clients.</a:t>
            </a:r>
          </a:p>
          <a:p>
            <a:r>
              <a:rPr lang="en-US" dirty="0" smtClean="0"/>
              <a:t>“The most recent” &amp; “all subsequent”</a:t>
            </a:r>
          </a:p>
          <a:p>
            <a:pPr lvl="1"/>
            <a:r>
              <a:rPr lang="en-US" dirty="0" smtClean="0"/>
              <a:t>Ops </a:t>
            </a:r>
            <a:r>
              <a:rPr lang="en-US" dirty="0"/>
              <a:t>within the same </a:t>
            </a:r>
            <a:r>
              <a:rPr lang="en-US" dirty="0" smtClean="0"/>
              <a:t>client: Determined by time (program order)</a:t>
            </a:r>
          </a:p>
          <a:p>
            <a:pPr lvl="1"/>
            <a:r>
              <a:rPr lang="en-US" dirty="0" smtClean="0"/>
              <a:t>Ops </a:t>
            </a:r>
            <a:r>
              <a:rPr lang="en-US" dirty="0"/>
              <a:t>across </a:t>
            </a:r>
            <a:r>
              <a:rPr lang="en-US" dirty="0" smtClean="0"/>
              <a:t>clients: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determined by time, i.e., we can re-order them.</a:t>
            </a:r>
          </a:p>
          <a:p>
            <a:pPr lvl="1"/>
            <a:r>
              <a:rPr lang="en-US" dirty="0" smtClean="0"/>
              <a:t>I.e., we just need to preserve the program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149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the outside observer, the system needs to provide a global ordering of operations where:</a:t>
            </a:r>
          </a:p>
          <a:p>
            <a:pPr lvl="1"/>
            <a:r>
              <a:rPr lang="en-US" dirty="0" smtClean="0"/>
              <a:t>It works like a single copy.</a:t>
            </a:r>
          </a:p>
          <a:p>
            <a:pPr lvl="1"/>
            <a:r>
              <a:rPr lang="en-US" dirty="0" smtClean="0"/>
              <a:t>The ordering of ops coming from the same client is preserved.</a:t>
            </a:r>
            <a:endParaRPr lang="en-US" dirty="0"/>
          </a:p>
          <a:p>
            <a:r>
              <a:rPr lang="en-US" dirty="0" err="1" smtClean="0"/>
              <a:t>Linearizability</a:t>
            </a:r>
            <a:r>
              <a:rPr lang="en-US" dirty="0" smtClean="0"/>
              <a:t> vs. sequential consistency</a:t>
            </a:r>
          </a:p>
          <a:p>
            <a:pPr lvl="1"/>
            <a:r>
              <a:rPr lang="en-US" dirty="0" smtClean="0"/>
              <a:t>With sequential consistency, the system has freedom as to how to interleave operations coming from </a:t>
            </a:r>
            <a:r>
              <a:rPr lang="en-US" dirty="0" smtClean="0">
                <a:solidFill>
                  <a:srgbClr val="FF0000"/>
                </a:solidFill>
              </a:rPr>
              <a:t>different clients</a:t>
            </a:r>
            <a:r>
              <a:rPr lang="en-US" dirty="0" smtClean="0"/>
              <a:t>, as long as the ordering from each client is preserved.</a:t>
            </a:r>
          </a:p>
          <a:p>
            <a:pPr lvl="1"/>
            <a:r>
              <a:rPr lang="en-US" dirty="0" smtClean="0"/>
              <a:t>With </a:t>
            </a:r>
            <a:r>
              <a:rPr lang="en-US" dirty="0" err="1" smtClean="0"/>
              <a:t>linearizability</a:t>
            </a:r>
            <a:r>
              <a:rPr lang="en-US" dirty="0" smtClean="0"/>
              <a:t>, the interleaving across all clients is pretty much determined already based on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113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Consistency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</a:p>
          <a:p>
            <a:pPr lvl="1"/>
            <a:r>
              <a:rPr lang="en-US" dirty="0" smtClean="0"/>
              <a:t>P1: </a:t>
            </a:r>
            <a:r>
              <a:rPr lang="en-US" dirty="0" err="1" smtClean="0"/>
              <a:t>a.write</a:t>
            </a:r>
            <a:r>
              <a:rPr lang="en-US" dirty="0"/>
              <a:t>(</a:t>
            </a:r>
            <a:r>
              <a:rPr lang="en-US" dirty="0" smtClean="0"/>
              <a:t>A)</a:t>
            </a:r>
          </a:p>
          <a:p>
            <a:pPr lvl="1"/>
            <a:r>
              <a:rPr lang="en-US" dirty="0" smtClean="0"/>
              <a:t>P2:                 </a:t>
            </a:r>
            <a:r>
              <a:rPr lang="en-US" dirty="0" err="1" smtClean="0"/>
              <a:t>a.write</a:t>
            </a:r>
            <a:r>
              <a:rPr lang="en-US" dirty="0"/>
              <a:t>(</a:t>
            </a:r>
            <a:r>
              <a:rPr lang="en-US" dirty="0" smtClean="0"/>
              <a:t>B)</a:t>
            </a:r>
          </a:p>
          <a:p>
            <a:pPr lvl="1"/>
            <a:r>
              <a:rPr lang="en-US" dirty="0" smtClean="0"/>
              <a:t>P3:                                 </a:t>
            </a:r>
            <a:r>
              <a:rPr lang="en-US" dirty="0" err="1" smtClean="0"/>
              <a:t>a.read</a:t>
            </a:r>
            <a:r>
              <a:rPr lang="en-US" dirty="0" smtClean="0"/>
              <a:t>()-&gt;B        </a:t>
            </a:r>
            <a:r>
              <a:rPr lang="en-US" dirty="0" err="1" smtClean="0"/>
              <a:t>a.read</a:t>
            </a:r>
            <a:r>
              <a:rPr lang="en-US" dirty="0" smtClean="0"/>
              <a:t>()-&gt;A</a:t>
            </a:r>
          </a:p>
          <a:p>
            <a:pPr lvl="1"/>
            <a:r>
              <a:rPr lang="en-US" dirty="0" smtClean="0"/>
              <a:t>P4:</a:t>
            </a:r>
            <a:r>
              <a:rPr lang="en-US" dirty="0"/>
              <a:t> </a:t>
            </a:r>
            <a:r>
              <a:rPr lang="en-US" dirty="0" smtClean="0"/>
              <a:t>                                              </a:t>
            </a:r>
            <a:r>
              <a:rPr lang="en-US" dirty="0" err="1" smtClean="0"/>
              <a:t>a.read</a:t>
            </a:r>
            <a:r>
              <a:rPr lang="en-US" dirty="0" smtClean="0"/>
              <a:t>()-&gt;B</a:t>
            </a: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a.read</a:t>
            </a:r>
            <a:r>
              <a:rPr lang="en-US" dirty="0" smtClean="0"/>
              <a:t>()-&gt;A</a:t>
            </a:r>
          </a:p>
          <a:p>
            <a:r>
              <a:rPr lang="en-US" dirty="0" smtClean="0"/>
              <a:t>Example 2</a:t>
            </a:r>
            <a:endParaRPr lang="en-US" dirty="0"/>
          </a:p>
          <a:p>
            <a:pPr lvl="1"/>
            <a:r>
              <a:rPr lang="en-US" dirty="0"/>
              <a:t>P1: </a:t>
            </a:r>
            <a:r>
              <a:rPr lang="en-US" dirty="0" err="1" smtClean="0"/>
              <a:t>a.write</a:t>
            </a:r>
            <a:r>
              <a:rPr lang="en-US" dirty="0" smtClean="0"/>
              <a:t>(A)</a:t>
            </a:r>
            <a:endParaRPr lang="en-US" dirty="0"/>
          </a:p>
          <a:p>
            <a:pPr lvl="1"/>
            <a:r>
              <a:rPr lang="en-US" dirty="0"/>
              <a:t>P2: </a:t>
            </a:r>
            <a:r>
              <a:rPr lang="en-US" dirty="0" smtClean="0"/>
              <a:t>                </a:t>
            </a:r>
            <a:r>
              <a:rPr lang="en-US" dirty="0" err="1" smtClean="0"/>
              <a:t>a.write</a:t>
            </a:r>
            <a:r>
              <a:rPr lang="en-US" dirty="0"/>
              <a:t>(</a:t>
            </a:r>
            <a:r>
              <a:rPr lang="en-US" dirty="0" smtClean="0"/>
              <a:t>B)</a:t>
            </a:r>
            <a:endParaRPr lang="en-US" dirty="0"/>
          </a:p>
          <a:p>
            <a:pPr lvl="1"/>
            <a:r>
              <a:rPr lang="en-US" dirty="0"/>
              <a:t>P3</a:t>
            </a:r>
            <a:r>
              <a:rPr lang="en-US" dirty="0" smtClean="0"/>
              <a:t>:                                 </a:t>
            </a:r>
            <a:r>
              <a:rPr lang="en-US" dirty="0" err="1" smtClean="0"/>
              <a:t>a.read</a:t>
            </a:r>
            <a:r>
              <a:rPr lang="en-US" dirty="0" smtClean="0"/>
              <a:t>()-&gt;B        </a:t>
            </a:r>
            <a:r>
              <a:rPr lang="en-US" dirty="0" err="1" smtClean="0"/>
              <a:t>a.read</a:t>
            </a:r>
            <a:r>
              <a:rPr lang="en-US" dirty="0" smtClean="0"/>
              <a:t>()-&gt;A</a:t>
            </a:r>
            <a:endParaRPr lang="en-US" dirty="0"/>
          </a:p>
          <a:p>
            <a:pPr lvl="1"/>
            <a:r>
              <a:rPr lang="en-US" dirty="0"/>
              <a:t>P4</a:t>
            </a:r>
            <a:r>
              <a:rPr lang="en-US" dirty="0" smtClean="0"/>
              <a:t>:                                               </a:t>
            </a:r>
            <a:r>
              <a:rPr lang="en-US" dirty="0" err="1" smtClean="0"/>
              <a:t>a.read</a:t>
            </a:r>
            <a:r>
              <a:rPr lang="en-US" dirty="0" smtClean="0"/>
              <a:t>()-&gt;A       </a:t>
            </a:r>
            <a:r>
              <a:rPr lang="en-US" dirty="0" err="1" smtClean="0"/>
              <a:t>a.read</a:t>
            </a:r>
            <a:r>
              <a:rPr lang="en-US" dirty="0" smtClean="0"/>
              <a:t>()-&gt;B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519176" cy="5899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067627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23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3200399"/>
            <a:ext cx="8229600" cy="32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Request Communication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: The request contains a unique identifier and is multicast to all by a reliable totally-ordered multicast.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Coordination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: Group communication ensures that requests are delivered to each RM in the same order (but may be at different physical times!).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Execution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: Each replica executes the request.  (Correct replicas return same result since they are running the same program, i.e., they are replicated protocols or replicated state machines)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Agreement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: No agreement phase is needed, because of multicast delivery semantics of requests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Response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: Each replica sends response directly to FE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765800" y="1066800"/>
            <a:ext cx="2451100" cy="2082800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79500" y="1130300"/>
            <a:ext cx="38862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371600" y="1282700"/>
            <a:ext cx="876300" cy="4064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84300" y="1333500"/>
            <a:ext cx="876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378200" y="1320800"/>
            <a:ext cx="1193800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Front End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7112000" y="1854200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6350000" y="1181100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311900" y="1346200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086600" y="1981200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079500" y="2387600"/>
            <a:ext cx="38862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1371600" y="2540000"/>
            <a:ext cx="876300" cy="4064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384300" y="2590800"/>
            <a:ext cx="876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378200" y="2565400"/>
            <a:ext cx="1193800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Front End</a:t>
            </a: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2247900" y="149860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273300" y="274320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6375400" y="2489200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6337300" y="2654300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374900" y="1892300"/>
            <a:ext cx="132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</a:rPr>
              <a:t>….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4584700" y="1498600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V="1">
            <a:off x="5232400" y="1295400"/>
            <a:ext cx="118110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5245100" y="1524000"/>
            <a:ext cx="1879600" cy="571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5257800" y="1549400"/>
            <a:ext cx="1181100" cy="1066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4584700" y="2730500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flipV="1">
            <a:off x="5207000" y="1600200"/>
            <a:ext cx="1193800" cy="1130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5232400" y="2717800"/>
            <a:ext cx="1206500" cy="203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V="1">
            <a:off x="5245100" y="2146300"/>
            <a:ext cx="1854200" cy="571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H="1" flipV="1">
            <a:off x="5588000" y="1143000"/>
            <a:ext cx="762000" cy="3302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H="1">
            <a:off x="4572000" y="1155700"/>
            <a:ext cx="1041400" cy="2286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H="1" flipV="1">
            <a:off x="4572000" y="1600200"/>
            <a:ext cx="1816100" cy="11557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H="1">
            <a:off x="5384800" y="2984500"/>
            <a:ext cx="1041400" cy="1778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H="1" flipV="1">
            <a:off x="4572000" y="2844800"/>
            <a:ext cx="825500" cy="3048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H="1">
            <a:off x="4572000" y="1727200"/>
            <a:ext cx="1968500" cy="9398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" name="AutoShape 36"/>
          <p:cNvCxnSpPr>
            <a:cxnSpLocks noChangeShapeType="1"/>
            <a:stCxn id="11" idx="7"/>
            <a:endCxn id="10" idx="0"/>
          </p:cNvCxnSpPr>
          <p:nvPr/>
        </p:nvCxnSpPr>
        <p:spPr bwMode="auto">
          <a:xfrm rot="16200000" flipV="1">
            <a:off x="5478906" y="-183006"/>
            <a:ext cx="617094" cy="3624706"/>
          </a:xfrm>
          <a:prstGeom prst="curvedConnector3">
            <a:avLst>
              <a:gd name="adj1" fmla="val 137045"/>
            </a:avLst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7"/>
          <p:cNvCxnSpPr>
            <a:cxnSpLocks noChangeShapeType="1"/>
            <a:stCxn id="22" idx="2"/>
            <a:endCxn id="18" idx="2"/>
          </p:cNvCxnSpPr>
          <p:nvPr/>
        </p:nvCxnSpPr>
        <p:spPr bwMode="auto">
          <a:xfrm rot="5400000" flipH="1">
            <a:off x="5279439" y="1599615"/>
            <a:ext cx="90071" cy="2698750"/>
          </a:xfrm>
          <a:prstGeom prst="curvedConnector3">
            <a:avLst>
              <a:gd name="adj1" fmla="val -253800"/>
            </a:avLst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64172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Linearizability</a:t>
            </a:r>
            <a:endParaRPr lang="en-US" dirty="0" smtClean="0"/>
          </a:p>
          <a:p>
            <a:pPr lvl="1"/>
            <a:r>
              <a:rPr lang="en-US" dirty="0" smtClean="0"/>
              <a:t>The ordering of operations is determined by time.</a:t>
            </a:r>
          </a:p>
          <a:p>
            <a:pPr lvl="1"/>
            <a:r>
              <a:rPr lang="en-US" dirty="0" smtClean="0"/>
              <a:t>Primary-backup can provide </a:t>
            </a:r>
            <a:r>
              <a:rPr lang="en-US" dirty="0" err="1" smtClean="0"/>
              <a:t>linearizability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Chain replication can also provide </a:t>
            </a:r>
            <a:r>
              <a:rPr lang="en-US" dirty="0" err="1" smtClean="0"/>
              <a:t>linearizability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Sequential consistency</a:t>
            </a:r>
          </a:p>
          <a:p>
            <a:pPr lvl="1"/>
            <a:r>
              <a:rPr lang="en-US" dirty="0" smtClean="0"/>
              <a:t>The ordering of operations preserves the program order of each client.</a:t>
            </a:r>
          </a:p>
          <a:p>
            <a:pPr lvl="1"/>
            <a:r>
              <a:rPr lang="en-US" dirty="0" smtClean="0"/>
              <a:t>Active replication can provide sequential consistency.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17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Linearizability</a:t>
            </a:r>
            <a:r>
              <a:rPr lang="en-US" dirty="0" smtClean="0"/>
              <a:t> vs. Sequential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care about giving </a:t>
            </a:r>
            <a:r>
              <a:rPr lang="en-US" dirty="0" smtClean="0">
                <a:solidFill>
                  <a:srgbClr val="FF0000"/>
                </a:solidFill>
              </a:rPr>
              <a:t>an illusion of a single copy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From the outside observer, the system should (almost) behave as if there’s only a single copy.</a:t>
            </a:r>
          </a:p>
          <a:p>
            <a:r>
              <a:rPr lang="en-US" dirty="0" err="1" smtClean="0"/>
              <a:t>Linearizability</a:t>
            </a:r>
            <a:r>
              <a:rPr lang="en-US" dirty="0" smtClean="0"/>
              <a:t> cares about </a:t>
            </a:r>
            <a:r>
              <a:rPr lang="en-US" dirty="0" smtClean="0">
                <a:solidFill>
                  <a:srgbClr val="FF0000"/>
                </a:solidFill>
              </a:rPr>
              <a:t>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Sequential consistency cares about </a:t>
            </a:r>
            <a:r>
              <a:rPr lang="en-US" dirty="0" smtClean="0">
                <a:solidFill>
                  <a:srgbClr val="FF0000"/>
                </a:solidFill>
              </a:rPr>
              <a:t>program order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need to look deeper into both concepts to understand the difference.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811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Linearizability</a:t>
            </a:r>
            <a:endParaRPr lang="en-US" dirty="0" smtClean="0"/>
          </a:p>
          <a:p>
            <a:pPr lvl="1"/>
            <a:r>
              <a:rPr lang="en-US" dirty="0" smtClean="0"/>
              <a:t>Should provide the behavior of a single copy</a:t>
            </a:r>
          </a:p>
          <a:p>
            <a:pPr lvl="1"/>
            <a:r>
              <a:rPr lang="en-US" dirty="0" smtClean="0"/>
              <a:t>A read operation returns the most recent write, regardless of the clients.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All subsequent read ops should return the same result</a:t>
            </a:r>
            <a:r>
              <a:rPr lang="en-US" dirty="0">
                <a:solidFill>
                  <a:srgbClr val="FF0000"/>
                </a:solidFill>
              </a:rPr>
              <a:t> until the next write</a:t>
            </a:r>
            <a:r>
              <a:rPr lang="en-US" dirty="0" smtClean="0">
                <a:solidFill>
                  <a:srgbClr val="FF0000"/>
                </a:solidFill>
              </a:rPr>
              <a:t>, regardless of the clients.</a:t>
            </a:r>
          </a:p>
          <a:p>
            <a:r>
              <a:rPr lang="en-US" dirty="0" smtClean="0"/>
              <a:t>“The most recent” &amp; “all subsequent”</a:t>
            </a:r>
          </a:p>
          <a:p>
            <a:pPr lvl="1"/>
            <a:r>
              <a:rPr lang="en-US" dirty="0" smtClean="0"/>
              <a:t>Determined by time.</a:t>
            </a:r>
          </a:p>
          <a:p>
            <a:r>
              <a:rPr lang="en-US" dirty="0" smtClean="0"/>
              <a:t>Complication</a:t>
            </a:r>
          </a:p>
          <a:p>
            <a:pPr lvl="1"/>
            <a:r>
              <a:rPr lang="en-US" dirty="0" smtClean="0"/>
              <a:t>In the presence of concurrency, read/write operations overlap.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398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Linearizability</a:t>
            </a:r>
            <a:r>
              <a:rPr lang="en-US" dirty="0" smtClean="0"/>
              <a:t> Complications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Non-overlapping ops: time-based clear-cut ordering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Overlapping ops: not clear-cut with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219200" y="211449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3429000" y="253371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656459" y="1733490"/>
            <a:ext cx="1239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</a:rPr>
              <a:t>a.write</a:t>
            </a:r>
            <a:r>
              <a:rPr lang="en-US" sz="2000" dirty="0" smtClean="0"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57600" y="2133600"/>
            <a:ext cx="10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</a:rPr>
              <a:t>a.read</a:t>
            </a:r>
            <a:r>
              <a:rPr lang="en-US" sz="2000" dirty="0" smtClean="0">
                <a:solidFill>
                  <a:srgbClr val="000000"/>
                </a:solidFill>
              </a:rPr>
              <a:t>()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5791200" y="297180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019800" y="2571690"/>
            <a:ext cx="10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</a:rPr>
              <a:t>a.read</a:t>
            </a:r>
            <a:r>
              <a:rPr lang="en-US" sz="2000" dirty="0" smtClean="0">
                <a:solidFill>
                  <a:srgbClr val="000000"/>
                </a:solidFill>
              </a:rPr>
              <a:t>()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 flipV="1">
            <a:off x="2362200" y="4114800"/>
            <a:ext cx="4724400" cy="1911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819400" y="5410200"/>
            <a:ext cx="17526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2819400" y="466731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743200" y="3810000"/>
            <a:ext cx="1239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</a:rPr>
              <a:t>a.write</a:t>
            </a:r>
            <a:r>
              <a:rPr lang="en-US" sz="2000" dirty="0" smtClean="0"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24200" y="4343400"/>
            <a:ext cx="10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</a:rPr>
              <a:t>a.read</a:t>
            </a:r>
            <a:r>
              <a:rPr lang="en-US" sz="2000" dirty="0" smtClean="0"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07129" y="5010090"/>
            <a:ext cx="10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</a:rPr>
              <a:t>a.read</a:t>
            </a:r>
            <a:r>
              <a:rPr lang="en-US" sz="2000" dirty="0" smtClean="0">
                <a:solidFill>
                  <a:srgbClr val="000000"/>
                </a:solidFill>
              </a:rPr>
              <a:t>()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5029200" y="466731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334000" y="4343400"/>
            <a:ext cx="10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</a:rPr>
              <a:t>a.read</a:t>
            </a:r>
            <a:r>
              <a:rPr lang="en-US" sz="2000" dirty="0" smtClean="0">
                <a:solidFill>
                  <a:srgbClr val="000000"/>
                </a:solidFill>
              </a:rPr>
              <a:t>()</a:t>
            </a: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3276600" y="601980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3657600" y="5695890"/>
            <a:ext cx="1239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</a:rPr>
              <a:t>a.write</a:t>
            </a:r>
            <a:r>
              <a:rPr lang="en-US" sz="2000" dirty="0" smtClean="0">
                <a:solidFill>
                  <a:srgbClr val="000000"/>
                </a:solidFill>
              </a:rPr>
              <a:t>(y)</a:t>
            </a:r>
          </a:p>
        </p:txBody>
      </p:sp>
    </p:spTree>
    <p:extLst>
      <p:ext uri="{BB962C8B-B14F-4D97-AF65-F5344CB8AC3E}">
        <p14:creationId xmlns:p14="http://schemas.microsoft.com/office/powerpoint/2010/main" val="2209615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  <p:bldP spid="16" grpId="0"/>
      <p:bldP spid="18" grpId="0"/>
      <p:bldP spid="22" grpId="0"/>
      <p:bldP spid="23" grpId="0"/>
      <p:bldP spid="24" grpId="0"/>
      <p:bldP spid="26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Linearizability</a:t>
            </a:r>
            <a:r>
              <a:rPr lang="en-US" dirty="0" smtClean="0"/>
              <a:t> Complications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Non-overlapping ops: time-based clear-cut </a:t>
            </a:r>
            <a:r>
              <a:rPr lang="en-US" dirty="0" smtClean="0"/>
              <a:t>ordering</a:t>
            </a:r>
          </a:p>
          <a:p>
            <a:pPr lvl="1"/>
            <a:r>
              <a:rPr lang="en-US" dirty="0" smtClean="0"/>
              <a:t>Global time determines “most recent write” &amp; “subsequent reads”</a:t>
            </a:r>
            <a:endParaRPr lang="en-US" dirty="0"/>
          </a:p>
          <a:p>
            <a:r>
              <a:rPr lang="en-US" dirty="0"/>
              <a:t>Overlapping ops: not clear-cut with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The system needs to provide an ordering of ops.</a:t>
            </a:r>
          </a:p>
          <a:p>
            <a:pPr lvl="1"/>
            <a:r>
              <a:rPr lang="en-US" dirty="0" smtClean="0"/>
              <a:t>The ordering should give an illusion that it has a single copy.</a:t>
            </a:r>
          </a:p>
          <a:p>
            <a:r>
              <a:rPr lang="en-US" dirty="0" smtClean="0"/>
              <a:t>I.e., some ordering of operations where: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read returns the result of the most recent write.</a:t>
            </a:r>
          </a:p>
          <a:p>
            <a:pPr lvl="1"/>
            <a:r>
              <a:rPr lang="en-US" dirty="0" smtClean="0"/>
              <a:t>Once the result of the write becomes visible, all subsequent reads return the same result until the next write becomes visible.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599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Linearizability</a:t>
            </a:r>
            <a:r>
              <a:rPr lang="en-US" dirty="0"/>
              <a:t>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219200" y="220980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3429000" y="262902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1219200" y="4572000"/>
            <a:ext cx="4724400" cy="1911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1676400" y="5410200"/>
            <a:ext cx="17526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1676400" y="489591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1656459" y="1828800"/>
            <a:ext cx="1239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</a:rPr>
              <a:t>a.write</a:t>
            </a:r>
            <a:r>
              <a:rPr lang="en-US" sz="2000" dirty="0" smtClean="0"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57600" y="2228910"/>
            <a:ext cx="1588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</a:rPr>
              <a:t>a.read</a:t>
            </a:r>
            <a:r>
              <a:rPr lang="en-US" sz="2000" dirty="0" smtClean="0">
                <a:solidFill>
                  <a:srgbClr val="000000"/>
                </a:solidFill>
              </a:rPr>
              <a:t>() -&gt; 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00200" y="4267200"/>
            <a:ext cx="1239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</a:rPr>
              <a:t>a.write</a:t>
            </a:r>
            <a:r>
              <a:rPr lang="en-US" sz="2000" dirty="0" smtClean="0"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81200" y="4572000"/>
            <a:ext cx="1603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</a:rPr>
              <a:t>a.read</a:t>
            </a:r>
            <a:r>
              <a:rPr lang="en-US" sz="2000" dirty="0" smtClean="0">
                <a:solidFill>
                  <a:srgbClr val="000000"/>
                </a:solidFill>
              </a:rPr>
              <a:t>() -&gt; 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64129" y="5010090"/>
            <a:ext cx="1588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</a:rPr>
              <a:t>a.read</a:t>
            </a:r>
            <a:r>
              <a:rPr lang="en-US" sz="2000" dirty="0" smtClean="0">
                <a:solidFill>
                  <a:srgbClr val="000000"/>
                </a:solidFill>
              </a:rPr>
              <a:t>() -&gt; x</a:t>
            </a: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5791200" y="306711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019800" y="2667000"/>
            <a:ext cx="1588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</a:rPr>
              <a:t>a.read</a:t>
            </a:r>
            <a:r>
              <a:rPr lang="en-US" sz="2000" dirty="0" smtClean="0">
                <a:solidFill>
                  <a:srgbClr val="000000"/>
                </a:solidFill>
              </a:rPr>
              <a:t>() -&gt; x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3886200" y="489591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4191000" y="4572000"/>
            <a:ext cx="1588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</a:rPr>
              <a:t>a.read</a:t>
            </a:r>
            <a:r>
              <a:rPr lang="en-US" sz="2000" dirty="0" smtClean="0">
                <a:solidFill>
                  <a:srgbClr val="000000"/>
                </a:solidFill>
              </a:rPr>
              <a:t>() -&gt; 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77000" y="4267200"/>
            <a:ext cx="1905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If this were </a:t>
            </a:r>
            <a:r>
              <a:rPr lang="en-US" dirty="0" err="1" smtClean="0">
                <a:solidFill>
                  <a:srgbClr val="000000"/>
                </a:solidFill>
              </a:rPr>
              <a:t>a.read</a:t>
            </a:r>
            <a:r>
              <a:rPr lang="en-US" dirty="0" smtClean="0">
                <a:solidFill>
                  <a:srgbClr val="000000"/>
                </a:solidFill>
              </a:rPr>
              <a:t>() -&gt; 0, it wouldn’t support </a:t>
            </a:r>
            <a:r>
              <a:rPr lang="en-US" dirty="0" err="1" smtClean="0">
                <a:solidFill>
                  <a:srgbClr val="000000"/>
                </a:solidFill>
              </a:rPr>
              <a:t>linearizability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20" name="Straight Arrow Connector 19"/>
          <p:cNvCxnSpPr>
            <a:stCxn id="16" idx="1"/>
            <a:endCxn id="24" idx="3"/>
          </p:cNvCxnSpPr>
          <p:nvPr/>
        </p:nvCxnSpPr>
        <p:spPr bwMode="auto">
          <a:xfrm flipH="1" flipV="1">
            <a:off x="5779671" y="4772055"/>
            <a:ext cx="697329" cy="3375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519176" cy="58997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296227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86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  <p:bldP spid="31" grpId="0"/>
      <p:bldP spid="33" grpId="0"/>
      <p:bldP spid="24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Linearizability</a:t>
            </a:r>
            <a:r>
              <a:rPr lang="en-US" dirty="0"/>
              <a:t>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flipV="1">
            <a:off x="1447800" y="2057400"/>
            <a:ext cx="4724400" cy="1911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1905000" y="3352800"/>
            <a:ext cx="17526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1905000" y="260991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1828800" y="1752600"/>
            <a:ext cx="1239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</a:rPr>
              <a:t>a.write</a:t>
            </a:r>
            <a:r>
              <a:rPr lang="en-US" sz="2000" dirty="0" smtClean="0"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9800" y="2286000"/>
            <a:ext cx="1588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</a:rPr>
              <a:t>a.read</a:t>
            </a:r>
            <a:r>
              <a:rPr lang="en-US" sz="2000" dirty="0" smtClean="0">
                <a:solidFill>
                  <a:srgbClr val="000000"/>
                </a:solidFill>
              </a:rPr>
              <a:t>() -&gt; x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92729" y="2952690"/>
            <a:ext cx="1588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</a:rPr>
              <a:t>a.read</a:t>
            </a:r>
            <a:r>
              <a:rPr lang="en-US" sz="2000" dirty="0" smtClean="0">
                <a:solidFill>
                  <a:srgbClr val="000000"/>
                </a:solidFill>
              </a:rPr>
              <a:t>() -&gt; y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4114800" y="260991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4419600" y="2286000"/>
            <a:ext cx="1588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</a:rPr>
              <a:t>a.read</a:t>
            </a:r>
            <a:r>
              <a:rPr lang="en-US" sz="2000" dirty="0" smtClean="0">
                <a:solidFill>
                  <a:srgbClr val="000000"/>
                </a:solidFill>
              </a:rPr>
              <a:t>() -&gt; x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2362200" y="396240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743200" y="3638490"/>
            <a:ext cx="1239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</a:rPr>
              <a:t>a.write</a:t>
            </a:r>
            <a:r>
              <a:rPr lang="en-US" sz="2000" dirty="0" smtClean="0">
                <a:solidFill>
                  <a:srgbClr val="000000"/>
                </a:solidFill>
              </a:rPr>
              <a:t>(y)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54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PA3 deadline: 3/29 (Friday)</a:t>
            </a:r>
          </a:p>
          <a:p>
            <a:r>
              <a:rPr lang="en-US" dirty="0" smtClean="0"/>
              <a:t>Anonymous </a:t>
            </a:r>
            <a:r>
              <a:rPr lang="en-US" dirty="0"/>
              <a:t>feedback form still available.</a:t>
            </a:r>
          </a:p>
          <a:p>
            <a:r>
              <a:rPr lang="en-US" dirty="0"/>
              <a:t>Please come </a:t>
            </a:r>
            <a:r>
              <a:rPr lang="en-US" dirty="0" smtClean="0"/>
              <a:t>talk to </a:t>
            </a:r>
            <a:r>
              <a:rPr lang="en-US" dirty="0"/>
              <a:t>me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852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technique to provide </a:t>
            </a:r>
            <a:r>
              <a:rPr lang="en-US" dirty="0" err="1" smtClean="0"/>
              <a:t>linearizability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752600" y="2971800"/>
            <a:ext cx="914400" cy="9144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N0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733800" y="2971800"/>
            <a:ext cx="914400" cy="9144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715000" y="2971800"/>
            <a:ext cx="914400" cy="9144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N2</a:t>
            </a:r>
          </a:p>
        </p:txBody>
      </p: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 bwMode="auto">
          <a:xfrm>
            <a:off x="2667000" y="3429000"/>
            <a:ext cx="10668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 bwMode="auto">
          <a:xfrm>
            <a:off x="4648200" y="3429000"/>
            <a:ext cx="10668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endCxn id="7" idx="1"/>
          </p:cNvCxnSpPr>
          <p:nvPr/>
        </p:nvCxnSpPr>
        <p:spPr bwMode="auto">
          <a:xfrm>
            <a:off x="5257800" y="2438400"/>
            <a:ext cx="591111" cy="66731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7"/>
          </p:cNvCxnSpPr>
          <p:nvPr/>
        </p:nvCxnSpPr>
        <p:spPr bwMode="auto">
          <a:xfrm flipV="1">
            <a:off x="6495489" y="2438400"/>
            <a:ext cx="591111" cy="66731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648200" y="19812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Reads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0800" y="19812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Replies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1295400" y="2457510"/>
            <a:ext cx="591111" cy="66731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85800" y="200031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Writes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00" y="390531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Head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6400" y="390531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128235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26961</TotalTime>
  <Pages>12</Pages>
  <Words>1056</Words>
  <Application>Microsoft Macintosh PowerPoint</Application>
  <PresentationFormat>Letter Paper (8.5x11 in)</PresentationFormat>
  <Paragraphs>176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CS252-template</vt:lpstr>
      <vt:lpstr>Office Theme</vt:lpstr>
      <vt:lpstr>CSE 486/586 Distributed Systems Consistency --- 2</vt:lpstr>
      <vt:lpstr>Linearizability vs. Sequential Consistency</vt:lpstr>
      <vt:lpstr>Linearizability</vt:lpstr>
      <vt:lpstr>Linearizability Complications</vt:lpstr>
      <vt:lpstr>Linearizability Complications</vt:lpstr>
      <vt:lpstr>Linearizability Examples</vt:lpstr>
      <vt:lpstr>Linearizability Examples</vt:lpstr>
      <vt:lpstr>CSE 486/586 Administrivia</vt:lpstr>
      <vt:lpstr>Chain Replication</vt:lpstr>
      <vt:lpstr>Passive (Primary-Backup) Replication</vt:lpstr>
      <vt:lpstr>Linearizability vs. Sequential Consistency</vt:lpstr>
      <vt:lpstr>Sequential Consistency</vt:lpstr>
      <vt:lpstr>Sequential Consistency</vt:lpstr>
      <vt:lpstr>Sequential Consistency Examples</vt:lpstr>
      <vt:lpstr>Active Replication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 Ko</cp:lastModifiedBy>
  <cp:revision>1223</cp:revision>
  <cp:lastPrinted>2013-03-27T21:51:04Z</cp:lastPrinted>
  <dcterms:created xsi:type="dcterms:W3CDTF">2012-03-21T04:48:11Z</dcterms:created>
  <dcterms:modified xsi:type="dcterms:W3CDTF">2013-03-29T16:53:36Z</dcterms:modified>
  <cp:category/>
</cp:coreProperties>
</file>