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797" r:id="rId4"/>
    <p:sldId id="818" r:id="rId5"/>
    <p:sldId id="814" r:id="rId6"/>
    <p:sldId id="815" r:id="rId7"/>
    <p:sldId id="819" r:id="rId8"/>
    <p:sldId id="816" r:id="rId9"/>
    <p:sldId id="817" r:id="rId10"/>
    <p:sldId id="822" r:id="rId11"/>
    <p:sldId id="823" r:id="rId12"/>
    <p:sldId id="820" r:id="rId13"/>
    <p:sldId id="821" r:id="rId14"/>
    <p:sldId id="826" r:id="rId15"/>
    <p:sldId id="803" r:id="rId16"/>
    <p:sldId id="804" r:id="rId17"/>
    <p:sldId id="805" r:id="rId18"/>
    <p:sldId id="825" r:id="rId19"/>
    <p:sldId id="807" r:id="rId20"/>
    <p:sldId id="808" r:id="rId21"/>
    <p:sldId id="810" r:id="rId22"/>
    <p:sldId id="811" r:id="rId23"/>
    <p:sldId id="777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5" d="100"/>
          <a:sy n="7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Consistency --- 3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presence of </a:t>
            </a:r>
            <a:r>
              <a:rPr lang="en-US" dirty="0" smtClean="0">
                <a:solidFill>
                  <a:srgbClr val="FF0000"/>
                </a:solidFill>
              </a:rPr>
              <a:t>a network partition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order to keep the replicas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  <a:r>
              <a:rPr lang="en-US" dirty="0" smtClean="0"/>
              <a:t>, you need to block.</a:t>
            </a:r>
          </a:p>
          <a:p>
            <a:pPr lvl="1"/>
            <a:r>
              <a:rPr lang="en-US" dirty="0" smtClean="0"/>
              <a:t>From the outside observer, the system appears to be </a:t>
            </a:r>
            <a:r>
              <a:rPr lang="en-US" dirty="0" smtClean="0">
                <a:solidFill>
                  <a:srgbClr val="FF0000"/>
                </a:solidFill>
              </a:rPr>
              <a:t>unavailable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still serve the requests from two partitions, then the replicas will diverge.</a:t>
            </a:r>
          </a:p>
          <a:p>
            <a:pPr lvl="1"/>
            <a:r>
              <a:rPr lang="en-US" dirty="0" smtClean="0"/>
              <a:t>The system is </a:t>
            </a:r>
            <a:r>
              <a:rPr lang="en-US" dirty="0" smtClean="0">
                <a:solidFill>
                  <a:srgbClr val="FF0000"/>
                </a:solidFill>
              </a:rPr>
              <a:t>available</a:t>
            </a:r>
            <a:r>
              <a:rPr lang="en-US" dirty="0" smtClean="0"/>
              <a:t>, but no </a:t>
            </a:r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CAP theorem explains his dilemma.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1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 smtClean="0"/>
              <a:t>Respond with a reasonable delay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artition tolerance</a:t>
            </a:r>
          </a:p>
          <a:p>
            <a:pPr lvl="1"/>
            <a:r>
              <a:rPr lang="en-US" dirty="0" smtClean="0"/>
              <a:t>Even if the network gets partitioned</a:t>
            </a:r>
          </a:p>
          <a:p>
            <a:r>
              <a:rPr lang="en-US" dirty="0" smtClean="0"/>
              <a:t>Choose two!</a:t>
            </a:r>
          </a:p>
          <a:p>
            <a:r>
              <a:rPr lang="en-US" dirty="0" smtClean="0"/>
              <a:t>Brewer conjectured in 2000, then proven by Gilbert and Lynch in 2002.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7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issue is the Internet.</a:t>
            </a:r>
          </a:p>
          <a:p>
            <a:pPr lvl="1"/>
            <a:r>
              <a:rPr lang="en-US" dirty="0" smtClean="0"/>
              <a:t>As the system grows to span geographically distributed areas, network partitioning becomes inevitable.</a:t>
            </a:r>
          </a:p>
          <a:p>
            <a:r>
              <a:rPr lang="en-US" dirty="0" smtClean="0"/>
              <a:t>Then the choice is either giving up availability or consistency</a:t>
            </a:r>
          </a:p>
          <a:p>
            <a:r>
              <a:rPr lang="en-US" dirty="0"/>
              <a:t>A design choice: </a:t>
            </a:r>
            <a:r>
              <a:rPr lang="en-US" dirty="0" smtClean="0"/>
              <a:t>What </a:t>
            </a:r>
            <a:r>
              <a:rPr lang="en-US" dirty="0"/>
              <a:t>makes more sense to your scenario</a:t>
            </a:r>
            <a:r>
              <a:rPr lang="en-US" dirty="0" smtClean="0"/>
              <a:t>?</a:t>
            </a:r>
          </a:p>
          <a:p>
            <a:r>
              <a:rPr lang="en-US" dirty="0" smtClean="0"/>
              <a:t>Giving up availability and retaining consistency</a:t>
            </a:r>
          </a:p>
          <a:p>
            <a:pPr lvl="1"/>
            <a:r>
              <a:rPr lang="en-US" dirty="0" smtClean="0"/>
              <a:t>E.g., use 2PC</a:t>
            </a:r>
          </a:p>
          <a:p>
            <a:pPr lvl="1"/>
            <a:r>
              <a:rPr lang="en-US" dirty="0" smtClean="0"/>
              <a:t>Your system blocks until everything becomes consistent.</a:t>
            </a:r>
          </a:p>
          <a:p>
            <a:r>
              <a:rPr lang="en-US" dirty="0" smtClean="0"/>
              <a:t>Giving up consistency and retaining availability</a:t>
            </a:r>
          </a:p>
          <a:p>
            <a:pPr lvl="1"/>
            <a:r>
              <a:rPr lang="en-US" dirty="0" smtClean="0"/>
              <a:t>Eventual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PA4 will be released soon.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6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Network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 partition, pairs of conflicting transactions may have been allowed to execute in different partitions. The only choice is to take corrective action after the network has recovered </a:t>
            </a:r>
          </a:p>
          <a:p>
            <a:pPr lvl="1"/>
            <a:r>
              <a:rPr lang="en-US" dirty="0"/>
              <a:t>Assumption: Partitions heal eventually</a:t>
            </a:r>
          </a:p>
          <a:p>
            <a:r>
              <a:rPr lang="en-US" dirty="0"/>
              <a:t>Abort one of the transactions after the partition has healed</a:t>
            </a:r>
          </a:p>
          <a:p>
            <a:r>
              <a:rPr lang="en-US" dirty="0"/>
              <a:t>Basic idea: allow operations to continue in </a:t>
            </a:r>
            <a:r>
              <a:rPr lang="en-US" dirty="0" smtClean="0"/>
              <a:t>one or some of the partitions</a:t>
            </a:r>
            <a:r>
              <a:rPr lang="en-US" dirty="0"/>
              <a:t>, but </a:t>
            </a:r>
            <a:r>
              <a:rPr lang="en-US" dirty="0" smtClean="0"/>
              <a:t>reconcile the differences </a:t>
            </a:r>
            <a:r>
              <a:rPr lang="en-US" smtClean="0"/>
              <a:t>later after </a:t>
            </a:r>
            <a:r>
              <a:rPr lang="en-US" dirty="0"/>
              <a:t>partitions have </a:t>
            </a:r>
            <a:r>
              <a:rPr lang="en-US" dirty="0" smtClean="0"/>
              <a:t>healed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Quorum</a:t>
            </a:r>
            <a:r>
              <a:rPr lang="en-US" dirty="0"/>
              <a:t> approaches used to decide whether reads and writes are allowed</a:t>
            </a:r>
          </a:p>
          <a:p>
            <a:r>
              <a:rPr lang="en-US" dirty="0"/>
              <a:t>There are two types: </a:t>
            </a:r>
            <a:r>
              <a:rPr lang="en-US" dirty="0">
                <a:solidFill>
                  <a:schemeClr val="accent4"/>
                </a:solidFill>
              </a:rPr>
              <a:t>pessimistic quorums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optimistic quorums</a:t>
            </a:r>
          </a:p>
          <a:p>
            <a:r>
              <a:rPr lang="en-US" dirty="0"/>
              <a:t>In the pessimistic quorum philosophy, updates are allowed only in a partition that has the majority of RMs</a:t>
            </a:r>
          </a:p>
          <a:p>
            <a:pPr lvl="1"/>
            <a:r>
              <a:rPr lang="en-US" dirty="0"/>
              <a:t>Updates are then propagated to the other RMs when the partition is repaired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decision about how many RMs should be involved in an operation on replicated data is called Quorum selection </a:t>
            </a:r>
          </a:p>
          <a:p>
            <a:r>
              <a:rPr lang="en-US" dirty="0" smtClean="0"/>
              <a:t>Quorum </a:t>
            </a:r>
            <a:r>
              <a:rPr lang="en-US" dirty="0"/>
              <a:t>rules state that: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 replicas must be accessed for read</a:t>
            </a:r>
          </a:p>
          <a:p>
            <a:pPr lvl="1"/>
            <a:r>
              <a:rPr lang="en-US" dirty="0"/>
              <a:t> At least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 replicas must be accessed for write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 + w &gt; N</a:t>
            </a:r>
            <a:r>
              <a:rPr lang="en-US" dirty="0"/>
              <a:t>, where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is the number of replicas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 &gt; N/2</a:t>
            </a:r>
          </a:p>
          <a:p>
            <a:pPr lvl="1"/>
            <a:r>
              <a:rPr lang="en-US" dirty="0"/>
              <a:t> Each object has a version number or a consistent </a:t>
            </a:r>
            <a:r>
              <a:rPr lang="en-US" dirty="0" smtClean="0"/>
              <a:t>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Quorums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r + w &gt; N mean?</a:t>
            </a:r>
          </a:p>
          <a:p>
            <a:pPr lvl="1"/>
            <a:r>
              <a:rPr lang="en-US" dirty="0" smtClean="0"/>
              <a:t>The only way to satisfy this condition is that there’s always an overlap between the reader set and the write set.</a:t>
            </a:r>
          </a:p>
          <a:p>
            <a:pPr lvl="1"/>
            <a:r>
              <a:rPr lang="en-US" dirty="0" smtClean="0"/>
              <a:t>There’s always some replica that has the most recent write.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w &gt; N/2 mean?</a:t>
            </a:r>
          </a:p>
          <a:p>
            <a:pPr lvl="1"/>
            <a:r>
              <a:rPr lang="en-US" dirty="0"/>
              <a:t>When there’s a network partition, only the partition with more than half of the RMs can perform write operations.</a:t>
            </a:r>
          </a:p>
          <a:p>
            <a:pPr lvl="1"/>
            <a:r>
              <a:rPr lang="en-US" dirty="0"/>
              <a:t>The rest will just serve reads with stale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 and W are tunable: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N=</a:t>
            </a:r>
            <a:r>
              <a:rPr lang="en-US" dirty="0" smtClean="0"/>
              <a:t>3, r=1, w=3: High read throughput, perhaps at the cost of write throughput.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Quorum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Optimistic Quorum selection allows writes to proceed in any partition. </a:t>
            </a:r>
            <a:endParaRPr lang="en-US" dirty="0" smtClean="0"/>
          </a:p>
          <a:p>
            <a:r>
              <a:rPr lang="en-US" dirty="0" smtClean="0"/>
              <a:t>“Write, but don’t commit”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nless </a:t>
            </a:r>
            <a:r>
              <a:rPr lang="en-US" dirty="0"/>
              <a:t>the partition gets </a:t>
            </a:r>
            <a:r>
              <a:rPr lang="en-US" dirty="0" smtClean="0"/>
              <a:t>healed in time.</a:t>
            </a:r>
            <a:endParaRPr lang="en-US" dirty="0"/>
          </a:p>
          <a:p>
            <a:r>
              <a:rPr lang="en-US" dirty="0" smtClean="0"/>
              <a:t>Resolve </a:t>
            </a:r>
            <a:r>
              <a:rPr lang="en-US" dirty="0"/>
              <a:t>write-write </a:t>
            </a:r>
            <a:r>
              <a:rPr lang="en-US" dirty="0" smtClean="0"/>
              <a:t>conflicts after the </a:t>
            </a:r>
            <a:r>
              <a:rPr lang="en-US" dirty="0"/>
              <a:t>partition </a:t>
            </a:r>
            <a:r>
              <a:rPr lang="en-US" dirty="0" smtClean="0"/>
              <a:t>heals.</a:t>
            </a:r>
            <a:endParaRPr lang="en-US" dirty="0"/>
          </a:p>
          <a:p>
            <a:r>
              <a:rPr lang="en-US" dirty="0" smtClean="0"/>
              <a:t>Optimistic </a:t>
            </a:r>
            <a:r>
              <a:rPr lang="en-US" dirty="0"/>
              <a:t>Quorum is practical when: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updates are rare</a:t>
            </a:r>
          </a:p>
          <a:p>
            <a:pPr lvl="1"/>
            <a:r>
              <a:rPr lang="en-US" dirty="0" smtClean="0"/>
              <a:t>Conflicts </a:t>
            </a:r>
            <a:r>
              <a:rPr lang="en-US" dirty="0"/>
              <a:t>are always detectable</a:t>
            </a:r>
          </a:p>
          <a:p>
            <a:pPr lvl="1"/>
            <a:r>
              <a:rPr lang="en-US" dirty="0" smtClean="0"/>
              <a:t>Damage </a:t>
            </a:r>
            <a:r>
              <a:rPr lang="en-US" dirty="0"/>
              <a:t>from conflicts can be easily confined</a:t>
            </a:r>
          </a:p>
          <a:p>
            <a:pPr lvl="1"/>
            <a:r>
              <a:rPr lang="en-US" dirty="0" smtClean="0"/>
              <a:t>Repair </a:t>
            </a:r>
            <a:r>
              <a:rPr lang="en-US" dirty="0"/>
              <a:t>of damaged data is possible or an update can be discarded without consequences </a:t>
            </a:r>
          </a:p>
          <a:p>
            <a:pPr lvl="1"/>
            <a:r>
              <a:rPr lang="en-US" dirty="0"/>
              <a:t>Partitions are relatively short-lived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optimistic approach</a:t>
            </a:r>
          </a:p>
          <a:p>
            <a:r>
              <a:rPr lang="en-US" dirty="0"/>
              <a:t>Quorum is based on views at any time</a:t>
            </a:r>
          </a:p>
          <a:p>
            <a:pPr lvl="1"/>
            <a:r>
              <a:rPr lang="en-US" dirty="0"/>
              <a:t>Uses group communication as a building block (see previous lecture</a:t>
            </a:r>
            <a:r>
              <a:rPr lang="en-US" dirty="0" smtClean="0"/>
              <a:t>)</a:t>
            </a:r>
          </a:p>
          <a:p>
            <a:r>
              <a:rPr lang="en-US" dirty="0"/>
              <a:t>We define thresholds for each of read and write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000000"/>
                </a:solidFill>
              </a:rPr>
              <a:t>: regular writer quorum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: regular reader quorum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w</a:t>
            </a:r>
            <a:r>
              <a:rPr lang="en-US" dirty="0"/>
              <a:t>: minimum nodes in a view for write, e.g.,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&gt; N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/>
              <a:t>: minimum nodes in a view for read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smtClean="0">
                <a:solidFill>
                  <a:srgbClr val="FF0000"/>
                </a:solidFill>
              </a:rPr>
              <a:t>N/2</a:t>
            </a:r>
            <a:endParaRPr lang="en-US" dirty="0"/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Try regular quorum first;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it doesn’t work, change the </a:t>
            </a:r>
            <a:r>
              <a:rPr lang="en-US" dirty="0" smtClean="0"/>
              <a:t>view. If the minimum is satisfied, </a:t>
            </a:r>
            <a:r>
              <a:rPr lang="en-US" smtClean="0"/>
              <a:t>then proceed.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w</a:t>
            </a:r>
            <a:r>
              <a:rPr lang="en-US" dirty="0" smtClean="0"/>
              <a:t> &amp;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effectively determine which partition can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Sequential consistency?</a:t>
            </a:r>
          </a:p>
          <a:p>
            <a:r>
              <a:rPr lang="en-US" dirty="0" smtClean="0"/>
              <a:t>Chain replication</a:t>
            </a:r>
          </a:p>
          <a:p>
            <a:r>
              <a:rPr lang="en-US" dirty="0" smtClean="0"/>
              <a:t>Primary-backup (passive) replication</a:t>
            </a:r>
          </a:p>
          <a:p>
            <a:r>
              <a:rPr lang="en-US" dirty="0" smtClean="0"/>
              <a:t>Active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Consider: N = 5, w = 5, r = 1, A</a:t>
            </a:r>
            <a:r>
              <a:rPr lang="en-US" baseline="-25000" dirty="0"/>
              <a:t>w</a:t>
            </a:r>
            <a:r>
              <a:rPr lang="en-US" dirty="0"/>
              <a:t> = 3,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55292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398962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9800" y="3344862"/>
            <a:ext cx="7239000" cy="977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2500" y="25447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2500" y="1731962"/>
            <a:ext cx="7239000" cy="736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28700" y="1770062"/>
            <a:ext cx="7162800" cy="769938"/>
            <a:chOff x="648" y="984"/>
            <a:chExt cx="4512" cy="48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44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44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48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40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0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0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0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00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1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640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640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44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48" y="98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248" y="102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152" y="127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816" y="99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Initially all nodes are in</a:t>
              </a:r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130300" y="1643062"/>
            <a:ext cx="7061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041400" y="2519362"/>
            <a:ext cx="7162800" cy="833438"/>
            <a:chOff x="656" y="1504"/>
            <a:chExt cx="4512" cy="52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52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52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56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40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40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1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01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01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92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648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648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552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56" y="154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256" y="158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160" y="183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824" y="1552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Network is partitioned</a:t>
              </a: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096" y="1504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041400" y="3395662"/>
            <a:ext cx="7162800" cy="985838"/>
            <a:chOff x="656" y="2016"/>
            <a:chExt cx="4512" cy="621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52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752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656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40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140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31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01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01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648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648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2552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56" y="2152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3256" y="2192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160" y="2440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824" y="2160"/>
              <a:ext cx="13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Read is initiated, quorum is reached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096" y="211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" name="AutoShape 63"/>
            <p:cNvCxnSpPr>
              <a:cxnSpLocks noChangeShapeType="1"/>
              <a:stCxn id="47" idx="0"/>
              <a:endCxn id="51" idx="0"/>
            </p:cNvCxnSpPr>
            <p:nvPr/>
          </p:nvCxnSpPr>
          <p:spPr bwMode="auto">
            <a:xfrm rot="5400000" flipV="1">
              <a:off x="1206" y="1842"/>
              <a:ext cx="40" cy="66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032" y="2016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016000" y="4538662"/>
            <a:ext cx="7226300" cy="985838"/>
            <a:chOff x="664" y="2776"/>
            <a:chExt cx="4552" cy="621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62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762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664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1428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142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33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046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2046" y="295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194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V3.0</a:t>
              </a: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688" y="291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2688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2590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V4.0</a:t>
              </a: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265" y="291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265" y="295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3168" y="320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3851" y="2920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write is initiated, quorum not reached</a:t>
              </a: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3111" y="2872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AutoShape 83"/>
            <p:cNvCxnSpPr>
              <a:cxnSpLocks noChangeShapeType="1"/>
              <a:stCxn id="67" idx="0"/>
              <a:endCxn id="71" idx="0"/>
            </p:cNvCxnSpPr>
            <p:nvPr/>
          </p:nvCxnSpPr>
          <p:spPr bwMode="auto">
            <a:xfrm rot="5400000" flipV="1">
              <a:off x="1223" y="2597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1046" y="2776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6" name="AutoShape 85"/>
            <p:cNvCxnSpPr>
              <a:cxnSpLocks noChangeShapeType="1"/>
              <a:stCxn id="67" idx="0"/>
              <a:endCxn id="73" idx="0"/>
            </p:cNvCxnSpPr>
            <p:nvPr/>
          </p:nvCxnSpPr>
          <p:spPr bwMode="auto">
            <a:xfrm rot="5400000" flipV="1">
              <a:off x="1549" y="2271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86"/>
            <p:cNvCxnSpPr>
              <a:cxnSpLocks noChangeShapeType="1"/>
              <a:stCxn id="67" idx="0"/>
              <a:endCxn id="76" idx="0"/>
            </p:cNvCxnSpPr>
            <p:nvPr/>
          </p:nvCxnSpPr>
          <p:spPr bwMode="auto">
            <a:xfrm rot="5400000" flipV="1">
              <a:off x="1870" y="1950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87"/>
            <p:cNvCxnSpPr>
              <a:cxnSpLocks noChangeShapeType="1"/>
              <a:stCxn id="68" idx="0"/>
              <a:endCxn id="83" idx="0"/>
            </p:cNvCxnSpPr>
            <p:nvPr/>
          </p:nvCxnSpPr>
          <p:spPr bwMode="auto">
            <a:xfrm rot="-5400000">
              <a:off x="1972" y="1812"/>
              <a:ext cx="80" cy="2199"/>
            </a:xfrm>
            <a:prstGeom prst="curvedConnector3">
              <a:avLst>
                <a:gd name="adj1" fmla="val 31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3000" y="2816"/>
              <a:ext cx="2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965200" y="5643562"/>
            <a:ext cx="7226300" cy="985838"/>
            <a:chOff x="608" y="3360"/>
            <a:chExt cx="4552" cy="621"/>
          </a:xfrm>
        </p:grpSpPr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706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706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608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372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137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27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1990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1990" y="3536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189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2632" y="3496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632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534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3209" y="3496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>
              <a:off x="3209" y="3536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112" y="3784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3795" y="3504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P1 changes view,   writes &amp; updates views</a:t>
              </a: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055" y="345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AutoShape 107"/>
            <p:cNvCxnSpPr>
              <a:cxnSpLocks noChangeShapeType="1"/>
              <a:stCxn id="91" idx="0"/>
              <a:endCxn id="95" idx="0"/>
            </p:cNvCxnSpPr>
            <p:nvPr/>
          </p:nvCxnSpPr>
          <p:spPr bwMode="auto">
            <a:xfrm rot="5400000" flipV="1">
              <a:off x="1167" y="3181"/>
              <a:ext cx="40" cy="670"/>
            </a:xfrm>
            <a:prstGeom prst="curvedConnector3">
              <a:avLst>
                <a:gd name="adj1" fmla="val -36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990" y="3360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0" name="AutoShape 109"/>
            <p:cNvCxnSpPr>
              <a:cxnSpLocks noChangeShapeType="1"/>
              <a:stCxn id="91" idx="0"/>
              <a:endCxn id="97" idx="0"/>
            </p:cNvCxnSpPr>
            <p:nvPr/>
          </p:nvCxnSpPr>
          <p:spPr bwMode="auto">
            <a:xfrm rot="5400000" flipV="1">
              <a:off x="1493" y="2855"/>
              <a:ext cx="1" cy="1284"/>
            </a:xfrm>
            <a:prstGeom prst="curvedConnector3">
              <a:avLst>
                <a:gd name="adj1" fmla="val -176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10"/>
            <p:cNvCxnSpPr>
              <a:cxnSpLocks noChangeShapeType="1"/>
              <a:stCxn id="91" idx="0"/>
              <a:endCxn id="100" idx="0"/>
            </p:cNvCxnSpPr>
            <p:nvPr/>
          </p:nvCxnSpPr>
          <p:spPr bwMode="auto">
            <a:xfrm rot="5400000" flipV="1">
              <a:off x="1814" y="2534"/>
              <a:ext cx="1" cy="1926"/>
            </a:xfrm>
            <a:prstGeom prst="curvedConnector3">
              <a:avLst>
                <a:gd name="adj1" fmla="val -18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599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View-based Quorum (</a:t>
            </a:r>
            <a:r>
              <a:rPr lang="en-US" dirty="0" err="1"/>
              <a:t>cont</a:t>
            </a:r>
            <a:r>
              <a:rPr lang="fr-FR" dirty="0"/>
              <a:t>'</a:t>
            </a:r>
            <a:r>
              <a:rPr lang="en-US" dirty="0"/>
              <a:t>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39800" y="5618161"/>
            <a:ext cx="7239000" cy="889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800" y="4449761"/>
            <a:ext cx="7239000" cy="1092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5200" y="3560761"/>
            <a:ext cx="7239000" cy="800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7900" y="24177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65200" y="1262061"/>
            <a:ext cx="7239000" cy="10541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457200" y="1066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  </a:t>
            </a:r>
            <a:endParaRPr 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041400" y="3598861"/>
            <a:ext cx="7162800" cy="769938"/>
            <a:chOff x="656" y="2064"/>
            <a:chExt cx="4512" cy="485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52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52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56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0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0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1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01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01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2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648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8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552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256" y="2064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256" y="2104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60" y="2352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824" y="2176"/>
              <a:ext cx="134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Partition is repaired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041400" y="1503361"/>
            <a:ext cx="7162800" cy="833438"/>
            <a:chOff x="656" y="1376"/>
            <a:chExt cx="4512" cy="525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52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52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56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40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40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31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01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1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92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648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648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552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256" y="1416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256" y="1456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160" y="1704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824" y="1424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read, has quorum, reads stale data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096" y="1376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" name="AutoShape 44"/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 flipV="1">
              <a:off x="3400" y="1416"/>
              <a:ext cx="152" cy="147"/>
            </a:xfrm>
            <a:prstGeom prst="curvedConnector4">
              <a:avLst>
                <a:gd name="adj1" fmla="val -94736"/>
                <a:gd name="adj2" fmla="val 197958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530" y="1536"/>
              <a:ext cx="1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1016000" y="4487861"/>
            <a:ext cx="7226300" cy="1074738"/>
            <a:chOff x="640" y="2592"/>
            <a:chExt cx="4552" cy="677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38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738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40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404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40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30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022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022" y="2824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92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2664" y="2784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664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566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3241" y="2784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241" y="2824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144" y="3072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827" y="2792"/>
              <a:ext cx="136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P3 initiates write, notices repair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982" y="2592"/>
              <a:ext cx="36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66" name="AutoShape 64"/>
            <p:cNvCxnSpPr>
              <a:cxnSpLocks noChangeShapeType="1"/>
              <a:stCxn id="55" idx="0"/>
              <a:endCxn id="49" idx="0"/>
            </p:cNvCxnSpPr>
            <p:nvPr/>
          </p:nvCxnSpPr>
          <p:spPr bwMode="auto">
            <a:xfrm rot="-5400000" flipH="1" flipV="1">
              <a:off x="1525" y="2143"/>
              <a:ext cx="1" cy="1284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5"/>
            <p:cNvCxnSpPr>
              <a:cxnSpLocks noChangeShapeType="1"/>
              <a:stCxn id="56" idx="0"/>
              <a:endCxn id="52" idx="0"/>
            </p:cNvCxnSpPr>
            <p:nvPr/>
          </p:nvCxnSpPr>
          <p:spPr bwMode="auto">
            <a:xfrm rot="5400000" flipH="1">
              <a:off x="1842" y="2493"/>
              <a:ext cx="40" cy="621"/>
            </a:xfrm>
            <a:prstGeom prst="curvedConnector3">
              <a:avLst>
                <a:gd name="adj1" fmla="val 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6"/>
            <p:cNvCxnSpPr>
              <a:cxnSpLocks noChangeShapeType="1"/>
              <a:stCxn id="55" idx="0"/>
              <a:endCxn id="61" idx="0"/>
            </p:cNvCxnSpPr>
            <p:nvPr/>
          </p:nvCxnSpPr>
          <p:spPr bwMode="auto">
            <a:xfrm rot="5400000" flipV="1">
              <a:off x="2777" y="2175"/>
              <a:ext cx="1" cy="1220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67"/>
            <p:cNvCxnSpPr>
              <a:cxnSpLocks noChangeShapeType="1"/>
              <a:stCxn id="55" idx="0"/>
              <a:endCxn id="58" idx="0"/>
            </p:cNvCxnSpPr>
            <p:nvPr/>
          </p:nvCxnSpPr>
          <p:spPr bwMode="auto">
            <a:xfrm rot="5400000" flipV="1">
              <a:off x="2488" y="2464"/>
              <a:ext cx="1" cy="642"/>
            </a:xfrm>
            <a:prstGeom prst="curvedConnector3">
              <a:avLst>
                <a:gd name="adj1" fmla="val -10400005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977900" y="5783261"/>
            <a:ext cx="7226300" cy="769938"/>
            <a:chOff x="616" y="3472"/>
            <a:chExt cx="4552" cy="485"/>
          </a:xfrm>
        </p:grpSpPr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714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714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616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V1.2</a:t>
              </a: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1380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138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28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V2.2</a:t>
              </a: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998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998" y="3512"/>
              <a:ext cx="30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190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V3.2</a:t>
              </a: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640" y="3472"/>
              <a:ext cx="292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2640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>
              <a:off x="2542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V4.2</a:t>
              </a: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3217" y="3472"/>
              <a:ext cx="293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3217" y="3512"/>
              <a:ext cx="30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85" name="Text Box 83"/>
            <p:cNvSpPr txBox="1">
              <a:spLocks noChangeArrowheads="1"/>
            </p:cNvSpPr>
            <p:nvPr/>
          </p:nvSpPr>
          <p:spPr bwMode="auto">
            <a:xfrm>
              <a:off x="3120" y="3760"/>
              <a:ext cx="50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V5.2</a:t>
              </a:r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3803" y="3480"/>
              <a:ext cx="136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Views are updated to include P5; P5  is informed of updates</a:t>
              </a:r>
            </a:p>
          </p:txBody>
        </p:sp>
      </p:grpSp>
      <p:grpSp>
        <p:nvGrpSpPr>
          <p:cNvPr id="87" name="Group 85"/>
          <p:cNvGrpSpPr>
            <a:grpSpLocks/>
          </p:cNvGrpSpPr>
          <p:nvPr/>
        </p:nvGrpSpPr>
        <p:grpSpPr bwMode="auto">
          <a:xfrm>
            <a:off x="1041400" y="2557461"/>
            <a:ext cx="7162800" cy="833438"/>
            <a:chOff x="656" y="1360"/>
            <a:chExt cx="4512" cy="525"/>
          </a:xfrm>
        </p:grpSpPr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752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752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656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V1.1</a:t>
              </a: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40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140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93" name="Text Box 91"/>
            <p:cNvSpPr txBox="1">
              <a:spLocks noChangeArrowheads="1"/>
            </p:cNvSpPr>
            <p:nvPr/>
          </p:nvSpPr>
          <p:spPr bwMode="auto">
            <a:xfrm>
              <a:off x="131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V2.1</a:t>
              </a: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201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93"/>
            <p:cNvSpPr txBox="1">
              <a:spLocks noChangeArrowheads="1"/>
            </p:cNvSpPr>
            <p:nvPr/>
          </p:nvSpPr>
          <p:spPr bwMode="auto">
            <a:xfrm>
              <a:off x="201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96" name="Text Box 94"/>
            <p:cNvSpPr txBox="1">
              <a:spLocks noChangeArrowheads="1"/>
            </p:cNvSpPr>
            <p:nvPr/>
          </p:nvSpPr>
          <p:spPr bwMode="auto">
            <a:xfrm>
              <a:off x="192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V3.1</a:t>
              </a: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2648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2648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2552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V4.1</a:t>
              </a: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3256" y="1400"/>
              <a:ext cx="288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3256" y="1440"/>
              <a:ext cx="2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/>
                <a:t>5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3160" y="1688"/>
              <a:ext cx="4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V5.0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824" y="1408"/>
              <a:ext cx="1344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P5 initiates write, no quorum, A</a:t>
              </a:r>
              <a:r>
                <a:rPr lang="en-US" sz="1600" b="1" baseline="-25000">
                  <a:solidFill>
                    <a:schemeClr val="tx1"/>
                  </a:solidFill>
                </a:rPr>
                <a:t>w</a:t>
              </a:r>
              <a:r>
                <a:rPr lang="en-US" sz="1600" b="1">
                  <a:solidFill>
                    <a:schemeClr val="tx1"/>
                  </a:solidFill>
                </a:rPr>
                <a:t> not met, aborts.</a:t>
              </a: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3096" y="1360"/>
              <a:ext cx="0" cy="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AutoShape 103"/>
            <p:cNvCxnSpPr>
              <a:cxnSpLocks noChangeShapeType="1"/>
              <a:stCxn id="101" idx="3"/>
              <a:endCxn id="100" idx="0"/>
            </p:cNvCxnSpPr>
            <p:nvPr/>
          </p:nvCxnSpPr>
          <p:spPr bwMode="auto">
            <a:xfrm flipH="1" flipV="1">
              <a:off x="3400" y="1400"/>
              <a:ext cx="152" cy="147"/>
            </a:xfrm>
            <a:prstGeom prst="curvedConnector4">
              <a:avLst>
                <a:gd name="adj1" fmla="val -94736"/>
                <a:gd name="adj2" fmla="val 148296"/>
              </a:avLst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3530" y="152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 flipV="1">
              <a:off x="3096" y="1440"/>
              <a:ext cx="16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3096" y="15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H="1">
              <a:off x="3096" y="1616"/>
              <a:ext cx="17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088" y="1656"/>
              <a:ext cx="224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2986" y="13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2" name="Text Box 110"/>
            <p:cNvSpPr txBox="1">
              <a:spLocks noChangeArrowheads="1"/>
            </p:cNvSpPr>
            <p:nvPr/>
          </p:nvSpPr>
          <p:spPr bwMode="auto">
            <a:xfrm>
              <a:off x="2994" y="1464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3" name="Text Box 111"/>
            <p:cNvSpPr txBox="1">
              <a:spLocks noChangeArrowheads="1"/>
            </p:cNvSpPr>
            <p:nvPr/>
          </p:nvSpPr>
          <p:spPr bwMode="auto">
            <a:xfrm>
              <a:off x="3002" y="1560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4" name="Text Box 112"/>
            <p:cNvSpPr txBox="1">
              <a:spLocks noChangeArrowheads="1"/>
            </p:cNvSpPr>
            <p:nvPr/>
          </p:nvSpPr>
          <p:spPr bwMode="auto">
            <a:xfrm>
              <a:off x="3002" y="1672"/>
              <a:ext cx="1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47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 consistency &amp; eventual consistency</a:t>
            </a:r>
          </a:p>
          <a:p>
            <a:r>
              <a:rPr lang="en-US" dirty="0" smtClean="0"/>
              <a:t>Quorums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Optimistic</a:t>
            </a:r>
          </a:p>
          <a:p>
            <a:pPr lvl="1"/>
            <a:r>
              <a:rPr lang="en-US" dirty="0" smtClean="0"/>
              <a:t>View-based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r>
              <a:rPr lang="en-US" dirty="0" smtClean="0"/>
              <a:t> vs.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care about giving </a:t>
            </a:r>
            <a:r>
              <a:rPr lang="en-US" dirty="0">
                <a:solidFill>
                  <a:srgbClr val="FF0000"/>
                </a:solidFill>
              </a:rPr>
              <a:t>an illusion of a single copy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outside observer, the system should (almost) behave as if there’s only a single copy.</a:t>
            </a:r>
          </a:p>
          <a:p>
            <a:r>
              <a:rPr lang="en-US" dirty="0" err="1"/>
              <a:t>Linearizability</a:t>
            </a:r>
            <a:r>
              <a:rPr lang="en-US" dirty="0"/>
              <a:t> cares about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Steve writes on his </a:t>
            </a:r>
            <a:r>
              <a:rPr lang="en-US" dirty="0" err="1" smtClean="0"/>
              <a:t>facebook</a:t>
            </a:r>
            <a:r>
              <a:rPr lang="en-US" dirty="0" smtClean="0"/>
              <a:t> wall at 11am.</a:t>
            </a:r>
          </a:p>
          <a:p>
            <a:pPr lvl="1"/>
            <a:r>
              <a:rPr lang="en-US" dirty="0" err="1" smtClean="0"/>
              <a:t>Atri</a:t>
            </a:r>
            <a:r>
              <a:rPr lang="en-US" dirty="0" smtClean="0"/>
              <a:t> writes on his </a:t>
            </a:r>
            <a:r>
              <a:rPr lang="en-US" dirty="0" err="1" smtClean="0"/>
              <a:t>facebook</a:t>
            </a:r>
            <a:r>
              <a:rPr lang="en-US" dirty="0" smtClean="0"/>
              <a:t> wall at 11:05am.</a:t>
            </a:r>
          </a:p>
          <a:p>
            <a:pPr lvl="1"/>
            <a:r>
              <a:rPr lang="en-US" dirty="0" smtClean="0"/>
              <a:t>Everyone will see the posts in that order.</a:t>
            </a:r>
            <a:endParaRPr lang="en-US" dirty="0"/>
          </a:p>
          <a:p>
            <a:r>
              <a:rPr lang="en-US" dirty="0"/>
              <a:t>Sequential consistency cares about </a:t>
            </a:r>
            <a:r>
              <a:rPr lang="en-US" dirty="0">
                <a:solidFill>
                  <a:srgbClr val="FF0000"/>
                </a:solidFill>
              </a:rPr>
              <a:t>program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Steve writes on his </a:t>
            </a:r>
            <a:r>
              <a:rPr lang="en-US" dirty="0" err="1" smtClean="0"/>
              <a:t>facebook</a:t>
            </a:r>
            <a:r>
              <a:rPr lang="en-US" dirty="0" smtClean="0"/>
              <a:t> wall at 11am.</a:t>
            </a:r>
          </a:p>
          <a:p>
            <a:pPr lvl="1"/>
            <a:r>
              <a:rPr lang="en-US" dirty="0" err="1"/>
              <a:t>Atri</a:t>
            </a:r>
            <a:r>
              <a:rPr lang="en-US" dirty="0"/>
              <a:t> writes on his </a:t>
            </a:r>
            <a:r>
              <a:rPr lang="en-US" dirty="0" err="1"/>
              <a:t>facebook</a:t>
            </a:r>
            <a:r>
              <a:rPr lang="en-US" dirty="0"/>
              <a:t> wall at 11:05am.</a:t>
            </a:r>
          </a:p>
          <a:p>
            <a:pPr lvl="1"/>
            <a:r>
              <a:rPr lang="en-US" dirty="0" smtClean="0"/>
              <a:t>It’s not necessarily that the posts will be ordered that way (though everyone will see the same order).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4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more relaxed</a:t>
            </a:r>
          </a:p>
          <a:p>
            <a:pPr lvl="1"/>
            <a:r>
              <a:rPr lang="en-US" dirty="0" smtClean="0"/>
              <a:t>We don’t even care about providing an illusion of a single copy.</a:t>
            </a:r>
          </a:p>
          <a:p>
            <a:r>
              <a:rPr lang="en-US" dirty="0" smtClean="0"/>
              <a:t>Causal consistency</a:t>
            </a:r>
          </a:p>
          <a:p>
            <a:pPr lvl="1"/>
            <a:r>
              <a:rPr lang="en-US" dirty="0" smtClean="0"/>
              <a:t>We care about ordering causally related write operations correctly.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As long as we can say all replicas converge to the same copy eventually, we’re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9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Writes that are potentially causally related must be seen by all processes in the same order. Concurrent writes may be seen in a different order on different machines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Weaker than sequential consistency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do we define “causal relations” between two writes?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(Roughly) One client reads something that another client has written; then the client writes something.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71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866900" y="299720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885950" y="343535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895475" y="381635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64570" y="263842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55045" y="303847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45520" y="342576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43000" y="382587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98553" y="260667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86323" y="2600325"/>
            <a:ext cx="939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 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98219" y="3038475"/>
            <a:ext cx="171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  W(x)2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01712" y="3409950"/>
            <a:ext cx="811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01712" y="3848100"/>
            <a:ext cx="8115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604795" y="3419475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R(x)3  R(x)2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605521" y="3781425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R(x) 3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154488" y="4457700"/>
            <a:ext cx="4839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This sequence obeys causal consistency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752850" y="2273300"/>
            <a:ext cx="1066800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810125" y="2273300"/>
            <a:ext cx="123825" cy="323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32525" y="1905000"/>
            <a:ext cx="2198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Concurrent writes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025324" y="2273301"/>
            <a:ext cx="32075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015800" y="2273300"/>
            <a:ext cx="1489400" cy="850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25353" y="1905000"/>
            <a:ext cx="2023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Causally related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7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4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Causally consistent?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1762125" y="2657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781175" y="3038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790700" y="34194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59795" y="2266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50270" y="266700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40745" y="3028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30563" y="34098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16827" y="227012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93444" y="2641600"/>
            <a:ext cx="171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  W(x)2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500746" y="3022600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 R(x)1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500020" y="3384550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R(x) 2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479675" y="2085975"/>
            <a:ext cx="1711325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3686175" y="2114550"/>
            <a:ext cx="504825" cy="542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375982" y="1793875"/>
            <a:ext cx="2023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Causally related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Causally consistent?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23"/>
          <p:cNvSpPr>
            <a:spLocks noChangeShapeType="1"/>
          </p:cNvSpPr>
          <p:nvPr/>
        </p:nvSpPr>
        <p:spPr bwMode="auto">
          <a:xfrm flipV="1">
            <a:off x="1943100" y="25050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V="1">
            <a:off x="1962150" y="2886075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 flipV="1">
            <a:off x="1971675" y="3276600"/>
            <a:ext cx="5724525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240770" y="21144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P1: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231245" y="251454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P2: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1221720" y="2876490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P3: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219200" y="3247965"/>
            <a:ext cx="569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</a:rPr>
              <a:t>P4: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97802" y="2143065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W(x)1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2893177" y="2514540"/>
            <a:ext cx="8684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W(x)2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5681721" y="2895540"/>
            <a:ext cx="158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R(x)2  R(x)1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5680995" y="3257490"/>
            <a:ext cx="1582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</a:rPr>
              <a:t>R(x)1 R(x) 2</a:t>
            </a:r>
          </a:p>
        </p:txBody>
      </p:sp>
    </p:spTree>
    <p:extLst>
      <p:ext uri="{BB962C8B-B14F-4D97-AF65-F5344CB8AC3E}">
        <p14:creationId xmlns:p14="http://schemas.microsoft.com/office/powerpoint/2010/main" val="305155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Popularized by the CAP theorem.</a:t>
            </a:r>
          </a:p>
          <a:p>
            <a:r>
              <a:rPr lang="en-US" dirty="0" smtClean="0"/>
              <a:t>The main problem is network partitions.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4813" y="2227262"/>
            <a:ext cx="7985125" cy="3640138"/>
            <a:chOff x="324" y="1014"/>
            <a:chExt cx="5449" cy="229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5" y="1852"/>
              <a:ext cx="5297" cy="139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68" y="1931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71" y="1030"/>
              <a:ext cx="570" cy="63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4" y="1069"/>
              <a:ext cx="10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171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274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86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29" y="2548"/>
              <a:ext cx="569" cy="64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87" y="2722"/>
              <a:ext cx="269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88" y="1401"/>
              <a:ext cx="8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withdraw(B, 4)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317" y="1014"/>
              <a:ext cx="570" cy="633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71" y="1084"/>
              <a:ext cx="10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 + front 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657" y="2302"/>
              <a:ext cx="1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Replica managers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18" y="1575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charset="0"/>
                </a:rPr>
                <a:t>deposit(B,3);</a:t>
              </a:r>
              <a:endParaRPr lang="en-GB" sz="2400" i="1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689" y="1309"/>
              <a:ext cx="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58" y="1357"/>
              <a:ext cx="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7" y="1256"/>
              <a:ext cx="5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17" y="1414"/>
              <a:ext cx="4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partition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19" y="1314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365" y="1299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26" y="2105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322" y="214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44" y="2722"/>
              <a:ext cx="253" cy="253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37" y="2764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34" y="2627"/>
              <a:ext cx="63" cy="111"/>
            </a:xfrm>
            <a:custGeom>
              <a:avLst/>
              <a:gdLst>
                <a:gd name="T0" fmla="*/ 47 w 63"/>
                <a:gd name="T1" fmla="*/ 16 h 111"/>
                <a:gd name="T2" fmla="*/ 63 w 63"/>
                <a:gd name="T3" fmla="*/ 32 h 111"/>
                <a:gd name="T4" fmla="*/ 0 w 63"/>
                <a:gd name="T5" fmla="*/ 111 h 111"/>
                <a:gd name="T6" fmla="*/ 15 w 63"/>
                <a:gd name="T7" fmla="*/ 0 h 111"/>
                <a:gd name="T8" fmla="*/ 47 w 63"/>
                <a:gd name="T9" fmla="*/ 1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11"/>
                <a:gd name="T17" fmla="*/ 63 w 63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11">
                  <a:moveTo>
                    <a:pt x="47" y="16"/>
                  </a:moveTo>
                  <a:lnTo>
                    <a:pt x="63" y="32"/>
                  </a:lnTo>
                  <a:lnTo>
                    <a:pt x="0" y="111"/>
                  </a:lnTo>
                  <a:lnTo>
                    <a:pt x="15" y="0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981" y="1552"/>
              <a:ext cx="585" cy="109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392" y="2817"/>
              <a:ext cx="111" cy="47"/>
            </a:xfrm>
            <a:custGeom>
              <a:avLst/>
              <a:gdLst>
                <a:gd name="T0" fmla="*/ 0 w 111"/>
                <a:gd name="T1" fmla="*/ 31 h 47"/>
                <a:gd name="T2" fmla="*/ 0 w 111"/>
                <a:gd name="T3" fmla="*/ 0 h 47"/>
                <a:gd name="T4" fmla="*/ 111 w 111"/>
                <a:gd name="T5" fmla="*/ 31 h 47"/>
                <a:gd name="T6" fmla="*/ 0 w 111"/>
                <a:gd name="T7" fmla="*/ 47 h 47"/>
                <a:gd name="T8" fmla="*/ 0 w 111"/>
                <a:gd name="T9" fmla="*/ 3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47"/>
                <a:gd name="T17" fmla="*/ 111 w 11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47">
                  <a:moveTo>
                    <a:pt x="0" y="31"/>
                  </a:moveTo>
                  <a:lnTo>
                    <a:pt x="0" y="0"/>
                  </a:lnTo>
                  <a:lnTo>
                    <a:pt x="111" y="31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81" y="2848"/>
              <a:ext cx="41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464" y="2042"/>
              <a:ext cx="94" cy="79"/>
            </a:xfrm>
            <a:custGeom>
              <a:avLst/>
              <a:gdLst>
                <a:gd name="T0" fmla="*/ 79 w 94"/>
                <a:gd name="T1" fmla="*/ 31 h 79"/>
                <a:gd name="T2" fmla="*/ 94 w 94"/>
                <a:gd name="T3" fmla="*/ 47 h 79"/>
                <a:gd name="T4" fmla="*/ 0 w 94"/>
                <a:gd name="T5" fmla="*/ 79 h 79"/>
                <a:gd name="T6" fmla="*/ 63 w 94"/>
                <a:gd name="T7" fmla="*/ 0 h 79"/>
                <a:gd name="T8" fmla="*/ 79 w 94"/>
                <a:gd name="T9" fmla="*/ 3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9"/>
                <a:gd name="T17" fmla="*/ 94 w 9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9">
                  <a:moveTo>
                    <a:pt x="79" y="31"/>
                  </a:moveTo>
                  <a:lnTo>
                    <a:pt x="94" y="47"/>
                  </a:lnTo>
                  <a:lnTo>
                    <a:pt x="0" y="79"/>
                  </a:lnTo>
                  <a:lnTo>
                    <a:pt x="63" y="0"/>
                  </a:lnTo>
                  <a:lnTo>
                    <a:pt x="79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543" y="1504"/>
              <a:ext cx="869" cy="5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061" y="2753"/>
              <a:ext cx="95" cy="48"/>
            </a:xfrm>
            <a:custGeom>
              <a:avLst/>
              <a:gdLst>
                <a:gd name="T0" fmla="*/ 0 w 95"/>
                <a:gd name="T1" fmla="*/ 16 h 48"/>
                <a:gd name="T2" fmla="*/ 15 w 95"/>
                <a:gd name="T3" fmla="*/ 0 h 48"/>
                <a:gd name="T4" fmla="*/ 95 w 95"/>
                <a:gd name="T5" fmla="*/ 48 h 48"/>
                <a:gd name="T6" fmla="*/ 0 w 95"/>
                <a:gd name="T7" fmla="*/ 48 h 48"/>
                <a:gd name="T8" fmla="*/ 0 w 95"/>
                <a:gd name="T9" fmla="*/ 1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0" y="16"/>
                  </a:moveTo>
                  <a:lnTo>
                    <a:pt x="15" y="0"/>
                  </a:lnTo>
                  <a:lnTo>
                    <a:pt x="95" y="48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64" y="2279"/>
              <a:ext cx="1597" cy="49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214" y="1805"/>
              <a:ext cx="443" cy="1502"/>
            </a:xfrm>
            <a:custGeom>
              <a:avLst/>
              <a:gdLst>
                <a:gd name="T0" fmla="*/ 48 w 443"/>
                <a:gd name="T1" fmla="*/ 15 h 1502"/>
                <a:gd name="T2" fmla="*/ 301 w 443"/>
                <a:gd name="T3" fmla="*/ 348 h 1502"/>
                <a:gd name="T4" fmla="*/ 0 w 443"/>
                <a:gd name="T5" fmla="*/ 585 h 1502"/>
                <a:gd name="T6" fmla="*/ 253 w 443"/>
                <a:gd name="T7" fmla="*/ 822 h 1502"/>
                <a:gd name="T8" fmla="*/ 0 w 443"/>
                <a:gd name="T9" fmla="*/ 1091 h 1502"/>
                <a:gd name="T10" fmla="*/ 301 w 443"/>
                <a:gd name="T11" fmla="*/ 1502 h 1502"/>
                <a:gd name="T12" fmla="*/ 427 w 443"/>
                <a:gd name="T13" fmla="*/ 1486 h 1502"/>
                <a:gd name="T14" fmla="*/ 143 w 443"/>
                <a:gd name="T15" fmla="*/ 1091 h 1502"/>
                <a:gd name="T16" fmla="*/ 396 w 443"/>
                <a:gd name="T17" fmla="*/ 838 h 1502"/>
                <a:gd name="T18" fmla="*/ 159 w 443"/>
                <a:gd name="T19" fmla="*/ 585 h 1502"/>
                <a:gd name="T20" fmla="*/ 443 w 443"/>
                <a:gd name="T21" fmla="*/ 332 h 1502"/>
                <a:gd name="T22" fmla="*/ 190 w 443"/>
                <a:gd name="T23" fmla="*/ 0 h 1502"/>
                <a:gd name="T24" fmla="*/ 48 w 443"/>
                <a:gd name="T25" fmla="*/ 15 h 1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3"/>
                <a:gd name="T40" fmla="*/ 0 h 1502"/>
                <a:gd name="T41" fmla="*/ 443 w 443"/>
                <a:gd name="T42" fmla="*/ 1502 h 1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3" h="1502">
                  <a:moveTo>
                    <a:pt x="48" y="15"/>
                  </a:moveTo>
                  <a:lnTo>
                    <a:pt x="301" y="348"/>
                  </a:lnTo>
                  <a:lnTo>
                    <a:pt x="0" y="585"/>
                  </a:lnTo>
                  <a:lnTo>
                    <a:pt x="253" y="822"/>
                  </a:lnTo>
                  <a:lnTo>
                    <a:pt x="0" y="1091"/>
                  </a:lnTo>
                  <a:lnTo>
                    <a:pt x="301" y="1502"/>
                  </a:lnTo>
                  <a:lnTo>
                    <a:pt x="427" y="1486"/>
                  </a:lnTo>
                  <a:lnTo>
                    <a:pt x="143" y="1091"/>
                  </a:lnTo>
                  <a:lnTo>
                    <a:pt x="396" y="838"/>
                  </a:lnTo>
                  <a:lnTo>
                    <a:pt x="159" y="585"/>
                  </a:lnTo>
                  <a:lnTo>
                    <a:pt x="443" y="332"/>
                  </a:lnTo>
                  <a:lnTo>
                    <a:pt x="190" y="0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395" y="1567"/>
              <a:ext cx="152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589" y="276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27075" y="5326063"/>
            <a:ext cx="79359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51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27417</TotalTime>
  <Pages>12</Pages>
  <Words>1481</Words>
  <Application>Microsoft Macintosh PowerPoint</Application>
  <PresentationFormat>Letter Paper (8.5x11 in)</PresentationFormat>
  <Paragraphs>337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Consistency --- 3</vt:lpstr>
      <vt:lpstr>Recap</vt:lpstr>
      <vt:lpstr>Linearizability vs. Sequential Consistency</vt:lpstr>
      <vt:lpstr>Two More Consistency Models</vt:lpstr>
      <vt:lpstr>Causal Consistency</vt:lpstr>
      <vt:lpstr>Causal Consistency</vt:lpstr>
      <vt:lpstr>Causal Consistency Example 2</vt:lpstr>
      <vt:lpstr>Causal Consistency Example 3</vt:lpstr>
      <vt:lpstr>Eventual Consistency</vt:lpstr>
      <vt:lpstr>Dilemma</vt:lpstr>
      <vt:lpstr>CAP Theorem</vt:lpstr>
      <vt:lpstr>Coping with CAP</vt:lpstr>
      <vt:lpstr>CSE 486/586 Administrivia</vt:lpstr>
      <vt:lpstr>Dealing with Network Partitions</vt:lpstr>
      <vt:lpstr>Quorum Approaches</vt:lpstr>
      <vt:lpstr>Static Quorums </vt:lpstr>
      <vt:lpstr>Static Quorums </vt:lpstr>
      <vt:lpstr>Optimistic Quorum Approaches </vt:lpstr>
      <vt:lpstr>View-based Quorum </vt:lpstr>
      <vt:lpstr>Example: View-based Quorum </vt:lpstr>
      <vt:lpstr>Example: View-based Quorum (cont'd)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1174</cp:revision>
  <cp:lastPrinted>2012-03-23T14:57:23Z</cp:lastPrinted>
  <dcterms:created xsi:type="dcterms:W3CDTF">2012-03-21T04:48:11Z</dcterms:created>
  <dcterms:modified xsi:type="dcterms:W3CDTF">2013-04-05T18:26:18Z</dcterms:modified>
  <cp:category/>
</cp:coreProperties>
</file>