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82" r:id="rId2"/>
  </p:sldMasterIdLst>
  <p:notesMasterIdLst>
    <p:notesMasterId r:id="rId25"/>
  </p:notesMasterIdLst>
  <p:handoutMasterIdLst>
    <p:handoutMasterId r:id="rId26"/>
  </p:handoutMasterIdLst>
  <p:sldIdLst>
    <p:sldId id="322" r:id="rId3"/>
    <p:sldId id="797" r:id="rId4"/>
    <p:sldId id="814" r:id="rId5"/>
    <p:sldId id="815" r:id="rId6"/>
    <p:sldId id="816" r:id="rId7"/>
    <p:sldId id="817" r:id="rId8"/>
    <p:sldId id="818" r:id="rId9"/>
    <p:sldId id="819" r:id="rId10"/>
    <p:sldId id="820" r:id="rId11"/>
    <p:sldId id="821" r:id="rId12"/>
    <p:sldId id="822" r:id="rId13"/>
    <p:sldId id="825" r:id="rId14"/>
    <p:sldId id="826" r:id="rId15"/>
    <p:sldId id="827" r:id="rId16"/>
    <p:sldId id="823" r:id="rId17"/>
    <p:sldId id="824" r:id="rId18"/>
    <p:sldId id="798" r:id="rId19"/>
    <p:sldId id="799" r:id="rId20"/>
    <p:sldId id="800" r:id="rId21"/>
    <p:sldId id="801" r:id="rId22"/>
    <p:sldId id="777" r:id="rId23"/>
    <p:sldId id="584" r:id="rId24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55FC02"/>
    <a:srgbClr val="FBBA03"/>
    <a:srgbClr val="0332B7"/>
    <a:srgbClr val="000000"/>
    <a:srgbClr val="114FFB"/>
    <a:srgbClr val="7B00E4"/>
    <a:srgbClr val="EFFB03"/>
    <a:srgbClr val="F90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 autoAdjust="0"/>
    <p:restoredTop sz="80102" autoAdjust="0"/>
  </p:normalViewPr>
  <p:slideViewPr>
    <p:cSldViewPr>
      <p:cViewPr varScale="1">
        <p:scale>
          <a:sx n="66" d="100"/>
          <a:sy n="66" d="100"/>
        </p:scale>
        <p:origin x="-112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-3904" y="-10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tevko:Downloads:2013%20CSE%20486/586%20Class%20Roster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tevko:Downloads:2013%20CSE%20486/586%20Class%20Roster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'[2013 CSE 486%2F586 Class Roster.xlsx]Undergrad Summary'!$J$2:$J$33</c:f>
              <c:numCache>
                <c:formatCode>General</c:formatCode>
                <c:ptCount val="32"/>
                <c:pt idx="0">
                  <c:v>0.0</c:v>
                </c:pt>
                <c:pt idx="1">
                  <c:v>0.0</c:v>
                </c:pt>
                <c:pt idx="2">
                  <c:v>1.0</c:v>
                </c:pt>
                <c:pt idx="3">
                  <c:v>2.0</c:v>
                </c:pt>
                <c:pt idx="4">
                  <c:v>9.0</c:v>
                </c:pt>
                <c:pt idx="5">
                  <c:v>11.0</c:v>
                </c:pt>
                <c:pt idx="6">
                  <c:v>13.0</c:v>
                </c:pt>
                <c:pt idx="7">
                  <c:v>15.0</c:v>
                </c:pt>
                <c:pt idx="8">
                  <c:v>17.0</c:v>
                </c:pt>
                <c:pt idx="9">
                  <c:v>17.0</c:v>
                </c:pt>
                <c:pt idx="10">
                  <c:v>18.0</c:v>
                </c:pt>
                <c:pt idx="11">
                  <c:v>18.0</c:v>
                </c:pt>
                <c:pt idx="12">
                  <c:v>21.5</c:v>
                </c:pt>
                <c:pt idx="13">
                  <c:v>22.5</c:v>
                </c:pt>
                <c:pt idx="14">
                  <c:v>22.5</c:v>
                </c:pt>
                <c:pt idx="15">
                  <c:v>23.0</c:v>
                </c:pt>
                <c:pt idx="16">
                  <c:v>25.5</c:v>
                </c:pt>
                <c:pt idx="17">
                  <c:v>25.5</c:v>
                </c:pt>
                <c:pt idx="18">
                  <c:v>25.5</c:v>
                </c:pt>
                <c:pt idx="19">
                  <c:v>26.0</c:v>
                </c:pt>
                <c:pt idx="20">
                  <c:v>27.5</c:v>
                </c:pt>
                <c:pt idx="21">
                  <c:v>28.0</c:v>
                </c:pt>
                <c:pt idx="22">
                  <c:v>28.0</c:v>
                </c:pt>
                <c:pt idx="23">
                  <c:v>30.0</c:v>
                </c:pt>
                <c:pt idx="24">
                  <c:v>30.5</c:v>
                </c:pt>
                <c:pt idx="25">
                  <c:v>30.5</c:v>
                </c:pt>
                <c:pt idx="26">
                  <c:v>32.0</c:v>
                </c:pt>
                <c:pt idx="27">
                  <c:v>36.5</c:v>
                </c:pt>
                <c:pt idx="28">
                  <c:v>37.5</c:v>
                </c:pt>
                <c:pt idx="29">
                  <c:v>38.5</c:v>
                </c:pt>
                <c:pt idx="30">
                  <c:v>40.5</c:v>
                </c:pt>
                <c:pt idx="31">
                  <c:v>44.0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6037848"/>
        <c:axId val="-2068637880"/>
      </c:lineChart>
      <c:catAx>
        <c:axId val="-2146037848"/>
        <c:scaling>
          <c:orientation val="minMax"/>
        </c:scaling>
        <c:delete val="0"/>
        <c:axPos val="b"/>
        <c:majorTickMark val="out"/>
        <c:minorTickMark val="none"/>
        <c:tickLblPos val="nextTo"/>
        <c:crossAx val="-2068637880"/>
        <c:crosses val="autoZero"/>
        <c:auto val="1"/>
        <c:lblAlgn val="ctr"/>
        <c:lblOffset val="100"/>
        <c:noMultiLvlLbl val="0"/>
      </c:catAx>
      <c:valAx>
        <c:axId val="-20686378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4603784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'[2013 CSE 486%2F586 Class Roster.xlsx]Grad Summary'!$J$2:$J$124</c:f>
              <c:numCache>
                <c:formatCode>General</c:formatCode>
                <c:ptCount val="123"/>
                <c:pt idx="0">
                  <c:v>16.0</c:v>
                </c:pt>
                <c:pt idx="1">
                  <c:v>16.5</c:v>
                </c:pt>
                <c:pt idx="2">
                  <c:v>17.5</c:v>
                </c:pt>
                <c:pt idx="3">
                  <c:v>20.0</c:v>
                </c:pt>
                <c:pt idx="4">
                  <c:v>20.0</c:v>
                </c:pt>
                <c:pt idx="5">
                  <c:v>20.5</c:v>
                </c:pt>
                <c:pt idx="6">
                  <c:v>20.5</c:v>
                </c:pt>
                <c:pt idx="7">
                  <c:v>20.5</c:v>
                </c:pt>
                <c:pt idx="8">
                  <c:v>21.5</c:v>
                </c:pt>
                <c:pt idx="9">
                  <c:v>21.5</c:v>
                </c:pt>
                <c:pt idx="10">
                  <c:v>22.0</c:v>
                </c:pt>
                <c:pt idx="11">
                  <c:v>22.0</c:v>
                </c:pt>
                <c:pt idx="12">
                  <c:v>23.5</c:v>
                </c:pt>
                <c:pt idx="13">
                  <c:v>24.0</c:v>
                </c:pt>
                <c:pt idx="14">
                  <c:v>24.5</c:v>
                </c:pt>
                <c:pt idx="15">
                  <c:v>25.5</c:v>
                </c:pt>
                <c:pt idx="16">
                  <c:v>25.5</c:v>
                </c:pt>
                <c:pt idx="17">
                  <c:v>26.0</c:v>
                </c:pt>
                <c:pt idx="18">
                  <c:v>26.5</c:v>
                </c:pt>
                <c:pt idx="19">
                  <c:v>26.5</c:v>
                </c:pt>
                <c:pt idx="20">
                  <c:v>26.5</c:v>
                </c:pt>
                <c:pt idx="21">
                  <c:v>26.5</c:v>
                </c:pt>
                <c:pt idx="22">
                  <c:v>27.0</c:v>
                </c:pt>
                <c:pt idx="23">
                  <c:v>27.5</c:v>
                </c:pt>
                <c:pt idx="24">
                  <c:v>28.0</c:v>
                </c:pt>
                <c:pt idx="25">
                  <c:v>28.0</c:v>
                </c:pt>
                <c:pt idx="26">
                  <c:v>28.0</c:v>
                </c:pt>
                <c:pt idx="27">
                  <c:v>28.0</c:v>
                </c:pt>
                <c:pt idx="28">
                  <c:v>28.5</c:v>
                </c:pt>
                <c:pt idx="29">
                  <c:v>28.5</c:v>
                </c:pt>
                <c:pt idx="30">
                  <c:v>28.5</c:v>
                </c:pt>
                <c:pt idx="31">
                  <c:v>29.0</c:v>
                </c:pt>
                <c:pt idx="32">
                  <c:v>29.0</c:v>
                </c:pt>
                <c:pt idx="33">
                  <c:v>29.0</c:v>
                </c:pt>
                <c:pt idx="34">
                  <c:v>29.5</c:v>
                </c:pt>
                <c:pt idx="35">
                  <c:v>30.0</c:v>
                </c:pt>
                <c:pt idx="36">
                  <c:v>30.5</c:v>
                </c:pt>
                <c:pt idx="37">
                  <c:v>30.5</c:v>
                </c:pt>
                <c:pt idx="38">
                  <c:v>30.5</c:v>
                </c:pt>
                <c:pt idx="39">
                  <c:v>31.0</c:v>
                </c:pt>
                <c:pt idx="40">
                  <c:v>31.0</c:v>
                </c:pt>
                <c:pt idx="41">
                  <c:v>31.0</c:v>
                </c:pt>
                <c:pt idx="42">
                  <c:v>31.5</c:v>
                </c:pt>
                <c:pt idx="43">
                  <c:v>31.5</c:v>
                </c:pt>
                <c:pt idx="44">
                  <c:v>31.5</c:v>
                </c:pt>
                <c:pt idx="45">
                  <c:v>31.5</c:v>
                </c:pt>
                <c:pt idx="46">
                  <c:v>32.0</c:v>
                </c:pt>
                <c:pt idx="47">
                  <c:v>32.0</c:v>
                </c:pt>
                <c:pt idx="48">
                  <c:v>32.5</c:v>
                </c:pt>
                <c:pt idx="49">
                  <c:v>33.0</c:v>
                </c:pt>
                <c:pt idx="50">
                  <c:v>33.0</c:v>
                </c:pt>
                <c:pt idx="51">
                  <c:v>33.0</c:v>
                </c:pt>
                <c:pt idx="52">
                  <c:v>33.0</c:v>
                </c:pt>
                <c:pt idx="53">
                  <c:v>33.5</c:v>
                </c:pt>
                <c:pt idx="54">
                  <c:v>33.5</c:v>
                </c:pt>
                <c:pt idx="55">
                  <c:v>34.0</c:v>
                </c:pt>
                <c:pt idx="56">
                  <c:v>34.0</c:v>
                </c:pt>
                <c:pt idx="57">
                  <c:v>34.0</c:v>
                </c:pt>
                <c:pt idx="58">
                  <c:v>34.0</c:v>
                </c:pt>
                <c:pt idx="59">
                  <c:v>34.5</c:v>
                </c:pt>
                <c:pt idx="60">
                  <c:v>34.5</c:v>
                </c:pt>
                <c:pt idx="61">
                  <c:v>35.0</c:v>
                </c:pt>
                <c:pt idx="62">
                  <c:v>35.0</c:v>
                </c:pt>
                <c:pt idx="63">
                  <c:v>35.0</c:v>
                </c:pt>
                <c:pt idx="64">
                  <c:v>35.5</c:v>
                </c:pt>
                <c:pt idx="65">
                  <c:v>35.5</c:v>
                </c:pt>
                <c:pt idx="66">
                  <c:v>35.5</c:v>
                </c:pt>
                <c:pt idx="67">
                  <c:v>35.5</c:v>
                </c:pt>
                <c:pt idx="68">
                  <c:v>35.5</c:v>
                </c:pt>
                <c:pt idx="69">
                  <c:v>35.5</c:v>
                </c:pt>
                <c:pt idx="70">
                  <c:v>35.5</c:v>
                </c:pt>
                <c:pt idx="71">
                  <c:v>35.5</c:v>
                </c:pt>
                <c:pt idx="72">
                  <c:v>36.0</c:v>
                </c:pt>
                <c:pt idx="73">
                  <c:v>36.0</c:v>
                </c:pt>
                <c:pt idx="74">
                  <c:v>37.0</c:v>
                </c:pt>
                <c:pt idx="75">
                  <c:v>37.0</c:v>
                </c:pt>
                <c:pt idx="76">
                  <c:v>37.0</c:v>
                </c:pt>
                <c:pt idx="77">
                  <c:v>37.0</c:v>
                </c:pt>
                <c:pt idx="78">
                  <c:v>37.0</c:v>
                </c:pt>
                <c:pt idx="79">
                  <c:v>37.0</c:v>
                </c:pt>
                <c:pt idx="80">
                  <c:v>37.0</c:v>
                </c:pt>
                <c:pt idx="81">
                  <c:v>37.5</c:v>
                </c:pt>
                <c:pt idx="82">
                  <c:v>37.5</c:v>
                </c:pt>
                <c:pt idx="83">
                  <c:v>37.5</c:v>
                </c:pt>
                <c:pt idx="84">
                  <c:v>37.5</c:v>
                </c:pt>
                <c:pt idx="85">
                  <c:v>38.0</c:v>
                </c:pt>
                <c:pt idx="86">
                  <c:v>38.0</c:v>
                </c:pt>
                <c:pt idx="87">
                  <c:v>38.0</c:v>
                </c:pt>
                <c:pt idx="88">
                  <c:v>38.0</c:v>
                </c:pt>
                <c:pt idx="89">
                  <c:v>38.0</c:v>
                </c:pt>
                <c:pt idx="90">
                  <c:v>38.0</c:v>
                </c:pt>
                <c:pt idx="91">
                  <c:v>38.5</c:v>
                </c:pt>
                <c:pt idx="92">
                  <c:v>38.5</c:v>
                </c:pt>
                <c:pt idx="93">
                  <c:v>39.0</c:v>
                </c:pt>
                <c:pt idx="94">
                  <c:v>39.0</c:v>
                </c:pt>
                <c:pt idx="95">
                  <c:v>39.0</c:v>
                </c:pt>
                <c:pt idx="96">
                  <c:v>39.5</c:v>
                </c:pt>
                <c:pt idx="97">
                  <c:v>39.5</c:v>
                </c:pt>
                <c:pt idx="98">
                  <c:v>40.0</c:v>
                </c:pt>
                <c:pt idx="99">
                  <c:v>40.0</c:v>
                </c:pt>
                <c:pt idx="100">
                  <c:v>40.0</c:v>
                </c:pt>
                <c:pt idx="101">
                  <c:v>40.5</c:v>
                </c:pt>
                <c:pt idx="102">
                  <c:v>40.5</c:v>
                </c:pt>
                <c:pt idx="103">
                  <c:v>40.5</c:v>
                </c:pt>
                <c:pt idx="104">
                  <c:v>41.0</c:v>
                </c:pt>
                <c:pt idx="105">
                  <c:v>41.5</c:v>
                </c:pt>
                <c:pt idx="106">
                  <c:v>41.5</c:v>
                </c:pt>
                <c:pt idx="107">
                  <c:v>41.5</c:v>
                </c:pt>
                <c:pt idx="108">
                  <c:v>41.5</c:v>
                </c:pt>
                <c:pt idx="109">
                  <c:v>42.0</c:v>
                </c:pt>
                <c:pt idx="110">
                  <c:v>42.0</c:v>
                </c:pt>
                <c:pt idx="111">
                  <c:v>42.5</c:v>
                </c:pt>
                <c:pt idx="112">
                  <c:v>42.5</c:v>
                </c:pt>
                <c:pt idx="113">
                  <c:v>43.0</c:v>
                </c:pt>
                <c:pt idx="114">
                  <c:v>43.0</c:v>
                </c:pt>
                <c:pt idx="115">
                  <c:v>43.5</c:v>
                </c:pt>
                <c:pt idx="116">
                  <c:v>43.5</c:v>
                </c:pt>
                <c:pt idx="117">
                  <c:v>44.0</c:v>
                </c:pt>
                <c:pt idx="118">
                  <c:v>44.5</c:v>
                </c:pt>
                <c:pt idx="119">
                  <c:v>44.5</c:v>
                </c:pt>
                <c:pt idx="120">
                  <c:v>44.5</c:v>
                </c:pt>
                <c:pt idx="121">
                  <c:v>45.0</c:v>
                </c:pt>
                <c:pt idx="122">
                  <c:v>45.0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40647992"/>
        <c:axId val="-2041212696"/>
      </c:lineChart>
      <c:catAx>
        <c:axId val="-2040647992"/>
        <c:scaling>
          <c:orientation val="minMax"/>
        </c:scaling>
        <c:delete val="0"/>
        <c:axPos val="b"/>
        <c:majorTickMark val="out"/>
        <c:minorTickMark val="none"/>
        <c:tickLblPos val="nextTo"/>
        <c:crossAx val="-2041212696"/>
        <c:crosses val="autoZero"/>
        <c:auto val="1"/>
        <c:lblAlgn val="ctr"/>
        <c:lblOffset val="100"/>
        <c:noMultiLvlLbl val="0"/>
      </c:catAx>
      <c:valAx>
        <c:axId val="-20412126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4064799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F668F6-92AF-F14F-959F-F8E6BDC55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27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03442F8-CACF-AA42-83D4-E0A09A06F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algn="ctr" defTabSz="919163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300">
                <a:solidFill>
                  <a:schemeClr val="tx1"/>
                </a:solidFill>
              </a:rPr>
              <a:t>Page </a:t>
            </a:r>
            <a:fld id="{ACFFB53C-1439-6C41-A2C3-1FF6E096BBD2}" type="slidenum">
              <a:rPr lang="en-US" sz="1300">
                <a:solidFill>
                  <a:schemeClr val="tx1"/>
                </a:solidFill>
              </a:rPr>
              <a:pPr algn="ctr" defTabSz="919163">
                <a:lnSpc>
                  <a:spcPct val="90000"/>
                </a:lnSpc>
                <a:spcBef>
                  <a:spcPct val="0"/>
                </a:spcBef>
                <a:defRPr/>
              </a:pPr>
              <a:t>‹#›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16346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5CA2DB-8A6E-354A-84FE-C390361DC98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30200"/>
            <a:ext cx="19240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30200"/>
            <a:ext cx="56197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750E79-2683-6848-A4D7-CDA40719EAAA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4F458F-5213-914F-94F8-6B10C77F9790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C4F620-2FEB-0043-9943-F8C545420FE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F543C2CE-5AF7-8143-8A0A-0153F98C0316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02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193800"/>
            <a:ext cx="768350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048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CSE 486/586, Spring</a:t>
            </a:r>
            <a:r>
              <a:rPr lang="en-US" baseline="0" dirty="0" smtClean="0"/>
              <a:t> </a:t>
            </a:r>
            <a:r>
              <a:rPr lang="en-US" baseline="0" dirty="0" smtClean="0"/>
              <a:t>2013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050" y="1898650"/>
            <a:ext cx="8834438" cy="16668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 smtClean="0"/>
              <a:t>CSE 486/586 Distributed Systems</a:t>
            </a:r>
            <a:br>
              <a:rPr lang="en-US" dirty="0" smtClean="0"/>
            </a:br>
            <a:r>
              <a:rPr lang="en-US" dirty="0" smtClean="0"/>
              <a:t>Transactions on Replicated Data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71575" y="4289425"/>
            <a:ext cx="6900863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 smtClean="0"/>
              <a:t>Steve Ko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Computer Sciences and Engineering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University at Buffalo</a:t>
            </a:r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Revisiting Atomic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first phase, the coordinator sends the </a:t>
            </a:r>
            <a:r>
              <a:rPr lang="en-US" dirty="0" err="1" smtClean="0">
                <a:solidFill>
                  <a:srgbClr val="0000FF"/>
                </a:solidFill>
              </a:rPr>
              <a:t>canCommit</a:t>
            </a:r>
            <a:r>
              <a:rPr lang="en-US" dirty="0" smtClean="0"/>
              <a:t>? command to the participants, each of which then passes it onto the other </a:t>
            </a:r>
            <a:r>
              <a:rPr lang="en-US" dirty="0" err="1" smtClean="0"/>
              <a:t>RMs</a:t>
            </a:r>
            <a:r>
              <a:rPr lang="en-US" dirty="0" smtClean="0"/>
              <a:t> involved (e.g., by using view synchronous communication) and collects their replies before replying to the coordinator.</a:t>
            </a:r>
          </a:p>
          <a:p>
            <a:r>
              <a:rPr lang="en-US" dirty="0" smtClean="0"/>
              <a:t>In the second phase, the coordinator sends the </a:t>
            </a:r>
            <a:r>
              <a:rPr lang="en-US" dirty="0" err="1" smtClean="0">
                <a:solidFill>
                  <a:srgbClr val="0000FF"/>
                </a:solidFill>
              </a:rPr>
              <a:t>doCommit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or </a:t>
            </a:r>
            <a:r>
              <a:rPr lang="en-US" dirty="0" err="1" smtClean="0">
                <a:solidFill>
                  <a:srgbClr val="0000FF"/>
                </a:solidFill>
              </a:rPr>
              <a:t>doAbort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request, which is passed onto the members of the groups of </a:t>
            </a:r>
            <a:r>
              <a:rPr lang="en-US" dirty="0" err="1" smtClean="0"/>
              <a:t>RMs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10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285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Copy 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</a:t>
            </a:r>
            <a:r>
              <a:rPr lang="en-US" dirty="0" smtClean="0"/>
              <a:t>the client requests are directed to a single primary RM.</a:t>
            </a:r>
          </a:p>
          <a:p>
            <a:r>
              <a:rPr lang="en-US" dirty="0" smtClean="0"/>
              <a:t>Concurrency control is applied at the primary.</a:t>
            </a:r>
          </a:p>
          <a:p>
            <a:pPr lvl="1"/>
            <a:r>
              <a:rPr lang="en-US" dirty="0" smtClean="0"/>
              <a:t>Let’s assume we use</a:t>
            </a:r>
            <a:r>
              <a:rPr lang="en-US" dirty="0" smtClean="0"/>
              <a:t> strict </a:t>
            </a:r>
            <a:r>
              <a:rPr lang="en-US" dirty="0" smtClean="0"/>
              <a:t>two-phase </a:t>
            </a:r>
            <a:r>
              <a:rPr lang="en-US" dirty="0" smtClean="0"/>
              <a:t>locking.</a:t>
            </a:r>
            <a:endParaRPr lang="en-US" dirty="0" smtClean="0"/>
          </a:p>
          <a:p>
            <a:r>
              <a:rPr lang="en-US" dirty="0" smtClean="0"/>
              <a:t>To commit a transaction, the primary communicates with the backup </a:t>
            </a:r>
            <a:r>
              <a:rPr lang="en-US" dirty="0" err="1" smtClean="0"/>
              <a:t>RMs</a:t>
            </a:r>
            <a:r>
              <a:rPr lang="en-US" dirty="0" smtClean="0"/>
              <a:t> and replies to the client.</a:t>
            </a:r>
          </a:p>
          <a:p>
            <a:r>
              <a:rPr lang="en-US" dirty="0" smtClean="0"/>
              <a:t>Communication is view </a:t>
            </a:r>
            <a:r>
              <a:rPr lang="en-US" dirty="0" smtClean="0"/>
              <a:t>synchronous </a:t>
            </a:r>
            <a:r>
              <a:rPr lang="en-US" dirty="0" smtClean="0"/>
              <a:t>totally-ordered group comm</a:t>
            </a:r>
            <a:r>
              <a:rPr lang="en-US" dirty="0" smtClean="0"/>
              <a:t>.</a:t>
            </a:r>
          </a:p>
          <a:p>
            <a:r>
              <a:rPr lang="en-US" dirty="0" smtClean="0"/>
              <a:t>One-copy </a:t>
            </a:r>
            <a:r>
              <a:rPr lang="en-US" dirty="0" err="1" smtClean="0"/>
              <a:t>serializability</a:t>
            </a:r>
            <a:endParaRPr lang="en-US" dirty="0" smtClean="0"/>
          </a:p>
          <a:p>
            <a:pPr lvl="1"/>
            <a:r>
              <a:rPr lang="en-US" dirty="0" smtClean="0"/>
              <a:t>View synchronous </a:t>
            </a:r>
            <a:r>
              <a:rPr lang="en-US" dirty="0" smtClean="0"/>
              <a:t>TO group comm.</a:t>
            </a:r>
          </a:p>
          <a:p>
            <a:pPr lvl="1"/>
            <a:r>
              <a:rPr lang="en-US" dirty="0" smtClean="0">
                <a:sym typeface="Wingdings" charset="0"/>
              </a:rPr>
              <a:t>Stric</a:t>
            </a:r>
            <a:r>
              <a:rPr lang="en-US" dirty="0" smtClean="0">
                <a:sym typeface="Wingdings" charset="0"/>
              </a:rPr>
              <a:t>t two-phase locking at the primary</a:t>
            </a:r>
          </a:p>
          <a:p>
            <a:r>
              <a:rPr lang="en-US" dirty="0" smtClean="0">
                <a:sym typeface="Wingdings" charset="0"/>
              </a:rPr>
              <a:t>Disadvantage?</a:t>
            </a:r>
          </a:p>
          <a:p>
            <a:pPr lvl="1"/>
            <a:r>
              <a:rPr lang="en-US" dirty="0" smtClean="0">
                <a:sym typeface="Wingdings" charset="0"/>
              </a:rPr>
              <a:t>Performance </a:t>
            </a:r>
            <a:r>
              <a:rPr lang="en-US" dirty="0" smtClean="0">
                <a:sym typeface="Wingdings" charset="0"/>
              </a:rPr>
              <a:t>is low since primary RM is bottleneck.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11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586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CSE 486/586 </a:t>
            </a:r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PA2 grading done. Will post it today.</a:t>
            </a:r>
          </a:p>
          <a:p>
            <a:r>
              <a:rPr lang="en-US" dirty="0" smtClean="0"/>
              <a:t>Anonymous </a:t>
            </a:r>
            <a:r>
              <a:rPr lang="en-US" dirty="0"/>
              <a:t>feedback form still available.</a:t>
            </a:r>
          </a:p>
          <a:p>
            <a:r>
              <a:rPr lang="en-US" dirty="0"/>
              <a:t>Please come </a:t>
            </a:r>
            <a:r>
              <a:rPr lang="en-US" dirty="0" smtClean="0"/>
              <a:t>talk to </a:t>
            </a:r>
            <a:r>
              <a:rPr lang="en-US" dirty="0"/>
              <a:t>me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12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295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Undergrad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13</a:t>
            </a:fld>
            <a:endParaRPr lang="en-US" b="0">
              <a:solidFill>
                <a:srgbClr val="FBBA03"/>
              </a:solidFill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1681898"/>
              </p:ext>
            </p:extLst>
          </p:nvPr>
        </p:nvGraphicFramePr>
        <p:xfrm>
          <a:off x="838200" y="1447800"/>
          <a:ext cx="73914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07044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 </a:t>
            </a:r>
            <a:r>
              <a:rPr lang="en-US" dirty="0"/>
              <a:t>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14</a:t>
            </a:fld>
            <a:endParaRPr lang="en-US" b="0">
              <a:solidFill>
                <a:srgbClr val="FBBA03"/>
              </a:solidFill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1581836"/>
              </p:ext>
            </p:extLst>
          </p:nvPr>
        </p:nvGraphicFramePr>
        <p:xfrm>
          <a:off x="838200" y="1447800"/>
          <a:ext cx="73914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88008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One/Write All 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00" y="1193800"/>
            <a:ext cx="7683500" cy="5054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An FE (client front end) may communicate with any RM.</a:t>
            </a:r>
          </a:p>
          <a:p>
            <a:r>
              <a:rPr lang="en-US" sz="2000" dirty="0" smtClean="0"/>
              <a:t>Every write operation must be performed at all of the </a:t>
            </a:r>
            <a:r>
              <a:rPr lang="en-US" sz="2000" dirty="0" err="1" smtClean="0"/>
              <a:t>RMs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A read operation can be performed at any single RM.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15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508000" y="2590800"/>
            <a:ext cx="8020050" cy="3590925"/>
            <a:chOff x="347" y="1176"/>
            <a:chExt cx="5473" cy="2262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3020" y="2030"/>
              <a:ext cx="2800" cy="1392"/>
            </a:xfrm>
            <a:prstGeom prst="rect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347" y="2473"/>
              <a:ext cx="2389" cy="965"/>
            </a:xfrm>
            <a:prstGeom prst="rect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170" y="2726"/>
              <a:ext cx="569" cy="649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1344" y="2932"/>
              <a:ext cx="253" cy="253"/>
            </a:xfrm>
            <a:prstGeom prst="ellipse">
              <a:avLst/>
            </a:prstGeom>
            <a:solidFill>
              <a:srgbClr val="FFFFFF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1945" y="2726"/>
              <a:ext cx="569" cy="649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2103" y="2900"/>
              <a:ext cx="253" cy="253"/>
            </a:xfrm>
            <a:prstGeom prst="ellipse">
              <a:avLst/>
            </a:prstGeom>
            <a:solidFill>
              <a:srgbClr val="FFFFFF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3115" y="2094"/>
              <a:ext cx="570" cy="648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3273" y="2268"/>
              <a:ext cx="254" cy="253"/>
            </a:xfrm>
            <a:prstGeom prst="ellipse">
              <a:avLst/>
            </a:prstGeom>
            <a:solidFill>
              <a:srgbClr val="FFFFFF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3376" y="2310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i="1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GB" sz="2400" i="1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410" y="2726"/>
              <a:ext cx="570" cy="649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568" y="2900"/>
              <a:ext cx="254" cy="253"/>
            </a:xfrm>
            <a:prstGeom prst="ellipse">
              <a:avLst/>
            </a:prstGeom>
            <a:solidFill>
              <a:srgbClr val="FFFFFF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661" y="2943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i="1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GB" sz="2400" i="1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1510" y="1200"/>
              <a:ext cx="569" cy="633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1502" y="1192"/>
              <a:ext cx="585" cy="648"/>
            </a:xfrm>
            <a:prstGeom prst="rect">
              <a:avLst/>
            </a:prstGeom>
            <a:noFill/>
            <a:ln w="36513">
              <a:solidFill>
                <a:srgbClr val="D9AA7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354" y="1246"/>
              <a:ext cx="97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dirty="0">
                  <a:solidFill>
                    <a:srgbClr val="000000"/>
                  </a:solidFill>
                  <a:latin typeface="Arial" charset="0"/>
                </a:rPr>
                <a:t>Client + front end</a:t>
              </a:r>
              <a:endParaRPr lang="en-GB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5061" y="2726"/>
              <a:ext cx="569" cy="649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auto">
            <a:xfrm>
              <a:off x="5219" y="2900"/>
              <a:ext cx="253" cy="253"/>
            </a:xfrm>
            <a:prstGeom prst="ellipse">
              <a:avLst/>
            </a:prstGeom>
            <a:solidFill>
              <a:srgbClr val="FFFFFF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5321" y="2943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i="1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GB" sz="2400" i="1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3764" y="2726"/>
              <a:ext cx="569" cy="649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Oval 23"/>
            <p:cNvSpPr>
              <a:spLocks noChangeArrowheads="1"/>
            </p:cNvSpPr>
            <p:nvPr/>
          </p:nvSpPr>
          <p:spPr bwMode="auto">
            <a:xfrm>
              <a:off x="3922" y="2900"/>
              <a:ext cx="253" cy="253"/>
            </a:xfrm>
            <a:prstGeom prst="ellipse">
              <a:avLst/>
            </a:prstGeom>
            <a:solidFill>
              <a:srgbClr val="FFFFFF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4024" y="2943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i="1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GB" sz="2400" i="1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4439" y="2726"/>
              <a:ext cx="570" cy="649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Oval 26"/>
            <p:cNvSpPr>
              <a:spLocks noChangeArrowheads="1"/>
            </p:cNvSpPr>
            <p:nvPr/>
          </p:nvSpPr>
          <p:spPr bwMode="auto">
            <a:xfrm>
              <a:off x="4586" y="2900"/>
              <a:ext cx="253" cy="253"/>
            </a:xfrm>
            <a:prstGeom prst="ellipse">
              <a:avLst/>
            </a:prstGeom>
            <a:solidFill>
              <a:srgbClr val="FFFFFF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4689" y="2943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i="1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GB" sz="2400" i="1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1446" y="2974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i="1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GB" sz="2400" i="1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2205" y="2943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i="1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GB" sz="2400" i="1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592" y="2243"/>
              <a:ext cx="81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i="1">
                  <a:solidFill>
                    <a:srgbClr val="000000"/>
                  </a:solidFill>
                  <a:latin typeface="Arial" charset="0"/>
                </a:rPr>
                <a:t>getBalance(A)</a:t>
              </a:r>
              <a:endParaRPr lang="en-GB" sz="2400" i="1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4357" y="1184"/>
              <a:ext cx="570" cy="633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4349" y="1176"/>
              <a:ext cx="585" cy="649"/>
            </a:xfrm>
            <a:prstGeom prst="rect">
              <a:avLst/>
            </a:prstGeom>
            <a:noFill/>
            <a:ln w="36513">
              <a:solidFill>
                <a:srgbClr val="D9AA7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3202" y="1262"/>
              <a:ext cx="97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Client + front end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1588" y="2559"/>
              <a:ext cx="103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dirty="0">
                  <a:solidFill>
                    <a:srgbClr val="000000"/>
                  </a:solidFill>
                  <a:latin typeface="Arial" charset="0"/>
                </a:rPr>
                <a:t>Replica managers</a:t>
              </a:r>
              <a:endParaRPr lang="en-GB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4704" y="2465"/>
              <a:ext cx="103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Replica managers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3186" y="1800"/>
              <a:ext cx="72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i="1">
                  <a:solidFill>
                    <a:srgbClr val="000000"/>
                  </a:solidFill>
                  <a:latin typeface="Arial" charset="0"/>
                </a:rPr>
                <a:t>deposit(B,3);</a:t>
              </a:r>
              <a:endParaRPr lang="en-GB" sz="2400" i="1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9" name="Rectangle 37"/>
            <p:cNvSpPr>
              <a:spLocks noChangeArrowheads="1"/>
            </p:cNvSpPr>
            <p:nvPr/>
          </p:nvSpPr>
          <p:spPr bwMode="auto">
            <a:xfrm>
              <a:off x="4736" y="1487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i="1">
                  <a:solidFill>
                    <a:srgbClr val="000000"/>
                  </a:solidFill>
                  <a:latin typeface="Arial" charset="0"/>
                </a:rPr>
                <a:t>U</a:t>
              </a:r>
              <a:endParaRPr lang="en-GB" sz="2400" i="1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1889" y="1519"/>
              <a:ext cx="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i="1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GB" sz="2400" i="1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41" name="Oval 39"/>
            <p:cNvSpPr>
              <a:spLocks noChangeArrowheads="1"/>
            </p:cNvSpPr>
            <p:nvPr/>
          </p:nvSpPr>
          <p:spPr bwMode="auto">
            <a:xfrm>
              <a:off x="4412" y="1461"/>
              <a:ext cx="253" cy="253"/>
            </a:xfrm>
            <a:prstGeom prst="ellipse">
              <a:avLst/>
            </a:prstGeom>
            <a:solidFill>
              <a:srgbClr val="FFFFFF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1470" y="2805"/>
              <a:ext cx="63" cy="111"/>
            </a:xfrm>
            <a:custGeom>
              <a:avLst/>
              <a:gdLst>
                <a:gd name="T0" fmla="*/ 32 w 63"/>
                <a:gd name="T1" fmla="*/ 16 h 111"/>
                <a:gd name="T2" fmla="*/ 63 w 63"/>
                <a:gd name="T3" fmla="*/ 16 h 111"/>
                <a:gd name="T4" fmla="*/ 16 w 63"/>
                <a:gd name="T5" fmla="*/ 111 h 111"/>
                <a:gd name="T6" fmla="*/ 0 w 63"/>
                <a:gd name="T7" fmla="*/ 0 h 111"/>
                <a:gd name="T8" fmla="*/ 32 w 63"/>
                <a:gd name="T9" fmla="*/ 16 h 1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"/>
                <a:gd name="T16" fmla="*/ 0 h 111"/>
                <a:gd name="T17" fmla="*/ 63 w 63"/>
                <a:gd name="T18" fmla="*/ 111 h 1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" h="111">
                  <a:moveTo>
                    <a:pt x="32" y="16"/>
                  </a:moveTo>
                  <a:lnTo>
                    <a:pt x="63" y="16"/>
                  </a:lnTo>
                  <a:lnTo>
                    <a:pt x="16" y="111"/>
                  </a:lnTo>
                  <a:lnTo>
                    <a:pt x="0" y="0"/>
                  </a:lnTo>
                  <a:lnTo>
                    <a:pt x="32" y="16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41"/>
            <p:cNvSpPr>
              <a:spLocks noChangeShapeType="1"/>
            </p:cNvSpPr>
            <p:nvPr/>
          </p:nvSpPr>
          <p:spPr bwMode="auto">
            <a:xfrm flipH="1">
              <a:off x="1502" y="1730"/>
              <a:ext cx="174" cy="1075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432" y="2188"/>
              <a:ext cx="95" cy="64"/>
            </a:xfrm>
            <a:custGeom>
              <a:avLst/>
              <a:gdLst>
                <a:gd name="T0" fmla="*/ 79 w 95"/>
                <a:gd name="T1" fmla="*/ 16 h 64"/>
                <a:gd name="T2" fmla="*/ 95 w 95"/>
                <a:gd name="T3" fmla="*/ 48 h 64"/>
                <a:gd name="T4" fmla="*/ 0 w 95"/>
                <a:gd name="T5" fmla="*/ 64 h 64"/>
                <a:gd name="T6" fmla="*/ 79 w 95"/>
                <a:gd name="T7" fmla="*/ 0 h 64"/>
                <a:gd name="T8" fmla="*/ 79 w 95"/>
                <a:gd name="T9" fmla="*/ 16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"/>
                <a:gd name="T16" fmla="*/ 0 h 64"/>
                <a:gd name="T17" fmla="*/ 95 w 95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" h="64">
                  <a:moveTo>
                    <a:pt x="79" y="16"/>
                  </a:moveTo>
                  <a:lnTo>
                    <a:pt x="95" y="48"/>
                  </a:lnTo>
                  <a:lnTo>
                    <a:pt x="0" y="64"/>
                  </a:lnTo>
                  <a:lnTo>
                    <a:pt x="79" y="0"/>
                  </a:lnTo>
                  <a:lnTo>
                    <a:pt x="79" y="16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43"/>
            <p:cNvSpPr>
              <a:spLocks noChangeShapeType="1"/>
            </p:cNvSpPr>
            <p:nvPr/>
          </p:nvSpPr>
          <p:spPr bwMode="auto">
            <a:xfrm flipH="1">
              <a:off x="3527" y="1666"/>
              <a:ext cx="901" cy="538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5093" y="2916"/>
              <a:ext cx="94" cy="63"/>
            </a:xfrm>
            <a:custGeom>
              <a:avLst/>
              <a:gdLst>
                <a:gd name="T0" fmla="*/ 0 w 94"/>
                <a:gd name="T1" fmla="*/ 32 h 63"/>
                <a:gd name="T2" fmla="*/ 15 w 94"/>
                <a:gd name="T3" fmla="*/ 0 h 63"/>
                <a:gd name="T4" fmla="*/ 94 w 94"/>
                <a:gd name="T5" fmla="*/ 63 h 63"/>
                <a:gd name="T6" fmla="*/ 0 w 94"/>
                <a:gd name="T7" fmla="*/ 48 h 63"/>
                <a:gd name="T8" fmla="*/ 0 w 94"/>
                <a:gd name="T9" fmla="*/ 32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63"/>
                <a:gd name="T17" fmla="*/ 94 w 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63">
                  <a:moveTo>
                    <a:pt x="0" y="32"/>
                  </a:moveTo>
                  <a:lnTo>
                    <a:pt x="15" y="0"/>
                  </a:lnTo>
                  <a:lnTo>
                    <a:pt x="94" y="63"/>
                  </a:lnTo>
                  <a:lnTo>
                    <a:pt x="0" y="48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45"/>
            <p:cNvSpPr>
              <a:spLocks noChangeShapeType="1"/>
            </p:cNvSpPr>
            <p:nvPr/>
          </p:nvSpPr>
          <p:spPr bwMode="auto">
            <a:xfrm>
              <a:off x="3511" y="2410"/>
              <a:ext cx="1582" cy="538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4476" y="2900"/>
              <a:ext cx="95" cy="79"/>
            </a:xfrm>
            <a:custGeom>
              <a:avLst/>
              <a:gdLst>
                <a:gd name="T0" fmla="*/ 0 w 95"/>
                <a:gd name="T1" fmla="*/ 32 h 79"/>
                <a:gd name="T2" fmla="*/ 15 w 95"/>
                <a:gd name="T3" fmla="*/ 0 h 79"/>
                <a:gd name="T4" fmla="*/ 95 w 95"/>
                <a:gd name="T5" fmla="*/ 79 h 79"/>
                <a:gd name="T6" fmla="*/ 0 w 95"/>
                <a:gd name="T7" fmla="*/ 48 h 79"/>
                <a:gd name="T8" fmla="*/ 0 w 95"/>
                <a:gd name="T9" fmla="*/ 32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"/>
                <a:gd name="T16" fmla="*/ 0 h 79"/>
                <a:gd name="T17" fmla="*/ 95 w 95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" h="79">
                  <a:moveTo>
                    <a:pt x="0" y="32"/>
                  </a:moveTo>
                  <a:lnTo>
                    <a:pt x="15" y="0"/>
                  </a:lnTo>
                  <a:lnTo>
                    <a:pt x="95" y="79"/>
                  </a:lnTo>
                  <a:lnTo>
                    <a:pt x="0" y="48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47"/>
            <p:cNvSpPr>
              <a:spLocks noChangeShapeType="1"/>
            </p:cNvSpPr>
            <p:nvPr/>
          </p:nvSpPr>
          <p:spPr bwMode="auto">
            <a:xfrm>
              <a:off x="3511" y="2457"/>
              <a:ext cx="965" cy="475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3827" y="2885"/>
              <a:ext cx="95" cy="94"/>
            </a:xfrm>
            <a:custGeom>
              <a:avLst/>
              <a:gdLst>
                <a:gd name="T0" fmla="*/ 16 w 95"/>
                <a:gd name="T1" fmla="*/ 15 h 94"/>
                <a:gd name="T2" fmla="*/ 32 w 95"/>
                <a:gd name="T3" fmla="*/ 0 h 94"/>
                <a:gd name="T4" fmla="*/ 95 w 95"/>
                <a:gd name="T5" fmla="*/ 94 h 94"/>
                <a:gd name="T6" fmla="*/ 0 w 95"/>
                <a:gd name="T7" fmla="*/ 31 h 94"/>
                <a:gd name="T8" fmla="*/ 16 w 95"/>
                <a:gd name="T9" fmla="*/ 15 h 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"/>
                <a:gd name="T16" fmla="*/ 0 h 94"/>
                <a:gd name="T17" fmla="*/ 95 w 95"/>
                <a:gd name="T18" fmla="*/ 94 h 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" h="94">
                  <a:moveTo>
                    <a:pt x="16" y="15"/>
                  </a:moveTo>
                  <a:lnTo>
                    <a:pt x="32" y="0"/>
                  </a:lnTo>
                  <a:lnTo>
                    <a:pt x="95" y="94"/>
                  </a:lnTo>
                  <a:lnTo>
                    <a:pt x="0" y="31"/>
                  </a:lnTo>
                  <a:lnTo>
                    <a:pt x="16" y="15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49"/>
            <p:cNvSpPr>
              <a:spLocks noChangeShapeType="1"/>
            </p:cNvSpPr>
            <p:nvPr/>
          </p:nvSpPr>
          <p:spPr bwMode="auto">
            <a:xfrm>
              <a:off x="3463" y="2536"/>
              <a:ext cx="380" cy="364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Oval 50"/>
            <p:cNvSpPr>
              <a:spLocks noChangeArrowheads="1"/>
            </p:cNvSpPr>
            <p:nvPr/>
          </p:nvSpPr>
          <p:spPr bwMode="auto">
            <a:xfrm>
              <a:off x="1581" y="1492"/>
              <a:ext cx="253" cy="254"/>
            </a:xfrm>
            <a:prstGeom prst="ellipse">
              <a:avLst/>
            </a:prstGeom>
            <a:solidFill>
              <a:srgbClr val="FFFFFF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2387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One/Write All 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00" y="1193800"/>
            <a:ext cx="7683500" cy="5359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An FE (client front end) may communicate with any RM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Use view synchronous TO group comm.</a:t>
            </a:r>
            <a:endParaRPr lang="en-US" dirty="0" smtClean="0"/>
          </a:p>
          <a:p>
            <a:r>
              <a:rPr lang="en-US" dirty="0" smtClean="0"/>
              <a:t>Every write operation must be performed at all of the </a:t>
            </a:r>
            <a:r>
              <a:rPr lang="en-US" dirty="0" err="1" smtClean="0"/>
              <a:t>RMs</a:t>
            </a:r>
            <a:endParaRPr lang="en-US" dirty="0" smtClean="0"/>
          </a:p>
          <a:p>
            <a:pPr lvl="1"/>
            <a:r>
              <a:rPr lang="en-US" dirty="0" smtClean="0"/>
              <a:t>Each contacted RM sets a write lock on the object.  </a:t>
            </a:r>
          </a:p>
          <a:p>
            <a:r>
              <a:rPr lang="en-US" dirty="0" smtClean="0"/>
              <a:t>A read operation can be performed at any single RM</a:t>
            </a:r>
          </a:p>
          <a:p>
            <a:pPr lvl="1"/>
            <a:r>
              <a:rPr lang="en-US" dirty="0" smtClean="0"/>
              <a:t>A contacted RM sets a read lock on the object.</a:t>
            </a:r>
          </a:p>
          <a:p>
            <a:r>
              <a:rPr lang="en-US" dirty="0" smtClean="0"/>
              <a:t>Serial </a:t>
            </a:r>
            <a:r>
              <a:rPr lang="en-US" dirty="0" smtClean="0"/>
              <a:t>equivalence</a:t>
            </a:r>
          </a:p>
          <a:p>
            <a:pPr lvl="1"/>
            <a:r>
              <a:rPr lang="en-US" dirty="0" smtClean="0"/>
              <a:t>Any pair of write operations will require locks at all of the </a:t>
            </a:r>
            <a:r>
              <a:rPr lang="en-US" dirty="0" err="1" smtClean="0"/>
              <a:t>RMs</a:t>
            </a:r>
            <a:r>
              <a:rPr lang="en-US" dirty="0" smtClean="0"/>
              <a:t> </a:t>
            </a:r>
            <a:r>
              <a:rPr lang="en-US" dirty="0" err="1" smtClean="0">
                <a:sym typeface="Wingdings" charset="0"/>
              </a:rPr>
              <a:t></a:t>
            </a:r>
            <a:r>
              <a:rPr lang="en-US" dirty="0" smtClean="0">
                <a:sym typeface="Wingdings" charset="0"/>
              </a:rPr>
              <a:t> not allowed</a:t>
            </a:r>
            <a:endParaRPr lang="en-US" dirty="0" smtClean="0"/>
          </a:p>
          <a:p>
            <a:pPr lvl="1"/>
            <a:r>
              <a:rPr lang="en-US" dirty="0" smtClean="0"/>
              <a:t>A read operation and a write operation will require conflicting locks at some RM </a:t>
            </a:r>
            <a:r>
              <a:rPr lang="en-US" dirty="0" err="1" smtClean="0">
                <a:sym typeface="Wingdings" charset="0"/>
              </a:rPr>
              <a:t></a:t>
            </a:r>
            <a:r>
              <a:rPr lang="en-US" dirty="0" smtClean="0">
                <a:sym typeface="Wingdings" charset="0"/>
              </a:rPr>
              <a:t> not allowed</a:t>
            </a:r>
            <a:endParaRPr lang="en-US" dirty="0" smtClean="0"/>
          </a:p>
          <a:p>
            <a:r>
              <a:rPr lang="en-US" dirty="0" smtClean="0"/>
              <a:t>Consistency</a:t>
            </a:r>
          </a:p>
          <a:p>
            <a:pPr lvl="1"/>
            <a:r>
              <a:rPr lang="en-US" dirty="0" smtClean="0"/>
              <a:t>Sequential consistency</a:t>
            </a:r>
          </a:p>
          <a:p>
            <a:r>
              <a:rPr lang="en-US" dirty="0" smtClean="0"/>
              <a:t>Disadvantage?</a:t>
            </a:r>
          </a:p>
          <a:p>
            <a:pPr lvl="1"/>
            <a:r>
              <a:rPr lang="en-US" dirty="0" smtClean="0"/>
              <a:t>Failures block the system (esp. writes).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16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841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Copies 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client</a:t>
            </a:r>
            <a:r>
              <a:rPr lang="fr-FR" altLang="ja-JP" dirty="0" smtClean="0"/>
              <a:t>'</a:t>
            </a:r>
            <a:r>
              <a:rPr lang="en-US" dirty="0" err="1" smtClean="0"/>
              <a:t>s</a:t>
            </a:r>
            <a:r>
              <a:rPr lang="en-US" dirty="0" smtClean="0"/>
              <a:t> read request on an object can be performed by any RM, but a client</a:t>
            </a:r>
            <a:r>
              <a:rPr lang="fr-FR" altLang="ja-JP" dirty="0" smtClean="0"/>
              <a:t>'</a:t>
            </a:r>
            <a:r>
              <a:rPr lang="en-US" dirty="0" err="1" smtClean="0"/>
              <a:t>s</a:t>
            </a:r>
            <a:r>
              <a:rPr lang="en-US" dirty="0" smtClean="0"/>
              <a:t> update request must be performed across all available (i.e., non-faulty) </a:t>
            </a:r>
            <a:r>
              <a:rPr lang="en-US" dirty="0" err="1" smtClean="0"/>
              <a:t>RMs</a:t>
            </a:r>
            <a:r>
              <a:rPr lang="en-US" dirty="0" smtClean="0"/>
              <a:t> in the group.</a:t>
            </a:r>
          </a:p>
          <a:p>
            <a:r>
              <a:rPr lang="en-US" dirty="0" smtClean="0"/>
              <a:t>As long as the set of available </a:t>
            </a:r>
            <a:r>
              <a:rPr lang="en-US" dirty="0" err="1" smtClean="0"/>
              <a:t>RMs</a:t>
            </a:r>
            <a:r>
              <a:rPr lang="en-US" dirty="0" smtClean="0"/>
              <a:t> does not change, local concurrency control achieves one-copy </a:t>
            </a:r>
            <a:r>
              <a:rPr lang="en-US" dirty="0" err="1" smtClean="0"/>
              <a:t>serializability</a:t>
            </a:r>
            <a:r>
              <a:rPr lang="en-US" dirty="0" smtClean="0"/>
              <a:t> in the same way as in read-one/write-all replication. </a:t>
            </a:r>
          </a:p>
          <a:p>
            <a:r>
              <a:rPr lang="en-US" dirty="0" smtClean="0"/>
              <a:t>May not be true if </a:t>
            </a:r>
            <a:r>
              <a:rPr lang="en-US" dirty="0" err="1" smtClean="0"/>
              <a:t>RMs</a:t>
            </a:r>
            <a:r>
              <a:rPr lang="en-US" dirty="0" smtClean="0"/>
              <a:t> fail and recover during conflicting transactions.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17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387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Copies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18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561975" y="1814513"/>
            <a:ext cx="7883525" cy="3538537"/>
            <a:chOff x="384" y="1143"/>
            <a:chExt cx="5379" cy="2229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3019" y="1985"/>
              <a:ext cx="2744" cy="1372"/>
            </a:xfrm>
            <a:prstGeom prst="rect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385" y="2421"/>
              <a:ext cx="2354" cy="951"/>
            </a:xfrm>
            <a:prstGeom prst="rect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556" y="2671"/>
              <a:ext cx="561" cy="639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728" y="2874"/>
              <a:ext cx="249" cy="249"/>
            </a:xfrm>
            <a:prstGeom prst="ellipse">
              <a:avLst/>
            </a:prstGeom>
            <a:solidFill>
              <a:srgbClr val="FFFFFF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821" y="2915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i="1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GB" sz="2400" i="1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618" y="3124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i="1">
                  <a:solidFill>
                    <a:srgbClr val="000000"/>
                  </a:solidFill>
                  <a:latin typeface="Arial" charset="0"/>
                </a:rPr>
                <a:t>X</a:t>
              </a:r>
              <a:endParaRPr lang="en-GB" sz="2400" i="1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1944" y="2671"/>
              <a:ext cx="561" cy="639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3097" y="2047"/>
              <a:ext cx="562" cy="639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1523" y="1159"/>
              <a:ext cx="561" cy="623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384" y="1244"/>
              <a:ext cx="1013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Client + front end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3861" y="2655"/>
              <a:ext cx="562" cy="639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4017" y="2827"/>
              <a:ext cx="250" cy="249"/>
            </a:xfrm>
            <a:prstGeom prst="ellipse">
              <a:avLst/>
            </a:prstGeom>
            <a:solidFill>
              <a:srgbClr val="FFFFFF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3908" y="3108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i="1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GB" sz="2400" i="1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4102" y="2868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i="1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GB" sz="2400" i="1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3066" y="1143"/>
              <a:ext cx="546" cy="624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3689" y="1213"/>
              <a:ext cx="1013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Client + front end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4547" y="2117"/>
              <a:ext cx="1060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Replica managers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3876" y="1714"/>
              <a:ext cx="72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i="1">
                  <a:solidFill>
                    <a:srgbClr val="000000"/>
                  </a:solidFill>
                  <a:latin typeface="Arial" charset="0"/>
                </a:rPr>
                <a:t>deposit(A,3);</a:t>
              </a:r>
              <a:endParaRPr lang="en-GB" sz="2400" i="1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3175" y="1216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i="1">
                  <a:solidFill>
                    <a:srgbClr val="000000"/>
                  </a:solidFill>
                  <a:latin typeface="Arial" charset="0"/>
                </a:rPr>
                <a:t>U</a:t>
              </a:r>
              <a:endParaRPr lang="en-GB" sz="2400" i="1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1896" y="1216"/>
              <a:ext cx="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i="1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GB" sz="2400" i="1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1522" y="2135"/>
              <a:ext cx="72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i="1">
                  <a:solidFill>
                    <a:srgbClr val="000000"/>
                  </a:solidFill>
                  <a:latin typeface="Arial" charset="0"/>
                </a:rPr>
                <a:t>deposit(B,3);</a:t>
              </a:r>
              <a:endParaRPr lang="en-GB" sz="2400" i="1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3861" y="1559"/>
              <a:ext cx="81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i="1">
                  <a:solidFill>
                    <a:srgbClr val="000000"/>
                  </a:solidFill>
                  <a:latin typeface="Arial" charset="0"/>
                </a:rPr>
                <a:t>getBalance(B)</a:t>
              </a:r>
              <a:endParaRPr lang="en-GB" sz="2400" i="1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1522" y="1948"/>
              <a:ext cx="81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i="1">
                  <a:solidFill>
                    <a:srgbClr val="000000"/>
                  </a:solidFill>
                  <a:latin typeface="Arial" charset="0"/>
                </a:rPr>
                <a:t>getBalance(A)</a:t>
              </a:r>
              <a:endParaRPr lang="en-GB" sz="2400" i="1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1351" y="2507"/>
              <a:ext cx="1060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Replica managers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1990" y="3124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i="1">
                  <a:solidFill>
                    <a:srgbClr val="000000"/>
                  </a:solidFill>
                  <a:latin typeface="Arial" charset="0"/>
                </a:rPr>
                <a:t>Y</a:t>
              </a:r>
              <a:endParaRPr lang="en-GB" sz="2400" i="1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144" y="2500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i="1">
                  <a:solidFill>
                    <a:srgbClr val="000000"/>
                  </a:solidFill>
                  <a:latin typeface="Arial" charset="0"/>
                </a:rPr>
                <a:t>M</a:t>
              </a:r>
              <a:endParaRPr lang="en-GB" sz="2400" i="1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5031" y="2640"/>
              <a:ext cx="561" cy="639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Oval 31"/>
            <p:cNvSpPr>
              <a:spLocks noChangeArrowheads="1"/>
            </p:cNvSpPr>
            <p:nvPr/>
          </p:nvSpPr>
          <p:spPr bwMode="auto">
            <a:xfrm>
              <a:off x="5187" y="2811"/>
              <a:ext cx="249" cy="250"/>
            </a:xfrm>
            <a:prstGeom prst="ellipse">
              <a:avLst/>
            </a:prstGeom>
            <a:solidFill>
              <a:srgbClr val="FFFFFF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5272" y="2853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i="1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GB" sz="2400" i="1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5093" y="3093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i="1">
                  <a:solidFill>
                    <a:srgbClr val="000000"/>
                  </a:solidFill>
                  <a:latin typeface="Arial" charset="0"/>
                </a:rPr>
                <a:t>N</a:t>
              </a:r>
              <a:endParaRPr lang="en-GB" sz="2400" i="1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6" name="Oval 34"/>
            <p:cNvSpPr>
              <a:spLocks noChangeArrowheads="1"/>
            </p:cNvSpPr>
            <p:nvPr/>
          </p:nvSpPr>
          <p:spPr bwMode="auto">
            <a:xfrm>
              <a:off x="1569" y="1439"/>
              <a:ext cx="250" cy="250"/>
            </a:xfrm>
            <a:prstGeom prst="ellipse">
              <a:avLst/>
            </a:prstGeom>
            <a:solidFill>
              <a:srgbClr val="FFFFFF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auto">
            <a:xfrm>
              <a:off x="3284" y="1424"/>
              <a:ext cx="250" cy="249"/>
            </a:xfrm>
            <a:prstGeom prst="ellipse">
              <a:avLst/>
            </a:prstGeom>
            <a:solidFill>
              <a:srgbClr val="FFFFFF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auto">
            <a:xfrm>
              <a:off x="2100" y="2820"/>
              <a:ext cx="265" cy="250"/>
            </a:xfrm>
            <a:prstGeom prst="ellipse">
              <a:avLst/>
            </a:prstGeom>
            <a:solidFill>
              <a:srgbClr val="FFFFFF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Rectangle 37"/>
            <p:cNvSpPr>
              <a:spLocks noChangeArrowheads="1"/>
            </p:cNvSpPr>
            <p:nvPr/>
          </p:nvSpPr>
          <p:spPr bwMode="auto">
            <a:xfrm>
              <a:off x="2193" y="2884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40" name="Oval 38"/>
            <p:cNvSpPr>
              <a:spLocks noChangeArrowheads="1"/>
            </p:cNvSpPr>
            <p:nvPr/>
          </p:nvSpPr>
          <p:spPr bwMode="auto">
            <a:xfrm>
              <a:off x="3253" y="2219"/>
              <a:ext cx="250" cy="249"/>
            </a:xfrm>
            <a:prstGeom prst="ellipse">
              <a:avLst/>
            </a:prstGeom>
            <a:solidFill>
              <a:srgbClr val="FFFFFF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3339" y="2260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i="1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GB" sz="2400" i="1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883" y="2764"/>
              <a:ext cx="78" cy="94"/>
            </a:xfrm>
            <a:custGeom>
              <a:avLst/>
              <a:gdLst>
                <a:gd name="T0" fmla="*/ 47 w 78"/>
                <a:gd name="T1" fmla="*/ 16 h 94"/>
                <a:gd name="T2" fmla="*/ 78 w 78"/>
                <a:gd name="T3" fmla="*/ 32 h 94"/>
                <a:gd name="T4" fmla="*/ 0 w 78"/>
                <a:gd name="T5" fmla="*/ 94 h 94"/>
                <a:gd name="T6" fmla="*/ 32 w 78"/>
                <a:gd name="T7" fmla="*/ 0 h 94"/>
                <a:gd name="T8" fmla="*/ 47 w 78"/>
                <a:gd name="T9" fmla="*/ 16 h 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"/>
                <a:gd name="T16" fmla="*/ 0 h 94"/>
                <a:gd name="T17" fmla="*/ 78 w 78"/>
                <a:gd name="T18" fmla="*/ 94 h 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" h="94">
                  <a:moveTo>
                    <a:pt x="47" y="16"/>
                  </a:moveTo>
                  <a:lnTo>
                    <a:pt x="78" y="32"/>
                  </a:lnTo>
                  <a:lnTo>
                    <a:pt x="0" y="94"/>
                  </a:lnTo>
                  <a:lnTo>
                    <a:pt x="32" y="0"/>
                  </a:lnTo>
                  <a:lnTo>
                    <a:pt x="47" y="16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41"/>
            <p:cNvSpPr>
              <a:spLocks noChangeShapeType="1"/>
            </p:cNvSpPr>
            <p:nvPr/>
          </p:nvSpPr>
          <p:spPr bwMode="auto">
            <a:xfrm flipH="1">
              <a:off x="930" y="1673"/>
              <a:ext cx="686" cy="109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144" y="2219"/>
              <a:ext cx="94" cy="78"/>
            </a:xfrm>
            <a:custGeom>
              <a:avLst/>
              <a:gdLst>
                <a:gd name="T0" fmla="*/ 0 w 94"/>
                <a:gd name="T1" fmla="*/ 31 h 78"/>
                <a:gd name="T2" fmla="*/ 16 w 94"/>
                <a:gd name="T3" fmla="*/ 0 h 78"/>
                <a:gd name="T4" fmla="*/ 94 w 94"/>
                <a:gd name="T5" fmla="*/ 78 h 78"/>
                <a:gd name="T6" fmla="*/ 0 w 94"/>
                <a:gd name="T7" fmla="*/ 62 h 78"/>
                <a:gd name="T8" fmla="*/ 0 w 94"/>
                <a:gd name="T9" fmla="*/ 31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78"/>
                <a:gd name="T17" fmla="*/ 94 w 94"/>
                <a:gd name="T18" fmla="*/ 78 h 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78">
                  <a:moveTo>
                    <a:pt x="0" y="31"/>
                  </a:moveTo>
                  <a:lnTo>
                    <a:pt x="16" y="0"/>
                  </a:lnTo>
                  <a:lnTo>
                    <a:pt x="94" y="78"/>
                  </a:lnTo>
                  <a:lnTo>
                    <a:pt x="0" y="62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43"/>
            <p:cNvSpPr>
              <a:spLocks noChangeShapeType="1"/>
            </p:cNvSpPr>
            <p:nvPr/>
          </p:nvSpPr>
          <p:spPr bwMode="auto">
            <a:xfrm>
              <a:off x="1819" y="1626"/>
              <a:ext cx="1325" cy="624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2302" y="2749"/>
              <a:ext cx="78" cy="93"/>
            </a:xfrm>
            <a:custGeom>
              <a:avLst/>
              <a:gdLst>
                <a:gd name="T0" fmla="*/ 63 w 78"/>
                <a:gd name="T1" fmla="*/ 15 h 93"/>
                <a:gd name="T2" fmla="*/ 78 w 78"/>
                <a:gd name="T3" fmla="*/ 47 h 93"/>
                <a:gd name="T4" fmla="*/ 0 w 78"/>
                <a:gd name="T5" fmla="*/ 93 h 93"/>
                <a:gd name="T6" fmla="*/ 47 w 78"/>
                <a:gd name="T7" fmla="*/ 0 h 93"/>
                <a:gd name="T8" fmla="*/ 63 w 78"/>
                <a:gd name="T9" fmla="*/ 15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"/>
                <a:gd name="T16" fmla="*/ 0 h 93"/>
                <a:gd name="T17" fmla="*/ 78 w 78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" h="93">
                  <a:moveTo>
                    <a:pt x="63" y="15"/>
                  </a:moveTo>
                  <a:lnTo>
                    <a:pt x="78" y="47"/>
                  </a:lnTo>
                  <a:lnTo>
                    <a:pt x="0" y="93"/>
                  </a:lnTo>
                  <a:lnTo>
                    <a:pt x="47" y="0"/>
                  </a:lnTo>
                  <a:lnTo>
                    <a:pt x="63" y="15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45"/>
            <p:cNvSpPr>
              <a:spLocks noChangeShapeType="1"/>
            </p:cNvSpPr>
            <p:nvPr/>
          </p:nvSpPr>
          <p:spPr bwMode="auto">
            <a:xfrm flipH="1">
              <a:off x="2365" y="1642"/>
              <a:ext cx="966" cy="1122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5109" y="2764"/>
              <a:ext cx="93" cy="78"/>
            </a:xfrm>
            <a:custGeom>
              <a:avLst/>
              <a:gdLst>
                <a:gd name="T0" fmla="*/ 15 w 93"/>
                <a:gd name="T1" fmla="*/ 16 h 78"/>
                <a:gd name="T2" fmla="*/ 31 w 93"/>
                <a:gd name="T3" fmla="*/ 0 h 78"/>
                <a:gd name="T4" fmla="*/ 93 w 93"/>
                <a:gd name="T5" fmla="*/ 78 h 78"/>
                <a:gd name="T6" fmla="*/ 0 w 93"/>
                <a:gd name="T7" fmla="*/ 32 h 78"/>
                <a:gd name="T8" fmla="*/ 15 w 93"/>
                <a:gd name="T9" fmla="*/ 16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78"/>
                <a:gd name="T17" fmla="*/ 93 w 93"/>
                <a:gd name="T18" fmla="*/ 78 h 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78">
                  <a:moveTo>
                    <a:pt x="15" y="16"/>
                  </a:moveTo>
                  <a:lnTo>
                    <a:pt x="31" y="0"/>
                  </a:lnTo>
                  <a:lnTo>
                    <a:pt x="93" y="78"/>
                  </a:lnTo>
                  <a:lnTo>
                    <a:pt x="0" y="32"/>
                  </a:lnTo>
                  <a:lnTo>
                    <a:pt x="15" y="16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47"/>
            <p:cNvSpPr>
              <a:spLocks noChangeShapeType="1"/>
            </p:cNvSpPr>
            <p:nvPr/>
          </p:nvSpPr>
          <p:spPr bwMode="auto">
            <a:xfrm>
              <a:off x="3503" y="1626"/>
              <a:ext cx="1621" cy="1154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5062" y="2858"/>
              <a:ext cx="93" cy="62"/>
            </a:xfrm>
            <a:custGeom>
              <a:avLst/>
              <a:gdLst>
                <a:gd name="T0" fmla="*/ 0 w 93"/>
                <a:gd name="T1" fmla="*/ 31 h 62"/>
                <a:gd name="T2" fmla="*/ 15 w 93"/>
                <a:gd name="T3" fmla="*/ 0 h 62"/>
                <a:gd name="T4" fmla="*/ 93 w 93"/>
                <a:gd name="T5" fmla="*/ 62 h 62"/>
                <a:gd name="T6" fmla="*/ 0 w 93"/>
                <a:gd name="T7" fmla="*/ 47 h 62"/>
                <a:gd name="T8" fmla="*/ 0 w 93"/>
                <a:gd name="T9" fmla="*/ 31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62"/>
                <a:gd name="T17" fmla="*/ 93 w 93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62">
                  <a:moveTo>
                    <a:pt x="0" y="31"/>
                  </a:moveTo>
                  <a:lnTo>
                    <a:pt x="15" y="0"/>
                  </a:lnTo>
                  <a:lnTo>
                    <a:pt x="93" y="62"/>
                  </a:lnTo>
                  <a:lnTo>
                    <a:pt x="0" y="47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49"/>
            <p:cNvSpPr>
              <a:spLocks noChangeShapeType="1"/>
            </p:cNvSpPr>
            <p:nvPr/>
          </p:nvSpPr>
          <p:spPr bwMode="auto">
            <a:xfrm>
              <a:off x="3487" y="2375"/>
              <a:ext cx="1575" cy="514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924" y="2811"/>
              <a:ext cx="93" cy="78"/>
            </a:xfrm>
            <a:custGeom>
              <a:avLst/>
              <a:gdLst>
                <a:gd name="T0" fmla="*/ 15 w 93"/>
                <a:gd name="T1" fmla="*/ 16 h 78"/>
                <a:gd name="T2" fmla="*/ 31 w 93"/>
                <a:gd name="T3" fmla="*/ 0 h 78"/>
                <a:gd name="T4" fmla="*/ 93 w 93"/>
                <a:gd name="T5" fmla="*/ 78 h 78"/>
                <a:gd name="T6" fmla="*/ 0 w 93"/>
                <a:gd name="T7" fmla="*/ 47 h 78"/>
                <a:gd name="T8" fmla="*/ 15 w 93"/>
                <a:gd name="T9" fmla="*/ 16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78"/>
                <a:gd name="T17" fmla="*/ 93 w 93"/>
                <a:gd name="T18" fmla="*/ 78 h 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78">
                  <a:moveTo>
                    <a:pt x="15" y="16"/>
                  </a:moveTo>
                  <a:lnTo>
                    <a:pt x="31" y="0"/>
                  </a:lnTo>
                  <a:lnTo>
                    <a:pt x="93" y="78"/>
                  </a:lnTo>
                  <a:lnTo>
                    <a:pt x="0" y="47"/>
                  </a:lnTo>
                  <a:lnTo>
                    <a:pt x="15" y="16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51"/>
            <p:cNvSpPr>
              <a:spLocks noChangeShapeType="1"/>
            </p:cNvSpPr>
            <p:nvPr/>
          </p:nvSpPr>
          <p:spPr bwMode="auto">
            <a:xfrm>
              <a:off x="3456" y="2437"/>
              <a:ext cx="483" cy="390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52"/>
            <p:cNvSpPr>
              <a:spLocks/>
            </p:cNvSpPr>
            <p:nvPr/>
          </p:nvSpPr>
          <p:spPr bwMode="auto">
            <a:xfrm>
              <a:off x="993" y="2967"/>
              <a:ext cx="93" cy="62"/>
            </a:xfrm>
            <a:custGeom>
              <a:avLst/>
              <a:gdLst>
                <a:gd name="T0" fmla="*/ 93 w 93"/>
                <a:gd name="T1" fmla="*/ 31 h 62"/>
                <a:gd name="T2" fmla="*/ 93 w 93"/>
                <a:gd name="T3" fmla="*/ 62 h 62"/>
                <a:gd name="T4" fmla="*/ 0 w 93"/>
                <a:gd name="T5" fmla="*/ 47 h 62"/>
                <a:gd name="T6" fmla="*/ 93 w 93"/>
                <a:gd name="T7" fmla="*/ 0 h 62"/>
                <a:gd name="T8" fmla="*/ 93 w 93"/>
                <a:gd name="T9" fmla="*/ 31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62"/>
                <a:gd name="T17" fmla="*/ 93 w 93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62">
                  <a:moveTo>
                    <a:pt x="93" y="31"/>
                  </a:moveTo>
                  <a:lnTo>
                    <a:pt x="93" y="62"/>
                  </a:lnTo>
                  <a:lnTo>
                    <a:pt x="0" y="47"/>
                  </a:lnTo>
                  <a:lnTo>
                    <a:pt x="93" y="0"/>
                  </a:lnTo>
                  <a:lnTo>
                    <a:pt x="93" y="31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53"/>
            <p:cNvSpPr>
              <a:spLocks noChangeShapeType="1"/>
            </p:cNvSpPr>
            <p:nvPr/>
          </p:nvSpPr>
          <p:spPr bwMode="auto">
            <a:xfrm flipH="1">
              <a:off x="1102" y="2967"/>
              <a:ext cx="982" cy="3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6" name="Rectangle 55"/>
          <p:cNvSpPr/>
          <p:nvPr/>
        </p:nvSpPr>
        <p:spPr bwMode="auto">
          <a:xfrm>
            <a:off x="2133600" y="2971800"/>
            <a:ext cx="1447800" cy="4572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5562600" y="2286000"/>
            <a:ext cx="1447800" cy="4572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58" name="Multiply 57"/>
          <p:cNvSpPr/>
          <p:nvPr/>
        </p:nvSpPr>
        <p:spPr bwMode="auto">
          <a:xfrm>
            <a:off x="609600" y="4114800"/>
            <a:ext cx="1219200" cy="1143000"/>
          </a:xfrm>
          <a:prstGeom prst="mathMultiply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59" name="Multiply 58"/>
          <p:cNvSpPr/>
          <p:nvPr/>
        </p:nvSpPr>
        <p:spPr bwMode="auto">
          <a:xfrm>
            <a:off x="7162800" y="4114800"/>
            <a:ext cx="1219200" cy="1143000"/>
          </a:xfrm>
          <a:prstGeom prst="mathMultiply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751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58" grpId="0" animBg="1"/>
      <p:bldP spid="5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Impact of RM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that:</a:t>
            </a:r>
          </a:p>
          <a:p>
            <a:pPr lvl="1"/>
            <a:r>
              <a:rPr lang="en-US" dirty="0" smtClean="0"/>
              <a:t>RM X fails just after T has performed </a:t>
            </a:r>
            <a:r>
              <a:rPr lang="en-US" dirty="0" err="1" smtClean="0"/>
              <a:t>getBalance</a:t>
            </a:r>
            <a:r>
              <a:rPr lang="en-US" dirty="0" smtClean="0"/>
              <a:t>; and</a:t>
            </a:r>
          </a:p>
          <a:p>
            <a:pPr lvl="1"/>
            <a:r>
              <a:rPr lang="en-US" dirty="0" smtClean="0"/>
              <a:t>RM N fails just after U has performed </a:t>
            </a:r>
            <a:r>
              <a:rPr lang="en-US" dirty="0" err="1" smtClean="0"/>
              <a:t>getBalance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Both failures occur before any of the deposit()</a:t>
            </a:r>
            <a:r>
              <a:rPr lang="fr-FR" altLang="ja-JP" dirty="0" smtClean="0"/>
              <a:t>'</a:t>
            </a:r>
            <a:r>
              <a:rPr lang="en-US" dirty="0" err="1" smtClean="0"/>
              <a:t>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Subsequently:</a:t>
            </a:r>
          </a:p>
          <a:p>
            <a:pPr lvl="1"/>
            <a:r>
              <a:rPr lang="en-US" dirty="0" smtClean="0"/>
              <a:t>T</a:t>
            </a:r>
            <a:r>
              <a:rPr lang="fr-FR" altLang="ja-JP" dirty="0" smtClean="0"/>
              <a:t>'</a:t>
            </a:r>
            <a:r>
              <a:rPr lang="en-US" dirty="0" err="1" smtClean="0"/>
              <a:t>s</a:t>
            </a:r>
            <a:r>
              <a:rPr lang="en-US" dirty="0" smtClean="0"/>
              <a:t> deposit will be performed at </a:t>
            </a:r>
            <a:r>
              <a:rPr lang="en-US" dirty="0" err="1" smtClean="0"/>
              <a:t>RMs</a:t>
            </a:r>
            <a:r>
              <a:rPr lang="en-US" dirty="0" smtClean="0"/>
              <a:t> M and P </a:t>
            </a:r>
          </a:p>
          <a:p>
            <a:pPr lvl="1"/>
            <a:r>
              <a:rPr lang="en-US" dirty="0" smtClean="0"/>
              <a:t>U</a:t>
            </a:r>
            <a:r>
              <a:rPr lang="fr-FR" altLang="ja-JP" dirty="0" smtClean="0"/>
              <a:t>'</a:t>
            </a:r>
            <a:r>
              <a:rPr lang="en-US" dirty="0" err="1" smtClean="0"/>
              <a:t>s</a:t>
            </a:r>
            <a:r>
              <a:rPr lang="en-US" dirty="0" smtClean="0"/>
              <a:t> deposit will be performed at RM Y. </a:t>
            </a:r>
          </a:p>
          <a:p>
            <a:r>
              <a:rPr lang="en-US" dirty="0" smtClean="0"/>
              <a:t>The concurrency control on A at RM X does not prevent transaction U from updating A at RM Y.</a:t>
            </a:r>
          </a:p>
          <a:p>
            <a:r>
              <a:rPr lang="en-US" dirty="0" smtClean="0"/>
              <a:t>Solution: Must also serialize RM crashes and recoveries with respect to entire transactions.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19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02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Gossiping?</a:t>
            </a:r>
          </a:p>
          <a:p>
            <a:r>
              <a:rPr lang="en-US" dirty="0" smtClean="0"/>
              <a:t>Dynamo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Gossiping</a:t>
            </a:r>
            <a:r>
              <a:rPr lang="en-US" dirty="0"/>
              <a:t> for membership and failure detection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Consistent hashing</a:t>
            </a:r>
            <a:r>
              <a:rPr lang="en-US" dirty="0"/>
              <a:t> for node &amp; key distribution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Object versioning</a:t>
            </a:r>
            <a:r>
              <a:rPr lang="en-US" dirty="0"/>
              <a:t> for eventually-consistent data objects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Quorums</a:t>
            </a:r>
            <a:r>
              <a:rPr lang="en-US" dirty="0"/>
              <a:t> for partition/failure tolerance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Merkel tree</a:t>
            </a:r>
            <a:r>
              <a:rPr lang="en-US" dirty="0"/>
              <a:t> for resynchronization after failures/</a:t>
            </a:r>
            <a:r>
              <a:rPr lang="en-US" dirty="0" smtClean="0"/>
              <a:t>partitions</a:t>
            </a:r>
          </a:p>
          <a:p>
            <a:r>
              <a:rPr lang="en-US" dirty="0" smtClean="0"/>
              <a:t>Causal consistency?</a:t>
            </a:r>
          </a:p>
          <a:p>
            <a:r>
              <a:rPr lang="en-US" dirty="0" smtClean="0"/>
              <a:t>Eventual consistency?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From T</a:t>
            </a:r>
            <a:r>
              <a:rPr lang="fr-FR" altLang="ja-JP" dirty="0" smtClean="0"/>
              <a:t>'</a:t>
            </a:r>
            <a:r>
              <a:rPr lang="en-US" dirty="0" err="1" smtClean="0"/>
              <a:t>s</a:t>
            </a:r>
            <a:r>
              <a:rPr lang="en-US" dirty="0" smtClean="0"/>
              <a:t> perspective,</a:t>
            </a:r>
          </a:p>
          <a:p>
            <a:pPr lvl="1"/>
            <a:r>
              <a:rPr lang="en-US" dirty="0" smtClean="0"/>
              <a:t>T has read from an object at X </a:t>
            </a:r>
            <a:r>
              <a:rPr lang="en-US" dirty="0" err="1" smtClean="0">
                <a:sym typeface="Wingdings" charset="0"/>
              </a:rPr>
              <a:t></a:t>
            </a:r>
            <a:r>
              <a:rPr lang="en-US" dirty="0" smtClean="0"/>
              <a:t> X must have failed after T</a:t>
            </a:r>
            <a:r>
              <a:rPr lang="fr-FR" altLang="ja-JP" dirty="0" smtClean="0"/>
              <a:t>'</a:t>
            </a:r>
            <a:r>
              <a:rPr lang="en-US" dirty="0" err="1" smtClean="0"/>
              <a:t>s</a:t>
            </a:r>
            <a:r>
              <a:rPr lang="en-US" dirty="0" smtClean="0"/>
              <a:t> operation. </a:t>
            </a:r>
          </a:p>
          <a:p>
            <a:pPr lvl="1"/>
            <a:r>
              <a:rPr lang="en-US" dirty="0" smtClean="0"/>
              <a:t>T observes the failure of N when it attempts to update the object B </a:t>
            </a:r>
            <a:r>
              <a:rPr lang="en-US" dirty="0" err="1" smtClean="0">
                <a:sym typeface="Wingdings" charset="0"/>
              </a:rPr>
              <a:t></a:t>
            </a:r>
            <a:r>
              <a:rPr lang="en-US" dirty="0" smtClean="0"/>
              <a:t> N</a:t>
            </a:r>
            <a:r>
              <a:rPr lang="fr-FR" altLang="ja-JP" dirty="0" smtClean="0"/>
              <a:t>'</a:t>
            </a:r>
            <a:r>
              <a:rPr lang="en-US" dirty="0" err="1" smtClean="0"/>
              <a:t>s</a:t>
            </a:r>
            <a:r>
              <a:rPr lang="en-US" dirty="0" smtClean="0"/>
              <a:t> failure must be before T.</a:t>
            </a:r>
          </a:p>
          <a:p>
            <a:pPr lvl="1"/>
            <a:r>
              <a:rPr lang="en-US" dirty="0" smtClean="0"/>
              <a:t>Thus: N fails </a:t>
            </a:r>
            <a:r>
              <a:rPr lang="en-US" dirty="0" err="1" smtClean="0">
                <a:sym typeface="Wingdings" charset="0"/>
              </a:rPr>
              <a:t></a:t>
            </a:r>
            <a:r>
              <a:rPr lang="en-US" dirty="0" smtClean="0">
                <a:sym typeface="Wingdings" charset="0"/>
              </a:rPr>
              <a:t> T reads object A at X; T writes objects B at M and P </a:t>
            </a:r>
            <a:r>
              <a:rPr lang="en-US" dirty="0" err="1" smtClean="0">
                <a:sym typeface="Wingdings" charset="0"/>
              </a:rPr>
              <a:t></a:t>
            </a:r>
            <a:r>
              <a:rPr lang="en-US" dirty="0" smtClean="0">
                <a:sym typeface="Wingdings" charset="0"/>
              </a:rPr>
              <a:t> T commits </a:t>
            </a:r>
            <a:r>
              <a:rPr lang="en-US" dirty="0" err="1" smtClean="0">
                <a:sym typeface="Wingdings" charset="0"/>
              </a:rPr>
              <a:t></a:t>
            </a:r>
            <a:r>
              <a:rPr lang="en-US" dirty="0" smtClean="0">
                <a:sym typeface="Wingdings" charset="0"/>
              </a:rPr>
              <a:t> X fails.</a:t>
            </a:r>
          </a:p>
          <a:p>
            <a:r>
              <a:rPr lang="en-US" dirty="0" smtClean="0"/>
              <a:t>From U</a:t>
            </a:r>
            <a:r>
              <a:rPr lang="fr-FR" altLang="ja-JP" dirty="0" smtClean="0"/>
              <a:t>'</a:t>
            </a:r>
            <a:r>
              <a:rPr lang="en-US" dirty="0" err="1" smtClean="0"/>
              <a:t>s</a:t>
            </a:r>
            <a:r>
              <a:rPr lang="en-US" dirty="0" smtClean="0"/>
              <a:t> perspective,</a:t>
            </a:r>
          </a:p>
          <a:p>
            <a:pPr lvl="1"/>
            <a:r>
              <a:rPr lang="en-US" dirty="0" smtClean="0"/>
              <a:t>Thus: X fails </a:t>
            </a:r>
            <a:r>
              <a:rPr lang="en-US" dirty="0" err="1" smtClean="0">
                <a:sym typeface="Wingdings" charset="0"/>
              </a:rPr>
              <a:t></a:t>
            </a:r>
            <a:r>
              <a:rPr lang="en-US" dirty="0" smtClean="0">
                <a:sym typeface="Wingdings" charset="0"/>
              </a:rPr>
              <a:t> U reads object B at N; U writes object A at Y </a:t>
            </a:r>
            <a:r>
              <a:rPr lang="en-US" dirty="0" err="1" smtClean="0">
                <a:sym typeface="Wingdings" charset="0"/>
              </a:rPr>
              <a:t></a:t>
            </a:r>
            <a:r>
              <a:rPr lang="en-US" dirty="0" smtClean="0">
                <a:sym typeface="Wingdings" charset="0"/>
              </a:rPr>
              <a:t> U commits </a:t>
            </a:r>
            <a:r>
              <a:rPr lang="en-US" dirty="0" err="1" smtClean="0">
                <a:sym typeface="Wingdings" charset="0"/>
              </a:rPr>
              <a:t></a:t>
            </a:r>
            <a:r>
              <a:rPr lang="en-US" dirty="0" smtClean="0">
                <a:sym typeface="Wingdings" charset="0"/>
              </a:rPr>
              <a:t> N fails.</a:t>
            </a:r>
          </a:p>
          <a:p>
            <a:r>
              <a:rPr lang="en-US" dirty="0" smtClean="0"/>
              <a:t>At the time T tries to commit, </a:t>
            </a:r>
          </a:p>
          <a:p>
            <a:pPr lvl="1"/>
            <a:r>
              <a:rPr lang="en-US" dirty="0" smtClean="0"/>
              <a:t>it first checks if N is still not available and if X, M and P are still available. Only then can T commit.</a:t>
            </a:r>
          </a:p>
          <a:p>
            <a:pPr lvl="1"/>
            <a:r>
              <a:rPr lang="en-US" dirty="0" smtClean="0"/>
              <a:t>If T commits, U</a:t>
            </a:r>
            <a:r>
              <a:rPr lang="fr-FR" altLang="ja-JP" dirty="0" smtClean="0"/>
              <a:t>'</a:t>
            </a:r>
            <a:r>
              <a:rPr lang="en-US" dirty="0" err="1" smtClean="0"/>
              <a:t>s</a:t>
            </a:r>
            <a:r>
              <a:rPr lang="en-US" dirty="0" smtClean="0"/>
              <a:t> validation will fail because N has already failed.</a:t>
            </a:r>
          </a:p>
          <a:p>
            <a:r>
              <a:rPr lang="en-US" dirty="0" smtClean="0"/>
              <a:t>Can be combined with 2PC. </a:t>
            </a:r>
          </a:p>
          <a:p>
            <a:r>
              <a:rPr lang="en-US" dirty="0" smtClean="0"/>
              <a:t>Caveat: Local validation may not work if partitions occur in the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20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45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Optimistic quorum</a:t>
            </a:r>
          </a:p>
          <a:p>
            <a:r>
              <a:rPr lang="en-US" dirty="0" smtClean="0"/>
              <a:t>Distributed </a:t>
            </a:r>
            <a:r>
              <a:rPr lang="en-US" dirty="0"/>
              <a:t>transactions with replication</a:t>
            </a:r>
          </a:p>
          <a:p>
            <a:pPr lvl="1"/>
            <a:r>
              <a:rPr lang="en-US" dirty="0"/>
              <a:t>One copy serialization</a:t>
            </a:r>
          </a:p>
          <a:p>
            <a:pPr lvl="1"/>
            <a:r>
              <a:rPr lang="en-US" dirty="0"/>
              <a:t>Primary copy replication</a:t>
            </a:r>
          </a:p>
          <a:p>
            <a:pPr lvl="1"/>
            <a:r>
              <a:rPr lang="en-US" dirty="0"/>
              <a:t>Read-one/write-all replication</a:t>
            </a:r>
          </a:p>
          <a:p>
            <a:pPr lvl="1"/>
            <a:r>
              <a:rPr lang="en-US" dirty="0" smtClean="0"/>
              <a:t>Active </a:t>
            </a:r>
            <a:r>
              <a:rPr lang="en-US" dirty="0" smtClean="0"/>
              <a:t>copies </a:t>
            </a:r>
            <a:r>
              <a:rPr lang="en-US" dirty="0" smtClean="0"/>
              <a:t>replication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21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88A9B7-E954-E041-8E9D-C26F0D6CC7B8}" type="slidenum">
              <a:rPr lang="en-US"/>
              <a:pPr/>
              <a:t>22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34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</a:t>
            </a:r>
          </a:p>
        </p:txBody>
      </p:sp>
      <p:sp>
        <p:nvSpPr>
          <p:cNvPr id="134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slides contain material developed and copyrighted by </a:t>
            </a:r>
            <a:r>
              <a:rPr lang="en-US" dirty="0" err="1" smtClean="0"/>
              <a:t>Indranil</a:t>
            </a:r>
            <a:r>
              <a:rPr lang="en-US" dirty="0" smtClean="0"/>
              <a:t> Gupta (UIUC).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Optimistic Quorum Approaches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</a:t>
            </a:r>
            <a:r>
              <a:rPr lang="en-US" dirty="0"/>
              <a:t>Optimistic Quorum selection allows writes to proceed in any partition. </a:t>
            </a:r>
            <a:endParaRPr lang="en-US" dirty="0" smtClean="0"/>
          </a:p>
          <a:p>
            <a:r>
              <a:rPr lang="en-US" dirty="0" smtClean="0"/>
              <a:t>“Write, but don’t commit”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nless </a:t>
            </a:r>
            <a:r>
              <a:rPr lang="en-US" dirty="0"/>
              <a:t>the partition gets </a:t>
            </a:r>
            <a:r>
              <a:rPr lang="en-US" dirty="0" smtClean="0"/>
              <a:t>healed in time.</a:t>
            </a:r>
            <a:endParaRPr lang="en-US" dirty="0"/>
          </a:p>
          <a:p>
            <a:r>
              <a:rPr lang="en-US" dirty="0" smtClean="0"/>
              <a:t>Resolve </a:t>
            </a:r>
            <a:r>
              <a:rPr lang="en-US" dirty="0"/>
              <a:t>write-write </a:t>
            </a:r>
            <a:r>
              <a:rPr lang="en-US" dirty="0" smtClean="0"/>
              <a:t>conflicts after the </a:t>
            </a:r>
            <a:r>
              <a:rPr lang="en-US" dirty="0"/>
              <a:t>partition </a:t>
            </a:r>
            <a:r>
              <a:rPr lang="en-US" dirty="0" smtClean="0"/>
              <a:t>heals.</a:t>
            </a:r>
            <a:endParaRPr lang="en-US" dirty="0"/>
          </a:p>
          <a:p>
            <a:r>
              <a:rPr lang="en-US" dirty="0" smtClean="0"/>
              <a:t>Optimistic </a:t>
            </a:r>
            <a:r>
              <a:rPr lang="en-US" dirty="0"/>
              <a:t>Quorum is practical when:</a:t>
            </a:r>
          </a:p>
          <a:p>
            <a:pPr lvl="1"/>
            <a:r>
              <a:rPr lang="en-US" dirty="0" smtClean="0"/>
              <a:t>Conflicting </a:t>
            </a:r>
            <a:r>
              <a:rPr lang="en-US" dirty="0"/>
              <a:t>updates are rare</a:t>
            </a:r>
          </a:p>
          <a:p>
            <a:pPr lvl="1"/>
            <a:r>
              <a:rPr lang="en-US" dirty="0" smtClean="0"/>
              <a:t>Conflicts </a:t>
            </a:r>
            <a:r>
              <a:rPr lang="en-US" dirty="0"/>
              <a:t>are always detectable</a:t>
            </a:r>
          </a:p>
          <a:p>
            <a:pPr lvl="1"/>
            <a:r>
              <a:rPr lang="en-US" dirty="0" smtClean="0"/>
              <a:t>Damage </a:t>
            </a:r>
            <a:r>
              <a:rPr lang="en-US" dirty="0"/>
              <a:t>from conflicts can be easily confined</a:t>
            </a:r>
          </a:p>
          <a:p>
            <a:pPr lvl="1"/>
            <a:r>
              <a:rPr lang="en-US" dirty="0" smtClean="0"/>
              <a:t>Repair </a:t>
            </a:r>
            <a:r>
              <a:rPr lang="en-US" dirty="0"/>
              <a:t>of damaged data is possible or an update can be discarded without consequences </a:t>
            </a:r>
          </a:p>
          <a:p>
            <a:pPr lvl="1"/>
            <a:r>
              <a:rPr lang="en-US" dirty="0"/>
              <a:t>Partitions are relatively short-lived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90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View-based Quorum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optimistic approach</a:t>
            </a:r>
          </a:p>
          <a:p>
            <a:r>
              <a:rPr lang="en-US" dirty="0"/>
              <a:t>Quorum is based on views at any time</a:t>
            </a:r>
          </a:p>
          <a:p>
            <a:pPr lvl="1"/>
            <a:r>
              <a:rPr lang="en-US" dirty="0"/>
              <a:t>Uses group communication as a building block (see previous lecture</a:t>
            </a:r>
            <a:r>
              <a:rPr lang="en-US" dirty="0" smtClean="0"/>
              <a:t>)</a:t>
            </a:r>
          </a:p>
          <a:p>
            <a:r>
              <a:rPr lang="en-US" dirty="0"/>
              <a:t>We define thresholds for each of read and write 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</a:t>
            </a:r>
            <a:r>
              <a:rPr lang="en-US" dirty="0" smtClean="0">
                <a:solidFill>
                  <a:srgbClr val="000000"/>
                </a:solidFill>
              </a:rPr>
              <a:t>: regular writer quorum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rgbClr val="000000"/>
                </a:solidFill>
              </a:rPr>
              <a:t>: regular reader quorum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baseline="-25000" dirty="0" smtClean="0">
                <a:solidFill>
                  <a:srgbClr val="FF0000"/>
                </a:solidFill>
              </a:rPr>
              <a:t>w</a:t>
            </a:r>
            <a:r>
              <a:rPr lang="en-US" dirty="0"/>
              <a:t>: minimum nodes in a view for write, e.g., 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baseline="-25000" dirty="0">
                <a:solidFill>
                  <a:srgbClr val="FF0000"/>
                </a:solidFill>
              </a:rPr>
              <a:t>w</a:t>
            </a:r>
            <a:r>
              <a:rPr lang="en-US" dirty="0">
                <a:solidFill>
                  <a:srgbClr val="FF0000"/>
                </a:solidFill>
              </a:rPr>
              <a:t> &gt; N</a:t>
            </a:r>
            <a:r>
              <a:rPr lang="en-US" dirty="0" smtClean="0">
                <a:solidFill>
                  <a:srgbClr val="FF0000"/>
                </a:solidFill>
              </a:rPr>
              <a:t>/4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A</a:t>
            </a:r>
            <a:r>
              <a:rPr lang="en-US" baseline="-25000" dirty="0" err="1" smtClean="0">
                <a:solidFill>
                  <a:srgbClr val="FF0000"/>
                </a:solidFill>
              </a:rPr>
              <a:t>r</a:t>
            </a:r>
            <a:r>
              <a:rPr lang="en-US" dirty="0"/>
              <a:t>: minimum nodes in a view for read</a:t>
            </a:r>
          </a:p>
          <a:p>
            <a:pPr lvl="1"/>
            <a:r>
              <a:rPr lang="en-US" dirty="0" smtClean="0"/>
              <a:t>E.g</a:t>
            </a:r>
            <a:r>
              <a:rPr lang="en-US" dirty="0"/>
              <a:t>., 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baseline="-25000" dirty="0">
                <a:solidFill>
                  <a:srgbClr val="FF0000"/>
                </a:solidFill>
              </a:rPr>
              <a:t>w</a:t>
            </a:r>
            <a:r>
              <a:rPr lang="en-US" dirty="0">
                <a:solidFill>
                  <a:srgbClr val="FF0000"/>
                </a:solidFill>
              </a:rPr>
              <a:t> + </a:t>
            </a:r>
            <a:r>
              <a:rPr lang="en-US" dirty="0" err="1">
                <a:solidFill>
                  <a:srgbClr val="FF0000"/>
                </a:solidFill>
              </a:rPr>
              <a:t>A</a:t>
            </a:r>
            <a:r>
              <a:rPr lang="en-US" baseline="-25000" dirty="0" err="1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FF0000"/>
                </a:solidFill>
              </a:rPr>
              <a:t> &gt; </a:t>
            </a:r>
            <a:r>
              <a:rPr lang="en-US" dirty="0" smtClean="0">
                <a:solidFill>
                  <a:srgbClr val="FF0000"/>
                </a:solidFill>
              </a:rPr>
              <a:t>N/2</a:t>
            </a:r>
            <a:endParaRPr lang="en-US" dirty="0"/>
          </a:p>
          <a:p>
            <a:r>
              <a:rPr lang="en-US" dirty="0" smtClean="0"/>
              <a:t>Protocol</a:t>
            </a:r>
          </a:p>
          <a:p>
            <a:pPr lvl="1"/>
            <a:r>
              <a:rPr lang="en-US" dirty="0"/>
              <a:t>Try regular quorum first; if it doesn’t work, change the view. If the minimum is satisfied, then proceed.</a:t>
            </a:r>
          </a:p>
          <a:p>
            <a:pPr lvl="1"/>
            <a:r>
              <a:rPr lang="en-US" dirty="0" smtClean="0"/>
              <a:t>A</a:t>
            </a:r>
            <a:r>
              <a:rPr lang="en-US" baseline="-25000" dirty="0" smtClean="0"/>
              <a:t>w</a:t>
            </a:r>
            <a:r>
              <a:rPr lang="en-US" dirty="0" smtClean="0"/>
              <a:t> </a:t>
            </a:r>
            <a:r>
              <a:rPr lang="en-US" dirty="0" smtClean="0"/>
              <a:t>&amp;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r</a:t>
            </a:r>
            <a:r>
              <a:rPr lang="en-US" baseline="-25000" dirty="0" smtClean="0"/>
              <a:t> </a:t>
            </a:r>
            <a:r>
              <a:rPr lang="en-US" dirty="0" smtClean="0"/>
              <a:t>effectively determine which partition can proceed.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4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698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View-based Quorum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Consider: N = 5, w = 5, r = 1, A</a:t>
            </a:r>
            <a:r>
              <a:rPr lang="en-US" baseline="-25000" dirty="0"/>
              <a:t>w</a:t>
            </a:r>
            <a:r>
              <a:rPr lang="en-US" dirty="0"/>
              <a:t> = 3, </a:t>
            </a:r>
            <a:r>
              <a:rPr lang="en-US" dirty="0" err="1"/>
              <a:t>A</a:t>
            </a:r>
            <a:r>
              <a:rPr lang="en-US" baseline="-25000" dirty="0" err="1"/>
              <a:t>r</a:t>
            </a:r>
            <a:r>
              <a:rPr lang="en-US" dirty="0"/>
              <a:t> = 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5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27100" y="5529262"/>
            <a:ext cx="7239000" cy="10541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39800" y="4398962"/>
            <a:ext cx="7239000" cy="10541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39800" y="3344862"/>
            <a:ext cx="7239000" cy="9779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52500" y="2544762"/>
            <a:ext cx="7239000" cy="7366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952500" y="1731962"/>
            <a:ext cx="7239000" cy="7366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1028700" y="1770062"/>
            <a:ext cx="7162800" cy="769938"/>
            <a:chOff x="648" y="984"/>
            <a:chExt cx="4512" cy="485"/>
          </a:xfrm>
        </p:grpSpPr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744" y="984"/>
              <a:ext cx="288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744" y="1024"/>
              <a:ext cx="29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1</a:t>
              </a: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648" y="1272"/>
              <a:ext cx="4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V1.0</a:t>
              </a: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1400" y="984"/>
              <a:ext cx="288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1400" y="1024"/>
              <a:ext cx="29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2</a:t>
              </a: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304" y="1272"/>
              <a:ext cx="4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V2.0</a:t>
              </a:r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2008" y="984"/>
              <a:ext cx="288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2008" y="1024"/>
              <a:ext cx="29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3</a:t>
              </a: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912" y="1272"/>
              <a:ext cx="4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V3.0</a:t>
              </a: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2640" y="984"/>
              <a:ext cx="288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2640" y="1024"/>
              <a:ext cx="29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4</a:t>
              </a: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2544" y="1272"/>
              <a:ext cx="4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V4.0</a:t>
              </a:r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3248" y="984"/>
              <a:ext cx="288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3248" y="1024"/>
              <a:ext cx="29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5</a:t>
              </a:r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3152" y="1272"/>
              <a:ext cx="4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V5.0</a:t>
              </a:r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3816" y="992"/>
              <a:ext cx="134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Initially all nodes are in</a:t>
              </a:r>
            </a:p>
          </p:txBody>
        </p:sp>
      </p:grp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1130300" y="1643062"/>
            <a:ext cx="7061200" cy="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1041400" y="2519362"/>
            <a:ext cx="7162800" cy="833438"/>
            <a:chOff x="656" y="1504"/>
            <a:chExt cx="4512" cy="525"/>
          </a:xfrm>
        </p:grpSpPr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752" y="1544"/>
              <a:ext cx="288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752" y="1584"/>
              <a:ext cx="29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1</a:t>
              </a:r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656" y="1832"/>
              <a:ext cx="4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V1.0</a:t>
              </a:r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1408" y="1544"/>
              <a:ext cx="288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Text Box 32"/>
            <p:cNvSpPr txBox="1">
              <a:spLocks noChangeArrowheads="1"/>
            </p:cNvSpPr>
            <p:nvPr/>
          </p:nvSpPr>
          <p:spPr bwMode="auto">
            <a:xfrm>
              <a:off x="1408" y="1584"/>
              <a:ext cx="29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2</a:t>
              </a:r>
            </a:p>
          </p:txBody>
        </p:sp>
        <p:sp>
          <p:nvSpPr>
            <p:cNvPr id="34" name="Text Box 33"/>
            <p:cNvSpPr txBox="1">
              <a:spLocks noChangeArrowheads="1"/>
            </p:cNvSpPr>
            <p:nvPr/>
          </p:nvSpPr>
          <p:spPr bwMode="auto">
            <a:xfrm>
              <a:off x="1312" y="1832"/>
              <a:ext cx="4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V2.0</a:t>
              </a:r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2016" y="1544"/>
              <a:ext cx="288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Text Box 35"/>
            <p:cNvSpPr txBox="1">
              <a:spLocks noChangeArrowheads="1"/>
            </p:cNvSpPr>
            <p:nvPr/>
          </p:nvSpPr>
          <p:spPr bwMode="auto">
            <a:xfrm>
              <a:off x="2016" y="1584"/>
              <a:ext cx="29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3</a:t>
              </a:r>
            </a:p>
          </p:txBody>
        </p:sp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1920" y="1832"/>
              <a:ext cx="4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V3.0</a:t>
              </a:r>
            </a:p>
          </p:txBody>
        </p:sp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2648" y="1544"/>
              <a:ext cx="288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Text Box 38"/>
            <p:cNvSpPr txBox="1">
              <a:spLocks noChangeArrowheads="1"/>
            </p:cNvSpPr>
            <p:nvPr/>
          </p:nvSpPr>
          <p:spPr bwMode="auto">
            <a:xfrm>
              <a:off x="2648" y="1584"/>
              <a:ext cx="29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4</a:t>
              </a:r>
            </a:p>
          </p:txBody>
        </p:sp>
        <p:sp>
          <p:nvSpPr>
            <p:cNvPr id="40" name="Text Box 39"/>
            <p:cNvSpPr txBox="1">
              <a:spLocks noChangeArrowheads="1"/>
            </p:cNvSpPr>
            <p:nvPr/>
          </p:nvSpPr>
          <p:spPr bwMode="auto">
            <a:xfrm>
              <a:off x="2552" y="1832"/>
              <a:ext cx="4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V4.0</a:t>
              </a:r>
            </a:p>
          </p:txBody>
        </p:sp>
        <p:sp>
          <p:nvSpPr>
            <p:cNvPr id="41" name="Oval 40"/>
            <p:cNvSpPr>
              <a:spLocks noChangeArrowheads="1"/>
            </p:cNvSpPr>
            <p:nvPr/>
          </p:nvSpPr>
          <p:spPr bwMode="auto">
            <a:xfrm>
              <a:off x="3256" y="1544"/>
              <a:ext cx="288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Text Box 41"/>
            <p:cNvSpPr txBox="1">
              <a:spLocks noChangeArrowheads="1"/>
            </p:cNvSpPr>
            <p:nvPr/>
          </p:nvSpPr>
          <p:spPr bwMode="auto">
            <a:xfrm>
              <a:off x="3256" y="1584"/>
              <a:ext cx="29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5</a:t>
              </a:r>
            </a:p>
          </p:txBody>
        </p:sp>
        <p:sp>
          <p:nvSpPr>
            <p:cNvPr id="43" name="Text Box 42"/>
            <p:cNvSpPr txBox="1">
              <a:spLocks noChangeArrowheads="1"/>
            </p:cNvSpPr>
            <p:nvPr/>
          </p:nvSpPr>
          <p:spPr bwMode="auto">
            <a:xfrm>
              <a:off x="3160" y="1832"/>
              <a:ext cx="4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V5.0</a:t>
              </a:r>
            </a:p>
          </p:txBody>
        </p:sp>
        <p:sp>
          <p:nvSpPr>
            <p:cNvPr id="44" name="Text Box 43"/>
            <p:cNvSpPr txBox="1">
              <a:spLocks noChangeArrowheads="1"/>
            </p:cNvSpPr>
            <p:nvPr/>
          </p:nvSpPr>
          <p:spPr bwMode="auto">
            <a:xfrm>
              <a:off x="3824" y="1552"/>
              <a:ext cx="134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Network is partitioned</a:t>
              </a:r>
            </a:p>
          </p:txBody>
        </p:sp>
        <p:sp>
          <p:nvSpPr>
            <p:cNvPr id="45" name="Line 44"/>
            <p:cNvSpPr>
              <a:spLocks noChangeShapeType="1"/>
            </p:cNvSpPr>
            <p:nvPr/>
          </p:nvSpPr>
          <p:spPr bwMode="auto">
            <a:xfrm>
              <a:off x="3096" y="1504"/>
              <a:ext cx="0" cy="4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6" name="Group 45"/>
          <p:cNvGrpSpPr>
            <a:grpSpLocks/>
          </p:cNvGrpSpPr>
          <p:nvPr/>
        </p:nvGrpSpPr>
        <p:grpSpPr bwMode="auto">
          <a:xfrm>
            <a:off x="1041400" y="3395662"/>
            <a:ext cx="7162800" cy="985838"/>
            <a:chOff x="656" y="2016"/>
            <a:chExt cx="4512" cy="621"/>
          </a:xfrm>
        </p:grpSpPr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752" y="2152"/>
              <a:ext cx="288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Text Box 47"/>
            <p:cNvSpPr txBox="1">
              <a:spLocks noChangeArrowheads="1"/>
            </p:cNvSpPr>
            <p:nvPr/>
          </p:nvSpPr>
          <p:spPr bwMode="auto">
            <a:xfrm>
              <a:off x="752" y="2192"/>
              <a:ext cx="29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1</a:t>
              </a:r>
            </a:p>
          </p:txBody>
        </p:sp>
        <p:sp>
          <p:nvSpPr>
            <p:cNvPr id="49" name="Text Box 48"/>
            <p:cNvSpPr txBox="1">
              <a:spLocks noChangeArrowheads="1"/>
            </p:cNvSpPr>
            <p:nvPr/>
          </p:nvSpPr>
          <p:spPr bwMode="auto">
            <a:xfrm>
              <a:off x="656" y="2440"/>
              <a:ext cx="4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V1.0</a:t>
              </a:r>
            </a:p>
          </p:txBody>
        </p:sp>
        <p:sp>
          <p:nvSpPr>
            <p:cNvPr id="50" name="Oval 49"/>
            <p:cNvSpPr>
              <a:spLocks noChangeArrowheads="1"/>
            </p:cNvSpPr>
            <p:nvPr/>
          </p:nvSpPr>
          <p:spPr bwMode="auto">
            <a:xfrm>
              <a:off x="1408" y="2152"/>
              <a:ext cx="288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Text Box 50"/>
            <p:cNvSpPr txBox="1">
              <a:spLocks noChangeArrowheads="1"/>
            </p:cNvSpPr>
            <p:nvPr/>
          </p:nvSpPr>
          <p:spPr bwMode="auto">
            <a:xfrm>
              <a:off x="1408" y="2192"/>
              <a:ext cx="29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2</a:t>
              </a:r>
            </a:p>
          </p:txBody>
        </p:sp>
        <p:sp>
          <p:nvSpPr>
            <p:cNvPr id="52" name="Text Box 51"/>
            <p:cNvSpPr txBox="1">
              <a:spLocks noChangeArrowheads="1"/>
            </p:cNvSpPr>
            <p:nvPr/>
          </p:nvSpPr>
          <p:spPr bwMode="auto">
            <a:xfrm>
              <a:off x="1312" y="2440"/>
              <a:ext cx="4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V2.0</a:t>
              </a:r>
            </a:p>
          </p:txBody>
        </p:sp>
        <p:sp>
          <p:nvSpPr>
            <p:cNvPr id="53" name="Oval 52"/>
            <p:cNvSpPr>
              <a:spLocks noChangeArrowheads="1"/>
            </p:cNvSpPr>
            <p:nvPr/>
          </p:nvSpPr>
          <p:spPr bwMode="auto">
            <a:xfrm>
              <a:off x="2016" y="2152"/>
              <a:ext cx="288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Text Box 53"/>
            <p:cNvSpPr txBox="1">
              <a:spLocks noChangeArrowheads="1"/>
            </p:cNvSpPr>
            <p:nvPr/>
          </p:nvSpPr>
          <p:spPr bwMode="auto">
            <a:xfrm>
              <a:off x="2016" y="2192"/>
              <a:ext cx="29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3</a:t>
              </a:r>
            </a:p>
          </p:txBody>
        </p:sp>
        <p:sp>
          <p:nvSpPr>
            <p:cNvPr id="55" name="Text Box 54"/>
            <p:cNvSpPr txBox="1">
              <a:spLocks noChangeArrowheads="1"/>
            </p:cNvSpPr>
            <p:nvPr/>
          </p:nvSpPr>
          <p:spPr bwMode="auto">
            <a:xfrm>
              <a:off x="1920" y="2440"/>
              <a:ext cx="4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V3.0</a:t>
              </a:r>
            </a:p>
          </p:txBody>
        </p:sp>
        <p:sp>
          <p:nvSpPr>
            <p:cNvPr id="56" name="Oval 55"/>
            <p:cNvSpPr>
              <a:spLocks noChangeArrowheads="1"/>
            </p:cNvSpPr>
            <p:nvPr/>
          </p:nvSpPr>
          <p:spPr bwMode="auto">
            <a:xfrm>
              <a:off x="2648" y="2152"/>
              <a:ext cx="288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Text Box 56"/>
            <p:cNvSpPr txBox="1">
              <a:spLocks noChangeArrowheads="1"/>
            </p:cNvSpPr>
            <p:nvPr/>
          </p:nvSpPr>
          <p:spPr bwMode="auto">
            <a:xfrm>
              <a:off x="2648" y="2192"/>
              <a:ext cx="29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4</a:t>
              </a:r>
            </a:p>
          </p:txBody>
        </p:sp>
        <p:sp>
          <p:nvSpPr>
            <p:cNvPr id="58" name="Text Box 57"/>
            <p:cNvSpPr txBox="1">
              <a:spLocks noChangeArrowheads="1"/>
            </p:cNvSpPr>
            <p:nvPr/>
          </p:nvSpPr>
          <p:spPr bwMode="auto">
            <a:xfrm>
              <a:off x="2552" y="2440"/>
              <a:ext cx="4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V4.0</a:t>
              </a:r>
            </a:p>
          </p:txBody>
        </p:sp>
        <p:sp>
          <p:nvSpPr>
            <p:cNvPr id="59" name="Oval 58"/>
            <p:cNvSpPr>
              <a:spLocks noChangeArrowheads="1"/>
            </p:cNvSpPr>
            <p:nvPr/>
          </p:nvSpPr>
          <p:spPr bwMode="auto">
            <a:xfrm>
              <a:off x="3256" y="2152"/>
              <a:ext cx="288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Text Box 59"/>
            <p:cNvSpPr txBox="1">
              <a:spLocks noChangeArrowheads="1"/>
            </p:cNvSpPr>
            <p:nvPr/>
          </p:nvSpPr>
          <p:spPr bwMode="auto">
            <a:xfrm>
              <a:off x="3256" y="2192"/>
              <a:ext cx="29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5</a:t>
              </a:r>
            </a:p>
          </p:txBody>
        </p:sp>
        <p:sp>
          <p:nvSpPr>
            <p:cNvPr id="61" name="Text Box 60"/>
            <p:cNvSpPr txBox="1">
              <a:spLocks noChangeArrowheads="1"/>
            </p:cNvSpPr>
            <p:nvPr/>
          </p:nvSpPr>
          <p:spPr bwMode="auto">
            <a:xfrm>
              <a:off x="3160" y="2440"/>
              <a:ext cx="4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V5.0</a:t>
              </a:r>
            </a:p>
          </p:txBody>
        </p:sp>
        <p:sp>
          <p:nvSpPr>
            <p:cNvPr id="62" name="Text Box 61"/>
            <p:cNvSpPr txBox="1">
              <a:spLocks noChangeArrowheads="1"/>
            </p:cNvSpPr>
            <p:nvPr/>
          </p:nvSpPr>
          <p:spPr bwMode="auto">
            <a:xfrm>
              <a:off x="3824" y="2160"/>
              <a:ext cx="134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Read is initiated, quorum is reached</a:t>
              </a:r>
            </a:p>
          </p:txBody>
        </p:sp>
        <p:sp>
          <p:nvSpPr>
            <p:cNvPr id="63" name="Line 62"/>
            <p:cNvSpPr>
              <a:spLocks noChangeShapeType="1"/>
            </p:cNvSpPr>
            <p:nvPr/>
          </p:nvSpPr>
          <p:spPr bwMode="auto">
            <a:xfrm>
              <a:off x="3096" y="2112"/>
              <a:ext cx="0" cy="4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4" name="AutoShape 63"/>
            <p:cNvCxnSpPr>
              <a:cxnSpLocks noChangeShapeType="1"/>
              <a:stCxn id="47" idx="0"/>
              <a:endCxn id="51" idx="0"/>
            </p:cNvCxnSpPr>
            <p:nvPr/>
          </p:nvCxnSpPr>
          <p:spPr bwMode="auto">
            <a:xfrm rot="5400000" flipV="1">
              <a:off x="1206" y="1842"/>
              <a:ext cx="40" cy="660"/>
            </a:xfrm>
            <a:prstGeom prst="curvedConnector3">
              <a:avLst>
                <a:gd name="adj1" fmla="val -360000"/>
              </a:avLst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5" name="Text Box 64"/>
            <p:cNvSpPr txBox="1">
              <a:spLocks noChangeArrowheads="1"/>
            </p:cNvSpPr>
            <p:nvPr/>
          </p:nvSpPr>
          <p:spPr bwMode="auto">
            <a:xfrm>
              <a:off x="1032" y="2016"/>
              <a:ext cx="36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chemeClr val="tx1"/>
                  </a:solidFill>
                </a:rPr>
                <a:t>read</a:t>
              </a:r>
            </a:p>
          </p:txBody>
        </p:sp>
      </p:grpSp>
      <p:grpSp>
        <p:nvGrpSpPr>
          <p:cNvPr id="66" name="Group 65"/>
          <p:cNvGrpSpPr>
            <a:grpSpLocks/>
          </p:cNvGrpSpPr>
          <p:nvPr/>
        </p:nvGrpSpPr>
        <p:grpSpPr bwMode="auto">
          <a:xfrm>
            <a:off x="1016000" y="4538662"/>
            <a:ext cx="7226300" cy="985838"/>
            <a:chOff x="664" y="2776"/>
            <a:chExt cx="4552" cy="621"/>
          </a:xfrm>
        </p:grpSpPr>
        <p:sp>
          <p:nvSpPr>
            <p:cNvPr id="67" name="Oval 66"/>
            <p:cNvSpPr>
              <a:spLocks noChangeArrowheads="1"/>
            </p:cNvSpPr>
            <p:nvPr/>
          </p:nvSpPr>
          <p:spPr bwMode="auto">
            <a:xfrm>
              <a:off x="762" y="2912"/>
              <a:ext cx="292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Text Box 67"/>
            <p:cNvSpPr txBox="1">
              <a:spLocks noChangeArrowheads="1"/>
            </p:cNvSpPr>
            <p:nvPr/>
          </p:nvSpPr>
          <p:spPr bwMode="auto">
            <a:xfrm>
              <a:off x="762" y="2952"/>
              <a:ext cx="30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1</a:t>
              </a:r>
            </a:p>
          </p:txBody>
        </p:sp>
        <p:sp>
          <p:nvSpPr>
            <p:cNvPr id="69" name="Text Box 68"/>
            <p:cNvSpPr txBox="1">
              <a:spLocks noChangeArrowheads="1"/>
            </p:cNvSpPr>
            <p:nvPr/>
          </p:nvSpPr>
          <p:spPr bwMode="auto">
            <a:xfrm>
              <a:off x="664" y="3200"/>
              <a:ext cx="504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V1.0</a:t>
              </a:r>
            </a:p>
          </p:txBody>
        </p:sp>
        <p:sp>
          <p:nvSpPr>
            <p:cNvPr id="70" name="Oval 69"/>
            <p:cNvSpPr>
              <a:spLocks noChangeArrowheads="1"/>
            </p:cNvSpPr>
            <p:nvPr/>
          </p:nvSpPr>
          <p:spPr bwMode="auto">
            <a:xfrm>
              <a:off x="1428" y="2912"/>
              <a:ext cx="293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Text Box 70"/>
            <p:cNvSpPr txBox="1">
              <a:spLocks noChangeArrowheads="1"/>
            </p:cNvSpPr>
            <p:nvPr/>
          </p:nvSpPr>
          <p:spPr bwMode="auto">
            <a:xfrm>
              <a:off x="1428" y="2952"/>
              <a:ext cx="301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2</a:t>
              </a:r>
            </a:p>
          </p:txBody>
        </p:sp>
        <p:sp>
          <p:nvSpPr>
            <p:cNvPr id="72" name="Text Box 71"/>
            <p:cNvSpPr txBox="1">
              <a:spLocks noChangeArrowheads="1"/>
            </p:cNvSpPr>
            <p:nvPr/>
          </p:nvSpPr>
          <p:spPr bwMode="auto">
            <a:xfrm>
              <a:off x="1330" y="3200"/>
              <a:ext cx="504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V2.0</a:t>
              </a:r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2046" y="2912"/>
              <a:ext cx="292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Text Box 73"/>
            <p:cNvSpPr txBox="1">
              <a:spLocks noChangeArrowheads="1"/>
            </p:cNvSpPr>
            <p:nvPr/>
          </p:nvSpPr>
          <p:spPr bwMode="auto">
            <a:xfrm>
              <a:off x="2046" y="2952"/>
              <a:ext cx="30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3</a:t>
              </a:r>
            </a:p>
          </p:txBody>
        </p:sp>
        <p:sp>
          <p:nvSpPr>
            <p:cNvPr id="75" name="Text Box 74"/>
            <p:cNvSpPr txBox="1">
              <a:spLocks noChangeArrowheads="1"/>
            </p:cNvSpPr>
            <p:nvPr/>
          </p:nvSpPr>
          <p:spPr bwMode="auto">
            <a:xfrm>
              <a:off x="1948" y="3200"/>
              <a:ext cx="504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V3.0</a:t>
              </a:r>
            </a:p>
          </p:txBody>
        </p:sp>
        <p:sp>
          <p:nvSpPr>
            <p:cNvPr id="76" name="Oval 75"/>
            <p:cNvSpPr>
              <a:spLocks noChangeArrowheads="1"/>
            </p:cNvSpPr>
            <p:nvPr/>
          </p:nvSpPr>
          <p:spPr bwMode="auto">
            <a:xfrm>
              <a:off x="2688" y="2912"/>
              <a:ext cx="292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Text Box 76"/>
            <p:cNvSpPr txBox="1">
              <a:spLocks noChangeArrowheads="1"/>
            </p:cNvSpPr>
            <p:nvPr/>
          </p:nvSpPr>
          <p:spPr bwMode="auto">
            <a:xfrm>
              <a:off x="2688" y="2952"/>
              <a:ext cx="301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4</a:t>
              </a:r>
            </a:p>
          </p:txBody>
        </p:sp>
        <p:sp>
          <p:nvSpPr>
            <p:cNvPr id="78" name="Text Box 77"/>
            <p:cNvSpPr txBox="1">
              <a:spLocks noChangeArrowheads="1"/>
            </p:cNvSpPr>
            <p:nvPr/>
          </p:nvSpPr>
          <p:spPr bwMode="auto">
            <a:xfrm>
              <a:off x="2590" y="3200"/>
              <a:ext cx="504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V4.0</a:t>
              </a:r>
            </a:p>
          </p:txBody>
        </p:sp>
        <p:sp>
          <p:nvSpPr>
            <p:cNvPr id="79" name="Oval 78"/>
            <p:cNvSpPr>
              <a:spLocks noChangeArrowheads="1"/>
            </p:cNvSpPr>
            <p:nvPr/>
          </p:nvSpPr>
          <p:spPr bwMode="auto">
            <a:xfrm>
              <a:off x="3265" y="2912"/>
              <a:ext cx="293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Text Box 79"/>
            <p:cNvSpPr txBox="1">
              <a:spLocks noChangeArrowheads="1"/>
            </p:cNvSpPr>
            <p:nvPr/>
          </p:nvSpPr>
          <p:spPr bwMode="auto">
            <a:xfrm>
              <a:off x="3265" y="2952"/>
              <a:ext cx="301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5</a:t>
              </a:r>
            </a:p>
          </p:txBody>
        </p:sp>
        <p:sp>
          <p:nvSpPr>
            <p:cNvPr id="81" name="Text Box 80"/>
            <p:cNvSpPr txBox="1">
              <a:spLocks noChangeArrowheads="1"/>
            </p:cNvSpPr>
            <p:nvPr/>
          </p:nvSpPr>
          <p:spPr bwMode="auto">
            <a:xfrm>
              <a:off x="3168" y="3200"/>
              <a:ext cx="504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V5.0</a:t>
              </a:r>
            </a:p>
          </p:txBody>
        </p:sp>
        <p:sp>
          <p:nvSpPr>
            <p:cNvPr id="82" name="Text Box 81"/>
            <p:cNvSpPr txBox="1">
              <a:spLocks noChangeArrowheads="1"/>
            </p:cNvSpPr>
            <p:nvPr/>
          </p:nvSpPr>
          <p:spPr bwMode="auto">
            <a:xfrm>
              <a:off x="3851" y="2920"/>
              <a:ext cx="1365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write is initiated, quorum not reached</a:t>
              </a:r>
            </a:p>
          </p:txBody>
        </p:sp>
        <p:sp>
          <p:nvSpPr>
            <p:cNvPr id="83" name="Line 82"/>
            <p:cNvSpPr>
              <a:spLocks noChangeShapeType="1"/>
            </p:cNvSpPr>
            <p:nvPr/>
          </p:nvSpPr>
          <p:spPr bwMode="auto">
            <a:xfrm>
              <a:off x="3111" y="2872"/>
              <a:ext cx="0" cy="4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84" name="AutoShape 83"/>
            <p:cNvCxnSpPr>
              <a:cxnSpLocks noChangeShapeType="1"/>
              <a:stCxn id="67" idx="0"/>
              <a:endCxn id="71" idx="0"/>
            </p:cNvCxnSpPr>
            <p:nvPr/>
          </p:nvCxnSpPr>
          <p:spPr bwMode="auto">
            <a:xfrm rot="5400000" flipV="1">
              <a:off x="1223" y="2597"/>
              <a:ext cx="40" cy="670"/>
            </a:xfrm>
            <a:prstGeom prst="curvedConnector3">
              <a:avLst>
                <a:gd name="adj1" fmla="val -360000"/>
              </a:avLst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5" name="Text Box 84"/>
            <p:cNvSpPr txBox="1">
              <a:spLocks noChangeArrowheads="1"/>
            </p:cNvSpPr>
            <p:nvPr/>
          </p:nvSpPr>
          <p:spPr bwMode="auto">
            <a:xfrm>
              <a:off x="1046" y="2776"/>
              <a:ext cx="36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chemeClr val="tx1"/>
                  </a:solidFill>
                </a:rPr>
                <a:t>w</a:t>
              </a:r>
            </a:p>
          </p:txBody>
        </p:sp>
        <p:cxnSp>
          <p:nvCxnSpPr>
            <p:cNvPr id="86" name="AutoShape 85"/>
            <p:cNvCxnSpPr>
              <a:cxnSpLocks noChangeShapeType="1"/>
              <a:stCxn id="67" idx="0"/>
              <a:endCxn id="73" idx="0"/>
            </p:cNvCxnSpPr>
            <p:nvPr/>
          </p:nvCxnSpPr>
          <p:spPr bwMode="auto">
            <a:xfrm rot="5400000" flipV="1">
              <a:off x="1549" y="2271"/>
              <a:ext cx="1" cy="1284"/>
            </a:xfrm>
            <a:prstGeom prst="curvedConnector3">
              <a:avLst>
                <a:gd name="adj1" fmla="val -17600005"/>
              </a:avLst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" name="AutoShape 86"/>
            <p:cNvCxnSpPr>
              <a:cxnSpLocks noChangeShapeType="1"/>
              <a:stCxn id="67" idx="0"/>
              <a:endCxn id="76" idx="0"/>
            </p:cNvCxnSpPr>
            <p:nvPr/>
          </p:nvCxnSpPr>
          <p:spPr bwMode="auto">
            <a:xfrm rot="5400000" flipV="1">
              <a:off x="1870" y="1950"/>
              <a:ext cx="1" cy="1926"/>
            </a:xfrm>
            <a:prstGeom prst="curvedConnector3">
              <a:avLst>
                <a:gd name="adj1" fmla="val -18400005"/>
              </a:avLst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" name="AutoShape 87"/>
            <p:cNvCxnSpPr>
              <a:cxnSpLocks noChangeShapeType="1"/>
              <a:stCxn id="68" idx="0"/>
              <a:endCxn id="83" idx="0"/>
            </p:cNvCxnSpPr>
            <p:nvPr/>
          </p:nvCxnSpPr>
          <p:spPr bwMode="auto">
            <a:xfrm rot="-5400000">
              <a:off x="1972" y="1812"/>
              <a:ext cx="80" cy="2199"/>
            </a:xfrm>
            <a:prstGeom prst="curvedConnector3">
              <a:avLst>
                <a:gd name="adj1" fmla="val 310000"/>
              </a:avLst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9" name="Text Box 88"/>
            <p:cNvSpPr txBox="1">
              <a:spLocks noChangeArrowheads="1"/>
            </p:cNvSpPr>
            <p:nvPr/>
          </p:nvSpPr>
          <p:spPr bwMode="auto">
            <a:xfrm>
              <a:off x="3000" y="2816"/>
              <a:ext cx="232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X</a:t>
              </a:r>
            </a:p>
          </p:txBody>
        </p:sp>
      </p:grpSp>
      <p:grpSp>
        <p:nvGrpSpPr>
          <p:cNvPr id="90" name="Group 89"/>
          <p:cNvGrpSpPr>
            <a:grpSpLocks/>
          </p:cNvGrpSpPr>
          <p:nvPr/>
        </p:nvGrpSpPr>
        <p:grpSpPr bwMode="auto">
          <a:xfrm>
            <a:off x="965200" y="5643562"/>
            <a:ext cx="7226300" cy="985838"/>
            <a:chOff x="608" y="3360"/>
            <a:chExt cx="4552" cy="621"/>
          </a:xfrm>
        </p:grpSpPr>
        <p:sp>
          <p:nvSpPr>
            <p:cNvPr id="91" name="Oval 90"/>
            <p:cNvSpPr>
              <a:spLocks noChangeArrowheads="1"/>
            </p:cNvSpPr>
            <p:nvPr/>
          </p:nvSpPr>
          <p:spPr bwMode="auto">
            <a:xfrm>
              <a:off x="706" y="3496"/>
              <a:ext cx="292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Text Box 91"/>
            <p:cNvSpPr txBox="1">
              <a:spLocks noChangeArrowheads="1"/>
            </p:cNvSpPr>
            <p:nvPr/>
          </p:nvSpPr>
          <p:spPr bwMode="auto">
            <a:xfrm>
              <a:off x="706" y="3536"/>
              <a:ext cx="30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1</a:t>
              </a:r>
            </a:p>
          </p:txBody>
        </p:sp>
        <p:sp>
          <p:nvSpPr>
            <p:cNvPr id="93" name="Text Box 92"/>
            <p:cNvSpPr txBox="1">
              <a:spLocks noChangeArrowheads="1"/>
            </p:cNvSpPr>
            <p:nvPr/>
          </p:nvSpPr>
          <p:spPr bwMode="auto">
            <a:xfrm>
              <a:off x="608" y="3784"/>
              <a:ext cx="504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V1.1</a:t>
              </a:r>
            </a:p>
          </p:txBody>
        </p:sp>
        <p:sp>
          <p:nvSpPr>
            <p:cNvPr id="94" name="Oval 93"/>
            <p:cNvSpPr>
              <a:spLocks noChangeArrowheads="1"/>
            </p:cNvSpPr>
            <p:nvPr/>
          </p:nvSpPr>
          <p:spPr bwMode="auto">
            <a:xfrm>
              <a:off x="1372" y="3496"/>
              <a:ext cx="293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Text Box 94"/>
            <p:cNvSpPr txBox="1">
              <a:spLocks noChangeArrowheads="1"/>
            </p:cNvSpPr>
            <p:nvPr/>
          </p:nvSpPr>
          <p:spPr bwMode="auto">
            <a:xfrm>
              <a:off x="1372" y="3536"/>
              <a:ext cx="301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2</a:t>
              </a:r>
            </a:p>
          </p:txBody>
        </p:sp>
        <p:sp>
          <p:nvSpPr>
            <p:cNvPr id="96" name="Text Box 95"/>
            <p:cNvSpPr txBox="1">
              <a:spLocks noChangeArrowheads="1"/>
            </p:cNvSpPr>
            <p:nvPr/>
          </p:nvSpPr>
          <p:spPr bwMode="auto">
            <a:xfrm>
              <a:off x="1274" y="3784"/>
              <a:ext cx="504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V2.1</a:t>
              </a:r>
            </a:p>
          </p:txBody>
        </p:sp>
        <p:sp>
          <p:nvSpPr>
            <p:cNvPr id="97" name="Oval 96"/>
            <p:cNvSpPr>
              <a:spLocks noChangeArrowheads="1"/>
            </p:cNvSpPr>
            <p:nvPr/>
          </p:nvSpPr>
          <p:spPr bwMode="auto">
            <a:xfrm>
              <a:off x="1990" y="3496"/>
              <a:ext cx="292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Text Box 97"/>
            <p:cNvSpPr txBox="1">
              <a:spLocks noChangeArrowheads="1"/>
            </p:cNvSpPr>
            <p:nvPr/>
          </p:nvSpPr>
          <p:spPr bwMode="auto">
            <a:xfrm>
              <a:off x="1990" y="3536"/>
              <a:ext cx="30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3</a:t>
              </a:r>
            </a:p>
          </p:txBody>
        </p:sp>
        <p:sp>
          <p:nvSpPr>
            <p:cNvPr id="99" name="Text Box 98"/>
            <p:cNvSpPr txBox="1">
              <a:spLocks noChangeArrowheads="1"/>
            </p:cNvSpPr>
            <p:nvPr/>
          </p:nvSpPr>
          <p:spPr bwMode="auto">
            <a:xfrm>
              <a:off x="1892" y="3784"/>
              <a:ext cx="504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V3.1</a:t>
              </a:r>
            </a:p>
          </p:txBody>
        </p:sp>
        <p:sp>
          <p:nvSpPr>
            <p:cNvPr id="100" name="Oval 99"/>
            <p:cNvSpPr>
              <a:spLocks noChangeArrowheads="1"/>
            </p:cNvSpPr>
            <p:nvPr/>
          </p:nvSpPr>
          <p:spPr bwMode="auto">
            <a:xfrm>
              <a:off x="2632" y="3496"/>
              <a:ext cx="292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Text Box 100"/>
            <p:cNvSpPr txBox="1">
              <a:spLocks noChangeArrowheads="1"/>
            </p:cNvSpPr>
            <p:nvPr/>
          </p:nvSpPr>
          <p:spPr bwMode="auto">
            <a:xfrm>
              <a:off x="2632" y="3536"/>
              <a:ext cx="301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4</a:t>
              </a:r>
            </a:p>
          </p:txBody>
        </p:sp>
        <p:sp>
          <p:nvSpPr>
            <p:cNvPr id="102" name="Text Box 101"/>
            <p:cNvSpPr txBox="1">
              <a:spLocks noChangeArrowheads="1"/>
            </p:cNvSpPr>
            <p:nvPr/>
          </p:nvSpPr>
          <p:spPr bwMode="auto">
            <a:xfrm>
              <a:off x="2534" y="3784"/>
              <a:ext cx="504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V4.1</a:t>
              </a:r>
            </a:p>
          </p:txBody>
        </p:sp>
        <p:sp>
          <p:nvSpPr>
            <p:cNvPr id="103" name="Oval 102"/>
            <p:cNvSpPr>
              <a:spLocks noChangeArrowheads="1"/>
            </p:cNvSpPr>
            <p:nvPr/>
          </p:nvSpPr>
          <p:spPr bwMode="auto">
            <a:xfrm>
              <a:off x="3209" y="3496"/>
              <a:ext cx="293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Text Box 103"/>
            <p:cNvSpPr txBox="1">
              <a:spLocks noChangeArrowheads="1"/>
            </p:cNvSpPr>
            <p:nvPr/>
          </p:nvSpPr>
          <p:spPr bwMode="auto">
            <a:xfrm>
              <a:off x="3209" y="3536"/>
              <a:ext cx="301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5</a:t>
              </a:r>
            </a:p>
          </p:txBody>
        </p:sp>
        <p:sp>
          <p:nvSpPr>
            <p:cNvPr id="105" name="Text Box 104"/>
            <p:cNvSpPr txBox="1">
              <a:spLocks noChangeArrowheads="1"/>
            </p:cNvSpPr>
            <p:nvPr/>
          </p:nvSpPr>
          <p:spPr bwMode="auto">
            <a:xfrm>
              <a:off x="3112" y="3784"/>
              <a:ext cx="504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V5.0</a:t>
              </a:r>
            </a:p>
          </p:txBody>
        </p:sp>
        <p:sp>
          <p:nvSpPr>
            <p:cNvPr id="106" name="Text Box 105"/>
            <p:cNvSpPr txBox="1">
              <a:spLocks noChangeArrowheads="1"/>
            </p:cNvSpPr>
            <p:nvPr/>
          </p:nvSpPr>
          <p:spPr bwMode="auto">
            <a:xfrm>
              <a:off x="3795" y="3504"/>
              <a:ext cx="1365" cy="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P1 changes view,   writes &amp; updates views</a:t>
              </a:r>
            </a:p>
          </p:txBody>
        </p:sp>
        <p:sp>
          <p:nvSpPr>
            <p:cNvPr id="107" name="Line 106"/>
            <p:cNvSpPr>
              <a:spLocks noChangeShapeType="1"/>
            </p:cNvSpPr>
            <p:nvPr/>
          </p:nvSpPr>
          <p:spPr bwMode="auto">
            <a:xfrm>
              <a:off x="3055" y="3456"/>
              <a:ext cx="0" cy="4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8" name="AutoShape 107"/>
            <p:cNvCxnSpPr>
              <a:cxnSpLocks noChangeShapeType="1"/>
              <a:stCxn id="91" idx="0"/>
              <a:endCxn id="95" idx="0"/>
            </p:cNvCxnSpPr>
            <p:nvPr/>
          </p:nvCxnSpPr>
          <p:spPr bwMode="auto">
            <a:xfrm rot="5400000" flipV="1">
              <a:off x="1167" y="3181"/>
              <a:ext cx="40" cy="670"/>
            </a:xfrm>
            <a:prstGeom prst="curvedConnector3">
              <a:avLst>
                <a:gd name="adj1" fmla="val -360000"/>
              </a:avLst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9" name="Text Box 108"/>
            <p:cNvSpPr txBox="1">
              <a:spLocks noChangeArrowheads="1"/>
            </p:cNvSpPr>
            <p:nvPr/>
          </p:nvSpPr>
          <p:spPr bwMode="auto">
            <a:xfrm>
              <a:off x="990" y="3360"/>
              <a:ext cx="36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chemeClr val="tx1"/>
                  </a:solidFill>
                </a:rPr>
                <a:t>w</a:t>
              </a:r>
            </a:p>
          </p:txBody>
        </p:sp>
        <p:cxnSp>
          <p:nvCxnSpPr>
            <p:cNvPr id="110" name="AutoShape 109"/>
            <p:cNvCxnSpPr>
              <a:cxnSpLocks noChangeShapeType="1"/>
              <a:stCxn id="91" idx="0"/>
              <a:endCxn id="97" idx="0"/>
            </p:cNvCxnSpPr>
            <p:nvPr/>
          </p:nvCxnSpPr>
          <p:spPr bwMode="auto">
            <a:xfrm rot="5400000" flipV="1">
              <a:off x="1493" y="2855"/>
              <a:ext cx="1" cy="1284"/>
            </a:xfrm>
            <a:prstGeom prst="curvedConnector3">
              <a:avLst>
                <a:gd name="adj1" fmla="val -17600005"/>
              </a:avLst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1" name="AutoShape 110"/>
            <p:cNvCxnSpPr>
              <a:cxnSpLocks noChangeShapeType="1"/>
              <a:stCxn id="91" idx="0"/>
              <a:endCxn id="100" idx="0"/>
            </p:cNvCxnSpPr>
            <p:nvPr/>
          </p:nvCxnSpPr>
          <p:spPr bwMode="auto">
            <a:xfrm rot="5400000" flipV="1">
              <a:off x="1814" y="2534"/>
              <a:ext cx="1" cy="1926"/>
            </a:xfrm>
            <a:prstGeom prst="curvedConnector3">
              <a:avLst>
                <a:gd name="adj1" fmla="val -18400005"/>
              </a:avLst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76682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View-based Quorum (</a:t>
            </a:r>
            <a:r>
              <a:rPr lang="en-US" dirty="0" err="1"/>
              <a:t>cont</a:t>
            </a:r>
            <a:r>
              <a:rPr lang="fr-FR" dirty="0"/>
              <a:t>'</a:t>
            </a:r>
            <a:r>
              <a:rPr lang="en-US" dirty="0"/>
              <a:t>d)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6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39800" y="5618161"/>
            <a:ext cx="7239000" cy="8890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39800" y="4449761"/>
            <a:ext cx="7239000" cy="10922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65200" y="3560761"/>
            <a:ext cx="7239000" cy="8001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77900" y="2417761"/>
            <a:ext cx="7239000" cy="10541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965200" y="1262061"/>
            <a:ext cx="7239000" cy="10541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0" name="Rectangle 8"/>
          <p:cNvSpPr txBox="1">
            <a:spLocks noChangeArrowheads="1"/>
          </p:cNvSpPr>
          <p:nvPr/>
        </p:nvSpPr>
        <p:spPr bwMode="auto">
          <a:xfrm>
            <a:off x="457200" y="10668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smtClean="0"/>
              <a:t>  </a:t>
            </a:r>
            <a:endParaRPr lang="en-US"/>
          </a:p>
        </p:txBody>
      </p: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1041400" y="3598861"/>
            <a:ext cx="7162800" cy="769938"/>
            <a:chOff x="656" y="2064"/>
            <a:chExt cx="4512" cy="485"/>
          </a:xfrm>
        </p:grpSpPr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752" y="2064"/>
              <a:ext cx="288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752" y="2104"/>
              <a:ext cx="29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1</a:t>
              </a: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656" y="2352"/>
              <a:ext cx="4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V1.1</a:t>
              </a:r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1408" y="2064"/>
              <a:ext cx="288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1408" y="2104"/>
              <a:ext cx="29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2</a:t>
              </a: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1312" y="2352"/>
              <a:ext cx="4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V2.1</a:t>
              </a:r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2016" y="2064"/>
              <a:ext cx="288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2016" y="2104"/>
              <a:ext cx="29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3</a:t>
              </a:r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1920" y="2352"/>
              <a:ext cx="4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V3.1</a:t>
              </a:r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2648" y="2064"/>
              <a:ext cx="288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2648" y="2104"/>
              <a:ext cx="29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4</a:t>
              </a:r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2552" y="2352"/>
              <a:ext cx="4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V4.1</a:t>
              </a:r>
            </a:p>
          </p:txBody>
        </p:sp>
        <p:sp>
          <p:nvSpPr>
            <p:cNvPr id="24" name="Oval 22"/>
            <p:cNvSpPr>
              <a:spLocks noChangeArrowheads="1"/>
            </p:cNvSpPr>
            <p:nvPr/>
          </p:nvSpPr>
          <p:spPr bwMode="auto">
            <a:xfrm>
              <a:off x="3256" y="2064"/>
              <a:ext cx="288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3256" y="2104"/>
              <a:ext cx="29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5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3160" y="2352"/>
              <a:ext cx="4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V5.0</a:t>
              </a:r>
            </a:p>
          </p:txBody>
        </p:sp>
        <p:sp>
          <p:nvSpPr>
            <p:cNvPr id="27" name="Text Box 25"/>
            <p:cNvSpPr txBox="1">
              <a:spLocks noChangeArrowheads="1"/>
            </p:cNvSpPr>
            <p:nvPr/>
          </p:nvSpPr>
          <p:spPr bwMode="auto">
            <a:xfrm>
              <a:off x="3824" y="2176"/>
              <a:ext cx="1344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Partition is repaired</a:t>
              </a:r>
            </a:p>
          </p:txBody>
        </p:sp>
      </p:grpSp>
      <p:grpSp>
        <p:nvGrpSpPr>
          <p:cNvPr id="28" name="Group 26"/>
          <p:cNvGrpSpPr>
            <a:grpSpLocks/>
          </p:cNvGrpSpPr>
          <p:nvPr/>
        </p:nvGrpSpPr>
        <p:grpSpPr bwMode="auto">
          <a:xfrm>
            <a:off x="1041400" y="1503361"/>
            <a:ext cx="7162800" cy="833438"/>
            <a:chOff x="656" y="1376"/>
            <a:chExt cx="4512" cy="525"/>
          </a:xfrm>
        </p:grpSpPr>
        <p:sp>
          <p:nvSpPr>
            <p:cNvPr id="29" name="Oval 27"/>
            <p:cNvSpPr>
              <a:spLocks noChangeArrowheads="1"/>
            </p:cNvSpPr>
            <p:nvPr/>
          </p:nvSpPr>
          <p:spPr bwMode="auto">
            <a:xfrm>
              <a:off x="752" y="1416"/>
              <a:ext cx="288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Text Box 28"/>
            <p:cNvSpPr txBox="1">
              <a:spLocks noChangeArrowheads="1"/>
            </p:cNvSpPr>
            <p:nvPr/>
          </p:nvSpPr>
          <p:spPr bwMode="auto">
            <a:xfrm>
              <a:off x="752" y="1456"/>
              <a:ext cx="29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1</a:t>
              </a:r>
            </a:p>
          </p:txBody>
        </p:sp>
        <p:sp>
          <p:nvSpPr>
            <p:cNvPr id="31" name="Text Box 29"/>
            <p:cNvSpPr txBox="1">
              <a:spLocks noChangeArrowheads="1"/>
            </p:cNvSpPr>
            <p:nvPr/>
          </p:nvSpPr>
          <p:spPr bwMode="auto">
            <a:xfrm>
              <a:off x="656" y="1704"/>
              <a:ext cx="4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V1.1</a:t>
              </a:r>
            </a:p>
          </p:txBody>
        </p:sp>
        <p:sp>
          <p:nvSpPr>
            <p:cNvPr id="32" name="Oval 30"/>
            <p:cNvSpPr>
              <a:spLocks noChangeArrowheads="1"/>
            </p:cNvSpPr>
            <p:nvPr/>
          </p:nvSpPr>
          <p:spPr bwMode="auto">
            <a:xfrm>
              <a:off x="1408" y="1416"/>
              <a:ext cx="288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Text Box 31"/>
            <p:cNvSpPr txBox="1">
              <a:spLocks noChangeArrowheads="1"/>
            </p:cNvSpPr>
            <p:nvPr/>
          </p:nvSpPr>
          <p:spPr bwMode="auto">
            <a:xfrm>
              <a:off x="1408" y="1456"/>
              <a:ext cx="29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2</a:t>
              </a:r>
            </a:p>
          </p:txBody>
        </p:sp>
        <p:sp>
          <p:nvSpPr>
            <p:cNvPr id="34" name="Text Box 32"/>
            <p:cNvSpPr txBox="1">
              <a:spLocks noChangeArrowheads="1"/>
            </p:cNvSpPr>
            <p:nvPr/>
          </p:nvSpPr>
          <p:spPr bwMode="auto">
            <a:xfrm>
              <a:off x="1312" y="1704"/>
              <a:ext cx="4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V2.1</a:t>
              </a:r>
            </a:p>
          </p:txBody>
        </p:sp>
        <p:sp>
          <p:nvSpPr>
            <p:cNvPr id="35" name="Oval 33"/>
            <p:cNvSpPr>
              <a:spLocks noChangeArrowheads="1"/>
            </p:cNvSpPr>
            <p:nvPr/>
          </p:nvSpPr>
          <p:spPr bwMode="auto">
            <a:xfrm>
              <a:off x="2016" y="1416"/>
              <a:ext cx="288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2016" y="1456"/>
              <a:ext cx="29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3</a:t>
              </a:r>
            </a:p>
          </p:txBody>
        </p:sp>
        <p:sp>
          <p:nvSpPr>
            <p:cNvPr id="37" name="Text Box 35"/>
            <p:cNvSpPr txBox="1">
              <a:spLocks noChangeArrowheads="1"/>
            </p:cNvSpPr>
            <p:nvPr/>
          </p:nvSpPr>
          <p:spPr bwMode="auto">
            <a:xfrm>
              <a:off x="1920" y="1704"/>
              <a:ext cx="4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V3.1</a:t>
              </a:r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auto">
            <a:xfrm>
              <a:off x="2648" y="1416"/>
              <a:ext cx="288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Text Box 37"/>
            <p:cNvSpPr txBox="1">
              <a:spLocks noChangeArrowheads="1"/>
            </p:cNvSpPr>
            <p:nvPr/>
          </p:nvSpPr>
          <p:spPr bwMode="auto">
            <a:xfrm>
              <a:off x="2648" y="1456"/>
              <a:ext cx="29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4</a:t>
              </a:r>
            </a:p>
          </p:txBody>
        </p:sp>
        <p:sp>
          <p:nvSpPr>
            <p:cNvPr id="40" name="Text Box 38"/>
            <p:cNvSpPr txBox="1">
              <a:spLocks noChangeArrowheads="1"/>
            </p:cNvSpPr>
            <p:nvPr/>
          </p:nvSpPr>
          <p:spPr bwMode="auto">
            <a:xfrm>
              <a:off x="2552" y="1704"/>
              <a:ext cx="4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V4.1</a:t>
              </a:r>
            </a:p>
          </p:txBody>
        </p:sp>
        <p:sp>
          <p:nvSpPr>
            <p:cNvPr id="41" name="Oval 39"/>
            <p:cNvSpPr>
              <a:spLocks noChangeArrowheads="1"/>
            </p:cNvSpPr>
            <p:nvPr/>
          </p:nvSpPr>
          <p:spPr bwMode="auto">
            <a:xfrm>
              <a:off x="3256" y="1416"/>
              <a:ext cx="288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Text Box 40"/>
            <p:cNvSpPr txBox="1">
              <a:spLocks noChangeArrowheads="1"/>
            </p:cNvSpPr>
            <p:nvPr/>
          </p:nvSpPr>
          <p:spPr bwMode="auto">
            <a:xfrm>
              <a:off x="3256" y="1456"/>
              <a:ext cx="29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5</a:t>
              </a:r>
            </a:p>
          </p:txBody>
        </p:sp>
        <p:sp>
          <p:nvSpPr>
            <p:cNvPr id="43" name="Text Box 41"/>
            <p:cNvSpPr txBox="1">
              <a:spLocks noChangeArrowheads="1"/>
            </p:cNvSpPr>
            <p:nvPr/>
          </p:nvSpPr>
          <p:spPr bwMode="auto">
            <a:xfrm>
              <a:off x="3160" y="1704"/>
              <a:ext cx="4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V5.0</a:t>
              </a:r>
            </a:p>
          </p:txBody>
        </p:sp>
        <p:sp>
          <p:nvSpPr>
            <p:cNvPr id="44" name="Text Box 42"/>
            <p:cNvSpPr txBox="1">
              <a:spLocks noChangeArrowheads="1"/>
            </p:cNvSpPr>
            <p:nvPr/>
          </p:nvSpPr>
          <p:spPr bwMode="auto">
            <a:xfrm>
              <a:off x="3824" y="1424"/>
              <a:ext cx="1344" cy="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P5 initiates read, has quorum, reads stale data</a:t>
              </a:r>
            </a:p>
          </p:txBody>
        </p:sp>
        <p:sp>
          <p:nvSpPr>
            <p:cNvPr id="45" name="Line 43"/>
            <p:cNvSpPr>
              <a:spLocks noChangeShapeType="1"/>
            </p:cNvSpPr>
            <p:nvPr/>
          </p:nvSpPr>
          <p:spPr bwMode="auto">
            <a:xfrm>
              <a:off x="3096" y="1376"/>
              <a:ext cx="0" cy="4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6" name="AutoShape 44"/>
            <p:cNvCxnSpPr>
              <a:cxnSpLocks noChangeShapeType="1"/>
              <a:stCxn id="42" idx="3"/>
              <a:endCxn id="41" idx="0"/>
            </p:cNvCxnSpPr>
            <p:nvPr/>
          </p:nvCxnSpPr>
          <p:spPr bwMode="auto">
            <a:xfrm flipH="1" flipV="1">
              <a:off x="3400" y="1416"/>
              <a:ext cx="152" cy="147"/>
            </a:xfrm>
            <a:prstGeom prst="curvedConnector4">
              <a:avLst>
                <a:gd name="adj1" fmla="val -94736"/>
                <a:gd name="adj2" fmla="val 197958"/>
              </a:avLst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" name="Text Box 45"/>
            <p:cNvSpPr txBox="1">
              <a:spLocks noChangeArrowheads="1"/>
            </p:cNvSpPr>
            <p:nvPr/>
          </p:nvSpPr>
          <p:spPr bwMode="auto">
            <a:xfrm>
              <a:off x="3530" y="1536"/>
              <a:ext cx="15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chemeClr val="tx1"/>
                  </a:solidFill>
                </a:rPr>
                <a:t>r</a:t>
              </a:r>
            </a:p>
          </p:txBody>
        </p:sp>
      </p:grpSp>
      <p:grpSp>
        <p:nvGrpSpPr>
          <p:cNvPr id="48" name="Group 46"/>
          <p:cNvGrpSpPr>
            <a:grpSpLocks/>
          </p:cNvGrpSpPr>
          <p:nvPr/>
        </p:nvGrpSpPr>
        <p:grpSpPr bwMode="auto">
          <a:xfrm>
            <a:off x="1016000" y="4487861"/>
            <a:ext cx="7226300" cy="1074738"/>
            <a:chOff x="640" y="2592"/>
            <a:chExt cx="4552" cy="677"/>
          </a:xfrm>
        </p:grpSpPr>
        <p:sp>
          <p:nvSpPr>
            <p:cNvPr id="49" name="Oval 47"/>
            <p:cNvSpPr>
              <a:spLocks noChangeArrowheads="1"/>
            </p:cNvSpPr>
            <p:nvPr/>
          </p:nvSpPr>
          <p:spPr bwMode="auto">
            <a:xfrm>
              <a:off x="738" y="2784"/>
              <a:ext cx="292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Text Box 48"/>
            <p:cNvSpPr txBox="1">
              <a:spLocks noChangeArrowheads="1"/>
            </p:cNvSpPr>
            <p:nvPr/>
          </p:nvSpPr>
          <p:spPr bwMode="auto">
            <a:xfrm>
              <a:off x="738" y="2824"/>
              <a:ext cx="30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1</a:t>
              </a:r>
            </a:p>
          </p:txBody>
        </p:sp>
        <p:sp>
          <p:nvSpPr>
            <p:cNvPr id="51" name="Text Box 49"/>
            <p:cNvSpPr txBox="1">
              <a:spLocks noChangeArrowheads="1"/>
            </p:cNvSpPr>
            <p:nvPr/>
          </p:nvSpPr>
          <p:spPr bwMode="auto">
            <a:xfrm>
              <a:off x="640" y="3072"/>
              <a:ext cx="504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V1.1</a:t>
              </a:r>
            </a:p>
          </p:txBody>
        </p:sp>
        <p:sp>
          <p:nvSpPr>
            <p:cNvPr id="52" name="Oval 50"/>
            <p:cNvSpPr>
              <a:spLocks noChangeArrowheads="1"/>
            </p:cNvSpPr>
            <p:nvPr/>
          </p:nvSpPr>
          <p:spPr bwMode="auto">
            <a:xfrm>
              <a:off x="1404" y="2784"/>
              <a:ext cx="293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Text Box 51"/>
            <p:cNvSpPr txBox="1">
              <a:spLocks noChangeArrowheads="1"/>
            </p:cNvSpPr>
            <p:nvPr/>
          </p:nvSpPr>
          <p:spPr bwMode="auto">
            <a:xfrm>
              <a:off x="1404" y="2824"/>
              <a:ext cx="301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2</a:t>
              </a:r>
            </a:p>
          </p:txBody>
        </p:sp>
        <p:sp>
          <p:nvSpPr>
            <p:cNvPr id="54" name="Text Box 52"/>
            <p:cNvSpPr txBox="1">
              <a:spLocks noChangeArrowheads="1"/>
            </p:cNvSpPr>
            <p:nvPr/>
          </p:nvSpPr>
          <p:spPr bwMode="auto">
            <a:xfrm>
              <a:off x="1306" y="3072"/>
              <a:ext cx="504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V2.1</a:t>
              </a:r>
            </a:p>
          </p:txBody>
        </p:sp>
        <p:sp>
          <p:nvSpPr>
            <p:cNvPr id="55" name="Oval 53"/>
            <p:cNvSpPr>
              <a:spLocks noChangeArrowheads="1"/>
            </p:cNvSpPr>
            <p:nvPr/>
          </p:nvSpPr>
          <p:spPr bwMode="auto">
            <a:xfrm>
              <a:off x="2022" y="2784"/>
              <a:ext cx="292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Text Box 54"/>
            <p:cNvSpPr txBox="1">
              <a:spLocks noChangeArrowheads="1"/>
            </p:cNvSpPr>
            <p:nvPr/>
          </p:nvSpPr>
          <p:spPr bwMode="auto">
            <a:xfrm>
              <a:off x="2022" y="2824"/>
              <a:ext cx="30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3</a:t>
              </a:r>
            </a:p>
          </p:txBody>
        </p:sp>
        <p:sp>
          <p:nvSpPr>
            <p:cNvPr id="57" name="Text Box 55"/>
            <p:cNvSpPr txBox="1">
              <a:spLocks noChangeArrowheads="1"/>
            </p:cNvSpPr>
            <p:nvPr/>
          </p:nvSpPr>
          <p:spPr bwMode="auto">
            <a:xfrm>
              <a:off x="1924" y="3072"/>
              <a:ext cx="504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V3.1</a:t>
              </a:r>
            </a:p>
          </p:txBody>
        </p:sp>
        <p:sp>
          <p:nvSpPr>
            <p:cNvPr id="58" name="Oval 56"/>
            <p:cNvSpPr>
              <a:spLocks noChangeArrowheads="1"/>
            </p:cNvSpPr>
            <p:nvPr/>
          </p:nvSpPr>
          <p:spPr bwMode="auto">
            <a:xfrm>
              <a:off x="2664" y="2784"/>
              <a:ext cx="292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Text Box 57"/>
            <p:cNvSpPr txBox="1">
              <a:spLocks noChangeArrowheads="1"/>
            </p:cNvSpPr>
            <p:nvPr/>
          </p:nvSpPr>
          <p:spPr bwMode="auto">
            <a:xfrm>
              <a:off x="2664" y="2824"/>
              <a:ext cx="301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4</a:t>
              </a:r>
            </a:p>
          </p:txBody>
        </p:sp>
        <p:sp>
          <p:nvSpPr>
            <p:cNvPr id="60" name="Text Box 58"/>
            <p:cNvSpPr txBox="1">
              <a:spLocks noChangeArrowheads="1"/>
            </p:cNvSpPr>
            <p:nvPr/>
          </p:nvSpPr>
          <p:spPr bwMode="auto">
            <a:xfrm>
              <a:off x="2566" y="3072"/>
              <a:ext cx="504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V4.1</a:t>
              </a:r>
            </a:p>
          </p:txBody>
        </p:sp>
        <p:sp>
          <p:nvSpPr>
            <p:cNvPr id="61" name="Oval 59"/>
            <p:cNvSpPr>
              <a:spLocks noChangeArrowheads="1"/>
            </p:cNvSpPr>
            <p:nvPr/>
          </p:nvSpPr>
          <p:spPr bwMode="auto">
            <a:xfrm>
              <a:off x="3241" y="2784"/>
              <a:ext cx="293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Text Box 60"/>
            <p:cNvSpPr txBox="1">
              <a:spLocks noChangeArrowheads="1"/>
            </p:cNvSpPr>
            <p:nvPr/>
          </p:nvSpPr>
          <p:spPr bwMode="auto">
            <a:xfrm>
              <a:off x="3241" y="2824"/>
              <a:ext cx="301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5</a:t>
              </a:r>
            </a:p>
          </p:txBody>
        </p:sp>
        <p:sp>
          <p:nvSpPr>
            <p:cNvPr id="63" name="Text Box 61"/>
            <p:cNvSpPr txBox="1">
              <a:spLocks noChangeArrowheads="1"/>
            </p:cNvSpPr>
            <p:nvPr/>
          </p:nvSpPr>
          <p:spPr bwMode="auto">
            <a:xfrm>
              <a:off x="3144" y="3072"/>
              <a:ext cx="504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V5.0</a:t>
              </a:r>
            </a:p>
          </p:txBody>
        </p:sp>
        <p:sp>
          <p:nvSpPr>
            <p:cNvPr id="64" name="Text Box 62"/>
            <p:cNvSpPr txBox="1">
              <a:spLocks noChangeArrowheads="1"/>
            </p:cNvSpPr>
            <p:nvPr/>
          </p:nvSpPr>
          <p:spPr bwMode="auto">
            <a:xfrm>
              <a:off x="3827" y="2792"/>
              <a:ext cx="1365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P3 initiates write, notices repair</a:t>
              </a:r>
            </a:p>
          </p:txBody>
        </p:sp>
        <p:sp>
          <p:nvSpPr>
            <p:cNvPr id="65" name="Text Box 63"/>
            <p:cNvSpPr txBox="1">
              <a:spLocks noChangeArrowheads="1"/>
            </p:cNvSpPr>
            <p:nvPr/>
          </p:nvSpPr>
          <p:spPr bwMode="auto">
            <a:xfrm>
              <a:off x="1982" y="2592"/>
              <a:ext cx="36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chemeClr val="tx1"/>
                  </a:solidFill>
                </a:rPr>
                <a:t>w</a:t>
              </a:r>
            </a:p>
          </p:txBody>
        </p:sp>
        <p:cxnSp>
          <p:nvCxnSpPr>
            <p:cNvPr id="66" name="AutoShape 64"/>
            <p:cNvCxnSpPr>
              <a:cxnSpLocks noChangeShapeType="1"/>
              <a:stCxn id="55" idx="0"/>
              <a:endCxn id="49" idx="0"/>
            </p:cNvCxnSpPr>
            <p:nvPr/>
          </p:nvCxnSpPr>
          <p:spPr bwMode="auto">
            <a:xfrm rot="-5400000" flipH="1" flipV="1">
              <a:off x="1525" y="2143"/>
              <a:ext cx="1" cy="1284"/>
            </a:xfrm>
            <a:prstGeom prst="curvedConnector3">
              <a:avLst>
                <a:gd name="adj1" fmla="val -14400000"/>
              </a:avLst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" name="AutoShape 65"/>
            <p:cNvCxnSpPr>
              <a:cxnSpLocks noChangeShapeType="1"/>
              <a:stCxn id="56" idx="0"/>
              <a:endCxn id="52" idx="0"/>
            </p:cNvCxnSpPr>
            <p:nvPr/>
          </p:nvCxnSpPr>
          <p:spPr bwMode="auto">
            <a:xfrm rot="5400000" flipH="1">
              <a:off x="1842" y="2493"/>
              <a:ext cx="40" cy="621"/>
            </a:xfrm>
            <a:prstGeom prst="curvedConnector3">
              <a:avLst>
                <a:gd name="adj1" fmla="val 400000"/>
              </a:avLst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" name="AutoShape 66"/>
            <p:cNvCxnSpPr>
              <a:cxnSpLocks noChangeShapeType="1"/>
              <a:stCxn id="55" idx="0"/>
              <a:endCxn id="61" idx="0"/>
            </p:cNvCxnSpPr>
            <p:nvPr/>
          </p:nvCxnSpPr>
          <p:spPr bwMode="auto">
            <a:xfrm rot="5400000" flipV="1">
              <a:off x="2777" y="2175"/>
              <a:ext cx="1" cy="1220"/>
            </a:xfrm>
            <a:prstGeom prst="curvedConnector3">
              <a:avLst>
                <a:gd name="adj1" fmla="val -14400000"/>
              </a:avLst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" name="AutoShape 67"/>
            <p:cNvCxnSpPr>
              <a:cxnSpLocks noChangeShapeType="1"/>
              <a:stCxn id="55" idx="0"/>
              <a:endCxn id="58" idx="0"/>
            </p:cNvCxnSpPr>
            <p:nvPr/>
          </p:nvCxnSpPr>
          <p:spPr bwMode="auto">
            <a:xfrm rot="5400000" flipV="1">
              <a:off x="2488" y="2464"/>
              <a:ext cx="1" cy="642"/>
            </a:xfrm>
            <a:prstGeom prst="curvedConnector3">
              <a:avLst>
                <a:gd name="adj1" fmla="val -10400005"/>
              </a:avLst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0" name="Group 68"/>
          <p:cNvGrpSpPr>
            <a:grpSpLocks/>
          </p:cNvGrpSpPr>
          <p:nvPr/>
        </p:nvGrpSpPr>
        <p:grpSpPr bwMode="auto">
          <a:xfrm>
            <a:off x="977900" y="5783261"/>
            <a:ext cx="7226300" cy="769938"/>
            <a:chOff x="616" y="3472"/>
            <a:chExt cx="4552" cy="485"/>
          </a:xfrm>
        </p:grpSpPr>
        <p:sp>
          <p:nvSpPr>
            <p:cNvPr id="71" name="Oval 69"/>
            <p:cNvSpPr>
              <a:spLocks noChangeArrowheads="1"/>
            </p:cNvSpPr>
            <p:nvPr/>
          </p:nvSpPr>
          <p:spPr bwMode="auto">
            <a:xfrm>
              <a:off x="714" y="3472"/>
              <a:ext cx="292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Text Box 70"/>
            <p:cNvSpPr txBox="1">
              <a:spLocks noChangeArrowheads="1"/>
            </p:cNvSpPr>
            <p:nvPr/>
          </p:nvSpPr>
          <p:spPr bwMode="auto">
            <a:xfrm>
              <a:off x="714" y="3512"/>
              <a:ext cx="30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1</a:t>
              </a:r>
            </a:p>
          </p:txBody>
        </p:sp>
        <p:sp>
          <p:nvSpPr>
            <p:cNvPr id="73" name="Text Box 71"/>
            <p:cNvSpPr txBox="1">
              <a:spLocks noChangeArrowheads="1"/>
            </p:cNvSpPr>
            <p:nvPr/>
          </p:nvSpPr>
          <p:spPr bwMode="auto">
            <a:xfrm>
              <a:off x="616" y="3760"/>
              <a:ext cx="504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V1.2</a:t>
              </a:r>
            </a:p>
          </p:txBody>
        </p:sp>
        <p:sp>
          <p:nvSpPr>
            <p:cNvPr id="74" name="Oval 72"/>
            <p:cNvSpPr>
              <a:spLocks noChangeArrowheads="1"/>
            </p:cNvSpPr>
            <p:nvPr/>
          </p:nvSpPr>
          <p:spPr bwMode="auto">
            <a:xfrm>
              <a:off x="1380" y="3472"/>
              <a:ext cx="293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Text Box 73"/>
            <p:cNvSpPr txBox="1">
              <a:spLocks noChangeArrowheads="1"/>
            </p:cNvSpPr>
            <p:nvPr/>
          </p:nvSpPr>
          <p:spPr bwMode="auto">
            <a:xfrm>
              <a:off x="1380" y="3512"/>
              <a:ext cx="301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2</a:t>
              </a:r>
            </a:p>
          </p:txBody>
        </p:sp>
        <p:sp>
          <p:nvSpPr>
            <p:cNvPr id="76" name="Text Box 74"/>
            <p:cNvSpPr txBox="1">
              <a:spLocks noChangeArrowheads="1"/>
            </p:cNvSpPr>
            <p:nvPr/>
          </p:nvSpPr>
          <p:spPr bwMode="auto">
            <a:xfrm>
              <a:off x="1282" y="3760"/>
              <a:ext cx="504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V2.2</a:t>
              </a:r>
            </a:p>
          </p:txBody>
        </p:sp>
        <p:sp>
          <p:nvSpPr>
            <p:cNvPr id="77" name="Oval 75"/>
            <p:cNvSpPr>
              <a:spLocks noChangeArrowheads="1"/>
            </p:cNvSpPr>
            <p:nvPr/>
          </p:nvSpPr>
          <p:spPr bwMode="auto">
            <a:xfrm>
              <a:off x="1998" y="3472"/>
              <a:ext cx="292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Text Box 76"/>
            <p:cNvSpPr txBox="1">
              <a:spLocks noChangeArrowheads="1"/>
            </p:cNvSpPr>
            <p:nvPr/>
          </p:nvSpPr>
          <p:spPr bwMode="auto">
            <a:xfrm>
              <a:off x="1998" y="3512"/>
              <a:ext cx="30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3</a:t>
              </a:r>
            </a:p>
          </p:txBody>
        </p:sp>
        <p:sp>
          <p:nvSpPr>
            <p:cNvPr id="79" name="Text Box 77"/>
            <p:cNvSpPr txBox="1">
              <a:spLocks noChangeArrowheads="1"/>
            </p:cNvSpPr>
            <p:nvPr/>
          </p:nvSpPr>
          <p:spPr bwMode="auto">
            <a:xfrm>
              <a:off x="1900" y="3760"/>
              <a:ext cx="504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V3.2</a:t>
              </a:r>
            </a:p>
          </p:txBody>
        </p:sp>
        <p:sp>
          <p:nvSpPr>
            <p:cNvPr id="80" name="Oval 78"/>
            <p:cNvSpPr>
              <a:spLocks noChangeArrowheads="1"/>
            </p:cNvSpPr>
            <p:nvPr/>
          </p:nvSpPr>
          <p:spPr bwMode="auto">
            <a:xfrm>
              <a:off x="2640" y="3472"/>
              <a:ext cx="292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Text Box 79"/>
            <p:cNvSpPr txBox="1">
              <a:spLocks noChangeArrowheads="1"/>
            </p:cNvSpPr>
            <p:nvPr/>
          </p:nvSpPr>
          <p:spPr bwMode="auto">
            <a:xfrm>
              <a:off x="2640" y="3512"/>
              <a:ext cx="301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4</a:t>
              </a:r>
            </a:p>
          </p:txBody>
        </p:sp>
        <p:sp>
          <p:nvSpPr>
            <p:cNvPr id="82" name="Text Box 80"/>
            <p:cNvSpPr txBox="1">
              <a:spLocks noChangeArrowheads="1"/>
            </p:cNvSpPr>
            <p:nvPr/>
          </p:nvSpPr>
          <p:spPr bwMode="auto">
            <a:xfrm>
              <a:off x="2542" y="3760"/>
              <a:ext cx="504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V4.2</a:t>
              </a:r>
            </a:p>
          </p:txBody>
        </p:sp>
        <p:sp>
          <p:nvSpPr>
            <p:cNvPr id="83" name="Oval 81"/>
            <p:cNvSpPr>
              <a:spLocks noChangeArrowheads="1"/>
            </p:cNvSpPr>
            <p:nvPr/>
          </p:nvSpPr>
          <p:spPr bwMode="auto">
            <a:xfrm>
              <a:off x="3217" y="3472"/>
              <a:ext cx="293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Text Box 82"/>
            <p:cNvSpPr txBox="1">
              <a:spLocks noChangeArrowheads="1"/>
            </p:cNvSpPr>
            <p:nvPr/>
          </p:nvSpPr>
          <p:spPr bwMode="auto">
            <a:xfrm>
              <a:off x="3217" y="3512"/>
              <a:ext cx="301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5</a:t>
              </a:r>
            </a:p>
          </p:txBody>
        </p:sp>
        <p:sp>
          <p:nvSpPr>
            <p:cNvPr id="85" name="Text Box 83"/>
            <p:cNvSpPr txBox="1">
              <a:spLocks noChangeArrowheads="1"/>
            </p:cNvSpPr>
            <p:nvPr/>
          </p:nvSpPr>
          <p:spPr bwMode="auto">
            <a:xfrm>
              <a:off x="3120" y="3760"/>
              <a:ext cx="504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V5.2</a:t>
              </a:r>
            </a:p>
          </p:txBody>
        </p:sp>
        <p:sp>
          <p:nvSpPr>
            <p:cNvPr id="86" name="Text Box 84"/>
            <p:cNvSpPr txBox="1">
              <a:spLocks noChangeArrowheads="1"/>
            </p:cNvSpPr>
            <p:nvPr/>
          </p:nvSpPr>
          <p:spPr bwMode="auto">
            <a:xfrm>
              <a:off x="3803" y="3480"/>
              <a:ext cx="1365" cy="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Views are updated to include P5; P5  is informed of updates</a:t>
              </a:r>
            </a:p>
          </p:txBody>
        </p:sp>
      </p:grpSp>
      <p:grpSp>
        <p:nvGrpSpPr>
          <p:cNvPr id="87" name="Group 85"/>
          <p:cNvGrpSpPr>
            <a:grpSpLocks/>
          </p:cNvGrpSpPr>
          <p:nvPr/>
        </p:nvGrpSpPr>
        <p:grpSpPr bwMode="auto">
          <a:xfrm>
            <a:off x="1041400" y="2557461"/>
            <a:ext cx="7162800" cy="833438"/>
            <a:chOff x="656" y="1360"/>
            <a:chExt cx="4512" cy="525"/>
          </a:xfrm>
        </p:grpSpPr>
        <p:sp>
          <p:nvSpPr>
            <p:cNvPr id="88" name="Oval 86"/>
            <p:cNvSpPr>
              <a:spLocks noChangeArrowheads="1"/>
            </p:cNvSpPr>
            <p:nvPr/>
          </p:nvSpPr>
          <p:spPr bwMode="auto">
            <a:xfrm>
              <a:off x="752" y="1400"/>
              <a:ext cx="288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Text Box 87"/>
            <p:cNvSpPr txBox="1">
              <a:spLocks noChangeArrowheads="1"/>
            </p:cNvSpPr>
            <p:nvPr/>
          </p:nvSpPr>
          <p:spPr bwMode="auto">
            <a:xfrm>
              <a:off x="752" y="1440"/>
              <a:ext cx="29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1</a:t>
              </a:r>
            </a:p>
          </p:txBody>
        </p:sp>
        <p:sp>
          <p:nvSpPr>
            <p:cNvPr id="90" name="Text Box 88"/>
            <p:cNvSpPr txBox="1">
              <a:spLocks noChangeArrowheads="1"/>
            </p:cNvSpPr>
            <p:nvPr/>
          </p:nvSpPr>
          <p:spPr bwMode="auto">
            <a:xfrm>
              <a:off x="656" y="1688"/>
              <a:ext cx="4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V1.1</a:t>
              </a:r>
            </a:p>
          </p:txBody>
        </p:sp>
        <p:sp>
          <p:nvSpPr>
            <p:cNvPr id="91" name="Oval 89"/>
            <p:cNvSpPr>
              <a:spLocks noChangeArrowheads="1"/>
            </p:cNvSpPr>
            <p:nvPr/>
          </p:nvSpPr>
          <p:spPr bwMode="auto">
            <a:xfrm>
              <a:off x="1408" y="1400"/>
              <a:ext cx="288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Text Box 90"/>
            <p:cNvSpPr txBox="1">
              <a:spLocks noChangeArrowheads="1"/>
            </p:cNvSpPr>
            <p:nvPr/>
          </p:nvSpPr>
          <p:spPr bwMode="auto">
            <a:xfrm>
              <a:off x="1408" y="1440"/>
              <a:ext cx="29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2</a:t>
              </a:r>
            </a:p>
          </p:txBody>
        </p:sp>
        <p:sp>
          <p:nvSpPr>
            <p:cNvPr id="93" name="Text Box 91"/>
            <p:cNvSpPr txBox="1">
              <a:spLocks noChangeArrowheads="1"/>
            </p:cNvSpPr>
            <p:nvPr/>
          </p:nvSpPr>
          <p:spPr bwMode="auto">
            <a:xfrm>
              <a:off x="1312" y="1688"/>
              <a:ext cx="4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V2.1</a:t>
              </a:r>
            </a:p>
          </p:txBody>
        </p:sp>
        <p:sp>
          <p:nvSpPr>
            <p:cNvPr id="94" name="Oval 92"/>
            <p:cNvSpPr>
              <a:spLocks noChangeArrowheads="1"/>
            </p:cNvSpPr>
            <p:nvPr/>
          </p:nvSpPr>
          <p:spPr bwMode="auto">
            <a:xfrm>
              <a:off x="2016" y="1400"/>
              <a:ext cx="288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Text Box 93"/>
            <p:cNvSpPr txBox="1">
              <a:spLocks noChangeArrowheads="1"/>
            </p:cNvSpPr>
            <p:nvPr/>
          </p:nvSpPr>
          <p:spPr bwMode="auto">
            <a:xfrm>
              <a:off x="2016" y="1440"/>
              <a:ext cx="29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3</a:t>
              </a:r>
            </a:p>
          </p:txBody>
        </p:sp>
        <p:sp>
          <p:nvSpPr>
            <p:cNvPr id="96" name="Text Box 94"/>
            <p:cNvSpPr txBox="1">
              <a:spLocks noChangeArrowheads="1"/>
            </p:cNvSpPr>
            <p:nvPr/>
          </p:nvSpPr>
          <p:spPr bwMode="auto">
            <a:xfrm>
              <a:off x="1920" y="1688"/>
              <a:ext cx="4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V3.1</a:t>
              </a:r>
            </a:p>
          </p:txBody>
        </p:sp>
        <p:sp>
          <p:nvSpPr>
            <p:cNvPr id="97" name="Oval 95"/>
            <p:cNvSpPr>
              <a:spLocks noChangeArrowheads="1"/>
            </p:cNvSpPr>
            <p:nvPr/>
          </p:nvSpPr>
          <p:spPr bwMode="auto">
            <a:xfrm>
              <a:off x="2648" y="1400"/>
              <a:ext cx="288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Text Box 96"/>
            <p:cNvSpPr txBox="1">
              <a:spLocks noChangeArrowheads="1"/>
            </p:cNvSpPr>
            <p:nvPr/>
          </p:nvSpPr>
          <p:spPr bwMode="auto">
            <a:xfrm>
              <a:off x="2648" y="1440"/>
              <a:ext cx="29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4</a:t>
              </a:r>
            </a:p>
          </p:txBody>
        </p:sp>
        <p:sp>
          <p:nvSpPr>
            <p:cNvPr id="99" name="Text Box 97"/>
            <p:cNvSpPr txBox="1">
              <a:spLocks noChangeArrowheads="1"/>
            </p:cNvSpPr>
            <p:nvPr/>
          </p:nvSpPr>
          <p:spPr bwMode="auto">
            <a:xfrm>
              <a:off x="2552" y="1688"/>
              <a:ext cx="4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V4.1</a:t>
              </a:r>
            </a:p>
          </p:txBody>
        </p:sp>
        <p:sp>
          <p:nvSpPr>
            <p:cNvPr id="100" name="Oval 98"/>
            <p:cNvSpPr>
              <a:spLocks noChangeArrowheads="1"/>
            </p:cNvSpPr>
            <p:nvPr/>
          </p:nvSpPr>
          <p:spPr bwMode="auto">
            <a:xfrm>
              <a:off x="3256" y="1400"/>
              <a:ext cx="288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Text Box 99"/>
            <p:cNvSpPr txBox="1">
              <a:spLocks noChangeArrowheads="1"/>
            </p:cNvSpPr>
            <p:nvPr/>
          </p:nvSpPr>
          <p:spPr bwMode="auto">
            <a:xfrm>
              <a:off x="3256" y="1440"/>
              <a:ext cx="29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5</a:t>
              </a:r>
            </a:p>
          </p:txBody>
        </p:sp>
        <p:sp>
          <p:nvSpPr>
            <p:cNvPr id="102" name="Text Box 100"/>
            <p:cNvSpPr txBox="1">
              <a:spLocks noChangeArrowheads="1"/>
            </p:cNvSpPr>
            <p:nvPr/>
          </p:nvSpPr>
          <p:spPr bwMode="auto">
            <a:xfrm>
              <a:off x="3160" y="1688"/>
              <a:ext cx="4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V5.0</a:t>
              </a:r>
            </a:p>
          </p:txBody>
        </p:sp>
        <p:sp>
          <p:nvSpPr>
            <p:cNvPr id="103" name="Text Box 101"/>
            <p:cNvSpPr txBox="1">
              <a:spLocks noChangeArrowheads="1"/>
            </p:cNvSpPr>
            <p:nvPr/>
          </p:nvSpPr>
          <p:spPr bwMode="auto">
            <a:xfrm>
              <a:off x="3824" y="1408"/>
              <a:ext cx="1344" cy="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P5 initiates write, no quorum, A</a:t>
              </a:r>
              <a:r>
                <a:rPr lang="en-US" sz="1600" b="1" baseline="-25000">
                  <a:solidFill>
                    <a:schemeClr val="tx1"/>
                  </a:solidFill>
                </a:rPr>
                <a:t>w</a:t>
              </a:r>
              <a:r>
                <a:rPr lang="en-US" sz="1600" b="1">
                  <a:solidFill>
                    <a:schemeClr val="tx1"/>
                  </a:solidFill>
                </a:rPr>
                <a:t> not met, aborts.</a:t>
              </a:r>
            </a:p>
          </p:txBody>
        </p:sp>
        <p:sp>
          <p:nvSpPr>
            <p:cNvPr id="104" name="Line 102"/>
            <p:cNvSpPr>
              <a:spLocks noChangeShapeType="1"/>
            </p:cNvSpPr>
            <p:nvPr/>
          </p:nvSpPr>
          <p:spPr bwMode="auto">
            <a:xfrm>
              <a:off x="3096" y="1360"/>
              <a:ext cx="0" cy="4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5" name="AutoShape 103"/>
            <p:cNvCxnSpPr>
              <a:cxnSpLocks noChangeShapeType="1"/>
              <a:stCxn id="101" idx="3"/>
              <a:endCxn id="100" idx="0"/>
            </p:cNvCxnSpPr>
            <p:nvPr/>
          </p:nvCxnSpPr>
          <p:spPr bwMode="auto">
            <a:xfrm flipH="1" flipV="1">
              <a:off x="3400" y="1400"/>
              <a:ext cx="152" cy="147"/>
            </a:xfrm>
            <a:prstGeom prst="curvedConnector4">
              <a:avLst>
                <a:gd name="adj1" fmla="val -94736"/>
                <a:gd name="adj2" fmla="val 148296"/>
              </a:avLst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6" name="Text Box 104"/>
            <p:cNvSpPr txBox="1">
              <a:spLocks noChangeArrowheads="1"/>
            </p:cNvSpPr>
            <p:nvPr/>
          </p:nvSpPr>
          <p:spPr bwMode="auto">
            <a:xfrm>
              <a:off x="3530" y="1520"/>
              <a:ext cx="18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chemeClr val="tx1"/>
                  </a:solidFill>
                </a:rPr>
                <a:t>w</a:t>
              </a:r>
            </a:p>
          </p:txBody>
        </p:sp>
        <p:sp>
          <p:nvSpPr>
            <p:cNvPr id="107" name="Line 105"/>
            <p:cNvSpPr>
              <a:spLocks noChangeShapeType="1"/>
            </p:cNvSpPr>
            <p:nvPr/>
          </p:nvSpPr>
          <p:spPr bwMode="auto">
            <a:xfrm flipH="1" flipV="1">
              <a:off x="3096" y="1440"/>
              <a:ext cx="168" cy="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106"/>
            <p:cNvSpPr>
              <a:spLocks noChangeShapeType="1"/>
            </p:cNvSpPr>
            <p:nvPr/>
          </p:nvSpPr>
          <p:spPr bwMode="auto">
            <a:xfrm flipH="1">
              <a:off x="3096" y="1560"/>
              <a:ext cx="1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107"/>
            <p:cNvSpPr>
              <a:spLocks noChangeShapeType="1"/>
            </p:cNvSpPr>
            <p:nvPr/>
          </p:nvSpPr>
          <p:spPr bwMode="auto">
            <a:xfrm flipH="1">
              <a:off x="3096" y="1616"/>
              <a:ext cx="176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Line 108"/>
            <p:cNvSpPr>
              <a:spLocks noChangeShapeType="1"/>
            </p:cNvSpPr>
            <p:nvPr/>
          </p:nvSpPr>
          <p:spPr bwMode="auto">
            <a:xfrm flipH="1">
              <a:off x="3088" y="1656"/>
              <a:ext cx="224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Text Box 109"/>
            <p:cNvSpPr txBox="1">
              <a:spLocks noChangeArrowheads="1"/>
            </p:cNvSpPr>
            <p:nvPr/>
          </p:nvSpPr>
          <p:spPr bwMode="auto">
            <a:xfrm>
              <a:off x="2986" y="1360"/>
              <a:ext cx="18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12" name="Text Box 110"/>
            <p:cNvSpPr txBox="1">
              <a:spLocks noChangeArrowheads="1"/>
            </p:cNvSpPr>
            <p:nvPr/>
          </p:nvSpPr>
          <p:spPr bwMode="auto">
            <a:xfrm>
              <a:off x="2994" y="1464"/>
              <a:ext cx="18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13" name="Text Box 111"/>
            <p:cNvSpPr txBox="1">
              <a:spLocks noChangeArrowheads="1"/>
            </p:cNvSpPr>
            <p:nvPr/>
          </p:nvSpPr>
          <p:spPr bwMode="auto">
            <a:xfrm>
              <a:off x="3002" y="1560"/>
              <a:ext cx="18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14" name="Text Box 112"/>
            <p:cNvSpPr txBox="1">
              <a:spLocks noChangeArrowheads="1"/>
            </p:cNvSpPr>
            <p:nvPr/>
          </p:nvSpPr>
          <p:spPr bwMode="auto">
            <a:xfrm>
              <a:off x="3002" y="1672"/>
              <a:ext cx="18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chemeClr val="tx1"/>
                  </a:solidFill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1747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Transactions on Replicated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7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508000" y="1866900"/>
            <a:ext cx="8020050" cy="3590925"/>
            <a:chOff x="347" y="1176"/>
            <a:chExt cx="5473" cy="2262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3020" y="2030"/>
              <a:ext cx="2800" cy="1392"/>
            </a:xfrm>
            <a:prstGeom prst="rect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347" y="2473"/>
              <a:ext cx="2389" cy="965"/>
            </a:xfrm>
            <a:prstGeom prst="rect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170" y="2726"/>
              <a:ext cx="569" cy="649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1344" y="2932"/>
              <a:ext cx="253" cy="253"/>
            </a:xfrm>
            <a:prstGeom prst="ellipse">
              <a:avLst/>
            </a:prstGeom>
            <a:solidFill>
              <a:srgbClr val="FFFFFF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1945" y="2726"/>
              <a:ext cx="569" cy="649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2103" y="2900"/>
              <a:ext cx="253" cy="253"/>
            </a:xfrm>
            <a:prstGeom prst="ellipse">
              <a:avLst/>
            </a:prstGeom>
            <a:solidFill>
              <a:srgbClr val="FFFFFF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3115" y="2094"/>
              <a:ext cx="570" cy="648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3273" y="2268"/>
              <a:ext cx="254" cy="253"/>
            </a:xfrm>
            <a:prstGeom prst="ellipse">
              <a:avLst/>
            </a:prstGeom>
            <a:solidFill>
              <a:srgbClr val="FFFFFF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3376" y="2310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i="1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GB" sz="2400" i="1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410" y="2726"/>
              <a:ext cx="570" cy="649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568" y="2900"/>
              <a:ext cx="254" cy="253"/>
            </a:xfrm>
            <a:prstGeom prst="ellipse">
              <a:avLst/>
            </a:prstGeom>
            <a:solidFill>
              <a:srgbClr val="FFFFFF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661" y="2943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i="1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GB" sz="2400" i="1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1510" y="1200"/>
              <a:ext cx="569" cy="633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1502" y="1192"/>
              <a:ext cx="585" cy="648"/>
            </a:xfrm>
            <a:prstGeom prst="rect">
              <a:avLst/>
            </a:prstGeom>
            <a:noFill/>
            <a:ln w="36513">
              <a:solidFill>
                <a:srgbClr val="D9AA7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354" y="1246"/>
              <a:ext cx="97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Client + front end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5061" y="2726"/>
              <a:ext cx="569" cy="649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auto">
            <a:xfrm>
              <a:off x="5219" y="2900"/>
              <a:ext cx="253" cy="253"/>
            </a:xfrm>
            <a:prstGeom prst="ellipse">
              <a:avLst/>
            </a:prstGeom>
            <a:solidFill>
              <a:srgbClr val="FFFFFF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5321" y="2943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i="1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GB" sz="2400" i="1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3764" y="2726"/>
              <a:ext cx="569" cy="649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Oval 23"/>
            <p:cNvSpPr>
              <a:spLocks noChangeArrowheads="1"/>
            </p:cNvSpPr>
            <p:nvPr/>
          </p:nvSpPr>
          <p:spPr bwMode="auto">
            <a:xfrm>
              <a:off x="3922" y="2900"/>
              <a:ext cx="253" cy="253"/>
            </a:xfrm>
            <a:prstGeom prst="ellipse">
              <a:avLst/>
            </a:prstGeom>
            <a:solidFill>
              <a:srgbClr val="FFFFFF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4024" y="2943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i="1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GB" sz="2400" i="1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4439" y="2726"/>
              <a:ext cx="570" cy="649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Oval 26"/>
            <p:cNvSpPr>
              <a:spLocks noChangeArrowheads="1"/>
            </p:cNvSpPr>
            <p:nvPr/>
          </p:nvSpPr>
          <p:spPr bwMode="auto">
            <a:xfrm>
              <a:off x="4586" y="2900"/>
              <a:ext cx="253" cy="253"/>
            </a:xfrm>
            <a:prstGeom prst="ellipse">
              <a:avLst/>
            </a:prstGeom>
            <a:solidFill>
              <a:srgbClr val="FFFFFF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4689" y="2943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i="1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GB" sz="2400" i="1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1446" y="2974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i="1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GB" sz="2400" i="1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2205" y="2943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i="1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GB" sz="2400" i="1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592" y="2243"/>
              <a:ext cx="81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i="1">
                  <a:solidFill>
                    <a:srgbClr val="000000"/>
                  </a:solidFill>
                  <a:latin typeface="Arial" charset="0"/>
                </a:rPr>
                <a:t>getBalance(A)</a:t>
              </a:r>
              <a:endParaRPr lang="en-GB" sz="2400" i="1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4357" y="1184"/>
              <a:ext cx="570" cy="633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4349" y="1176"/>
              <a:ext cx="585" cy="649"/>
            </a:xfrm>
            <a:prstGeom prst="rect">
              <a:avLst/>
            </a:prstGeom>
            <a:noFill/>
            <a:ln w="36513">
              <a:solidFill>
                <a:srgbClr val="D9AA7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3202" y="1262"/>
              <a:ext cx="97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Client + front end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1588" y="2559"/>
              <a:ext cx="103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dirty="0">
                  <a:solidFill>
                    <a:srgbClr val="000000"/>
                  </a:solidFill>
                  <a:latin typeface="Arial" charset="0"/>
                </a:rPr>
                <a:t>Replica managers</a:t>
              </a:r>
              <a:endParaRPr lang="en-GB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4704" y="2465"/>
              <a:ext cx="103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Replica managers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3186" y="1800"/>
              <a:ext cx="72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i="1">
                  <a:solidFill>
                    <a:srgbClr val="000000"/>
                  </a:solidFill>
                  <a:latin typeface="Arial" charset="0"/>
                </a:rPr>
                <a:t>deposit(B,3);</a:t>
              </a:r>
              <a:endParaRPr lang="en-GB" sz="2400" i="1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9" name="Rectangle 37"/>
            <p:cNvSpPr>
              <a:spLocks noChangeArrowheads="1"/>
            </p:cNvSpPr>
            <p:nvPr/>
          </p:nvSpPr>
          <p:spPr bwMode="auto">
            <a:xfrm>
              <a:off x="4736" y="1487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i="1">
                  <a:solidFill>
                    <a:srgbClr val="000000"/>
                  </a:solidFill>
                  <a:latin typeface="Arial" charset="0"/>
                </a:rPr>
                <a:t>U</a:t>
              </a:r>
              <a:endParaRPr lang="en-GB" sz="2400" i="1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1889" y="1519"/>
              <a:ext cx="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i="1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GB" sz="2400" i="1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41" name="Oval 39"/>
            <p:cNvSpPr>
              <a:spLocks noChangeArrowheads="1"/>
            </p:cNvSpPr>
            <p:nvPr/>
          </p:nvSpPr>
          <p:spPr bwMode="auto">
            <a:xfrm>
              <a:off x="4412" y="1461"/>
              <a:ext cx="253" cy="253"/>
            </a:xfrm>
            <a:prstGeom prst="ellipse">
              <a:avLst/>
            </a:prstGeom>
            <a:solidFill>
              <a:srgbClr val="FFFFFF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1470" y="2805"/>
              <a:ext cx="63" cy="111"/>
            </a:xfrm>
            <a:custGeom>
              <a:avLst/>
              <a:gdLst>
                <a:gd name="T0" fmla="*/ 32 w 63"/>
                <a:gd name="T1" fmla="*/ 16 h 111"/>
                <a:gd name="T2" fmla="*/ 63 w 63"/>
                <a:gd name="T3" fmla="*/ 16 h 111"/>
                <a:gd name="T4" fmla="*/ 16 w 63"/>
                <a:gd name="T5" fmla="*/ 111 h 111"/>
                <a:gd name="T6" fmla="*/ 0 w 63"/>
                <a:gd name="T7" fmla="*/ 0 h 111"/>
                <a:gd name="T8" fmla="*/ 32 w 63"/>
                <a:gd name="T9" fmla="*/ 16 h 1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"/>
                <a:gd name="T16" fmla="*/ 0 h 111"/>
                <a:gd name="T17" fmla="*/ 63 w 63"/>
                <a:gd name="T18" fmla="*/ 111 h 1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" h="111">
                  <a:moveTo>
                    <a:pt x="32" y="16"/>
                  </a:moveTo>
                  <a:lnTo>
                    <a:pt x="63" y="16"/>
                  </a:lnTo>
                  <a:lnTo>
                    <a:pt x="16" y="111"/>
                  </a:lnTo>
                  <a:lnTo>
                    <a:pt x="0" y="0"/>
                  </a:lnTo>
                  <a:lnTo>
                    <a:pt x="32" y="16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41"/>
            <p:cNvSpPr>
              <a:spLocks noChangeShapeType="1"/>
            </p:cNvSpPr>
            <p:nvPr/>
          </p:nvSpPr>
          <p:spPr bwMode="auto">
            <a:xfrm flipH="1">
              <a:off x="1502" y="1730"/>
              <a:ext cx="174" cy="1075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432" y="2188"/>
              <a:ext cx="95" cy="64"/>
            </a:xfrm>
            <a:custGeom>
              <a:avLst/>
              <a:gdLst>
                <a:gd name="T0" fmla="*/ 79 w 95"/>
                <a:gd name="T1" fmla="*/ 16 h 64"/>
                <a:gd name="T2" fmla="*/ 95 w 95"/>
                <a:gd name="T3" fmla="*/ 48 h 64"/>
                <a:gd name="T4" fmla="*/ 0 w 95"/>
                <a:gd name="T5" fmla="*/ 64 h 64"/>
                <a:gd name="T6" fmla="*/ 79 w 95"/>
                <a:gd name="T7" fmla="*/ 0 h 64"/>
                <a:gd name="T8" fmla="*/ 79 w 95"/>
                <a:gd name="T9" fmla="*/ 16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"/>
                <a:gd name="T16" fmla="*/ 0 h 64"/>
                <a:gd name="T17" fmla="*/ 95 w 95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" h="64">
                  <a:moveTo>
                    <a:pt x="79" y="16"/>
                  </a:moveTo>
                  <a:lnTo>
                    <a:pt x="95" y="48"/>
                  </a:lnTo>
                  <a:lnTo>
                    <a:pt x="0" y="64"/>
                  </a:lnTo>
                  <a:lnTo>
                    <a:pt x="79" y="0"/>
                  </a:lnTo>
                  <a:lnTo>
                    <a:pt x="79" y="16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43"/>
            <p:cNvSpPr>
              <a:spLocks noChangeShapeType="1"/>
            </p:cNvSpPr>
            <p:nvPr/>
          </p:nvSpPr>
          <p:spPr bwMode="auto">
            <a:xfrm flipH="1">
              <a:off x="3527" y="1666"/>
              <a:ext cx="901" cy="538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5093" y="2916"/>
              <a:ext cx="94" cy="63"/>
            </a:xfrm>
            <a:custGeom>
              <a:avLst/>
              <a:gdLst>
                <a:gd name="T0" fmla="*/ 0 w 94"/>
                <a:gd name="T1" fmla="*/ 32 h 63"/>
                <a:gd name="T2" fmla="*/ 15 w 94"/>
                <a:gd name="T3" fmla="*/ 0 h 63"/>
                <a:gd name="T4" fmla="*/ 94 w 94"/>
                <a:gd name="T5" fmla="*/ 63 h 63"/>
                <a:gd name="T6" fmla="*/ 0 w 94"/>
                <a:gd name="T7" fmla="*/ 48 h 63"/>
                <a:gd name="T8" fmla="*/ 0 w 94"/>
                <a:gd name="T9" fmla="*/ 32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63"/>
                <a:gd name="T17" fmla="*/ 94 w 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63">
                  <a:moveTo>
                    <a:pt x="0" y="32"/>
                  </a:moveTo>
                  <a:lnTo>
                    <a:pt x="15" y="0"/>
                  </a:lnTo>
                  <a:lnTo>
                    <a:pt x="94" y="63"/>
                  </a:lnTo>
                  <a:lnTo>
                    <a:pt x="0" y="48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45"/>
            <p:cNvSpPr>
              <a:spLocks noChangeShapeType="1"/>
            </p:cNvSpPr>
            <p:nvPr/>
          </p:nvSpPr>
          <p:spPr bwMode="auto">
            <a:xfrm>
              <a:off x="3511" y="2410"/>
              <a:ext cx="1582" cy="538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4476" y="2900"/>
              <a:ext cx="95" cy="79"/>
            </a:xfrm>
            <a:custGeom>
              <a:avLst/>
              <a:gdLst>
                <a:gd name="T0" fmla="*/ 0 w 95"/>
                <a:gd name="T1" fmla="*/ 32 h 79"/>
                <a:gd name="T2" fmla="*/ 15 w 95"/>
                <a:gd name="T3" fmla="*/ 0 h 79"/>
                <a:gd name="T4" fmla="*/ 95 w 95"/>
                <a:gd name="T5" fmla="*/ 79 h 79"/>
                <a:gd name="T6" fmla="*/ 0 w 95"/>
                <a:gd name="T7" fmla="*/ 48 h 79"/>
                <a:gd name="T8" fmla="*/ 0 w 95"/>
                <a:gd name="T9" fmla="*/ 32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"/>
                <a:gd name="T16" fmla="*/ 0 h 79"/>
                <a:gd name="T17" fmla="*/ 95 w 95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" h="79">
                  <a:moveTo>
                    <a:pt x="0" y="32"/>
                  </a:moveTo>
                  <a:lnTo>
                    <a:pt x="15" y="0"/>
                  </a:lnTo>
                  <a:lnTo>
                    <a:pt x="95" y="79"/>
                  </a:lnTo>
                  <a:lnTo>
                    <a:pt x="0" y="48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47"/>
            <p:cNvSpPr>
              <a:spLocks noChangeShapeType="1"/>
            </p:cNvSpPr>
            <p:nvPr/>
          </p:nvSpPr>
          <p:spPr bwMode="auto">
            <a:xfrm>
              <a:off x="3511" y="2457"/>
              <a:ext cx="965" cy="475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3827" y="2885"/>
              <a:ext cx="95" cy="94"/>
            </a:xfrm>
            <a:custGeom>
              <a:avLst/>
              <a:gdLst>
                <a:gd name="T0" fmla="*/ 16 w 95"/>
                <a:gd name="T1" fmla="*/ 15 h 94"/>
                <a:gd name="T2" fmla="*/ 32 w 95"/>
                <a:gd name="T3" fmla="*/ 0 h 94"/>
                <a:gd name="T4" fmla="*/ 95 w 95"/>
                <a:gd name="T5" fmla="*/ 94 h 94"/>
                <a:gd name="T6" fmla="*/ 0 w 95"/>
                <a:gd name="T7" fmla="*/ 31 h 94"/>
                <a:gd name="T8" fmla="*/ 16 w 95"/>
                <a:gd name="T9" fmla="*/ 15 h 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"/>
                <a:gd name="T16" fmla="*/ 0 h 94"/>
                <a:gd name="T17" fmla="*/ 95 w 95"/>
                <a:gd name="T18" fmla="*/ 94 h 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" h="94">
                  <a:moveTo>
                    <a:pt x="16" y="15"/>
                  </a:moveTo>
                  <a:lnTo>
                    <a:pt x="32" y="0"/>
                  </a:lnTo>
                  <a:lnTo>
                    <a:pt x="95" y="94"/>
                  </a:lnTo>
                  <a:lnTo>
                    <a:pt x="0" y="31"/>
                  </a:lnTo>
                  <a:lnTo>
                    <a:pt x="16" y="15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49"/>
            <p:cNvSpPr>
              <a:spLocks noChangeShapeType="1"/>
            </p:cNvSpPr>
            <p:nvPr/>
          </p:nvSpPr>
          <p:spPr bwMode="auto">
            <a:xfrm>
              <a:off x="3463" y="2536"/>
              <a:ext cx="380" cy="364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Oval 50"/>
            <p:cNvSpPr>
              <a:spLocks noChangeArrowheads="1"/>
            </p:cNvSpPr>
            <p:nvPr/>
          </p:nvSpPr>
          <p:spPr bwMode="auto">
            <a:xfrm>
              <a:off x="1581" y="1492"/>
              <a:ext cx="253" cy="254"/>
            </a:xfrm>
            <a:prstGeom prst="ellipse">
              <a:avLst/>
            </a:prstGeom>
            <a:solidFill>
              <a:srgbClr val="FFFFFF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6783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Correctness with 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non-replicated system, transactions appear to be performed one at a time in some order. This is achieved by ensuring a </a:t>
            </a:r>
            <a:r>
              <a:rPr lang="en-US" i="1" dirty="0" smtClean="0">
                <a:solidFill>
                  <a:srgbClr val="0000FF"/>
                </a:solidFill>
              </a:rPr>
              <a:t>serially equivalent</a:t>
            </a:r>
            <a:r>
              <a:rPr lang="en-US" dirty="0" smtClean="0"/>
              <a:t> interleaving of transaction operations.</a:t>
            </a:r>
          </a:p>
          <a:p>
            <a:pPr lvl="1"/>
            <a:r>
              <a:rPr lang="en-US" dirty="0" smtClean="0"/>
              <a:t>Remember serial equivalence?</a:t>
            </a:r>
          </a:p>
          <a:p>
            <a:r>
              <a:rPr lang="en-US" dirty="0" smtClean="0"/>
              <a:t>How can we achieve something similar with replication? What do we want?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One-copy </a:t>
            </a:r>
            <a:r>
              <a:rPr lang="en-US" dirty="0" err="1" smtClean="0">
                <a:solidFill>
                  <a:srgbClr val="FF0000"/>
                </a:solidFill>
              </a:rPr>
              <a:t>serializability</a:t>
            </a:r>
            <a:r>
              <a:rPr lang="en-US" dirty="0" smtClean="0"/>
              <a:t>: The effect of transactions performed by clients on replicated objects should be the same as if they had been performed one at a time on a single set of objects (i.e., 1 replica per object). </a:t>
            </a:r>
          </a:p>
          <a:p>
            <a:pPr lvl="1"/>
            <a:r>
              <a:rPr lang="en-US" dirty="0" smtClean="0"/>
              <a:t>Equivalent to </a:t>
            </a:r>
            <a:r>
              <a:rPr lang="en-US" dirty="0" smtClean="0">
                <a:solidFill>
                  <a:srgbClr val="0000FF"/>
                </a:solidFill>
              </a:rPr>
              <a:t>combining serial equivalence + replication transparency/consistency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8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497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Revisiting Atomic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Participants need to agree on commit or abort.</a:t>
            </a:r>
          </a:p>
          <a:p>
            <a:r>
              <a:rPr lang="en-US" dirty="0" smtClean="0"/>
              <a:t>One way: use two level nested 2PC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9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536581" y="3781425"/>
            <a:ext cx="4103077" cy="2209800"/>
          </a:xfrm>
          <a:prstGeom prst="rect">
            <a:avLst/>
          </a:prstGeom>
          <a:solidFill>
            <a:srgbClr val="FFD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675793" y="3883025"/>
            <a:ext cx="835269" cy="1028700"/>
          </a:xfrm>
          <a:prstGeom prst="rect">
            <a:avLst/>
          </a:prstGeom>
          <a:solidFill>
            <a:srgbClr val="D9AA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2907323" y="4159250"/>
            <a:ext cx="372208" cy="401638"/>
          </a:xfrm>
          <a:prstGeom prst="ellipse">
            <a:avLst/>
          </a:prstGeom>
          <a:solidFill>
            <a:srgbClr val="FFFFFF"/>
          </a:solidFill>
          <a:ln w="365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3058258" y="4225925"/>
            <a:ext cx="12455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600" i="1">
                <a:solidFill>
                  <a:srgbClr val="000000"/>
                </a:solidFill>
                <a:latin typeface="Arial" charset="0"/>
              </a:rPr>
              <a:t>B</a:t>
            </a:r>
            <a:endParaRPr lang="en-GB" sz="2400" i="1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5527431" y="4886325"/>
            <a:ext cx="833804" cy="1030288"/>
          </a:xfrm>
          <a:prstGeom prst="rect">
            <a:avLst/>
          </a:prstGeom>
          <a:solidFill>
            <a:srgbClr val="D9AA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20"/>
          <p:cNvSpPr>
            <a:spLocks noChangeArrowheads="1"/>
          </p:cNvSpPr>
          <p:nvPr/>
        </p:nvSpPr>
        <p:spPr bwMode="auto">
          <a:xfrm>
            <a:off x="5758962" y="5162550"/>
            <a:ext cx="370742" cy="401638"/>
          </a:xfrm>
          <a:prstGeom prst="ellipse">
            <a:avLst/>
          </a:prstGeom>
          <a:solidFill>
            <a:srgbClr val="FFFFFF"/>
          </a:solidFill>
          <a:ln w="365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5908431" y="5230813"/>
            <a:ext cx="12455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600" i="1">
                <a:solidFill>
                  <a:srgbClr val="000000"/>
                </a:solidFill>
                <a:latin typeface="Arial" charset="0"/>
              </a:rPr>
              <a:t>B</a:t>
            </a:r>
            <a:endParaRPr lang="en-GB" sz="2400" i="1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626827" y="4886325"/>
            <a:ext cx="833804" cy="1030288"/>
          </a:xfrm>
          <a:prstGeom prst="rect">
            <a:avLst/>
          </a:prstGeom>
          <a:solidFill>
            <a:srgbClr val="D9AA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Oval 23"/>
          <p:cNvSpPr>
            <a:spLocks noChangeArrowheads="1"/>
          </p:cNvSpPr>
          <p:nvPr/>
        </p:nvSpPr>
        <p:spPr bwMode="auto">
          <a:xfrm>
            <a:off x="3858358" y="5162550"/>
            <a:ext cx="370742" cy="401638"/>
          </a:xfrm>
          <a:prstGeom prst="ellipse">
            <a:avLst/>
          </a:prstGeom>
          <a:solidFill>
            <a:srgbClr val="FFFFFF"/>
          </a:solidFill>
          <a:ln w="365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4007827" y="5230813"/>
            <a:ext cx="12455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600" i="1">
                <a:solidFill>
                  <a:srgbClr val="000000"/>
                </a:solidFill>
                <a:latin typeface="Arial" charset="0"/>
              </a:rPr>
              <a:t>B</a:t>
            </a:r>
            <a:endParaRPr lang="en-GB" sz="2400" i="1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4615962" y="4886325"/>
            <a:ext cx="835269" cy="1030288"/>
          </a:xfrm>
          <a:prstGeom prst="rect">
            <a:avLst/>
          </a:prstGeom>
          <a:solidFill>
            <a:srgbClr val="D9AA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4831373" y="5162550"/>
            <a:ext cx="370742" cy="401638"/>
          </a:xfrm>
          <a:prstGeom prst="ellipse">
            <a:avLst/>
          </a:prstGeom>
          <a:solidFill>
            <a:srgbClr val="FFFFFF"/>
          </a:solidFill>
          <a:ln w="365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4982308" y="5230813"/>
            <a:ext cx="12455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600" i="1">
                <a:solidFill>
                  <a:srgbClr val="000000"/>
                </a:solidFill>
                <a:latin typeface="Arial" charset="0"/>
              </a:rPr>
              <a:t>B</a:t>
            </a:r>
            <a:endParaRPr lang="en-GB" sz="2400" i="1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33" name="Rectangle 31"/>
          <p:cNvSpPr>
            <a:spLocks noChangeArrowheads="1"/>
          </p:cNvSpPr>
          <p:nvPr/>
        </p:nvSpPr>
        <p:spPr bwMode="auto">
          <a:xfrm>
            <a:off x="4495800" y="2438400"/>
            <a:ext cx="835269" cy="1004888"/>
          </a:xfrm>
          <a:prstGeom prst="rect">
            <a:avLst/>
          </a:prstGeom>
          <a:solidFill>
            <a:srgbClr val="D9AA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Rectangle 32"/>
          <p:cNvSpPr>
            <a:spLocks noChangeArrowheads="1"/>
          </p:cNvSpPr>
          <p:nvPr/>
        </p:nvSpPr>
        <p:spPr bwMode="auto">
          <a:xfrm>
            <a:off x="4484077" y="2425700"/>
            <a:ext cx="857250" cy="1030288"/>
          </a:xfrm>
          <a:prstGeom prst="rect">
            <a:avLst/>
          </a:prstGeom>
          <a:noFill/>
          <a:ln w="36513">
            <a:solidFill>
              <a:srgbClr val="D9AA7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Rectangle 33"/>
          <p:cNvSpPr>
            <a:spLocks noChangeArrowheads="1"/>
          </p:cNvSpPr>
          <p:nvPr/>
        </p:nvSpPr>
        <p:spPr bwMode="auto">
          <a:xfrm>
            <a:off x="2803281" y="2562225"/>
            <a:ext cx="107210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600" dirty="0" smtClean="0">
                <a:solidFill>
                  <a:srgbClr val="000000"/>
                </a:solidFill>
                <a:latin typeface="Arial" charset="0"/>
              </a:rPr>
              <a:t>Coordinator</a:t>
            </a:r>
            <a:endParaRPr lang="en-GB" sz="2400" dirty="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37" name="Rectangle 35"/>
          <p:cNvSpPr>
            <a:spLocks noChangeArrowheads="1"/>
          </p:cNvSpPr>
          <p:nvPr/>
        </p:nvSpPr>
        <p:spPr bwMode="auto">
          <a:xfrm>
            <a:off x="5004289" y="4471988"/>
            <a:ext cx="1509346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600">
                <a:solidFill>
                  <a:srgbClr val="000000"/>
                </a:solidFill>
                <a:latin typeface="Arial" charset="0"/>
              </a:rPr>
              <a:t>Replica managers</a:t>
            </a:r>
            <a:endParaRPr lang="en-GB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2779835" y="3416300"/>
            <a:ext cx="121066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i="1" dirty="0" err="1" smtClean="0">
                <a:solidFill>
                  <a:srgbClr val="000000"/>
                </a:solidFill>
              </a:rPr>
              <a:t>canCommit</a:t>
            </a:r>
            <a:r>
              <a:rPr lang="en-GB" i="1" dirty="0" smtClean="0">
                <a:solidFill>
                  <a:srgbClr val="000000"/>
                </a:solidFill>
              </a:rPr>
              <a:t>?</a:t>
            </a:r>
            <a:endParaRPr lang="en-GB" sz="2400" i="1" dirty="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39" name="Rectangle 37"/>
          <p:cNvSpPr>
            <a:spLocks noChangeArrowheads="1"/>
          </p:cNvSpPr>
          <p:nvPr/>
        </p:nvSpPr>
        <p:spPr bwMode="auto">
          <a:xfrm>
            <a:off x="5051181" y="2919413"/>
            <a:ext cx="13481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600" i="1">
                <a:solidFill>
                  <a:srgbClr val="000000"/>
                </a:solidFill>
                <a:latin typeface="Arial" charset="0"/>
              </a:rPr>
              <a:t>U</a:t>
            </a:r>
            <a:endParaRPr lang="en-GB" sz="2400" i="1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41" name="Oval 39"/>
          <p:cNvSpPr>
            <a:spLocks noChangeArrowheads="1"/>
          </p:cNvSpPr>
          <p:nvPr/>
        </p:nvSpPr>
        <p:spPr bwMode="auto">
          <a:xfrm>
            <a:off x="4576396" y="2878138"/>
            <a:ext cx="370742" cy="401638"/>
          </a:xfrm>
          <a:prstGeom prst="ellipse">
            <a:avLst/>
          </a:prstGeom>
          <a:solidFill>
            <a:srgbClr val="FFFFFF"/>
          </a:solidFill>
          <a:ln w="365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Freeform 42"/>
          <p:cNvSpPr>
            <a:spLocks/>
          </p:cNvSpPr>
          <p:nvPr/>
        </p:nvSpPr>
        <p:spPr bwMode="auto">
          <a:xfrm>
            <a:off x="3140320" y="4032250"/>
            <a:ext cx="139212" cy="101600"/>
          </a:xfrm>
          <a:custGeom>
            <a:avLst/>
            <a:gdLst>
              <a:gd name="T0" fmla="*/ 79 w 95"/>
              <a:gd name="T1" fmla="*/ 16 h 64"/>
              <a:gd name="T2" fmla="*/ 95 w 95"/>
              <a:gd name="T3" fmla="*/ 48 h 64"/>
              <a:gd name="T4" fmla="*/ 0 w 95"/>
              <a:gd name="T5" fmla="*/ 64 h 64"/>
              <a:gd name="T6" fmla="*/ 79 w 95"/>
              <a:gd name="T7" fmla="*/ 0 h 64"/>
              <a:gd name="T8" fmla="*/ 79 w 95"/>
              <a:gd name="T9" fmla="*/ 16 h 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5"/>
              <a:gd name="T16" fmla="*/ 0 h 64"/>
              <a:gd name="T17" fmla="*/ 95 w 95"/>
              <a:gd name="T18" fmla="*/ 64 h 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5" h="64">
                <a:moveTo>
                  <a:pt x="79" y="16"/>
                </a:moveTo>
                <a:lnTo>
                  <a:pt x="95" y="48"/>
                </a:lnTo>
                <a:lnTo>
                  <a:pt x="0" y="64"/>
                </a:lnTo>
                <a:lnTo>
                  <a:pt x="79" y="0"/>
                </a:lnTo>
                <a:lnTo>
                  <a:pt x="79" y="16"/>
                </a:lnTo>
                <a:close/>
              </a:path>
            </a:pathLst>
          </a:custGeom>
          <a:solidFill>
            <a:srgbClr val="000000"/>
          </a:solidFill>
          <a:ln w="365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" name="Line 43"/>
          <p:cNvSpPr>
            <a:spLocks noChangeShapeType="1"/>
          </p:cNvSpPr>
          <p:nvPr/>
        </p:nvSpPr>
        <p:spPr bwMode="auto">
          <a:xfrm flipH="1">
            <a:off x="3279531" y="3203575"/>
            <a:ext cx="1320312" cy="854075"/>
          </a:xfrm>
          <a:prstGeom prst="line">
            <a:avLst/>
          </a:prstGeom>
          <a:noFill/>
          <a:ln w="365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Freeform 44"/>
          <p:cNvSpPr>
            <a:spLocks/>
          </p:cNvSpPr>
          <p:nvPr/>
        </p:nvSpPr>
        <p:spPr bwMode="auto">
          <a:xfrm>
            <a:off x="5574323" y="5187950"/>
            <a:ext cx="137746" cy="100013"/>
          </a:xfrm>
          <a:custGeom>
            <a:avLst/>
            <a:gdLst>
              <a:gd name="T0" fmla="*/ 0 w 94"/>
              <a:gd name="T1" fmla="*/ 32 h 63"/>
              <a:gd name="T2" fmla="*/ 15 w 94"/>
              <a:gd name="T3" fmla="*/ 0 h 63"/>
              <a:gd name="T4" fmla="*/ 94 w 94"/>
              <a:gd name="T5" fmla="*/ 63 h 63"/>
              <a:gd name="T6" fmla="*/ 0 w 94"/>
              <a:gd name="T7" fmla="*/ 48 h 63"/>
              <a:gd name="T8" fmla="*/ 0 w 94"/>
              <a:gd name="T9" fmla="*/ 32 h 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4"/>
              <a:gd name="T16" fmla="*/ 0 h 63"/>
              <a:gd name="T17" fmla="*/ 94 w 94"/>
              <a:gd name="T18" fmla="*/ 63 h 6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4" h="63">
                <a:moveTo>
                  <a:pt x="0" y="32"/>
                </a:moveTo>
                <a:lnTo>
                  <a:pt x="15" y="0"/>
                </a:lnTo>
                <a:lnTo>
                  <a:pt x="94" y="63"/>
                </a:lnTo>
                <a:lnTo>
                  <a:pt x="0" y="48"/>
                </a:lnTo>
                <a:lnTo>
                  <a:pt x="0" y="32"/>
                </a:lnTo>
                <a:close/>
              </a:path>
            </a:pathLst>
          </a:custGeom>
          <a:solidFill>
            <a:srgbClr val="000000"/>
          </a:solidFill>
          <a:ln w="365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" name="Line 45"/>
          <p:cNvSpPr>
            <a:spLocks noChangeShapeType="1"/>
          </p:cNvSpPr>
          <p:nvPr/>
        </p:nvSpPr>
        <p:spPr bwMode="auto">
          <a:xfrm>
            <a:off x="3256085" y="4384675"/>
            <a:ext cx="2318238" cy="854075"/>
          </a:xfrm>
          <a:prstGeom prst="line">
            <a:avLst/>
          </a:prstGeom>
          <a:noFill/>
          <a:ln w="365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Freeform 46"/>
          <p:cNvSpPr>
            <a:spLocks/>
          </p:cNvSpPr>
          <p:nvPr/>
        </p:nvSpPr>
        <p:spPr bwMode="auto">
          <a:xfrm>
            <a:off x="4670181" y="5162550"/>
            <a:ext cx="139212" cy="125413"/>
          </a:xfrm>
          <a:custGeom>
            <a:avLst/>
            <a:gdLst>
              <a:gd name="T0" fmla="*/ 0 w 95"/>
              <a:gd name="T1" fmla="*/ 32 h 79"/>
              <a:gd name="T2" fmla="*/ 15 w 95"/>
              <a:gd name="T3" fmla="*/ 0 h 79"/>
              <a:gd name="T4" fmla="*/ 95 w 95"/>
              <a:gd name="T5" fmla="*/ 79 h 79"/>
              <a:gd name="T6" fmla="*/ 0 w 95"/>
              <a:gd name="T7" fmla="*/ 48 h 79"/>
              <a:gd name="T8" fmla="*/ 0 w 95"/>
              <a:gd name="T9" fmla="*/ 32 h 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5"/>
              <a:gd name="T16" fmla="*/ 0 h 79"/>
              <a:gd name="T17" fmla="*/ 95 w 95"/>
              <a:gd name="T18" fmla="*/ 79 h 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5" h="79">
                <a:moveTo>
                  <a:pt x="0" y="32"/>
                </a:moveTo>
                <a:lnTo>
                  <a:pt x="15" y="0"/>
                </a:lnTo>
                <a:lnTo>
                  <a:pt x="95" y="79"/>
                </a:lnTo>
                <a:lnTo>
                  <a:pt x="0" y="48"/>
                </a:lnTo>
                <a:lnTo>
                  <a:pt x="0" y="32"/>
                </a:lnTo>
                <a:close/>
              </a:path>
            </a:pathLst>
          </a:custGeom>
          <a:solidFill>
            <a:srgbClr val="000000"/>
          </a:solidFill>
          <a:ln w="365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" name="Line 47"/>
          <p:cNvSpPr>
            <a:spLocks noChangeShapeType="1"/>
          </p:cNvSpPr>
          <p:nvPr/>
        </p:nvSpPr>
        <p:spPr bwMode="auto">
          <a:xfrm>
            <a:off x="3256085" y="4459288"/>
            <a:ext cx="1414096" cy="754063"/>
          </a:xfrm>
          <a:prstGeom prst="line">
            <a:avLst/>
          </a:prstGeom>
          <a:noFill/>
          <a:ln w="365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Freeform 48"/>
          <p:cNvSpPr>
            <a:spLocks/>
          </p:cNvSpPr>
          <p:nvPr/>
        </p:nvSpPr>
        <p:spPr bwMode="auto">
          <a:xfrm>
            <a:off x="3719146" y="5138738"/>
            <a:ext cx="139212" cy="149225"/>
          </a:xfrm>
          <a:custGeom>
            <a:avLst/>
            <a:gdLst>
              <a:gd name="T0" fmla="*/ 16 w 95"/>
              <a:gd name="T1" fmla="*/ 15 h 94"/>
              <a:gd name="T2" fmla="*/ 32 w 95"/>
              <a:gd name="T3" fmla="*/ 0 h 94"/>
              <a:gd name="T4" fmla="*/ 95 w 95"/>
              <a:gd name="T5" fmla="*/ 94 h 94"/>
              <a:gd name="T6" fmla="*/ 0 w 95"/>
              <a:gd name="T7" fmla="*/ 31 h 94"/>
              <a:gd name="T8" fmla="*/ 16 w 95"/>
              <a:gd name="T9" fmla="*/ 15 h 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5"/>
              <a:gd name="T16" fmla="*/ 0 h 94"/>
              <a:gd name="T17" fmla="*/ 95 w 95"/>
              <a:gd name="T18" fmla="*/ 94 h 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5" h="94">
                <a:moveTo>
                  <a:pt x="16" y="15"/>
                </a:moveTo>
                <a:lnTo>
                  <a:pt x="32" y="0"/>
                </a:lnTo>
                <a:lnTo>
                  <a:pt x="95" y="94"/>
                </a:lnTo>
                <a:lnTo>
                  <a:pt x="0" y="31"/>
                </a:lnTo>
                <a:lnTo>
                  <a:pt x="16" y="15"/>
                </a:lnTo>
                <a:close/>
              </a:path>
            </a:pathLst>
          </a:custGeom>
          <a:solidFill>
            <a:srgbClr val="000000"/>
          </a:solidFill>
          <a:ln w="365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" name="Line 49"/>
          <p:cNvSpPr>
            <a:spLocks noChangeShapeType="1"/>
          </p:cNvSpPr>
          <p:nvPr/>
        </p:nvSpPr>
        <p:spPr bwMode="auto">
          <a:xfrm>
            <a:off x="3185746" y="4584700"/>
            <a:ext cx="556846" cy="577850"/>
          </a:xfrm>
          <a:prstGeom prst="line">
            <a:avLst/>
          </a:prstGeom>
          <a:noFill/>
          <a:ln w="365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Rectangle 36"/>
          <p:cNvSpPr>
            <a:spLocks noChangeArrowheads="1"/>
          </p:cNvSpPr>
          <p:nvPr/>
        </p:nvSpPr>
        <p:spPr bwMode="auto">
          <a:xfrm>
            <a:off x="3742334" y="4325779"/>
            <a:ext cx="121066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i="1" dirty="0" err="1" smtClean="0">
                <a:solidFill>
                  <a:srgbClr val="000000"/>
                </a:solidFill>
              </a:rPr>
              <a:t>canCommit</a:t>
            </a:r>
            <a:r>
              <a:rPr lang="en-GB" i="1" dirty="0" smtClean="0">
                <a:solidFill>
                  <a:srgbClr val="000000"/>
                </a:solidFill>
              </a:rPr>
              <a:t>?</a:t>
            </a:r>
            <a:endParaRPr lang="en-GB" sz="2400" i="1" dirty="0">
              <a:solidFill>
                <a:schemeClr val="tx1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258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CS252-template</Template>
  <TotalTime>27409</TotalTime>
  <Pages>12</Pages>
  <Words>1512</Words>
  <Application>Microsoft Macintosh PowerPoint</Application>
  <PresentationFormat>Letter Paper (8.5x11 in)</PresentationFormat>
  <Paragraphs>328</Paragraphs>
  <Slides>22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CS252-template</vt:lpstr>
      <vt:lpstr>Office Theme</vt:lpstr>
      <vt:lpstr>CSE 486/586 Distributed Systems Transactions on Replicated Data</vt:lpstr>
      <vt:lpstr>Recap</vt:lpstr>
      <vt:lpstr>Optimistic Quorum Approaches </vt:lpstr>
      <vt:lpstr>View-based Quorum </vt:lpstr>
      <vt:lpstr>Example: View-based Quorum </vt:lpstr>
      <vt:lpstr>Example: View-based Quorum (cont'd) </vt:lpstr>
      <vt:lpstr>Transactions on Replicated Data</vt:lpstr>
      <vt:lpstr>Correctness with Replication</vt:lpstr>
      <vt:lpstr>Revisiting Atomic Commit</vt:lpstr>
      <vt:lpstr>Revisiting Atomic Commit</vt:lpstr>
      <vt:lpstr>Primary Copy Replication</vt:lpstr>
      <vt:lpstr>CSE 486/586 Administrivia</vt:lpstr>
      <vt:lpstr>Undergrad Distribution</vt:lpstr>
      <vt:lpstr>Grad Distribution</vt:lpstr>
      <vt:lpstr>Read One/Write All Replication</vt:lpstr>
      <vt:lpstr>Read One/Write All Replication</vt:lpstr>
      <vt:lpstr>Available Copies Replication</vt:lpstr>
      <vt:lpstr>Available Copies Approach</vt:lpstr>
      <vt:lpstr>The Impact of RM Failure</vt:lpstr>
      <vt:lpstr>Local Validation</vt:lpstr>
      <vt:lpstr>Summary</vt:lpstr>
      <vt:lpstr>Acknowledgements</vt:lpstr>
    </vt:vector>
  </TitlesOfParts>
  <Manager/>
  <Company>UC Berkeley-EECS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152  Computer Architecture  and Engineering  Lec 01 - Introduction  </dc:title>
  <dc:subject/>
  <dc:creator> Krste Asanovic</dc:creator>
  <cp:keywords/>
  <dc:description/>
  <cp:lastModifiedBy>Steve Ko</cp:lastModifiedBy>
  <cp:revision>1158</cp:revision>
  <cp:lastPrinted>2013-04-05T18:56:10Z</cp:lastPrinted>
  <dcterms:created xsi:type="dcterms:W3CDTF">2012-03-21T04:48:11Z</dcterms:created>
  <dcterms:modified xsi:type="dcterms:W3CDTF">2013-04-05T18:57:12Z</dcterms:modified>
  <cp:category/>
</cp:coreProperties>
</file>