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3"/>
  </p:notesMasterIdLst>
  <p:handoutMasterIdLst>
    <p:handoutMasterId r:id="rId34"/>
  </p:handoutMasterIdLst>
  <p:sldIdLst>
    <p:sldId id="322" r:id="rId3"/>
    <p:sldId id="797" r:id="rId4"/>
    <p:sldId id="830" r:id="rId5"/>
    <p:sldId id="831" r:id="rId6"/>
    <p:sldId id="832" r:id="rId7"/>
    <p:sldId id="817" r:id="rId8"/>
    <p:sldId id="804" r:id="rId9"/>
    <p:sldId id="805" r:id="rId10"/>
    <p:sldId id="806" r:id="rId11"/>
    <p:sldId id="807" r:id="rId12"/>
    <p:sldId id="808" r:id="rId13"/>
    <p:sldId id="818" r:id="rId14"/>
    <p:sldId id="819" r:id="rId15"/>
    <p:sldId id="809" r:id="rId16"/>
    <p:sldId id="835" r:id="rId17"/>
    <p:sldId id="810" r:id="rId18"/>
    <p:sldId id="820" r:id="rId19"/>
    <p:sldId id="821" r:id="rId20"/>
    <p:sldId id="822" r:id="rId21"/>
    <p:sldId id="823" r:id="rId22"/>
    <p:sldId id="824" r:id="rId23"/>
    <p:sldId id="833" r:id="rId24"/>
    <p:sldId id="828" r:id="rId25"/>
    <p:sldId id="811" r:id="rId26"/>
    <p:sldId id="812" r:id="rId27"/>
    <p:sldId id="813" r:id="rId28"/>
    <p:sldId id="814" r:id="rId29"/>
    <p:sldId id="815" r:id="rId30"/>
    <p:sldId id="777" r:id="rId31"/>
    <p:sldId id="584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1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err="1" smtClean="0"/>
              <a:t>Paxos</a:t>
            </a:r>
            <a:r>
              <a:rPr lang="en-US" dirty="0" smtClean="0"/>
              <a:t>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just have one acceptor, choose the first one that arrives, &amp; tell the proposers about the outcome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pick the first </a:t>
            </a:r>
            <a:r>
              <a:rPr lang="en-US" dirty="0" err="1" smtClean="0"/>
              <a:t>msg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should work with one proposer proposing just one value.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2362200" y="3657600"/>
            <a:ext cx="990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6"/>
          </p:cNvCxnSpPr>
          <p:nvPr/>
        </p:nvCxnSpPr>
        <p:spPr bwMode="auto">
          <a:xfrm flipV="1">
            <a:off x="2362200" y="4876800"/>
            <a:ext cx="838200" cy="342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4038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32165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multiple acceptors; each accepts the first one; then all choose the majority and tell the proposers about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23622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3810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76400" y="5334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810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7051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2362200" y="41529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 flipV="1">
            <a:off x="2362200" y="51054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23622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5334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7051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2"/>
          </p:cNvCxnSpPr>
          <p:nvPr/>
        </p:nvCxnSpPr>
        <p:spPr bwMode="auto">
          <a:xfrm flipV="1">
            <a:off x="2362200" y="2705100"/>
            <a:ext cx="3505200" cy="14097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31050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4476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6000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7432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6"/>
          </p:cNvCxnSpPr>
          <p:nvPr/>
        </p:nvCxnSpPr>
        <p:spPr bwMode="auto">
          <a:xfrm>
            <a:off x="2362200" y="41529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8" idx="6"/>
          </p:cNvCxnSpPr>
          <p:nvPr/>
        </p:nvCxnSpPr>
        <p:spPr bwMode="auto">
          <a:xfrm flipV="1">
            <a:off x="2362200" y="56388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6"/>
          </p:cNvCxnSpPr>
          <p:nvPr/>
        </p:nvCxnSpPr>
        <p:spPr bwMode="auto">
          <a:xfrm flipV="1">
            <a:off x="2362200" y="49530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31242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0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if only one proposer proposes a value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247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286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4146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absence of failure or </a:t>
            </a:r>
            <a:r>
              <a:rPr lang="en-US" dirty="0" err="1" smtClean="0"/>
              <a:t>msg</a:t>
            </a:r>
            <a:r>
              <a:rPr lang="en-US" dirty="0" smtClean="0"/>
              <a:t> loss, we want a value to be chosen even if only one value is proposed by a single proposer.</a:t>
            </a:r>
          </a:p>
          <a:p>
            <a:r>
              <a:rPr lang="en-US" dirty="0" smtClean="0"/>
              <a:t>This gives our first requirement.</a:t>
            </a:r>
            <a:endParaRPr lang="en-US" dirty="0"/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P1. An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cceptor must accept the first proposal that it receives.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1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the 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example, but many other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>
            <a:off x="2362200" y="2247900"/>
            <a:ext cx="1447800" cy="4953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 bwMode="auto">
          <a:xfrm>
            <a:off x="2362200" y="3695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>
            <a:off x="2362200" y="2247900"/>
            <a:ext cx="8382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2200" y="3276600"/>
            <a:ext cx="9906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 bwMode="auto">
          <a:xfrm flipV="1">
            <a:off x="2362200" y="2247900"/>
            <a:ext cx="35052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 bwMode="auto">
          <a:xfrm>
            <a:off x="2362200" y="5219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PhoneLab</a:t>
            </a:r>
            <a:r>
              <a:rPr lang="en-US" dirty="0" smtClean="0"/>
              <a:t> hiring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developer/administrator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0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each acceptor accept </a:t>
            </a:r>
            <a:r>
              <a:rPr lang="en-US" i="1" dirty="0" smtClean="0">
                <a:solidFill>
                  <a:srgbClr val="FF0000"/>
                </a:solidFill>
              </a:rPr>
              <a:t>multiple proposals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“Hope” that one of the multiple accepted proposals will have a vote from a majority (will get back to this later)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: how do we select one value when there are multiple acceptors accepting multiple proposals?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Multiple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to be a way to </a:t>
            </a:r>
            <a:r>
              <a:rPr lang="en-US" dirty="0" smtClean="0">
                <a:solidFill>
                  <a:srgbClr val="0000FF"/>
                </a:solidFill>
              </a:rPr>
              <a:t>distinguish each proposal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Let’s use a globally-unique, strictly increasing sequence numbers, i.e., there should be no tie in any proposed values.</a:t>
            </a:r>
          </a:p>
          <a:p>
            <a:pPr lvl="1"/>
            <a:r>
              <a:rPr lang="en-US" dirty="0" smtClean="0"/>
              <a:t>E.g., (per-process number).(process id) == 3.1, 3.2, 4.1, etc.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proposal format: (proposal #, value)</a:t>
            </a:r>
          </a:p>
          <a:p>
            <a:r>
              <a:rPr lang="en-US" dirty="0" smtClean="0"/>
              <a:t>One issue</a:t>
            </a:r>
          </a:p>
          <a:p>
            <a:pPr lvl="1"/>
            <a:r>
              <a:rPr lang="en-US" dirty="0" smtClean="0"/>
              <a:t>If acceptors accept multiple proposals, multiple proposals might each have a majority.</a:t>
            </a:r>
          </a:p>
          <a:p>
            <a:pPr lvl="1"/>
            <a:r>
              <a:rPr lang="en-US" dirty="0" smtClean="0"/>
              <a:t>If each proposal has a different value, we can’t reach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guarantee that </a:t>
            </a:r>
            <a:r>
              <a:rPr lang="en-US" dirty="0" smtClean="0">
                <a:solidFill>
                  <a:srgbClr val="0000FF"/>
                </a:solidFill>
              </a:rPr>
              <a:t>once a majority chooses a value, all majorities should choose the same value.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I.e., all chosen </a:t>
            </a:r>
            <a:r>
              <a:rPr lang="en-US" dirty="0">
                <a:solidFill>
                  <a:srgbClr val="0000FF"/>
                </a:solidFill>
              </a:rPr>
              <a:t>proposals have the same 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guarantees only one value to be chosen.</a:t>
            </a:r>
          </a:p>
          <a:p>
            <a:pPr lvl="1"/>
            <a:r>
              <a:rPr lang="en-US" dirty="0"/>
              <a:t>This gives our next requirement</a:t>
            </a:r>
            <a:r>
              <a:rPr lang="en-US" dirty="0" smtClean="0"/>
              <a:t>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P2</a:t>
            </a:r>
            <a:r>
              <a:rPr lang="en-US" i="1" dirty="0">
                <a:solidFill>
                  <a:srgbClr val="FF0000"/>
                </a:solidFill>
              </a:rPr>
              <a:t>. If a proposal with value </a:t>
            </a:r>
            <a:r>
              <a:rPr lang="en-US" i="1" dirty="0" smtClean="0">
                <a:solidFill>
                  <a:srgbClr val="FF0000"/>
                </a:solidFill>
              </a:rPr>
              <a:t>V </a:t>
            </a:r>
            <a:r>
              <a:rPr lang="en-US" i="1" dirty="0">
                <a:solidFill>
                  <a:srgbClr val="FF0000"/>
                </a:solidFill>
              </a:rPr>
              <a:t>is chosen, then every higher-numbered proposal that is chosen has value </a:t>
            </a:r>
            <a:r>
              <a:rPr lang="en-US" i="1" dirty="0" smtClean="0">
                <a:solidFill>
                  <a:srgbClr val="FF0000"/>
                </a:solidFill>
              </a:rPr>
              <a:t>V.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Strengthening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a protocol can guarantee P2.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P2. If a proposal with value </a:t>
            </a:r>
            <a:r>
              <a:rPr lang="en-US" i="1" dirty="0" smtClean="0">
                <a:solidFill>
                  <a:srgbClr val="0000FF"/>
                </a:solidFill>
              </a:rPr>
              <a:t>V </a:t>
            </a:r>
            <a:r>
              <a:rPr lang="en-US" i="1" dirty="0">
                <a:solidFill>
                  <a:srgbClr val="0000FF"/>
                </a:solidFill>
              </a:rPr>
              <a:t>is chosen, then every higher-numbered proposal that is chosen has value </a:t>
            </a:r>
            <a:r>
              <a:rPr lang="en-US" i="1" dirty="0" smtClean="0">
                <a:solidFill>
                  <a:srgbClr val="0000FF"/>
                </a:solidFill>
              </a:rPr>
              <a:t>V.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First, to be chosen, a proposal must be accepted by an acceptor.</a:t>
            </a:r>
          </a:p>
          <a:p>
            <a:r>
              <a:rPr lang="en-US" dirty="0" smtClean="0"/>
              <a:t>So we can strengthen P2: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P2a. If a proposal with value V is chosen, then every higher-numbered proposal accepted by any acceptor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By doing this, </a:t>
            </a:r>
            <a:r>
              <a:rPr lang="en-US" i="1" dirty="0" smtClean="0"/>
              <a:t>we have change the requirement to be </a:t>
            </a:r>
            <a:r>
              <a:rPr lang="en-US" i="1" dirty="0" smtClean="0">
                <a:solidFill>
                  <a:srgbClr val="0000FF"/>
                </a:solidFill>
              </a:rPr>
              <a:t>something that acceptors need to guarantee.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3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43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is a consensus algorithm.</a:t>
            </a:r>
          </a:p>
          <a:p>
            <a:pPr lvl="1"/>
            <a:r>
              <a:rPr lang="en-US" dirty="0" smtClean="0"/>
              <a:t>It allows multiple acceptors accepting multiple proposals.</a:t>
            </a:r>
          </a:p>
          <a:p>
            <a:r>
              <a:rPr lang="en-US" dirty="0" smtClean="0"/>
              <a:t>A proposer always makes sure that,</a:t>
            </a:r>
          </a:p>
          <a:p>
            <a:pPr lvl="1"/>
            <a:r>
              <a:rPr lang="en-US" dirty="0" smtClean="0"/>
              <a:t>If a value has been chosen, it always proposes the same value.</a:t>
            </a:r>
          </a:p>
          <a:p>
            <a:r>
              <a:rPr lang="en-US" dirty="0" smtClean="0"/>
              <a:t>Plan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/>
              <a:t>Brief history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The protocol itself </a:t>
            </a:r>
          </a:p>
          <a:p>
            <a:pPr lvl="1"/>
            <a:r>
              <a:rPr lang="en-US" dirty="0"/>
              <a:t>How to “discover” the protocol</a:t>
            </a:r>
          </a:p>
          <a:p>
            <a:pPr lvl="1"/>
            <a:r>
              <a:rPr lang="en-US" dirty="0"/>
              <a:t>A real example: Google </a:t>
            </a:r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Strengthening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Guaranteeing P2a might be difficult because of P1: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P1. An acceptor must accept the first proposal that it receives</a:t>
            </a:r>
            <a:r>
              <a:rPr lang="en-US" i="1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P2a</a:t>
            </a:r>
            <a:r>
              <a:rPr lang="en-US" i="1" dirty="0">
                <a:solidFill>
                  <a:srgbClr val="0000FF"/>
                </a:solidFill>
              </a:rPr>
              <a:t>. If a proposal with value </a:t>
            </a:r>
            <a:r>
              <a:rPr lang="en-US" i="1" dirty="0" smtClean="0">
                <a:solidFill>
                  <a:srgbClr val="0000FF"/>
                </a:solidFill>
              </a:rPr>
              <a:t>V </a:t>
            </a:r>
            <a:r>
              <a:rPr lang="en-US" i="1" dirty="0">
                <a:solidFill>
                  <a:srgbClr val="0000FF"/>
                </a:solidFill>
              </a:rPr>
              <a:t>is chosen, then every higher-numbered proposal accepted by any acceptor has value </a:t>
            </a:r>
            <a:r>
              <a:rPr lang="en-US" i="1" dirty="0" smtClean="0">
                <a:solidFill>
                  <a:srgbClr val="0000FF"/>
                </a:solidFill>
              </a:rPr>
              <a:t>V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might violate P2a if we guarantee P1.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proposer might propose a different value with a higher proposal number.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Scenario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value V is chosen.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 acceptor C never receives any proposal (due to asynchrony).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proposer fails, recovers, and issues a different proposal with a higher number and a different value.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 accepts it (violating P2a).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P1 &amp; P2a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Guaranteeing P2a is not enough because of P1: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P1. An acceptor must accept the first proposal that it receives.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P2a. If a proposal with value </a:t>
            </a:r>
            <a:r>
              <a:rPr lang="en-US" i="1" dirty="0" smtClean="0">
                <a:solidFill>
                  <a:srgbClr val="0000FF"/>
                </a:solidFill>
              </a:rPr>
              <a:t>V </a:t>
            </a:r>
            <a:r>
              <a:rPr lang="en-US" i="1" dirty="0">
                <a:solidFill>
                  <a:srgbClr val="0000FF"/>
                </a:solidFill>
              </a:rPr>
              <a:t>is chosen, then every higher-numbered proposal accepted by any acceptor has value </a:t>
            </a:r>
            <a:r>
              <a:rPr lang="en-US" i="1" dirty="0" smtClean="0">
                <a:solidFill>
                  <a:srgbClr val="0000FF"/>
                </a:solidFill>
              </a:rPr>
              <a:t>V.</a:t>
            </a:r>
            <a:endParaRPr lang="en-US" i="1" dirty="0">
              <a:solidFill>
                <a:srgbClr val="0000FF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P2b. If a proposal with value V is chosen, then every higher-numbered proposal issued by any proposer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Now we have changed the requirement P2 to </a:t>
            </a:r>
            <a:r>
              <a:rPr lang="en-US" i="1" dirty="0" smtClean="0">
                <a:solidFill>
                  <a:srgbClr val="0000FF"/>
                </a:solidFill>
              </a:rPr>
              <a:t>something that each proposer has to guarantee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Guarantee P2b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P2b. If a proposal with value v is chosen, then every higher-numbered proposal issued by any proposer has value </a:t>
            </a:r>
            <a:r>
              <a:rPr lang="en-US" i="1" dirty="0" smtClean="0">
                <a:solidFill>
                  <a:srgbClr val="FF0000"/>
                </a:solidFill>
              </a:rPr>
              <a:t>V.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cases for a proposer proposing (N, V)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a proposer knows that there </a:t>
            </a:r>
            <a:r>
              <a:rPr lang="en-US" i="1" dirty="0" smtClean="0">
                <a:solidFill>
                  <a:srgbClr val="FF0000"/>
                </a:solidFill>
              </a:rPr>
              <a:t>is and will be</a:t>
            </a:r>
            <a:r>
              <a:rPr lang="en-US" dirty="0" smtClean="0">
                <a:solidFill>
                  <a:srgbClr val="000000"/>
                </a:solidFill>
              </a:rPr>
              <a:t> no proposal N’ &lt; N chosen by a majority, it can propose any value.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that is not the case, then it has to make sure that it proposes the same value of the proposal N’ &lt; N that </a:t>
            </a:r>
            <a:r>
              <a:rPr lang="en-US" i="1" dirty="0" smtClean="0">
                <a:solidFill>
                  <a:srgbClr val="FF0000"/>
                </a:solidFill>
              </a:rPr>
              <a:t>has been or will be</a:t>
            </a:r>
            <a:r>
              <a:rPr lang="en-US" dirty="0" smtClean="0">
                <a:solidFill>
                  <a:srgbClr val="000000"/>
                </a:solidFill>
              </a:rPr>
              <a:t> chosen by a majority.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“Invariant” to Maintain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P2c. </a:t>
            </a:r>
            <a:r>
              <a:rPr lang="en-US" i="1" dirty="0" smtClean="0">
                <a:solidFill>
                  <a:srgbClr val="000000"/>
                </a:solidFill>
              </a:rPr>
              <a:t>For any V and N, if a proposal with value V and number N is issued, then </a:t>
            </a:r>
            <a:r>
              <a:rPr lang="en-US" i="1" dirty="0" smtClean="0">
                <a:solidFill>
                  <a:srgbClr val="0000FF"/>
                </a:solidFill>
              </a:rPr>
              <a:t>there is a set S consisting of a majority of acceptors</a:t>
            </a:r>
            <a:r>
              <a:rPr lang="en-US" i="1" dirty="0" smtClean="0">
                <a:solidFill>
                  <a:srgbClr val="000000"/>
                </a:solidFill>
              </a:rPr>
              <a:t> such that either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(A) no acceptor in S has accepted or will accept any proposal numbered less than N or,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(B) V is the value of the highest-numbered proposal among all proposals numbered less than N accepted by the acceptors in 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r>
              <a:rPr lang="en-US" dirty="0" smtClean="0"/>
              <a:t>Maintains P2c:</a:t>
            </a:r>
          </a:p>
          <a:p>
            <a:pPr lvl="1"/>
            <a:r>
              <a:rPr lang="en-US" dirty="0"/>
              <a:t>P2c. For any </a:t>
            </a:r>
            <a:r>
              <a:rPr lang="en-US" dirty="0" smtClean="0"/>
              <a:t>V </a:t>
            </a:r>
            <a:r>
              <a:rPr lang="en-US" dirty="0"/>
              <a:t>and </a:t>
            </a:r>
            <a:r>
              <a:rPr lang="en-US" dirty="0" smtClean="0"/>
              <a:t>N, </a:t>
            </a:r>
            <a:r>
              <a:rPr lang="en-US" dirty="0"/>
              <a:t>if a proposal with value </a:t>
            </a:r>
            <a:r>
              <a:rPr lang="en-US" dirty="0" smtClean="0"/>
              <a:t>V </a:t>
            </a:r>
            <a:r>
              <a:rPr lang="en-US" dirty="0"/>
              <a:t>and number </a:t>
            </a:r>
            <a:r>
              <a:rPr lang="en-US" dirty="0" smtClean="0"/>
              <a:t>N </a:t>
            </a:r>
            <a:r>
              <a:rPr lang="en-US" dirty="0"/>
              <a:t>is issued, then there is a set S consisting of a majority of acceptors such that </a:t>
            </a:r>
            <a:r>
              <a:rPr lang="en-US" dirty="0" smtClean="0"/>
              <a:t>either (a) </a:t>
            </a:r>
            <a:r>
              <a:rPr lang="en-US" dirty="0"/>
              <a:t>no acceptor in S has accepted </a:t>
            </a:r>
            <a:r>
              <a:rPr lang="en-US" dirty="0" smtClean="0"/>
              <a:t>or will accept any </a:t>
            </a:r>
            <a:r>
              <a:rPr lang="en-US" dirty="0"/>
              <a:t>proposal numbered less than </a:t>
            </a:r>
            <a:r>
              <a:rPr lang="en-US" dirty="0" smtClean="0"/>
              <a:t>N or</a:t>
            </a:r>
            <a:r>
              <a:rPr lang="en-US" dirty="0"/>
              <a:t> </a:t>
            </a:r>
            <a:r>
              <a:rPr lang="en-US" dirty="0" smtClean="0"/>
              <a:t>(b) </a:t>
            </a:r>
            <a:r>
              <a:rPr lang="en-US" dirty="0"/>
              <a:t>V</a:t>
            </a:r>
            <a:r>
              <a:rPr lang="en-US" dirty="0" smtClean="0"/>
              <a:t> </a:t>
            </a:r>
            <a:r>
              <a:rPr lang="en-US" dirty="0"/>
              <a:t>is the value of the highest-numbered proposal among all proposals numbered less than </a:t>
            </a:r>
            <a:r>
              <a:rPr lang="en-US" dirty="0" smtClean="0"/>
              <a:t>N </a:t>
            </a:r>
            <a:r>
              <a:rPr lang="en-US" dirty="0"/>
              <a:t>accepted by the acceptors in 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Acceptors need to reply: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the protocol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deal with old proposals)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there is</a:t>
            </a:r>
            <a:r>
              <a:rPr lang="en-US" dirty="0" smtClean="0"/>
              <a:t>, the accepted proposal with </a:t>
            </a:r>
            <a:r>
              <a:rPr lang="en-US" dirty="0" smtClean="0">
                <a:solidFill>
                  <a:srgbClr val="FF0000"/>
                </a:solidFill>
              </a:rPr>
              <a:t>the highest number less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5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V: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highest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any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Upon receiving (N, V), acceptors need to maintain P2c by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Accepting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rejecting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2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Progress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 smtClean="0"/>
              <a:t>P0 completes phase 1 with a proposal number N0</a:t>
            </a:r>
          </a:p>
          <a:p>
            <a:r>
              <a:rPr lang="en-US" dirty="0" smtClean="0"/>
              <a:t>Before P0 starts phase 2, P1 starts and completes phase 1 with a proposal number N1 &gt; N0.</a:t>
            </a:r>
          </a:p>
          <a:p>
            <a:r>
              <a:rPr lang="en-US" dirty="0" smtClean="0"/>
              <a:t>P0 performs phase 2, acceptors reject.</a:t>
            </a:r>
          </a:p>
          <a:p>
            <a:r>
              <a:rPr lang="en-US" dirty="0" smtClean="0"/>
              <a:t>Before P1 starts phase 2, P0 restarts and completes phase 1 with a proposal number N2 &gt; N1.</a:t>
            </a:r>
          </a:p>
          <a:p>
            <a:r>
              <a:rPr lang="en-US" dirty="0" smtClean="0"/>
              <a:t>P1 performs phase 2, acceptors reject.</a:t>
            </a:r>
          </a:p>
          <a:p>
            <a:r>
              <a:rPr lang="en-US" dirty="0" smtClean="0"/>
              <a:t>…(this can go on forever)</a:t>
            </a:r>
          </a:p>
          <a:p>
            <a:r>
              <a:rPr lang="en-US" dirty="0" smtClean="0"/>
              <a:t>How to solve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Next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 smtClean="0"/>
              <a:t>I.e., have only one proposer</a:t>
            </a:r>
          </a:p>
          <a:p>
            <a:r>
              <a:rPr lang="en-US" dirty="0" smtClean="0"/>
              <a:t>If the distinguished proposer can successfully communicate with a majority, the protocol guarantees </a:t>
            </a:r>
            <a:r>
              <a:rPr lang="en-US" dirty="0" err="1" smtClean="0"/>
              <a:t>liveness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if a process plays all three roles, </a:t>
            </a:r>
            <a:r>
              <a:rPr lang="en-US" dirty="0" err="1" smtClean="0"/>
              <a:t>Paxos</a:t>
            </a:r>
            <a:r>
              <a:rPr lang="en-US" dirty="0" smtClean="0"/>
              <a:t> can tolerate failures </a:t>
            </a:r>
            <a:r>
              <a:rPr lang="en-US" i="1" dirty="0" smtClean="0"/>
              <a:t>f</a:t>
            </a:r>
            <a:r>
              <a:rPr lang="en-US" dirty="0" smtClean="0"/>
              <a:t> &lt; 1/2 *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Still needs to get around FLP for the leader election, e.g., having a failure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A consensus algorithm</a:t>
            </a:r>
            <a:endParaRPr lang="en-US" dirty="0"/>
          </a:p>
          <a:p>
            <a:pPr lvl="1"/>
            <a:r>
              <a:rPr lang="en-US" dirty="0" smtClean="0"/>
              <a:t>Handles crash-stop failures (f &lt; 1/2 * N)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1: prepare request/reply</a:t>
            </a:r>
          </a:p>
          <a:p>
            <a:pPr lvl="1"/>
            <a:r>
              <a:rPr lang="en-US" dirty="0" smtClean="0"/>
              <a:t>Phase 2: accept request/reply</a:t>
            </a:r>
          </a:p>
          <a:p>
            <a:pPr lvl="1"/>
            <a:r>
              <a:rPr lang="en-US" dirty="0" smtClean="0"/>
              <a:t>Phase 3: learning of the chosen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pPr lvl="1"/>
            <a:r>
              <a:rPr lang="en-US" dirty="0" smtClean="0"/>
              <a:t>“Hey, have you accepted any proposal yet?”</a:t>
            </a:r>
          </a:p>
          <a:p>
            <a:r>
              <a:rPr lang="en-US" dirty="0" smtClean="0"/>
              <a:t>An acceptor needs to reply: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rgbClr val="0000FF"/>
                </a:solidFill>
              </a:rPr>
              <a:t>it accepted anything</a:t>
            </a:r>
            <a:r>
              <a:rPr lang="en-US" dirty="0" smtClean="0"/>
              <a:t>, </a:t>
            </a:r>
            <a:r>
              <a:rPr lang="en-US" dirty="0"/>
              <a:t>the accepted </a:t>
            </a:r>
            <a:r>
              <a:rPr lang="en-US" dirty="0" smtClean="0"/>
              <a:t>proposal and its value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the highest </a:t>
            </a:r>
            <a:r>
              <a:rPr lang="en-US" dirty="0" smtClean="0">
                <a:solidFill>
                  <a:srgbClr val="FF0000"/>
                </a:solidFill>
              </a:rPr>
              <a:t>proposal number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it doesn’t alter the result of the reply).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: the value from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highest proposal number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</a:t>
            </a:r>
            <a:r>
              <a:rPr lang="en-US" dirty="0" smtClean="0"/>
              <a:t>a new value to propose.</a:t>
            </a:r>
          </a:p>
          <a:p>
            <a:r>
              <a:rPr lang="en-US" dirty="0" smtClean="0"/>
              <a:t>Upon receiving (N, V), acceptors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1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requirements we want to satisfy.</a:t>
            </a:r>
          </a:p>
          <a:p>
            <a:r>
              <a:rPr lang="en-US" dirty="0" smtClean="0"/>
              <a:t>See how </a:t>
            </a:r>
            <a:r>
              <a:rPr lang="en-US" dirty="0" err="1" smtClean="0"/>
              <a:t>Paxos</a:t>
            </a:r>
            <a:r>
              <a:rPr lang="en-US" dirty="0" smtClean="0"/>
              <a:t> satisfies these requirements.</a:t>
            </a:r>
          </a:p>
          <a:p>
            <a:r>
              <a:rPr lang="en-US" dirty="0" smtClean="0"/>
              <a:t>This process shows you how to come up with a distributed protocol that has clearly stated correctness conditions.</a:t>
            </a:r>
          </a:p>
          <a:p>
            <a:pPr lvl="1"/>
            <a:r>
              <a:rPr lang="en-US" dirty="0" smtClean="0"/>
              <a:t>No worries about corner cases!</a:t>
            </a:r>
          </a:p>
          <a:p>
            <a:pPr lvl="1"/>
            <a:r>
              <a:rPr lang="en-US" dirty="0" smtClean="0"/>
              <a:t>We can learn what </a:t>
            </a:r>
            <a:r>
              <a:rPr lang="en-US" dirty="0" err="1" smtClean="0"/>
              <a:t>Paxos</a:t>
            </a:r>
            <a:r>
              <a:rPr lang="en-US" dirty="0" smtClean="0"/>
              <a:t> is covering and what it’s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5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Assumptions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is </a:t>
            </a:r>
            <a:r>
              <a:rPr lang="en-US" i="1" dirty="0" smtClean="0">
                <a:solidFill>
                  <a:srgbClr val="0000FF"/>
                </a:solidFill>
              </a:rPr>
              <a:t>asynchronous</a:t>
            </a:r>
            <a:r>
              <a:rPr lang="en-US" dirty="0" smtClean="0"/>
              <a:t> with message delays.</a:t>
            </a:r>
          </a:p>
          <a:p>
            <a:r>
              <a:rPr lang="en-US" dirty="0" smtClean="0"/>
              <a:t>The network can </a:t>
            </a:r>
            <a:r>
              <a:rPr lang="en-US" i="1" dirty="0" smtClean="0">
                <a:solidFill>
                  <a:srgbClr val="0000FF"/>
                </a:solidFill>
              </a:rPr>
              <a:t>lose or duplicate</a:t>
            </a:r>
            <a:r>
              <a:rPr lang="en-US" dirty="0" smtClean="0"/>
              <a:t> messages, but </a:t>
            </a:r>
            <a:r>
              <a:rPr lang="en-US" i="1" dirty="0" smtClean="0">
                <a:solidFill>
                  <a:srgbClr val="0000FF"/>
                </a:solidFill>
              </a:rPr>
              <a:t>cannot corrupt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Processes can </a:t>
            </a:r>
            <a:r>
              <a:rPr lang="en-US" i="1" dirty="0" smtClean="0">
                <a:solidFill>
                  <a:srgbClr val="0000FF"/>
                </a:solidFill>
              </a:rPr>
              <a:t>crash and recover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are </a:t>
            </a:r>
            <a:r>
              <a:rPr lang="en-US" i="1" dirty="0" smtClean="0">
                <a:solidFill>
                  <a:srgbClr val="0000FF"/>
                </a:solidFill>
              </a:rPr>
              <a:t>non-Byzantine</a:t>
            </a:r>
            <a:r>
              <a:rPr lang="en-US" dirty="0" smtClean="0"/>
              <a:t> (only crash-stop).</a:t>
            </a:r>
          </a:p>
          <a:p>
            <a:r>
              <a:rPr lang="en-US" dirty="0" smtClean="0"/>
              <a:t>Processes have </a:t>
            </a:r>
            <a:r>
              <a:rPr lang="en-US" i="1" dirty="0" smtClean="0">
                <a:solidFill>
                  <a:srgbClr val="0000FF"/>
                </a:solidFill>
              </a:rPr>
              <a:t>permanent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</a:t>
            </a:r>
            <a:r>
              <a:rPr lang="en-US" dirty="0"/>
              <a:t>can </a:t>
            </a:r>
            <a:r>
              <a:rPr lang="en-US" i="1" dirty="0">
                <a:solidFill>
                  <a:srgbClr val="0000FF"/>
                </a:solidFill>
              </a:rPr>
              <a:t>propose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goal: every process agrees on a value out of the proposed values.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/>
              <a:t>Only a value that has been proposed can be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Only a single value is </a:t>
            </a:r>
            <a:r>
              <a:rPr lang="en-US" dirty="0" smtClean="0"/>
              <a:t>chosen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never learns that a value has been </a:t>
            </a:r>
            <a:r>
              <a:rPr lang="en-US" dirty="0" smtClean="0"/>
              <a:t>chosen </a:t>
            </a:r>
            <a:r>
              <a:rPr lang="en-US" dirty="0"/>
              <a:t>unless it has </a:t>
            </a:r>
            <a:r>
              <a:rPr lang="en-US" dirty="0" smtClean="0"/>
              <a:t>been</a:t>
            </a:r>
          </a:p>
          <a:p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/>
              <a:t>Some proposed value is eventually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If a value is chosen, a process eventually learns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9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roles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Proposers</a:t>
            </a:r>
            <a:r>
              <a:rPr lang="en-US" dirty="0" smtClean="0"/>
              <a:t>: processes that propose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Acceptors</a:t>
            </a:r>
            <a:r>
              <a:rPr lang="en-US" dirty="0" smtClean="0"/>
              <a:t>: processes that accept values</a:t>
            </a:r>
          </a:p>
          <a:p>
            <a:pPr lvl="1"/>
            <a:r>
              <a:rPr lang="en-US" dirty="0" smtClean="0"/>
              <a:t>Majority acceptance </a:t>
            </a:r>
            <a:r>
              <a:rPr lang="en-US" dirty="0" smtClean="0">
                <a:sym typeface="Wingdings"/>
              </a:rPr>
              <a:t> choosing the value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dirty="0" smtClean="0">
                <a:sym typeface="Wingdings"/>
              </a:rPr>
              <a:t>: processes that learn the outcome (i.e., chosen value)</a:t>
            </a:r>
          </a:p>
          <a:p>
            <a:r>
              <a:rPr lang="en-US" dirty="0" smtClean="0">
                <a:sym typeface="Wingdings"/>
              </a:rPr>
              <a:t>In reality, a process can be any one, two, or all 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32741</TotalTime>
  <Pages>12</Pages>
  <Words>2080</Words>
  <Application>Microsoft Macintosh PowerPoint</Application>
  <PresentationFormat>Letter Paper (8.5x11 in)</PresentationFormat>
  <Paragraphs>267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CS252-template</vt:lpstr>
      <vt:lpstr>Office Theme</vt:lpstr>
      <vt:lpstr>CSE 486/586 Distributed Systems Paxos --- 2</vt:lpstr>
      <vt:lpstr>Recap</vt:lpstr>
      <vt:lpstr>Paxos Phase 1</vt:lpstr>
      <vt:lpstr>Paxos Phase 2</vt:lpstr>
      <vt:lpstr>Paxos Phase 3</vt:lpstr>
      <vt:lpstr>What We’ll Do Today</vt:lpstr>
      <vt:lpstr>Review: Assumptions &amp; Goals</vt:lpstr>
      <vt:lpstr>Review: Desired Properties</vt:lpstr>
      <vt:lpstr>Review: Roles of a Process</vt:lpstr>
      <vt:lpstr>Again, First Attempt</vt:lpstr>
      <vt:lpstr>Again, Second Attempt</vt:lpstr>
      <vt:lpstr>Again, Second Attempt</vt:lpstr>
      <vt:lpstr>First Requirement</vt:lpstr>
      <vt:lpstr>Problem with the Second Attempt</vt:lpstr>
      <vt:lpstr>CSE 486/586 Administrivia</vt:lpstr>
      <vt:lpstr>Paxos</vt:lpstr>
      <vt:lpstr>Accepting Multiple Proposals</vt:lpstr>
      <vt:lpstr>Second Requirement</vt:lpstr>
      <vt:lpstr>Strengthening P2</vt:lpstr>
      <vt:lpstr>Strengthening P2</vt:lpstr>
      <vt:lpstr>Combining P1 &amp; P2a</vt:lpstr>
      <vt:lpstr>How to Guarantee P2b</vt:lpstr>
      <vt:lpstr>“Invariant” to Maintain</vt:lpstr>
      <vt:lpstr>Paxos Phase 1</vt:lpstr>
      <vt:lpstr>Paxos Phase 2</vt:lpstr>
      <vt:lpstr>Paxos Phase 3</vt:lpstr>
      <vt:lpstr>Problem: Progress (Liveness)</vt:lpstr>
      <vt:lpstr>Providing Liveness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1563</cp:revision>
  <cp:lastPrinted>2013-04-15T17:45:25Z</cp:lastPrinted>
  <dcterms:created xsi:type="dcterms:W3CDTF">2012-03-21T04:48:11Z</dcterms:created>
  <dcterms:modified xsi:type="dcterms:W3CDTF">2013-05-06T02:17:45Z</dcterms:modified>
  <cp:category/>
</cp:coreProperties>
</file>