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7"/>
  </p:notesMasterIdLst>
  <p:handoutMasterIdLst>
    <p:handoutMasterId r:id="rId38"/>
  </p:handoutMasterIdLst>
  <p:sldIdLst>
    <p:sldId id="322" r:id="rId3"/>
    <p:sldId id="797" r:id="rId4"/>
    <p:sldId id="816" r:id="rId5"/>
    <p:sldId id="817" r:id="rId6"/>
    <p:sldId id="818" r:id="rId7"/>
    <p:sldId id="829" r:id="rId8"/>
    <p:sldId id="820" r:id="rId9"/>
    <p:sldId id="821" r:id="rId10"/>
    <p:sldId id="823" r:id="rId11"/>
    <p:sldId id="824" r:id="rId12"/>
    <p:sldId id="825" r:id="rId13"/>
    <p:sldId id="826" r:id="rId14"/>
    <p:sldId id="827" r:id="rId15"/>
    <p:sldId id="828" r:id="rId16"/>
    <p:sldId id="830" r:id="rId17"/>
    <p:sldId id="798" r:id="rId18"/>
    <p:sldId id="799" r:id="rId19"/>
    <p:sldId id="800" r:id="rId20"/>
    <p:sldId id="802" r:id="rId21"/>
    <p:sldId id="801" r:id="rId22"/>
    <p:sldId id="803" r:id="rId23"/>
    <p:sldId id="804" r:id="rId24"/>
    <p:sldId id="805" r:id="rId25"/>
    <p:sldId id="806" r:id="rId26"/>
    <p:sldId id="807" r:id="rId27"/>
    <p:sldId id="808" r:id="rId28"/>
    <p:sldId id="809" r:id="rId29"/>
    <p:sldId id="810" r:id="rId30"/>
    <p:sldId id="813" r:id="rId31"/>
    <p:sldId id="812" r:id="rId32"/>
    <p:sldId id="811" r:id="rId33"/>
    <p:sldId id="815" r:id="rId34"/>
    <p:sldId id="814" r:id="rId35"/>
    <p:sldId id="584" r:id="rId3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66" d="100"/>
          <a:sy n="66" d="100"/>
        </p:scale>
        <p:origin x="-11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</a:t>
            </a:r>
            <a:r>
              <a:rPr lang="en-US" baseline="0" dirty="0" smtClean="0"/>
              <a:t>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Google Chubby Lock Service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proposer chooses its proposal number N and sends a </a:t>
            </a:r>
            <a:r>
              <a:rPr lang="en-US" i="1" dirty="0" smtClean="0">
                <a:solidFill>
                  <a:srgbClr val="FF0000"/>
                </a:solidFill>
              </a:rPr>
              <a:t>prepare request</a:t>
            </a:r>
            <a:r>
              <a:rPr lang="en-US" dirty="0" smtClean="0"/>
              <a:t> to acceptors.</a:t>
            </a:r>
          </a:p>
          <a:p>
            <a:r>
              <a:rPr lang="en-US" dirty="0" smtClean="0"/>
              <a:t>Maintains </a:t>
            </a:r>
            <a:r>
              <a:rPr lang="en-US" dirty="0" smtClean="0"/>
              <a:t>P2c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Acceptors need to reply: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promise to not accept </a:t>
            </a:r>
            <a:r>
              <a:rPr lang="en-US" dirty="0" smtClean="0"/>
              <a:t>any proposal numbered </a:t>
            </a:r>
            <a:r>
              <a:rPr lang="en-US" dirty="0" smtClean="0">
                <a:solidFill>
                  <a:srgbClr val="FF0000"/>
                </a:solidFill>
              </a:rPr>
              <a:t>less than N </a:t>
            </a:r>
            <a:r>
              <a:rPr lang="en-US" dirty="0" smtClean="0"/>
              <a:t>any more (to make sure that the protocol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deal with old proposals)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If there is</a:t>
            </a:r>
            <a:r>
              <a:rPr lang="en-US" dirty="0" smtClean="0"/>
              <a:t>, the accepted proposal with </a:t>
            </a:r>
            <a:r>
              <a:rPr lang="en-US" dirty="0" smtClean="0">
                <a:solidFill>
                  <a:srgbClr val="FF0000"/>
                </a:solidFill>
              </a:rPr>
              <a:t>the highest number less than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6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proposer receives a reply from a majority, it sends </a:t>
            </a:r>
            <a:r>
              <a:rPr lang="en-US" dirty="0" smtClean="0"/>
              <a:t>an </a:t>
            </a:r>
            <a:r>
              <a:rPr lang="en-US" i="1" dirty="0" smtClean="0">
                <a:solidFill>
                  <a:srgbClr val="FF0000"/>
                </a:solidFill>
              </a:rPr>
              <a:t>accept request</a:t>
            </a:r>
            <a:r>
              <a:rPr lang="en-US" dirty="0" smtClean="0"/>
              <a:t> with the </a:t>
            </a:r>
            <a:r>
              <a:rPr lang="en-US" dirty="0"/>
              <a:t>proposal (N, V).</a:t>
            </a:r>
          </a:p>
          <a:p>
            <a:pPr lvl="1"/>
            <a:r>
              <a:rPr lang="en-US" dirty="0"/>
              <a:t>V: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highest N </a:t>
            </a:r>
            <a:r>
              <a:rPr lang="en-US" dirty="0"/>
              <a:t>from the replies (i.e., the accepted proposals returned from acceptors in phase 1)</a:t>
            </a:r>
          </a:p>
          <a:p>
            <a:pPr lvl="1"/>
            <a:r>
              <a:rPr lang="en-US" dirty="0"/>
              <a:t>Or, </a:t>
            </a:r>
            <a:r>
              <a:rPr lang="en-US" dirty="0">
                <a:solidFill>
                  <a:srgbClr val="FF0000"/>
                </a:solidFill>
              </a:rPr>
              <a:t>if no accepted proposal was returned in phase 1</a:t>
            </a:r>
            <a:r>
              <a:rPr lang="en-US" dirty="0"/>
              <a:t>, any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Upon receiving (N, V), acceptors need to maintain P2c by either: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Accepting</a:t>
            </a:r>
            <a:r>
              <a:rPr lang="en-US" dirty="0" smtClean="0"/>
              <a:t> it</a:t>
            </a:r>
          </a:p>
          <a:p>
            <a:pPr lvl="1"/>
            <a:r>
              <a:rPr lang="en-US" dirty="0" smtClean="0"/>
              <a:t>Or, </a:t>
            </a:r>
            <a:r>
              <a:rPr lang="en-US" dirty="0" smtClean="0">
                <a:solidFill>
                  <a:srgbClr val="0000FF"/>
                </a:solidFill>
              </a:rPr>
              <a:t>rejecting</a:t>
            </a:r>
            <a:r>
              <a:rPr lang="en-US" dirty="0" smtClean="0"/>
              <a:t> it if there was another prepare request with N’ higher than N, and it replied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699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Learners need to know which value has been chosen.</a:t>
            </a:r>
          </a:p>
          <a:p>
            <a:r>
              <a:rPr lang="en-US" dirty="0" smtClean="0"/>
              <a:t>Many possibilities</a:t>
            </a:r>
          </a:p>
          <a:p>
            <a:r>
              <a:rPr lang="en-US" dirty="0" smtClean="0"/>
              <a:t>One way: have each acceptor respond to all learners</a:t>
            </a:r>
          </a:p>
          <a:p>
            <a:pPr lvl="1"/>
            <a:r>
              <a:rPr lang="en-US" dirty="0" smtClean="0"/>
              <a:t>Might be effective, but expensive</a:t>
            </a:r>
          </a:p>
          <a:p>
            <a:r>
              <a:rPr lang="en-US" dirty="0" smtClean="0"/>
              <a:t>Another way: elect a “distinguished learner”</a:t>
            </a:r>
          </a:p>
          <a:p>
            <a:pPr lvl="1"/>
            <a:r>
              <a:rPr lang="en-US" dirty="0" smtClean="0"/>
              <a:t>Acceptors respond with their acceptances to this process</a:t>
            </a:r>
          </a:p>
          <a:p>
            <a:pPr lvl="1"/>
            <a:r>
              <a:rPr lang="en-US" dirty="0" smtClean="0"/>
              <a:t>This distinguished learner informs other learners.</a:t>
            </a:r>
          </a:p>
          <a:p>
            <a:pPr lvl="1"/>
            <a:r>
              <a:rPr lang="en-US" dirty="0" smtClean="0"/>
              <a:t>Failure-prone</a:t>
            </a:r>
          </a:p>
          <a:p>
            <a:r>
              <a:rPr lang="en-US" dirty="0" smtClean="0"/>
              <a:t>Mixing the two: a set of distinguished learners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Progress (</a:t>
            </a:r>
            <a:r>
              <a:rPr lang="en-US" dirty="0" err="1" smtClean="0"/>
              <a:t>Liveness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There’s a race condition for proposals.</a:t>
            </a:r>
          </a:p>
          <a:p>
            <a:r>
              <a:rPr lang="en-US" dirty="0" smtClean="0"/>
              <a:t>P0 completes phase 1 with a proposal number N0</a:t>
            </a:r>
          </a:p>
          <a:p>
            <a:r>
              <a:rPr lang="en-US" dirty="0" smtClean="0"/>
              <a:t>Before P0 starts phase 2, P1 starts and completes phase 1 with a proposal number N1 &gt; N0.</a:t>
            </a:r>
          </a:p>
          <a:p>
            <a:r>
              <a:rPr lang="en-US" dirty="0" smtClean="0"/>
              <a:t>P0 performs phase 2, acceptors reject.</a:t>
            </a:r>
          </a:p>
          <a:p>
            <a:r>
              <a:rPr lang="en-US" dirty="0" smtClean="0"/>
              <a:t>Before P1 starts phase 2, P0 restarts and completes phase 1 with a proposal number N2 &gt; N1.</a:t>
            </a:r>
          </a:p>
          <a:p>
            <a:r>
              <a:rPr lang="en-US" dirty="0" smtClean="0"/>
              <a:t>P1 performs phase 2, acceptors reject.</a:t>
            </a:r>
          </a:p>
          <a:p>
            <a:r>
              <a:rPr lang="en-US" dirty="0" smtClean="0"/>
              <a:t>…(this can go on forever)</a:t>
            </a:r>
          </a:p>
          <a:p>
            <a:r>
              <a:rPr lang="en-US" dirty="0" smtClean="0"/>
              <a:t>How to solve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8768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70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</a:t>
            </a:r>
            <a:r>
              <a:rPr lang="en-US" dirty="0" err="1" smtClean="0"/>
              <a:t>Liveness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smtClean="0">
                <a:solidFill>
                  <a:srgbClr val="FF0000"/>
                </a:solidFill>
              </a:rPr>
              <a:t>elect a distinguished proposer</a:t>
            </a:r>
          </a:p>
          <a:p>
            <a:pPr lvl="1"/>
            <a:r>
              <a:rPr lang="en-US" dirty="0" smtClean="0"/>
              <a:t>I.e., have only one proposer</a:t>
            </a:r>
          </a:p>
          <a:p>
            <a:r>
              <a:rPr lang="en-US" dirty="0" smtClean="0"/>
              <a:t>If the distinguished proposer can successfully communicate with a majority, the protocol guarantees </a:t>
            </a:r>
            <a:r>
              <a:rPr lang="en-US" dirty="0" err="1" smtClean="0"/>
              <a:t>liveness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I.e., if a process plays all three roles, </a:t>
            </a:r>
            <a:r>
              <a:rPr lang="en-US" dirty="0" err="1" smtClean="0"/>
              <a:t>Paxos</a:t>
            </a:r>
            <a:r>
              <a:rPr lang="en-US" dirty="0" smtClean="0"/>
              <a:t> can tolerate failures </a:t>
            </a:r>
            <a:r>
              <a:rPr lang="en-US" i="1" dirty="0" smtClean="0"/>
              <a:t>f</a:t>
            </a:r>
            <a:r>
              <a:rPr lang="en-US" dirty="0" smtClean="0"/>
              <a:t> &lt; 1/2 * </a:t>
            </a:r>
            <a:r>
              <a:rPr lang="en-US" i="1" dirty="0" smtClean="0"/>
              <a:t>N.</a:t>
            </a:r>
          </a:p>
          <a:p>
            <a:r>
              <a:rPr lang="en-US" dirty="0" smtClean="0"/>
              <a:t>Still needs to get around FLP for the leader election, e.g., having a failure detector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46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practice problems &amp; example </a:t>
            </a:r>
            <a:r>
              <a:rPr lang="en-US" smtClean="0"/>
              <a:t>final posted</a:t>
            </a:r>
          </a:p>
          <a:p>
            <a:r>
              <a:rPr lang="en-US" dirty="0" smtClean="0"/>
              <a:t>Quick </a:t>
            </a:r>
            <a:r>
              <a:rPr lang="en-US" dirty="0"/>
              <a:t>poll: Android platform </a:t>
            </a:r>
            <a:r>
              <a:rPr lang="en-US" dirty="0" smtClean="0"/>
              <a:t>class</a:t>
            </a:r>
            <a:endParaRPr lang="en-US" dirty="0" smtClean="0"/>
          </a:p>
          <a:p>
            <a:r>
              <a:rPr lang="en-US" dirty="0" err="1" smtClean="0"/>
              <a:t>PhoneLab</a:t>
            </a:r>
            <a:r>
              <a:rPr lang="en-US" dirty="0" smtClean="0"/>
              <a:t> </a:t>
            </a:r>
            <a:r>
              <a:rPr lang="en-US" dirty="0" smtClean="0"/>
              <a:t>hiring</a:t>
            </a:r>
          </a:p>
          <a:p>
            <a:pPr lvl="1"/>
            <a:r>
              <a:rPr lang="en-US" dirty="0" err="1" smtClean="0"/>
              <a:t>Testbed</a:t>
            </a:r>
            <a:r>
              <a:rPr lang="en-US" dirty="0" smtClean="0"/>
              <a:t> developer/</a:t>
            </a:r>
            <a:r>
              <a:rPr lang="en-US" dirty="0" smtClean="0"/>
              <a:t>administrator</a:t>
            </a:r>
          </a:p>
          <a:p>
            <a:r>
              <a:rPr lang="en-US" dirty="0" smtClean="0"/>
              <a:t>Anonymous </a:t>
            </a:r>
            <a:r>
              <a:rPr lang="en-US" dirty="0"/>
              <a:t>feedback form still available.</a:t>
            </a:r>
          </a:p>
          <a:p>
            <a:r>
              <a:rPr lang="en-US" dirty="0"/>
              <a:t>Please come </a:t>
            </a:r>
            <a:r>
              <a:rPr lang="en-US" dirty="0" smtClean="0"/>
              <a:t>talk to </a:t>
            </a:r>
            <a:r>
              <a:rPr lang="en-US" dirty="0"/>
              <a:t>me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47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Chubby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lock service</a:t>
            </a:r>
          </a:p>
          <a:p>
            <a:pPr lvl="1"/>
            <a:r>
              <a:rPr lang="en-US" dirty="0" smtClean="0"/>
              <a:t>Enables multiple </a:t>
            </a:r>
            <a:r>
              <a:rPr lang="en-US" smtClean="0"/>
              <a:t>clients to share </a:t>
            </a:r>
            <a:r>
              <a:rPr lang="en-US" dirty="0" smtClean="0"/>
              <a:t>a lock and coordinate</a:t>
            </a:r>
          </a:p>
          <a:p>
            <a:r>
              <a:rPr lang="en-US" dirty="0" smtClean="0"/>
              <a:t>A coarse-grained lock service</a:t>
            </a:r>
          </a:p>
          <a:p>
            <a:pPr lvl="1"/>
            <a:r>
              <a:rPr lang="en-US" dirty="0" smtClean="0"/>
              <a:t>Locks are supposed to be held for hours and days, not seconds.</a:t>
            </a:r>
          </a:p>
          <a:p>
            <a:r>
              <a:rPr lang="en-US" dirty="0" smtClean="0"/>
              <a:t>In addition, it can store small files.</a:t>
            </a:r>
            <a:endParaRPr lang="en-US" dirty="0"/>
          </a:p>
          <a:p>
            <a:r>
              <a:rPr lang="en-US" dirty="0" smtClean="0"/>
              <a:t>Design target</a:t>
            </a:r>
          </a:p>
          <a:p>
            <a:pPr lvl="1"/>
            <a:r>
              <a:rPr lang="en-US" dirty="0" smtClean="0"/>
              <a:t>Low-rate locking/unlocking</a:t>
            </a:r>
          </a:p>
          <a:p>
            <a:pPr lvl="1"/>
            <a:r>
              <a:rPr lang="en-US" dirty="0" smtClean="0"/>
              <a:t>Low-volume information storage</a:t>
            </a:r>
          </a:p>
          <a:p>
            <a:r>
              <a:rPr lang="en-US" dirty="0" smtClean="0"/>
              <a:t>Why would you need something like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9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Infrastructure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File System (GFS)</a:t>
            </a:r>
          </a:p>
          <a:p>
            <a:pPr lvl="1"/>
            <a:r>
              <a:rPr lang="en-US" dirty="0" smtClean="0"/>
              <a:t>Distributed file system</a:t>
            </a:r>
          </a:p>
          <a:p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Table-based storage</a:t>
            </a:r>
          </a:p>
          <a:p>
            <a:r>
              <a:rPr lang="en-US" dirty="0" smtClean="0"/>
              <a:t>MapReduce</a:t>
            </a:r>
          </a:p>
          <a:p>
            <a:pPr lvl="1"/>
            <a:r>
              <a:rPr lang="en-US" dirty="0" smtClean="0"/>
              <a:t>Programming paradigm &amp; its execution framework</a:t>
            </a:r>
          </a:p>
          <a:p>
            <a:r>
              <a:rPr lang="en-US" dirty="0" smtClean="0"/>
              <a:t>These rely on Chubby.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Warning: the next few slides are intentionally shallow.</a:t>
            </a:r>
          </a:p>
          <a:p>
            <a:pPr lvl="1"/>
            <a:r>
              <a:rPr lang="en-US" dirty="0" smtClean="0"/>
              <a:t>The only purpose is to give some overview.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0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cluster file system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Lots of storage </a:t>
            </a:r>
            <a:r>
              <a:rPr lang="en-US" dirty="0"/>
              <a:t>(~12 disks per machine)</a:t>
            </a:r>
          </a:p>
          <a:p>
            <a:pPr lvl="1"/>
            <a:r>
              <a:rPr lang="en-US" dirty="0" smtClean="0">
                <a:solidFill>
                  <a:srgbClr val="660066"/>
                </a:solidFill>
              </a:rPr>
              <a:t>Replication </a:t>
            </a:r>
            <a:r>
              <a:rPr lang="en-US" dirty="0">
                <a:solidFill>
                  <a:srgbClr val="660066"/>
                </a:solidFill>
              </a:rPr>
              <a:t>of files</a:t>
            </a:r>
            <a:r>
              <a:rPr lang="en-US" dirty="0"/>
              <a:t> to combat </a:t>
            </a:r>
            <a:r>
              <a:rPr lang="en-US" dirty="0" smtClean="0"/>
              <a:t>failures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14"/>
          <p:cNvGrpSpPr/>
          <p:nvPr/>
        </p:nvGrpSpPr>
        <p:grpSpPr>
          <a:xfrm>
            <a:off x="1532537" y="3655060"/>
            <a:ext cx="1624421" cy="1221740"/>
            <a:chOff x="1485900" y="3619500"/>
            <a:chExt cx="1790700" cy="1409700"/>
          </a:xfrm>
        </p:grpSpPr>
        <p:grpSp>
          <p:nvGrpSpPr>
            <p:cNvPr id="6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7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8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4" name="Group 14"/>
          <p:cNvGrpSpPr/>
          <p:nvPr/>
        </p:nvGrpSpPr>
        <p:grpSpPr>
          <a:xfrm>
            <a:off x="1684937" y="3807460"/>
            <a:ext cx="1624421" cy="1221740"/>
            <a:chOff x="1485900" y="3619500"/>
            <a:chExt cx="1790700" cy="1409700"/>
          </a:xfrm>
        </p:grpSpPr>
        <p:grpSp>
          <p:nvGrpSpPr>
            <p:cNvPr id="15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an 20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6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7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3" name="Group 14"/>
          <p:cNvGrpSpPr/>
          <p:nvPr/>
        </p:nvGrpSpPr>
        <p:grpSpPr>
          <a:xfrm>
            <a:off x="1837337" y="3959860"/>
            <a:ext cx="1624421" cy="1221740"/>
            <a:chOff x="1485900" y="3619500"/>
            <a:chExt cx="1790700" cy="1409700"/>
          </a:xfrm>
        </p:grpSpPr>
        <p:grpSp>
          <p:nvGrpSpPr>
            <p:cNvPr id="24" name="Group 23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Can 29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25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26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2" name="Group 14"/>
          <p:cNvGrpSpPr/>
          <p:nvPr/>
        </p:nvGrpSpPr>
        <p:grpSpPr>
          <a:xfrm>
            <a:off x="1989737" y="4112260"/>
            <a:ext cx="1624421" cy="1221740"/>
            <a:chOff x="1485900" y="3619500"/>
            <a:chExt cx="1790700" cy="1409700"/>
          </a:xfrm>
        </p:grpSpPr>
        <p:grpSp>
          <p:nvGrpSpPr>
            <p:cNvPr id="33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Can 38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34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35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1" name="Group 14"/>
          <p:cNvGrpSpPr/>
          <p:nvPr/>
        </p:nvGrpSpPr>
        <p:grpSpPr>
          <a:xfrm>
            <a:off x="2142137" y="4264660"/>
            <a:ext cx="1624421" cy="1221740"/>
            <a:chOff x="1485900" y="3619500"/>
            <a:chExt cx="1790700" cy="1409700"/>
          </a:xfrm>
        </p:grpSpPr>
        <p:grpSp>
          <p:nvGrpSpPr>
            <p:cNvPr id="42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Can 47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43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44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0" name="Group 14"/>
          <p:cNvGrpSpPr/>
          <p:nvPr/>
        </p:nvGrpSpPr>
        <p:grpSpPr>
          <a:xfrm>
            <a:off x="2294537" y="4417060"/>
            <a:ext cx="1624421" cy="1221740"/>
            <a:chOff x="1485900" y="3619500"/>
            <a:chExt cx="1790700" cy="1409700"/>
          </a:xfrm>
        </p:grpSpPr>
        <p:grpSp>
          <p:nvGrpSpPr>
            <p:cNvPr id="51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Can 56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52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53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9" name="Group 14"/>
          <p:cNvGrpSpPr/>
          <p:nvPr/>
        </p:nvGrpSpPr>
        <p:grpSpPr>
          <a:xfrm>
            <a:off x="2446937" y="4569460"/>
            <a:ext cx="1624421" cy="1221740"/>
            <a:chOff x="1485900" y="3619500"/>
            <a:chExt cx="1790700" cy="1409700"/>
          </a:xfrm>
        </p:grpSpPr>
        <p:grpSp>
          <p:nvGrpSpPr>
            <p:cNvPr id="60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Can 65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61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62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68" name="Group 14"/>
          <p:cNvGrpSpPr/>
          <p:nvPr/>
        </p:nvGrpSpPr>
        <p:grpSpPr>
          <a:xfrm>
            <a:off x="2599337" y="4721860"/>
            <a:ext cx="1624421" cy="1221740"/>
            <a:chOff x="1485900" y="3619500"/>
            <a:chExt cx="1790700" cy="1409700"/>
          </a:xfrm>
        </p:grpSpPr>
        <p:grpSp>
          <p:nvGrpSpPr>
            <p:cNvPr id="69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Can 74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70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71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77" name="Group 14"/>
          <p:cNvGrpSpPr/>
          <p:nvPr/>
        </p:nvGrpSpPr>
        <p:grpSpPr>
          <a:xfrm>
            <a:off x="2751737" y="4874260"/>
            <a:ext cx="1624421" cy="1221740"/>
            <a:chOff x="1485900" y="3619500"/>
            <a:chExt cx="1790700" cy="1409700"/>
          </a:xfrm>
        </p:grpSpPr>
        <p:grpSp>
          <p:nvGrpSpPr>
            <p:cNvPr id="78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Can 83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79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80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86" name="Group 14"/>
          <p:cNvGrpSpPr/>
          <p:nvPr/>
        </p:nvGrpSpPr>
        <p:grpSpPr>
          <a:xfrm>
            <a:off x="2904137" y="5026660"/>
            <a:ext cx="1624421" cy="1221740"/>
            <a:chOff x="1485900" y="3619500"/>
            <a:chExt cx="1790700" cy="1409700"/>
          </a:xfrm>
        </p:grpSpPr>
        <p:grpSp>
          <p:nvGrpSpPr>
            <p:cNvPr id="87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Can 92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88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89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95" name="Group 14"/>
          <p:cNvGrpSpPr/>
          <p:nvPr/>
        </p:nvGrpSpPr>
        <p:grpSpPr>
          <a:xfrm>
            <a:off x="3056537" y="5179060"/>
            <a:ext cx="1624421" cy="1221740"/>
            <a:chOff x="1485900" y="3619500"/>
            <a:chExt cx="1790700" cy="1409700"/>
          </a:xfrm>
        </p:grpSpPr>
        <p:grpSp>
          <p:nvGrpSpPr>
            <p:cNvPr id="96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Can 101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rgbClr val="00AE0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97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98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04" name="Group 14"/>
          <p:cNvGrpSpPr/>
          <p:nvPr/>
        </p:nvGrpSpPr>
        <p:grpSpPr>
          <a:xfrm>
            <a:off x="4547779" y="3649354"/>
            <a:ext cx="1624421" cy="1221740"/>
            <a:chOff x="1485900" y="3619500"/>
            <a:chExt cx="1790700" cy="1409700"/>
          </a:xfrm>
        </p:grpSpPr>
        <p:grpSp>
          <p:nvGrpSpPr>
            <p:cNvPr id="105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Can 110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06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07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13" name="Group 14"/>
          <p:cNvGrpSpPr/>
          <p:nvPr/>
        </p:nvGrpSpPr>
        <p:grpSpPr>
          <a:xfrm>
            <a:off x="4700179" y="3801754"/>
            <a:ext cx="1624421" cy="1221740"/>
            <a:chOff x="1485900" y="3619500"/>
            <a:chExt cx="1790700" cy="1409700"/>
          </a:xfrm>
        </p:grpSpPr>
        <p:grpSp>
          <p:nvGrpSpPr>
            <p:cNvPr id="114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Can 119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15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16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22" name="Group 14"/>
          <p:cNvGrpSpPr/>
          <p:nvPr/>
        </p:nvGrpSpPr>
        <p:grpSpPr>
          <a:xfrm>
            <a:off x="4852579" y="3954154"/>
            <a:ext cx="1624421" cy="1221740"/>
            <a:chOff x="1485900" y="3619500"/>
            <a:chExt cx="1790700" cy="1409700"/>
          </a:xfrm>
        </p:grpSpPr>
        <p:grpSp>
          <p:nvGrpSpPr>
            <p:cNvPr id="123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Can 128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24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25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31" name="Group 14"/>
          <p:cNvGrpSpPr/>
          <p:nvPr/>
        </p:nvGrpSpPr>
        <p:grpSpPr>
          <a:xfrm>
            <a:off x="5004979" y="4106554"/>
            <a:ext cx="1624421" cy="1221740"/>
            <a:chOff x="1485900" y="3619500"/>
            <a:chExt cx="1790700" cy="1409700"/>
          </a:xfrm>
        </p:grpSpPr>
        <p:grpSp>
          <p:nvGrpSpPr>
            <p:cNvPr id="132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Can 137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34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40" name="Group 14"/>
          <p:cNvGrpSpPr/>
          <p:nvPr/>
        </p:nvGrpSpPr>
        <p:grpSpPr>
          <a:xfrm>
            <a:off x="5157379" y="4258954"/>
            <a:ext cx="1624421" cy="1221740"/>
            <a:chOff x="1485900" y="3619500"/>
            <a:chExt cx="1790700" cy="1409700"/>
          </a:xfrm>
        </p:grpSpPr>
        <p:grpSp>
          <p:nvGrpSpPr>
            <p:cNvPr id="141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Can 146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42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43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49" name="Group 14"/>
          <p:cNvGrpSpPr/>
          <p:nvPr/>
        </p:nvGrpSpPr>
        <p:grpSpPr>
          <a:xfrm>
            <a:off x="5309779" y="4411354"/>
            <a:ext cx="1624421" cy="1221740"/>
            <a:chOff x="1485900" y="3619500"/>
            <a:chExt cx="1790700" cy="1409700"/>
          </a:xfrm>
        </p:grpSpPr>
        <p:grpSp>
          <p:nvGrpSpPr>
            <p:cNvPr id="150" name="Group 149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Can 155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51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52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58" name="Group 14"/>
          <p:cNvGrpSpPr/>
          <p:nvPr/>
        </p:nvGrpSpPr>
        <p:grpSpPr>
          <a:xfrm>
            <a:off x="5462179" y="4563754"/>
            <a:ext cx="1624421" cy="1221740"/>
            <a:chOff x="1485900" y="3619500"/>
            <a:chExt cx="1790700" cy="1409700"/>
          </a:xfrm>
        </p:grpSpPr>
        <p:grpSp>
          <p:nvGrpSpPr>
            <p:cNvPr id="159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Can 164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60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61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67" name="Group 14"/>
          <p:cNvGrpSpPr/>
          <p:nvPr/>
        </p:nvGrpSpPr>
        <p:grpSpPr>
          <a:xfrm>
            <a:off x="5614579" y="4716154"/>
            <a:ext cx="1624421" cy="1221740"/>
            <a:chOff x="1485900" y="3619500"/>
            <a:chExt cx="1790700" cy="1409700"/>
          </a:xfrm>
        </p:grpSpPr>
        <p:grpSp>
          <p:nvGrpSpPr>
            <p:cNvPr id="168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Can 173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69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70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76" name="Group 14"/>
          <p:cNvGrpSpPr/>
          <p:nvPr/>
        </p:nvGrpSpPr>
        <p:grpSpPr>
          <a:xfrm>
            <a:off x="5766979" y="4868554"/>
            <a:ext cx="1624421" cy="1221740"/>
            <a:chOff x="1485900" y="3619500"/>
            <a:chExt cx="1790700" cy="1409700"/>
          </a:xfrm>
        </p:grpSpPr>
        <p:grpSp>
          <p:nvGrpSpPr>
            <p:cNvPr id="177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Can 182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78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79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85" name="Group 14"/>
          <p:cNvGrpSpPr/>
          <p:nvPr/>
        </p:nvGrpSpPr>
        <p:grpSpPr>
          <a:xfrm>
            <a:off x="5919379" y="5020954"/>
            <a:ext cx="1624421" cy="1221740"/>
            <a:chOff x="1485900" y="3619500"/>
            <a:chExt cx="1790700" cy="1409700"/>
          </a:xfrm>
        </p:grpSpPr>
        <p:grpSp>
          <p:nvGrpSpPr>
            <p:cNvPr id="186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Can 191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87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88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94" name="Group 14"/>
          <p:cNvGrpSpPr/>
          <p:nvPr/>
        </p:nvGrpSpPr>
        <p:grpSpPr>
          <a:xfrm>
            <a:off x="6071779" y="5173354"/>
            <a:ext cx="1624421" cy="1221740"/>
            <a:chOff x="1485900" y="3619500"/>
            <a:chExt cx="1790700" cy="1409700"/>
          </a:xfrm>
        </p:grpSpPr>
        <p:grpSp>
          <p:nvGrpSpPr>
            <p:cNvPr id="195" name="Group 52"/>
            <p:cNvGrpSpPr/>
            <p:nvPr/>
          </p:nvGrpSpPr>
          <p:grpSpPr>
            <a:xfrm>
              <a:off x="1485900" y="3619500"/>
              <a:ext cx="1790700" cy="1409700"/>
              <a:chOff x="2971800" y="2819400"/>
              <a:chExt cx="756000" cy="57150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2971800" y="2819400"/>
                <a:ext cx="756000" cy="571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Can 200"/>
              <p:cNvSpPr/>
              <p:nvPr/>
            </p:nvSpPr>
            <p:spPr>
              <a:xfrm>
                <a:off x="3352800" y="2895600"/>
                <a:ext cx="304800" cy="419100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3020055" y="2877065"/>
                <a:ext cx="266700" cy="266700"/>
              </a:xfrm>
              <a:prstGeom prst="rect">
                <a:avLst/>
              </a:prstGeom>
              <a:solidFill>
                <a:srgbClr val="00AE0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CPU</a:t>
                </a:r>
                <a:endParaRPr lang="ko-KR" altLang="en-US" dirty="0"/>
              </a:p>
            </p:txBody>
          </p:sp>
        </p:grpSp>
        <p:grpSp>
          <p:nvGrpSpPr>
            <p:cNvPr id="196" name="Group 132"/>
            <p:cNvGrpSpPr/>
            <p:nvPr/>
          </p:nvGrpSpPr>
          <p:grpSpPr>
            <a:xfrm>
              <a:off x="2520572" y="4104132"/>
              <a:ext cx="451228" cy="620268"/>
              <a:chOff x="7772400" y="4732020"/>
              <a:chExt cx="190500" cy="251460"/>
            </a:xfrm>
          </p:grpSpPr>
          <p:sp>
            <p:nvSpPr>
              <p:cNvPr id="197" name="Document"/>
              <p:cNvSpPr>
                <a:spLocks noEditPoints="1" noChangeArrowheads="1"/>
              </p:cNvSpPr>
              <p:nvPr/>
            </p:nvSpPr>
            <p:spPr bwMode="auto">
              <a:xfrm>
                <a:off x="7834884" y="473202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Document"/>
              <p:cNvSpPr>
                <a:spLocks noEditPoints="1" noChangeArrowheads="1"/>
              </p:cNvSpPr>
              <p:nvPr/>
            </p:nvSpPr>
            <p:spPr bwMode="auto">
              <a:xfrm>
                <a:off x="7796784" y="47625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Document"/>
              <p:cNvSpPr>
                <a:spLocks noEditPoints="1" noChangeArrowheads="1"/>
              </p:cNvSpPr>
              <p:nvPr/>
            </p:nvSpPr>
            <p:spPr bwMode="auto">
              <a:xfrm>
                <a:off x="7772400" y="4800600"/>
                <a:ext cx="128016" cy="18288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749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are divided into chunks</a:t>
            </a:r>
          </a:p>
          <a:p>
            <a:pPr lvl="1"/>
            <a:r>
              <a:rPr lang="en-US" dirty="0"/>
              <a:t>64MB/chunk</a:t>
            </a:r>
          </a:p>
          <a:p>
            <a:pPr lvl="1"/>
            <a:r>
              <a:rPr lang="en-US" dirty="0"/>
              <a:t>Distributed &amp; replicated over servers</a:t>
            </a:r>
          </a:p>
          <a:p>
            <a:r>
              <a:rPr lang="en-US" dirty="0" smtClean="0"/>
              <a:t>Two entities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One master</a:t>
            </a:r>
          </a:p>
          <a:p>
            <a:pPr lvl="1"/>
            <a:r>
              <a:rPr lang="en-US" dirty="0" smtClean="0"/>
              <a:t>Chunk 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5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Paxos</a:t>
            </a:r>
            <a:r>
              <a:rPr lang="en-US" dirty="0" smtClean="0"/>
              <a:t> is a consensus algorithm.</a:t>
            </a:r>
          </a:p>
          <a:p>
            <a:pPr lvl="1"/>
            <a:r>
              <a:rPr lang="en-US" dirty="0" smtClean="0"/>
              <a:t>Proposers?</a:t>
            </a:r>
          </a:p>
          <a:p>
            <a:pPr lvl="1"/>
            <a:r>
              <a:rPr lang="en-US" dirty="0" smtClean="0"/>
              <a:t>Acceptors?</a:t>
            </a:r>
          </a:p>
          <a:p>
            <a:pPr lvl="1"/>
            <a:r>
              <a:rPr lang="en-US" dirty="0" smtClean="0"/>
              <a:t>Learners?</a:t>
            </a:r>
          </a:p>
          <a:p>
            <a:r>
              <a:rPr lang="en-US" dirty="0" smtClean="0"/>
              <a:t>A proposer always makes sure that,</a:t>
            </a:r>
          </a:p>
          <a:p>
            <a:pPr lvl="1"/>
            <a:r>
              <a:rPr lang="en-US" dirty="0" smtClean="0"/>
              <a:t>If a value has been chosen, it always proposes the same value.</a:t>
            </a:r>
          </a:p>
          <a:p>
            <a:r>
              <a:rPr lang="en-US" dirty="0" smtClean="0"/>
              <a:t>Three phases</a:t>
            </a:r>
          </a:p>
          <a:p>
            <a:pPr lvl="1"/>
            <a:r>
              <a:rPr lang="en-US" dirty="0" smtClean="0"/>
              <a:t>Prepare: “What’s the last proposed value?”</a:t>
            </a:r>
          </a:p>
          <a:p>
            <a:pPr lvl="1"/>
            <a:r>
              <a:rPr lang="en-US" dirty="0" smtClean="0"/>
              <a:t>Accept: “Accept my proposal.”</a:t>
            </a:r>
          </a:p>
          <a:p>
            <a:pPr lvl="1"/>
            <a:r>
              <a:rPr lang="en-US" dirty="0" smtClean="0"/>
              <a:t>Learn: “Let’s tell other guys about the consensus.”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maintains </a:t>
            </a:r>
            <a:r>
              <a:rPr lang="en-US" dirty="0"/>
              <a:t>all file system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Namespace</a:t>
            </a:r>
          </a:p>
          <a:p>
            <a:pPr lvl="1"/>
            <a:r>
              <a:rPr lang="en-US" dirty="0" smtClean="0"/>
              <a:t>Access </a:t>
            </a:r>
            <a:r>
              <a:rPr lang="en-US" dirty="0"/>
              <a:t>control </a:t>
            </a:r>
            <a:r>
              <a:rPr lang="en-US" dirty="0" smtClean="0"/>
              <a:t>info</a:t>
            </a:r>
          </a:p>
          <a:p>
            <a:pPr lvl="1"/>
            <a:r>
              <a:rPr lang="en-US" dirty="0" smtClean="0"/>
              <a:t>Filename </a:t>
            </a:r>
            <a:r>
              <a:rPr lang="en-US" dirty="0"/>
              <a:t>to chunks </a:t>
            </a:r>
            <a:r>
              <a:rPr lang="en-US" dirty="0" smtClean="0"/>
              <a:t>mappings</a:t>
            </a:r>
          </a:p>
          <a:p>
            <a:pPr lvl="1"/>
            <a:r>
              <a:rPr lang="en-US" dirty="0" smtClean="0"/>
              <a:t>Current </a:t>
            </a:r>
            <a:r>
              <a:rPr lang="en-US" dirty="0"/>
              <a:t>locations of </a:t>
            </a:r>
            <a:r>
              <a:rPr lang="en-US" dirty="0" smtClean="0"/>
              <a:t>chunks</a:t>
            </a:r>
          </a:p>
          <a:p>
            <a:r>
              <a:rPr lang="en-US" dirty="0" smtClean="0"/>
              <a:t>Master </a:t>
            </a:r>
            <a:r>
              <a:rPr lang="en-US" dirty="0"/>
              <a:t>replicates its data for fault </a:t>
            </a:r>
            <a:r>
              <a:rPr lang="en-US" dirty="0" smtClean="0"/>
              <a:t>tolerance</a:t>
            </a:r>
          </a:p>
          <a:p>
            <a:r>
              <a:rPr lang="en-US" dirty="0" smtClean="0"/>
              <a:t>Master periodically </a:t>
            </a:r>
            <a:r>
              <a:rPr lang="en-US" dirty="0"/>
              <a:t>communicates with all </a:t>
            </a:r>
            <a:r>
              <a:rPr lang="en-US" dirty="0" smtClean="0"/>
              <a:t>chunk servers</a:t>
            </a:r>
          </a:p>
          <a:p>
            <a:pPr lvl="1"/>
            <a:r>
              <a:rPr lang="en-US" dirty="0" smtClean="0"/>
              <a:t>Via </a:t>
            </a:r>
            <a:r>
              <a:rPr lang="en-US" dirty="0"/>
              <a:t>heartbeat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get state and send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Chunk servers respond to read/write requests &amp; master’s commands.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8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Table-based storage on top of GFS</a:t>
            </a:r>
          </a:p>
          <a:p>
            <a:r>
              <a:rPr lang="en-US" dirty="0" smtClean="0"/>
              <a:t>Main storage for a lot of Google services</a:t>
            </a:r>
          </a:p>
          <a:p>
            <a:pPr lvl="1"/>
            <a:r>
              <a:rPr lang="en-US" dirty="0"/>
              <a:t>Google </a:t>
            </a:r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Google Finance</a:t>
            </a:r>
          </a:p>
          <a:p>
            <a:pPr lvl="1"/>
            <a:r>
              <a:rPr lang="en-US" dirty="0" smtClean="0"/>
              <a:t>Personalized search</a:t>
            </a:r>
          </a:p>
          <a:p>
            <a:pPr lvl="1"/>
            <a:r>
              <a:rPr lang="en-US" dirty="0" smtClean="0"/>
              <a:t>Google </a:t>
            </a:r>
            <a:r>
              <a:rPr lang="en-US" dirty="0"/>
              <a:t>Earth &amp; Google </a:t>
            </a:r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Gives a large logical table view to the clients</a:t>
            </a:r>
          </a:p>
          <a:p>
            <a:pPr lvl="1"/>
            <a:r>
              <a:rPr lang="en-US" dirty="0" smtClean="0"/>
              <a:t>Logical tables are divided into </a:t>
            </a:r>
            <a:r>
              <a:rPr lang="en-US" i="1" dirty="0" smtClean="0">
                <a:solidFill>
                  <a:srgbClr val="FF0000"/>
                </a:solidFill>
              </a:rPr>
              <a:t>tablets</a:t>
            </a:r>
            <a:r>
              <a:rPr lang="en-US" dirty="0" smtClean="0"/>
              <a:t> and distributed over the </a:t>
            </a:r>
            <a:r>
              <a:rPr lang="en-US" dirty="0" err="1" smtClean="0"/>
              <a:t>Bigtable</a:t>
            </a:r>
            <a:r>
              <a:rPr lang="en-US" dirty="0" smtClean="0"/>
              <a:t> servers.</a:t>
            </a:r>
          </a:p>
          <a:p>
            <a:r>
              <a:rPr lang="en-US" dirty="0"/>
              <a:t>Three entities</a:t>
            </a:r>
          </a:p>
          <a:p>
            <a:pPr lvl="1"/>
            <a:r>
              <a:rPr lang="en-US" dirty="0"/>
              <a:t>Client library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One master</a:t>
            </a:r>
          </a:p>
          <a:p>
            <a:pPr lvl="1"/>
            <a:r>
              <a:rPr lang="en-US" dirty="0"/>
              <a:t>Tablet </a:t>
            </a:r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1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Table: rows &amp; columns</a:t>
            </a:r>
          </a:p>
          <a:p>
            <a:pPr lvl="1"/>
            <a:r>
              <a:rPr lang="en-US" i="1" dirty="0"/>
              <a:t>(row, column, timestamp) -&gt; cell </a:t>
            </a:r>
            <a:r>
              <a:rPr lang="en-US" i="1" dirty="0" smtClean="0"/>
              <a:t>contents</a:t>
            </a:r>
          </a:p>
          <a:p>
            <a:r>
              <a:rPr lang="en-US" dirty="0" smtClean="0"/>
              <a:t>E.g., web </a:t>
            </a:r>
            <a:r>
              <a:rPr lang="en-US" dirty="0"/>
              <a:t>pages and </a:t>
            </a:r>
            <a:r>
              <a:rPr lang="en-US" dirty="0" smtClean="0"/>
              <a:t>relevant info.</a:t>
            </a:r>
            <a:endParaRPr lang="en-US" dirty="0"/>
          </a:p>
          <a:p>
            <a:pPr lvl="1"/>
            <a:r>
              <a:rPr lang="en-US" dirty="0" smtClean="0"/>
              <a:t>Rows: URLs</a:t>
            </a:r>
          </a:p>
          <a:p>
            <a:pPr lvl="1"/>
            <a:r>
              <a:rPr lang="en-US" dirty="0" smtClean="0"/>
              <a:t>Columns: actual web page, (out-going) links, (incoming) links, etc.</a:t>
            </a:r>
          </a:p>
          <a:p>
            <a:pPr lvl="1"/>
            <a:r>
              <a:rPr lang="en-US" dirty="0" smtClean="0"/>
              <a:t>Versioned: using timestamps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dia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0297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03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paradigm</a:t>
            </a:r>
          </a:p>
          <a:p>
            <a:pPr lvl="1"/>
            <a:r>
              <a:rPr lang="en-US" dirty="0" smtClean="0"/>
              <a:t>Map: (key, value)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list of (intermediate key, intermediate value)</a:t>
            </a:r>
          </a:p>
          <a:p>
            <a:pPr lvl="1"/>
            <a:r>
              <a:rPr lang="en-US" dirty="0" smtClean="0"/>
              <a:t>Reduce: (intermediate key, list of intermediate values) </a:t>
            </a:r>
            <a:r>
              <a:rPr lang="en-US" dirty="0" smtClean="0">
                <a:sym typeface="Wingdings"/>
              </a:rPr>
              <a:t> (output key, output value)</a:t>
            </a:r>
          </a:p>
          <a:p>
            <a:pPr lvl="1"/>
            <a:r>
              <a:rPr lang="en-US" dirty="0" smtClean="0">
                <a:sym typeface="Wingdings"/>
              </a:rPr>
              <a:t>Programmers write Map &amp; Reduce functions within the interface given (above).</a:t>
            </a:r>
          </a:p>
          <a:p>
            <a:r>
              <a:rPr lang="en-US" dirty="0" smtClean="0">
                <a:sym typeface="Wingdings"/>
              </a:rPr>
              <a:t>Execution framework</a:t>
            </a:r>
          </a:p>
          <a:p>
            <a:pPr lvl="1"/>
            <a:r>
              <a:rPr lang="en-US" dirty="0" smtClean="0">
                <a:sym typeface="Wingdings"/>
              </a:rPr>
              <a:t>Google MapReduce executes Map &amp; Reduce functions over a cluster of servers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  <a:sym typeface="Wingdings"/>
              </a:rPr>
              <a:t>One master</a:t>
            </a:r>
          </a:p>
          <a:p>
            <a:pPr lvl="1"/>
            <a:r>
              <a:rPr lang="en-US" dirty="0" smtClean="0">
                <a:sym typeface="Wingdings"/>
              </a:rPr>
              <a:t>Workers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4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4724400"/>
            <a:ext cx="1417500" cy="666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" name="Group 40"/>
          <p:cNvGrpSpPr/>
          <p:nvPr/>
        </p:nvGrpSpPr>
        <p:grpSpPr>
          <a:xfrm>
            <a:off x="2865300" y="4991100"/>
            <a:ext cx="756000" cy="571500"/>
            <a:chOff x="2971800" y="2819400"/>
            <a:chExt cx="756000" cy="571500"/>
          </a:xfrm>
        </p:grpSpPr>
        <p:sp>
          <p:nvSpPr>
            <p:cNvPr id="7" name="Rectangle 6"/>
            <p:cNvSpPr/>
            <p:nvPr/>
          </p:nvSpPr>
          <p:spPr>
            <a:xfrm>
              <a:off x="2971800" y="2819400"/>
              <a:ext cx="75600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3352800" y="2895600"/>
              <a:ext cx="304800" cy="419100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8000" y="3048000"/>
              <a:ext cx="266700" cy="266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44"/>
          <p:cNvGrpSpPr/>
          <p:nvPr/>
        </p:nvGrpSpPr>
        <p:grpSpPr>
          <a:xfrm>
            <a:off x="2865300" y="4229100"/>
            <a:ext cx="756000" cy="571500"/>
            <a:chOff x="2971800" y="2819400"/>
            <a:chExt cx="756000" cy="571500"/>
          </a:xfrm>
        </p:grpSpPr>
        <p:sp>
          <p:nvSpPr>
            <p:cNvPr id="11" name="Rectangle 10"/>
            <p:cNvSpPr/>
            <p:nvPr/>
          </p:nvSpPr>
          <p:spPr>
            <a:xfrm>
              <a:off x="2971800" y="2819400"/>
              <a:ext cx="75600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an 11"/>
            <p:cNvSpPr/>
            <p:nvPr/>
          </p:nvSpPr>
          <p:spPr>
            <a:xfrm>
              <a:off x="3352800" y="2895600"/>
              <a:ext cx="304800" cy="419100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3048000"/>
              <a:ext cx="266700" cy="266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48"/>
          <p:cNvGrpSpPr/>
          <p:nvPr/>
        </p:nvGrpSpPr>
        <p:grpSpPr>
          <a:xfrm>
            <a:off x="2865300" y="3467100"/>
            <a:ext cx="756000" cy="571500"/>
            <a:chOff x="2971800" y="2819400"/>
            <a:chExt cx="756000" cy="571500"/>
          </a:xfrm>
        </p:grpSpPr>
        <p:sp>
          <p:nvSpPr>
            <p:cNvPr id="15" name="Rectangle 14"/>
            <p:cNvSpPr/>
            <p:nvPr/>
          </p:nvSpPr>
          <p:spPr>
            <a:xfrm>
              <a:off x="2971800" y="2819400"/>
              <a:ext cx="75600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3352800" y="2895600"/>
              <a:ext cx="304800" cy="419100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48000" y="3048000"/>
              <a:ext cx="266700" cy="266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72"/>
          <p:cNvGrpSpPr/>
          <p:nvPr/>
        </p:nvGrpSpPr>
        <p:grpSpPr>
          <a:xfrm>
            <a:off x="5303700" y="3924300"/>
            <a:ext cx="756000" cy="571500"/>
            <a:chOff x="2971800" y="2819400"/>
            <a:chExt cx="756000" cy="571500"/>
          </a:xfrm>
        </p:grpSpPr>
        <p:sp>
          <p:nvSpPr>
            <p:cNvPr id="19" name="Rectangle 18"/>
            <p:cNvSpPr/>
            <p:nvPr/>
          </p:nvSpPr>
          <p:spPr>
            <a:xfrm>
              <a:off x="2971800" y="2819400"/>
              <a:ext cx="75600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an 19"/>
            <p:cNvSpPr/>
            <p:nvPr/>
          </p:nvSpPr>
          <p:spPr>
            <a:xfrm>
              <a:off x="3352800" y="2895600"/>
              <a:ext cx="304800" cy="419100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48000" y="3048000"/>
              <a:ext cx="266700" cy="266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76"/>
          <p:cNvGrpSpPr/>
          <p:nvPr/>
        </p:nvGrpSpPr>
        <p:grpSpPr>
          <a:xfrm>
            <a:off x="7665900" y="4114800"/>
            <a:ext cx="756000" cy="571500"/>
            <a:chOff x="2971800" y="2819400"/>
            <a:chExt cx="756000" cy="571500"/>
          </a:xfrm>
        </p:grpSpPr>
        <p:sp>
          <p:nvSpPr>
            <p:cNvPr id="23" name="Rectangle 22"/>
            <p:cNvSpPr/>
            <p:nvPr/>
          </p:nvSpPr>
          <p:spPr>
            <a:xfrm>
              <a:off x="2971800" y="2819400"/>
              <a:ext cx="75600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an 23"/>
            <p:cNvSpPr/>
            <p:nvPr/>
          </p:nvSpPr>
          <p:spPr>
            <a:xfrm>
              <a:off x="3352800" y="2895600"/>
              <a:ext cx="304800" cy="419100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3048000"/>
              <a:ext cx="266700" cy="266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Group 80"/>
          <p:cNvGrpSpPr/>
          <p:nvPr/>
        </p:nvGrpSpPr>
        <p:grpSpPr>
          <a:xfrm>
            <a:off x="7818300" y="4267200"/>
            <a:ext cx="756000" cy="571500"/>
            <a:chOff x="2971800" y="2819400"/>
            <a:chExt cx="756000" cy="571500"/>
          </a:xfrm>
        </p:grpSpPr>
        <p:sp>
          <p:nvSpPr>
            <p:cNvPr id="27" name="Rectangle 26"/>
            <p:cNvSpPr/>
            <p:nvPr/>
          </p:nvSpPr>
          <p:spPr>
            <a:xfrm>
              <a:off x="2971800" y="2819400"/>
              <a:ext cx="75600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an 27"/>
            <p:cNvSpPr/>
            <p:nvPr/>
          </p:nvSpPr>
          <p:spPr>
            <a:xfrm>
              <a:off x="3352800" y="2895600"/>
              <a:ext cx="304800" cy="419100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48000" y="3048000"/>
              <a:ext cx="266700" cy="266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84"/>
          <p:cNvGrpSpPr/>
          <p:nvPr/>
        </p:nvGrpSpPr>
        <p:grpSpPr>
          <a:xfrm>
            <a:off x="7970700" y="4419600"/>
            <a:ext cx="756000" cy="571500"/>
            <a:chOff x="2971800" y="2819400"/>
            <a:chExt cx="756000" cy="571500"/>
          </a:xfrm>
        </p:grpSpPr>
        <p:sp>
          <p:nvSpPr>
            <p:cNvPr id="31" name="Rectangle 30"/>
            <p:cNvSpPr/>
            <p:nvPr/>
          </p:nvSpPr>
          <p:spPr>
            <a:xfrm>
              <a:off x="2971800" y="2819400"/>
              <a:ext cx="75600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Can 31"/>
            <p:cNvSpPr/>
            <p:nvPr/>
          </p:nvSpPr>
          <p:spPr>
            <a:xfrm>
              <a:off x="3352800" y="2895600"/>
              <a:ext cx="304800" cy="419100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48000" y="3048000"/>
              <a:ext cx="266700" cy="266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1447800" y="3752850"/>
            <a:ext cx="1417500" cy="666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455600" y="4572000"/>
            <a:ext cx="1368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Document"/>
          <p:cNvSpPr>
            <a:spLocks noEditPoints="1" noChangeArrowheads="1"/>
          </p:cNvSpPr>
          <p:nvPr/>
        </p:nvSpPr>
        <p:spPr bwMode="auto">
          <a:xfrm>
            <a:off x="1989000" y="3848100"/>
            <a:ext cx="252000" cy="360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Document"/>
          <p:cNvSpPr>
            <a:spLocks noEditPoints="1" noChangeArrowheads="1"/>
          </p:cNvSpPr>
          <p:nvPr/>
        </p:nvSpPr>
        <p:spPr bwMode="auto">
          <a:xfrm>
            <a:off x="2141400" y="4402500"/>
            <a:ext cx="252000" cy="360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Document"/>
          <p:cNvSpPr>
            <a:spLocks noEditPoints="1" noChangeArrowheads="1"/>
          </p:cNvSpPr>
          <p:nvPr/>
        </p:nvSpPr>
        <p:spPr bwMode="auto">
          <a:xfrm>
            <a:off x="1950900" y="4897800"/>
            <a:ext cx="252000" cy="360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03500" y="4305300"/>
            <a:ext cx="15240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703500" y="4724400"/>
            <a:ext cx="15240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703500" y="5029200"/>
            <a:ext cx="1524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03500" y="3695700"/>
            <a:ext cx="15240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703500" y="4419600"/>
            <a:ext cx="15240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703500" y="3962400"/>
            <a:ext cx="1524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03800" y="4191000"/>
            <a:ext cx="14859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103800" y="4610100"/>
            <a:ext cx="14859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7" name="Group 121"/>
          <p:cNvGrpSpPr/>
          <p:nvPr/>
        </p:nvGrpSpPr>
        <p:grpSpPr>
          <a:xfrm>
            <a:off x="4014300" y="2247900"/>
            <a:ext cx="756000" cy="571500"/>
            <a:chOff x="2971800" y="2819400"/>
            <a:chExt cx="756000" cy="571500"/>
          </a:xfrm>
        </p:grpSpPr>
        <p:sp>
          <p:nvSpPr>
            <p:cNvPr id="48" name="Rectangle 47"/>
            <p:cNvSpPr/>
            <p:nvPr/>
          </p:nvSpPr>
          <p:spPr>
            <a:xfrm>
              <a:off x="2971800" y="2819400"/>
              <a:ext cx="75600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an 48"/>
            <p:cNvSpPr/>
            <p:nvPr/>
          </p:nvSpPr>
          <p:spPr>
            <a:xfrm>
              <a:off x="3352800" y="2895600"/>
              <a:ext cx="304800" cy="419100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048000" y="3048000"/>
              <a:ext cx="266700" cy="266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994125" y="1943100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Master</a:t>
            </a:r>
            <a:endParaRPr lang="ko-KR" alt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50700" y="5071646"/>
            <a:ext cx="1067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Input Files</a:t>
            </a:r>
            <a:endParaRPr lang="ko-KR" altLang="en-US" sz="1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818300" y="4957346"/>
            <a:ext cx="79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Output</a:t>
            </a:r>
            <a:endParaRPr lang="ko-KR" alt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640015" y="5524500"/>
            <a:ext cx="1304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Map workers</a:t>
            </a:r>
            <a:endParaRPr lang="ko-KR" alt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922700" y="5219700"/>
            <a:ext cx="1539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Reduce workers</a:t>
            </a:r>
            <a:endParaRPr lang="ko-KR" altLang="en-US" sz="1600" b="1" dirty="0"/>
          </a:p>
        </p:txBody>
      </p:sp>
      <p:sp>
        <p:nvSpPr>
          <p:cNvPr id="56" name="Document"/>
          <p:cNvSpPr>
            <a:spLocks noEditPoints="1" noChangeArrowheads="1"/>
          </p:cNvSpPr>
          <p:nvPr/>
        </p:nvSpPr>
        <p:spPr bwMode="auto">
          <a:xfrm>
            <a:off x="6561000" y="4097700"/>
            <a:ext cx="252000" cy="360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Document"/>
          <p:cNvSpPr>
            <a:spLocks noEditPoints="1" noChangeArrowheads="1"/>
          </p:cNvSpPr>
          <p:nvPr/>
        </p:nvSpPr>
        <p:spPr bwMode="auto">
          <a:xfrm>
            <a:off x="6561000" y="4631100"/>
            <a:ext cx="252000" cy="360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Rectangle 57"/>
          <p:cNvSpPr/>
          <p:nvPr/>
        </p:nvSpPr>
        <p:spPr>
          <a:xfrm>
            <a:off x="3855900" y="3657600"/>
            <a:ext cx="152400" cy="152400"/>
          </a:xfrm>
          <a:prstGeom prst="rect">
            <a:avLst/>
          </a:prstGeom>
          <a:solidFill>
            <a:srgbClr val="D8EB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855900" y="3962400"/>
            <a:ext cx="152400" cy="152400"/>
          </a:xfrm>
          <a:prstGeom prst="rect">
            <a:avLst/>
          </a:prstGeom>
          <a:solidFill>
            <a:srgbClr val="D8EB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855900" y="4343400"/>
            <a:ext cx="152400" cy="152400"/>
          </a:xfrm>
          <a:prstGeom prst="rect">
            <a:avLst/>
          </a:prstGeom>
          <a:solidFill>
            <a:srgbClr val="D8EB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855900" y="4610100"/>
            <a:ext cx="152400" cy="152400"/>
          </a:xfrm>
          <a:prstGeom prst="rect">
            <a:avLst/>
          </a:prstGeom>
          <a:solidFill>
            <a:srgbClr val="D8EB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855900" y="4914900"/>
            <a:ext cx="152400" cy="152400"/>
          </a:xfrm>
          <a:prstGeom prst="rect">
            <a:avLst/>
          </a:prstGeom>
          <a:solidFill>
            <a:srgbClr val="D8EB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855900" y="5181600"/>
            <a:ext cx="152400" cy="152400"/>
          </a:xfrm>
          <a:prstGeom prst="rect">
            <a:avLst/>
          </a:prstGeom>
          <a:solidFill>
            <a:srgbClr val="D8EB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903400" y="3810000"/>
            <a:ext cx="3048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</a:t>
            </a:r>
            <a:endParaRPr lang="en-US" sz="1100" dirty="0"/>
          </a:p>
        </p:txBody>
      </p:sp>
      <p:sp>
        <p:nvSpPr>
          <p:cNvPr id="65" name="Rectangle 64"/>
          <p:cNvSpPr/>
          <p:nvPr/>
        </p:nvSpPr>
        <p:spPr>
          <a:xfrm>
            <a:off x="2903400" y="4572000"/>
            <a:ext cx="3048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</a:t>
            </a:r>
            <a:endParaRPr lang="en-US" sz="1100" dirty="0"/>
          </a:p>
        </p:txBody>
      </p:sp>
      <p:sp>
        <p:nvSpPr>
          <p:cNvPr id="66" name="Rectangle 65"/>
          <p:cNvSpPr/>
          <p:nvPr/>
        </p:nvSpPr>
        <p:spPr>
          <a:xfrm>
            <a:off x="2903400" y="5334000"/>
            <a:ext cx="3048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</a:t>
            </a:r>
            <a:endParaRPr lang="en-US" sz="1100" dirty="0"/>
          </a:p>
        </p:txBody>
      </p:sp>
      <p:sp>
        <p:nvSpPr>
          <p:cNvPr id="67" name="Rectangle 66"/>
          <p:cNvSpPr/>
          <p:nvPr/>
        </p:nvSpPr>
        <p:spPr>
          <a:xfrm>
            <a:off x="5341800" y="4267200"/>
            <a:ext cx="3048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</a:t>
            </a:r>
            <a:endParaRPr lang="en-US" sz="1100" dirty="0"/>
          </a:p>
        </p:txBody>
      </p:sp>
      <p:grpSp>
        <p:nvGrpSpPr>
          <p:cNvPr id="68" name="Group 133"/>
          <p:cNvGrpSpPr/>
          <p:nvPr/>
        </p:nvGrpSpPr>
        <p:grpSpPr>
          <a:xfrm>
            <a:off x="5303700" y="4648200"/>
            <a:ext cx="756000" cy="571500"/>
            <a:chOff x="2971800" y="2819400"/>
            <a:chExt cx="756000" cy="571500"/>
          </a:xfrm>
        </p:grpSpPr>
        <p:sp>
          <p:nvSpPr>
            <p:cNvPr id="69" name="Rectangle 68"/>
            <p:cNvSpPr/>
            <p:nvPr/>
          </p:nvSpPr>
          <p:spPr>
            <a:xfrm>
              <a:off x="2971800" y="2819400"/>
              <a:ext cx="756000" cy="57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Can 69"/>
            <p:cNvSpPr/>
            <p:nvPr/>
          </p:nvSpPr>
          <p:spPr>
            <a:xfrm>
              <a:off x="3352800" y="2895600"/>
              <a:ext cx="304800" cy="419100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048000" y="3048000"/>
              <a:ext cx="266700" cy="266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5341800" y="4991100"/>
            <a:ext cx="3048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</a:t>
            </a:r>
            <a:endParaRPr lang="en-US" sz="1100" dirty="0"/>
          </a:p>
        </p:txBody>
      </p:sp>
      <p:grpSp>
        <p:nvGrpSpPr>
          <p:cNvPr id="73" name="Group 139"/>
          <p:cNvGrpSpPr/>
          <p:nvPr/>
        </p:nvGrpSpPr>
        <p:grpSpPr>
          <a:xfrm>
            <a:off x="8389800" y="4625340"/>
            <a:ext cx="190500" cy="251460"/>
            <a:chOff x="7772400" y="4732020"/>
            <a:chExt cx="190500" cy="251460"/>
          </a:xfrm>
        </p:grpSpPr>
        <p:sp>
          <p:nvSpPr>
            <p:cNvPr id="74" name="Document"/>
            <p:cNvSpPr>
              <a:spLocks noEditPoints="1" noChangeArrowheads="1"/>
            </p:cNvSpPr>
            <p:nvPr/>
          </p:nvSpPr>
          <p:spPr bwMode="auto">
            <a:xfrm>
              <a:off x="7834884" y="4732020"/>
              <a:ext cx="128016" cy="18288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Document"/>
            <p:cNvSpPr>
              <a:spLocks noEditPoints="1" noChangeArrowheads="1"/>
            </p:cNvSpPr>
            <p:nvPr/>
          </p:nvSpPr>
          <p:spPr bwMode="auto">
            <a:xfrm>
              <a:off x="7796784" y="4762500"/>
              <a:ext cx="128016" cy="18288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Document"/>
            <p:cNvSpPr>
              <a:spLocks noEditPoints="1" noChangeArrowheads="1"/>
            </p:cNvSpPr>
            <p:nvPr/>
          </p:nvSpPr>
          <p:spPr bwMode="auto">
            <a:xfrm>
              <a:off x="7772400" y="4800600"/>
              <a:ext cx="128016" cy="18288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1227000" y="2857500"/>
            <a:ext cx="1752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>
              <a:spcBef>
                <a:spcPct val="200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Input files sent to map </a:t>
            </a:r>
            <a:r>
              <a:rPr lang="en-US" sz="1600" i="1" dirty="0" smtClean="0">
                <a:solidFill>
                  <a:schemeClr val="tx1"/>
                </a:solidFill>
              </a:rPr>
              <a:t>tasks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656000" y="29718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>
              <a:spcBef>
                <a:spcPct val="2000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Intermediate keys partitioned into reduce </a:t>
            </a:r>
            <a:r>
              <a:rPr lang="en-US" sz="1600" i="1" dirty="0" smtClean="0">
                <a:solidFill>
                  <a:srgbClr val="000000"/>
                </a:solidFill>
              </a:rPr>
              <a:t>tasks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79" name="Document"/>
          <p:cNvSpPr>
            <a:spLocks noEditPoints="1" noChangeArrowheads="1"/>
          </p:cNvSpPr>
          <p:nvPr/>
        </p:nvSpPr>
        <p:spPr bwMode="auto">
          <a:xfrm>
            <a:off x="892157" y="4025846"/>
            <a:ext cx="252000" cy="360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0" name="Document"/>
          <p:cNvSpPr>
            <a:spLocks noEditPoints="1" noChangeArrowheads="1"/>
          </p:cNvSpPr>
          <p:nvPr/>
        </p:nvSpPr>
        <p:spPr bwMode="auto">
          <a:xfrm>
            <a:off x="892157" y="4406846"/>
            <a:ext cx="252000" cy="360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" name="Document"/>
          <p:cNvSpPr>
            <a:spLocks noEditPoints="1" noChangeArrowheads="1"/>
          </p:cNvSpPr>
          <p:nvPr/>
        </p:nvSpPr>
        <p:spPr bwMode="auto">
          <a:xfrm>
            <a:off x="892157" y="4766846"/>
            <a:ext cx="252000" cy="360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0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master &amp; multiple workers</a:t>
            </a:r>
          </a:p>
          <a:p>
            <a:r>
              <a:rPr lang="en-US" dirty="0" smtClean="0"/>
              <a:t>Why one master?</a:t>
            </a:r>
          </a:p>
          <a:p>
            <a:pPr lvl="1"/>
            <a:r>
              <a:rPr lang="en-US" dirty="0" smtClean="0"/>
              <a:t>This design simplifies lots of things.</a:t>
            </a:r>
          </a:p>
          <a:p>
            <a:pPr lvl="1"/>
            <a:r>
              <a:rPr lang="en-US" dirty="0" smtClean="0"/>
              <a:t>Mainly used to handle meta data; it’s important to reduce the load of a single master.</a:t>
            </a:r>
          </a:p>
          <a:p>
            <a:pPr lvl="1"/>
            <a:r>
              <a:rPr lang="en-US" dirty="0" smtClean="0"/>
              <a:t>No need to deal with consistency issues</a:t>
            </a:r>
          </a:p>
          <a:p>
            <a:pPr lvl="1"/>
            <a:r>
              <a:rPr lang="en-US" dirty="0" smtClean="0"/>
              <a:t>Mostly fit in the memory </a:t>
            </a:r>
            <a:r>
              <a:rPr lang="en-US" dirty="0" smtClean="0">
                <a:sym typeface="Wingdings"/>
              </a:rPr>
              <a:t> very fast access</a:t>
            </a:r>
          </a:p>
          <a:p>
            <a:r>
              <a:rPr lang="en-US" dirty="0" smtClean="0">
                <a:sym typeface="Wingdings"/>
              </a:rPr>
              <a:t>Obvious problem: failure</a:t>
            </a:r>
          </a:p>
          <a:p>
            <a:pPr lvl="1"/>
            <a:r>
              <a:rPr lang="en-US" dirty="0" smtClean="0">
                <a:sym typeface="Wingdings"/>
              </a:rPr>
              <a:t>We can have one primary and backups.</a:t>
            </a:r>
          </a:p>
          <a:p>
            <a:pPr lvl="1"/>
            <a:r>
              <a:rPr lang="en-US" dirty="0" smtClean="0">
                <a:sym typeface="Wingdings"/>
              </a:rPr>
              <a:t>We can then elect the primary out of the peers.</a:t>
            </a:r>
          </a:p>
          <a:p>
            <a:r>
              <a:rPr lang="en-US" dirty="0" smtClean="0">
                <a:sym typeface="Wingdings"/>
              </a:rPr>
              <a:t>How would you use a lock service like Chubby?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Chubby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coarse-grained lock service</a:t>
            </a:r>
          </a:p>
          <a:p>
            <a:pPr lvl="1"/>
            <a:r>
              <a:rPr lang="en-US" dirty="0"/>
              <a:t>Locks are supposed to be held for hours and days, not seconds.</a:t>
            </a:r>
          </a:p>
          <a:p>
            <a:pPr lvl="1"/>
            <a:r>
              <a:rPr lang="en-US" dirty="0"/>
              <a:t>In addition, it can store small files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for various purposes (e.g., the master election) for GFS, </a:t>
            </a:r>
            <a:r>
              <a:rPr lang="en-US" dirty="0" err="1" smtClean="0"/>
              <a:t>Bigtable</a:t>
            </a:r>
            <a:r>
              <a:rPr lang="en-US" dirty="0" smtClean="0"/>
              <a:t>, MapReduce</a:t>
            </a:r>
          </a:p>
          <a:p>
            <a:pPr lvl="1"/>
            <a:r>
              <a:rPr lang="en-US" dirty="0" smtClean="0"/>
              <a:t>Potential masters try to create a lock on Chubby</a:t>
            </a:r>
          </a:p>
          <a:p>
            <a:pPr lvl="1"/>
            <a:r>
              <a:rPr lang="en-US" dirty="0" smtClean="0"/>
              <a:t>The first one that gets the lock becomes the master</a:t>
            </a:r>
          </a:p>
          <a:p>
            <a:r>
              <a:rPr lang="en-US" dirty="0" smtClean="0"/>
              <a:t>Also used for storing small configuration data and access control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5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Chubby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Chubby cell (an instance) has typically 5 replicas.</a:t>
            </a:r>
          </a:p>
          <a:p>
            <a:pPr lvl="1"/>
            <a:r>
              <a:rPr lang="en-US" dirty="0" smtClean="0"/>
              <a:t>But each cell still serves tens of thousands of clients</a:t>
            </a:r>
          </a:p>
          <a:p>
            <a:r>
              <a:rPr lang="en-US" dirty="0" smtClean="0"/>
              <a:t>Among 5 replicas, one master is elected.</a:t>
            </a:r>
          </a:p>
          <a:p>
            <a:pPr lvl="1"/>
            <a:r>
              <a:rPr lang="en-US" dirty="0" smtClean="0"/>
              <a:t>Any one replica can be the master.</a:t>
            </a:r>
          </a:p>
          <a:p>
            <a:pPr lvl="1"/>
            <a:r>
              <a:rPr lang="en-US" dirty="0" smtClean="0"/>
              <a:t>They decide who is the master via </a:t>
            </a:r>
            <a:r>
              <a:rPr lang="en-US" dirty="0" err="1" smtClean="0"/>
              <a:t>Paxos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master handles all requests.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Chubby System 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90" y="3505200"/>
            <a:ext cx="5080420" cy="308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2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system interface</a:t>
            </a:r>
          </a:p>
          <a:p>
            <a:pPr lvl="1"/>
            <a:r>
              <a:rPr lang="en-US" dirty="0" smtClean="0"/>
              <a:t>From a client’s point of view, it’s almost like accessing a file system.</a:t>
            </a:r>
          </a:p>
          <a:p>
            <a:r>
              <a:rPr lang="en-US" dirty="0"/>
              <a:t>Typical name: 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ls</a:t>
            </a:r>
            <a:r>
              <a:rPr lang="en-US" dirty="0">
                <a:solidFill>
                  <a:srgbClr val="0000FF"/>
                </a:solidFill>
              </a:rPr>
              <a:t>/foo/wombat/pouch</a:t>
            </a:r>
          </a:p>
          <a:p>
            <a:pPr lvl="1"/>
            <a:r>
              <a:rPr lang="en-US" dirty="0" err="1"/>
              <a:t>ls</a:t>
            </a:r>
            <a:r>
              <a:rPr lang="en-US" dirty="0"/>
              <a:t> (lock service) common to all Chubby names</a:t>
            </a:r>
          </a:p>
          <a:p>
            <a:pPr lvl="1"/>
            <a:r>
              <a:rPr lang="en-US" dirty="0"/>
              <a:t>foo is the name of the Chubby </a:t>
            </a:r>
            <a:r>
              <a:rPr lang="en-US" dirty="0" smtClean="0"/>
              <a:t>cell</a:t>
            </a:r>
            <a:endParaRPr lang="en-US" dirty="0"/>
          </a:p>
          <a:p>
            <a:pPr lvl="1"/>
            <a:r>
              <a:rPr lang="en-US" dirty="0"/>
              <a:t>/wombat/pouch interpreted within Chubby cell</a:t>
            </a:r>
          </a:p>
          <a:p>
            <a:r>
              <a:rPr lang="en-US" dirty="0"/>
              <a:t>Contains files and directories, </a:t>
            </a:r>
            <a:r>
              <a:rPr lang="en-US" dirty="0" smtClean="0"/>
              <a:t>called </a:t>
            </a:r>
            <a:r>
              <a:rPr lang="en-US" i="1" dirty="0" smtClean="0">
                <a:solidFill>
                  <a:srgbClr val="FF0000"/>
                </a:solidFill>
              </a:rPr>
              <a:t>nodes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Any node can be a </a:t>
            </a:r>
            <a:r>
              <a:rPr lang="en-US" dirty="0" smtClean="0"/>
              <a:t>reader-writer lock: reader (shared) mode &amp; writer (exclusive) mode</a:t>
            </a:r>
            <a:endParaRPr lang="en-US" dirty="0"/>
          </a:p>
          <a:p>
            <a:pPr lvl="1"/>
            <a:r>
              <a:rPr lang="en-US" dirty="0" smtClean="0"/>
              <a:t>Files can contain a small piece of information</a:t>
            </a:r>
          </a:p>
          <a:p>
            <a:pPr lvl="1"/>
            <a:r>
              <a:rPr lang="en-US" dirty="0" smtClean="0"/>
              <a:t>Just like a file system, each file is associated with some meta</a:t>
            </a:r>
            <a:r>
              <a:rPr lang="en-US" dirty="0"/>
              <a:t>-data, such as access control </a:t>
            </a:r>
            <a:r>
              <a:rPr lang="en-US" dirty="0" smtClean="0"/>
              <a:t>lists.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09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Client-Chubby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(library) send </a:t>
            </a:r>
            <a:r>
              <a:rPr lang="en-US" i="1" dirty="0" err="1" smtClean="0">
                <a:solidFill>
                  <a:srgbClr val="FF0000"/>
                </a:solidFill>
              </a:rPr>
              <a:t>KeepAlive</a:t>
            </a:r>
            <a:r>
              <a:rPr lang="en-US" dirty="0" smtClean="0"/>
              <a:t> </a:t>
            </a:r>
            <a:r>
              <a:rPr lang="en-US" dirty="0"/>
              <a:t>messages</a:t>
            </a:r>
          </a:p>
          <a:p>
            <a:pPr lvl="1"/>
            <a:r>
              <a:rPr lang="en-US" dirty="0"/>
              <a:t>Periodic </a:t>
            </a:r>
            <a:r>
              <a:rPr lang="en-US" dirty="0" smtClean="0"/>
              <a:t>handshakes</a:t>
            </a:r>
          </a:p>
          <a:p>
            <a:pPr lvl="1"/>
            <a:r>
              <a:rPr lang="en-US" dirty="0" smtClean="0"/>
              <a:t>If Chubby doesn’t hear back from a client, it’s considered to be failed.</a:t>
            </a:r>
            <a:endParaRPr lang="en-US" dirty="0"/>
          </a:p>
          <a:p>
            <a:r>
              <a:rPr lang="en-US" dirty="0" smtClean="0"/>
              <a:t>Clients can subscribed to </a:t>
            </a:r>
            <a:r>
              <a:rPr lang="en-US" i="1" dirty="0" smtClean="0">
                <a:solidFill>
                  <a:srgbClr val="FF0000"/>
                </a:solidFill>
              </a:rPr>
              <a:t>events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File contents </a:t>
            </a:r>
            <a:r>
              <a:rPr lang="en-US" dirty="0" smtClean="0"/>
              <a:t>modified, child </a:t>
            </a:r>
            <a:r>
              <a:rPr lang="en-US" dirty="0"/>
              <a:t>node added, removed, or </a:t>
            </a:r>
            <a:r>
              <a:rPr lang="en-US" dirty="0" smtClean="0"/>
              <a:t>modified, lock become invalid, etc.</a:t>
            </a:r>
          </a:p>
          <a:p>
            <a:r>
              <a:rPr lang="en-US" dirty="0" smtClean="0"/>
              <a:t>Clients </a:t>
            </a:r>
            <a:r>
              <a:rPr lang="en-US" i="1" dirty="0" smtClean="0">
                <a:solidFill>
                  <a:srgbClr val="FF0000"/>
                </a:solidFill>
              </a:rPr>
              <a:t>cache data</a:t>
            </a:r>
            <a:r>
              <a:rPr lang="en-US" dirty="0" smtClean="0"/>
              <a:t> (file &amp; meta data)</a:t>
            </a:r>
          </a:p>
          <a:p>
            <a:pPr lvl="1"/>
            <a:r>
              <a:rPr lang="en-US" dirty="0" smtClean="0"/>
              <a:t>If the cached data becomes stale, the Chubby master invalidates it.</a:t>
            </a:r>
          </a:p>
          <a:p>
            <a:r>
              <a:rPr lang="en-US" dirty="0" smtClean="0"/>
              <a:t>They Chubby master </a:t>
            </a:r>
            <a:r>
              <a:rPr lang="en-US" i="1" dirty="0">
                <a:solidFill>
                  <a:srgbClr val="FF0000"/>
                </a:solidFill>
              </a:rPr>
              <a:t>piggybacks events or cache invalidations on the </a:t>
            </a:r>
            <a:r>
              <a:rPr lang="en-US" i="1" dirty="0" err="1">
                <a:solidFill>
                  <a:srgbClr val="FF0000"/>
                </a:solidFill>
              </a:rPr>
              <a:t>KeepAlives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Ensures clients keep cache </a:t>
            </a:r>
            <a:r>
              <a:rPr lang="en-US" dirty="0" smtClean="0"/>
              <a:t>consistent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453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First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absence of failure or </a:t>
            </a:r>
            <a:r>
              <a:rPr lang="en-US" dirty="0" err="1" smtClean="0"/>
              <a:t>msg</a:t>
            </a:r>
            <a:r>
              <a:rPr lang="en-US" dirty="0" smtClean="0"/>
              <a:t> loss, we want a value to be chosen even if only one value is proposed by a single proposer.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P1. An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i="1" dirty="0" smtClean="0">
                <a:solidFill>
                  <a:srgbClr val="FF0000"/>
                </a:solidFill>
              </a:rPr>
              <a:t>cceptor must accept the first proposal that it receives.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23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Lock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lock has a </a:t>
            </a:r>
            <a:r>
              <a:rPr lang="en-US" i="1" dirty="0" smtClean="0">
                <a:solidFill>
                  <a:srgbClr val="FF0000"/>
                </a:solidFill>
              </a:rPr>
              <a:t>“sequencer” </a:t>
            </a:r>
            <a:r>
              <a:rPr lang="en-US" dirty="0" smtClean="0"/>
              <a:t>that is roughly a version number.</a:t>
            </a:r>
          </a:p>
          <a:p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process holding a lock L </a:t>
            </a:r>
            <a:r>
              <a:rPr lang="en-US" dirty="0" smtClean="0"/>
              <a:t>issues </a:t>
            </a:r>
            <a:r>
              <a:rPr lang="en-US" dirty="0"/>
              <a:t>a request </a:t>
            </a:r>
            <a:r>
              <a:rPr lang="en-US" dirty="0" smtClean="0"/>
              <a:t>R</a:t>
            </a:r>
            <a:endParaRPr lang="en-US" dirty="0"/>
          </a:p>
          <a:p>
            <a:pPr lvl="1"/>
            <a:r>
              <a:rPr lang="en-US" dirty="0" smtClean="0"/>
              <a:t>It then fails &amp; lock gets freed.</a:t>
            </a:r>
          </a:p>
          <a:p>
            <a:pPr lvl="1"/>
            <a:r>
              <a:rPr lang="en-US" dirty="0" smtClean="0"/>
              <a:t>Another process acquires </a:t>
            </a:r>
            <a:r>
              <a:rPr lang="en-US" dirty="0"/>
              <a:t>L and perform some action before R arrives at </a:t>
            </a:r>
            <a:r>
              <a:rPr lang="en-US" dirty="0" smtClean="0"/>
              <a:t>Chubby.</a:t>
            </a:r>
          </a:p>
          <a:p>
            <a:pPr lvl="1"/>
            <a:r>
              <a:rPr lang="en-US" dirty="0" smtClean="0"/>
              <a:t>R </a:t>
            </a:r>
            <a:r>
              <a:rPr lang="en-US" dirty="0"/>
              <a:t>may be acted on </a:t>
            </a:r>
            <a:r>
              <a:rPr lang="en-US" dirty="0" smtClean="0"/>
              <a:t>without the </a:t>
            </a:r>
            <a:r>
              <a:rPr lang="en-US" dirty="0"/>
              <a:t>protection of L, and potentially on inconsistent data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9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dirty="0"/>
              <a:t>(</a:t>
            </a:r>
            <a:r>
              <a:rPr lang="en-US" dirty="0" smtClean="0"/>
              <a:t>) &amp; close</a:t>
            </a:r>
            <a:r>
              <a:rPr lang="en-US" dirty="0"/>
              <a:t>()</a:t>
            </a:r>
          </a:p>
          <a:p>
            <a:r>
              <a:rPr lang="en-US" dirty="0" err="1"/>
              <a:t>GetContentsAndStat</a:t>
            </a:r>
            <a:r>
              <a:rPr lang="en-US" dirty="0"/>
              <a:t>()</a:t>
            </a:r>
          </a:p>
          <a:p>
            <a:pPr lvl="1"/>
            <a:r>
              <a:rPr lang="en-US" dirty="0" smtClean="0"/>
              <a:t>Reads the whole </a:t>
            </a:r>
            <a:r>
              <a:rPr lang="en-US" dirty="0"/>
              <a:t>file and meta-data</a:t>
            </a:r>
          </a:p>
          <a:p>
            <a:r>
              <a:rPr lang="en-US" dirty="0" err="1"/>
              <a:t>SetContents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Writes to the file</a:t>
            </a:r>
            <a:endParaRPr lang="en-US" dirty="0"/>
          </a:p>
          <a:p>
            <a:r>
              <a:rPr lang="en-US" dirty="0"/>
              <a:t>Acquire(), </a:t>
            </a:r>
            <a:r>
              <a:rPr lang="en-US" dirty="0" err="1"/>
              <a:t>TryAcquire</a:t>
            </a:r>
            <a:r>
              <a:rPr lang="en-US" dirty="0"/>
              <a:t>(), Release(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Acquires and releases a lock associated with the file</a:t>
            </a:r>
            <a:endParaRPr lang="en-US" dirty="0"/>
          </a:p>
          <a:p>
            <a:r>
              <a:rPr lang="en-US" dirty="0" err="1"/>
              <a:t>GetSequencer</a:t>
            </a:r>
            <a:r>
              <a:rPr lang="en-US" dirty="0"/>
              <a:t>(), </a:t>
            </a:r>
            <a:r>
              <a:rPr lang="en-US" dirty="0" err="1"/>
              <a:t>SetSequencer</a:t>
            </a:r>
            <a:r>
              <a:rPr lang="en-US" dirty="0"/>
              <a:t>(), </a:t>
            </a:r>
            <a:r>
              <a:rPr lang="en-US" dirty="0" err="1"/>
              <a:t>CheckSequencer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09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Election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potential primaries open the lock file and attempt to acquire the </a:t>
            </a:r>
            <a:r>
              <a:rPr lang="en-US" dirty="0" smtClean="0"/>
              <a:t>lock.</a:t>
            </a:r>
            <a:endParaRPr lang="en-US" dirty="0"/>
          </a:p>
          <a:p>
            <a:r>
              <a:rPr lang="en-US" dirty="0"/>
              <a:t>One succeeds and becomes the primary, others become </a:t>
            </a:r>
            <a:r>
              <a:rPr lang="en-US" dirty="0" smtClean="0"/>
              <a:t>replicas.</a:t>
            </a:r>
            <a:endParaRPr lang="en-US" dirty="0"/>
          </a:p>
          <a:p>
            <a:r>
              <a:rPr lang="en-US" dirty="0"/>
              <a:t>Primary writes identity into the lock file with </a:t>
            </a:r>
            <a:r>
              <a:rPr lang="en-US" dirty="0" err="1"/>
              <a:t>SetContents</a:t>
            </a:r>
            <a:r>
              <a:rPr lang="en-US" dirty="0"/>
              <a:t>(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Clients and replicas read the lock file with </a:t>
            </a:r>
            <a:r>
              <a:rPr lang="en-US" dirty="0" err="1"/>
              <a:t>GetContentsAndStat</a:t>
            </a:r>
            <a:r>
              <a:rPr lang="en-US" dirty="0"/>
              <a:t>(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In response to a file-modification </a:t>
            </a:r>
            <a:r>
              <a:rPr lang="en-US" dirty="0" smtClean="0"/>
              <a:t>event.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1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Chubby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snapshot of a Chubby cell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Few clients hold locks, and shared locks are </a:t>
            </a:r>
            <a:r>
              <a:rPr lang="en-US" dirty="0" smtClean="0"/>
              <a:t>rare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Consistent </a:t>
            </a:r>
            <a:r>
              <a:rPr lang="en-US" dirty="0"/>
              <a:t>with locking being used for primary election and partitioning data among replicas.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usage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1" y="1676400"/>
            <a:ext cx="4582682" cy="3406774"/>
          </a:xfrm>
          <a:prstGeom prst="rect">
            <a:avLst/>
          </a:prstGeom>
        </p:spPr>
      </p:pic>
      <p:pic>
        <p:nvPicPr>
          <p:cNvPr id="6" name="Picture 5" descr="usage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369" y="1524000"/>
            <a:ext cx="4047679" cy="36845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28600" y="3962400"/>
            <a:ext cx="4648200" cy="609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83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34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Second </a:t>
            </a:r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the first requirement is not enough!</a:t>
            </a:r>
          </a:p>
          <a:p>
            <a:pPr lvl="1"/>
            <a:r>
              <a:rPr lang="en-US" dirty="0" smtClean="0"/>
              <a:t>There are cases that do not provide any consensus.</a:t>
            </a:r>
          </a:p>
          <a:p>
            <a:r>
              <a:rPr lang="en-US" dirty="0" smtClean="0"/>
              <a:t>We need to accept multiple proposals.</a:t>
            </a:r>
          </a:p>
          <a:p>
            <a:r>
              <a:rPr lang="en-US" dirty="0" smtClean="0"/>
              <a:t>Then we </a:t>
            </a:r>
            <a:r>
              <a:rPr lang="en-US" dirty="0"/>
              <a:t>need to guarantee that </a:t>
            </a:r>
            <a:r>
              <a:rPr lang="en-US" dirty="0" smtClean="0">
                <a:solidFill>
                  <a:srgbClr val="0000FF"/>
                </a:solidFill>
              </a:rPr>
              <a:t>once a majority chooses a value, all majorities should choose the same value.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I.e., all chosen </a:t>
            </a:r>
            <a:r>
              <a:rPr lang="en-US" dirty="0">
                <a:solidFill>
                  <a:srgbClr val="0000FF"/>
                </a:solidFill>
              </a:rPr>
              <a:t>proposals have the same value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guarantees only one value to be chosen.</a:t>
            </a:r>
          </a:p>
          <a:p>
            <a:pPr lvl="1"/>
            <a:r>
              <a:rPr lang="en-US" dirty="0"/>
              <a:t>This gives our next requirement</a:t>
            </a:r>
            <a:r>
              <a:rPr lang="en-US" dirty="0" smtClean="0"/>
              <a:t>.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P2</a:t>
            </a:r>
            <a:r>
              <a:rPr lang="en-US" i="1" dirty="0">
                <a:solidFill>
                  <a:srgbClr val="FF0000"/>
                </a:solidFill>
              </a:rPr>
              <a:t>. If a proposal with value </a:t>
            </a:r>
            <a:r>
              <a:rPr lang="en-US" i="1" dirty="0" smtClean="0">
                <a:solidFill>
                  <a:srgbClr val="FF0000"/>
                </a:solidFill>
              </a:rPr>
              <a:t>V </a:t>
            </a:r>
            <a:r>
              <a:rPr lang="en-US" i="1" dirty="0">
                <a:solidFill>
                  <a:srgbClr val="FF0000"/>
                </a:solidFill>
              </a:rPr>
              <a:t>is chosen, then every higher-numbered proposal that is chosen has value </a:t>
            </a:r>
            <a:r>
              <a:rPr lang="en-US" i="1" dirty="0" smtClean="0">
                <a:solidFill>
                  <a:srgbClr val="FF0000"/>
                </a:solidFill>
              </a:rPr>
              <a:t>V.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79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Strengthening </a:t>
            </a:r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OK; how do we guarantee that?</a:t>
            </a:r>
          </a:p>
          <a:p>
            <a:r>
              <a:rPr lang="en-US" dirty="0" smtClean="0"/>
              <a:t>Can acceptors do something?</a:t>
            </a:r>
          </a:p>
          <a:p>
            <a:pPr lvl="1"/>
            <a:r>
              <a:rPr lang="en-US" dirty="0" smtClean="0"/>
              <a:t>Yes!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smtClean="0"/>
              <a:t>we can strengthen P2:</a:t>
            </a:r>
            <a:endParaRPr lang="en-US" dirty="0"/>
          </a:p>
          <a:p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P2a. If a proposal with value V is chosen, then every higher-numbered proposal accepted by any acceptor has value V.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By doing this, </a:t>
            </a:r>
            <a:r>
              <a:rPr lang="en-US" i="1" dirty="0" smtClean="0"/>
              <a:t>we have change the requirement to be </a:t>
            </a:r>
            <a:r>
              <a:rPr lang="en-US" i="1" dirty="0" smtClean="0">
                <a:solidFill>
                  <a:srgbClr val="0000FF"/>
                </a:solidFill>
              </a:rPr>
              <a:t>something that acceptors need to guarantee.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8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Strengthening </a:t>
            </a:r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But guaranteeing </a:t>
            </a:r>
            <a:r>
              <a:rPr lang="en-US" dirty="0" smtClean="0">
                <a:solidFill>
                  <a:srgbClr val="FF0000"/>
                </a:solidFill>
              </a:rPr>
              <a:t>P2a might be difficult because of </a:t>
            </a:r>
            <a:r>
              <a:rPr lang="en-US" dirty="0" smtClean="0">
                <a:solidFill>
                  <a:srgbClr val="FF0000"/>
                </a:solidFill>
              </a:rPr>
              <a:t>P1.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Scenario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dirty="0" smtClean="0">
                <a:solidFill>
                  <a:srgbClr val="000000"/>
                </a:solidFill>
              </a:rPr>
              <a:t>value V is chosen.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 acceptor C never receives any proposal (due to asynchrony).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 proposer fails, recovers, and issues a different proposal with a higher number and a different value.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 accepts it (violating P2a).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9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Combining </a:t>
            </a:r>
            <a:r>
              <a:rPr lang="en-US" dirty="0" smtClean="0"/>
              <a:t>P1 &amp; P2a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can </a:t>
            </a:r>
            <a:r>
              <a:rPr lang="en-US" dirty="0" smtClean="0"/>
              <a:t>proposers do anything about that?</a:t>
            </a:r>
            <a:endParaRPr lang="en-US" dirty="0"/>
          </a:p>
          <a:p>
            <a:r>
              <a:rPr lang="en-US" i="1" dirty="0" smtClean="0">
                <a:solidFill>
                  <a:srgbClr val="FF0000"/>
                </a:solidFill>
              </a:rPr>
              <a:t>P2b. If a proposal with value V is chosen, then every higher-numbered proposal issued by any proposer has value V.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Now we have changed the requirement P2 to </a:t>
            </a:r>
            <a:r>
              <a:rPr lang="en-US" i="1" dirty="0" smtClean="0">
                <a:solidFill>
                  <a:srgbClr val="0000FF"/>
                </a:solidFill>
              </a:rPr>
              <a:t>something that each proposer has to guarantee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2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Guarantee P2b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P2b. If a proposal with value v is chosen, then every higher-numbered proposal issued by any proposer has value </a:t>
            </a:r>
            <a:r>
              <a:rPr lang="en-US" i="1" dirty="0" smtClean="0">
                <a:solidFill>
                  <a:srgbClr val="FF0000"/>
                </a:solidFill>
              </a:rPr>
              <a:t>V.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Two cases for a proposer proposing (N, V)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If a proposer knows that </a:t>
            </a:r>
            <a:r>
              <a:rPr lang="en-US" dirty="0" smtClean="0">
                <a:solidFill>
                  <a:srgbClr val="000000"/>
                </a:solidFill>
              </a:rPr>
              <a:t>there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is and will be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no proposal N’ &lt; N chosen by a majority, it can propose any value.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If that is not the case, then it has to make sure that it proposes the same value that’s been chosen by a majority.</a:t>
            </a:r>
          </a:p>
          <a:p>
            <a:r>
              <a:rPr lang="en-US" dirty="0" smtClean="0"/>
              <a:t>(Rough) Intuition for the first case</a:t>
            </a:r>
          </a:p>
          <a:p>
            <a:pPr lvl="1"/>
            <a:r>
              <a:rPr lang="en-US" dirty="0" smtClean="0"/>
              <a:t>If there’s a proposal chosen by a majority set S, then any majority set S’ will intersect with S.</a:t>
            </a:r>
          </a:p>
          <a:p>
            <a:pPr lvl="1"/>
            <a:r>
              <a:rPr lang="en-US" dirty="0" smtClean="0"/>
              <a:t>Thus, if the proposer asks acceptors and gets replies from a majority that it </a:t>
            </a:r>
            <a:r>
              <a:rPr lang="en-US" i="1" dirty="0" smtClean="0">
                <a:solidFill>
                  <a:srgbClr val="FF0000"/>
                </a:solidFill>
              </a:rPr>
              <a:t>did not and will not</a:t>
            </a:r>
            <a:r>
              <a:rPr lang="en-US" dirty="0" smtClean="0"/>
              <a:t> accept any proposal, then we’re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6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“Invariant” to Maintain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P2c. </a:t>
            </a:r>
            <a:r>
              <a:rPr lang="en-US" i="1" dirty="0" smtClean="0">
                <a:solidFill>
                  <a:srgbClr val="000000"/>
                </a:solidFill>
              </a:rPr>
              <a:t>For any V and N, if a proposal with value V and number N is issued, then </a:t>
            </a:r>
            <a:r>
              <a:rPr lang="en-US" i="1" dirty="0" smtClean="0">
                <a:solidFill>
                  <a:srgbClr val="0000FF"/>
                </a:solidFill>
              </a:rPr>
              <a:t>there is a set S consisting of a majority of acceptors</a:t>
            </a:r>
            <a:r>
              <a:rPr lang="en-US" i="1" dirty="0" smtClean="0">
                <a:solidFill>
                  <a:srgbClr val="000000"/>
                </a:solidFill>
              </a:rPr>
              <a:t> such that either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(A) no acceptor in S </a:t>
            </a:r>
            <a:r>
              <a:rPr lang="en-US" i="1" dirty="0" smtClean="0">
                <a:solidFill>
                  <a:srgbClr val="FF0000"/>
                </a:solidFill>
              </a:rPr>
              <a:t>has accepted or will accept any </a:t>
            </a:r>
            <a:r>
              <a:rPr lang="en-US" i="1" dirty="0" smtClean="0">
                <a:solidFill>
                  <a:srgbClr val="FF0000"/>
                </a:solidFill>
              </a:rPr>
              <a:t>proposal numbered less than N or,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(B) V is the value of the highest-numbered proposal among all proposals numbered less than N accepted by the acceptors in S.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4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32053</TotalTime>
  <Pages>12</Pages>
  <Words>2226</Words>
  <Application>Microsoft Macintosh PowerPoint</Application>
  <PresentationFormat>Letter Paper (8.5x11 in)</PresentationFormat>
  <Paragraphs>333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CS252-template</vt:lpstr>
      <vt:lpstr>Office Theme</vt:lpstr>
      <vt:lpstr>CSE 486/586 Distributed Systems Google Chubby Lock Service</vt:lpstr>
      <vt:lpstr>Recap</vt:lpstr>
      <vt:lpstr>Recap: First Requirement</vt:lpstr>
      <vt:lpstr>Recap: Second Requirement</vt:lpstr>
      <vt:lpstr>Recap: Strengthening P2</vt:lpstr>
      <vt:lpstr>Recap: Strengthening P2</vt:lpstr>
      <vt:lpstr>Recap: Combining P1 &amp; P2a</vt:lpstr>
      <vt:lpstr>How to Guarantee P2b</vt:lpstr>
      <vt:lpstr>“Invariant” to Maintain</vt:lpstr>
      <vt:lpstr>Paxos Phase 1</vt:lpstr>
      <vt:lpstr>Paxos Phase 2</vt:lpstr>
      <vt:lpstr>Paxos Phase 3</vt:lpstr>
      <vt:lpstr>Problem: Progress (Liveness)</vt:lpstr>
      <vt:lpstr>Providing Liveness</vt:lpstr>
      <vt:lpstr>CSE 486/586 Administrivia</vt:lpstr>
      <vt:lpstr>Google Chubby</vt:lpstr>
      <vt:lpstr>Google Infrastructure Overview</vt:lpstr>
      <vt:lpstr>Google File System</vt:lpstr>
      <vt:lpstr>Google File System</vt:lpstr>
      <vt:lpstr>Google File System</vt:lpstr>
      <vt:lpstr>Bigtable</vt:lpstr>
      <vt:lpstr>Bigtable</vt:lpstr>
      <vt:lpstr>MapReduce</vt:lpstr>
      <vt:lpstr>MapReduce</vt:lpstr>
      <vt:lpstr>Common Theme</vt:lpstr>
      <vt:lpstr>Chubby</vt:lpstr>
      <vt:lpstr>Chubby Organization</vt:lpstr>
      <vt:lpstr>Client Interface</vt:lpstr>
      <vt:lpstr>Client-Chubby Interaction</vt:lpstr>
      <vt:lpstr>Client Lock Usage</vt:lpstr>
      <vt:lpstr>Client API</vt:lpstr>
      <vt:lpstr>Primary Election Example</vt:lpstr>
      <vt:lpstr>Chubby Usage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1583</cp:revision>
  <cp:lastPrinted>2013-04-15T17:50:47Z</cp:lastPrinted>
  <dcterms:created xsi:type="dcterms:W3CDTF">2012-03-21T04:48:11Z</dcterms:created>
  <dcterms:modified xsi:type="dcterms:W3CDTF">2013-04-15T18:50:24Z</dcterms:modified>
  <cp:category/>
</cp:coreProperties>
</file>