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1"/>
  </p:notesMasterIdLst>
  <p:handoutMasterIdLst>
    <p:handoutMasterId r:id="rId32"/>
  </p:handoutMasterIdLst>
  <p:sldIdLst>
    <p:sldId id="322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22" r:id="rId11"/>
    <p:sldId id="805" r:id="rId12"/>
    <p:sldId id="806" r:id="rId13"/>
    <p:sldId id="807" r:id="rId14"/>
    <p:sldId id="808" r:id="rId15"/>
    <p:sldId id="809" r:id="rId16"/>
    <p:sldId id="810" r:id="rId17"/>
    <p:sldId id="811" r:id="rId18"/>
    <p:sldId id="812" r:id="rId19"/>
    <p:sldId id="813" r:id="rId20"/>
    <p:sldId id="814" r:id="rId21"/>
    <p:sldId id="820" r:id="rId22"/>
    <p:sldId id="816" r:id="rId23"/>
    <p:sldId id="815" r:id="rId24"/>
    <p:sldId id="817" r:id="rId25"/>
    <p:sldId id="818" r:id="rId26"/>
    <p:sldId id="819" r:id="rId27"/>
    <p:sldId id="821" r:id="rId28"/>
    <p:sldId id="777" r:id="rId29"/>
    <p:sldId id="584" r:id="rId3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9" d="100"/>
          <a:sy n="79" d="100"/>
        </p:scale>
        <p:origin x="-8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Security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Comes from Greek word meaning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secret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Primitives also can provide integrity, </a:t>
            </a:r>
            <a:r>
              <a:rPr lang="en-US" dirty="0" smtClean="0">
                <a:ea typeface="ＭＳ Ｐゴシック" charset="0"/>
              </a:rPr>
              <a:t>authentication</a:t>
            </a:r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Cryptographers invent secret codes to attempt to hide messages from unauthorized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observers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Modern </a:t>
            </a:r>
            <a:r>
              <a:rPr lang="en-US" dirty="0">
                <a:ea typeface="ＭＳ Ｐゴシック" charset="0"/>
                <a:cs typeface="ＭＳ Ｐゴシック" charset="0"/>
              </a:rPr>
              <a:t>encryption:</a:t>
            </a:r>
          </a:p>
          <a:p>
            <a:pPr lvl="1" eaLnBrk="1" hangingPunct="1"/>
            <a:r>
              <a:rPr lang="en-US" i="1" dirty="0">
                <a:ea typeface="ＭＳ Ｐゴシック" charset="0"/>
              </a:rPr>
              <a:t>Algorithm </a:t>
            </a:r>
            <a:r>
              <a:rPr lang="en-US" dirty="0">
                <a:ea typeface="ＭＳ Ｐゴシック" charset="0"/>
              </a:rPr>
              <a:t>public, </a:t>
            </a:r>
            <a:r>
              <a:rPr lang="en-US" i="1" dirty="0">
                <a:ea typeface="ＭＳ Ｐゴシック" charset="0"/>
              </a:rPr>
              <a:t>key </a:t>
            </a:r>
            <a:r>
              <a:rPr lang="en-US" dirty="0">
                <a:ea typeface="ＭＳ Ｐゴシック" charset="0"/>
              </a:rPr>
              <a:t>secret and provides security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May be symmetric (secret) or asymmetric (public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pPr eaLnBrk="1" hangingPunct="1"/>
            <a:r>
              <a:rPr lang="en-US" dirty="0" smtClean="0">
                <a:ea typeface="ＭＳ Ｐゴシック" charset="0"/>
              </a:rPr>
              <a:t>Cryptographic algorithms goal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Given key, relatively easy to compute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Without key, hard to compute (invert)</a:t>
            </a:r>
          </a:p>
          <a:p>
            <a:pPr lvl="1" eaLnBrk="1" hangingPunct="1"/>
            <a:r>
              <a:rPr lang="ja-JP" alt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Level</a:t>
            </a:r>
            <a:r>
              <a:rPr lang="ja-JP" alt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of security often based on </a:t>
            </a:r>
            <a:r>
              <a:rPr lang="ja-JP" alt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length</a:t>
            </a:r>
            <a:r>
              <a:rPr lang="ja-JP" alt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of key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25538" y="31972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plaintext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83050" y="3179763"/>
            <a:ext cx="14890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ciphertext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86600" y="31972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plaintext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516188" y="3381375"/>
            <a:ext cx="147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667375" y="3381375"/>
            <a:ext cx="1323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68538" y="2828925"/>
            <a:ext cx="180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encryption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16563" y="2828925"/>
            <a:ext cx="162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2117498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Cryptographic hash Functions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Zero </a:t>
            </a:r>
            <a:r>
              <a:rPr lang="en-US" dirty="0" smtClean="0">
                <a:ea typeface="ＭＳ Ｐゴシック" charset="0"/>
              </a:rPr>
              <a:t>keys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Secret-key functions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One </a:t>
            </a:r>
            <a:r>
              <a:rPr lang="en-US" dirty="0" smtClean="0">
                <a:ea typeface="ＭＳ Ｐゴシック" charset="0"/>
              </a:rPr>
              <a:t>key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Public-key functions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Two </a:t>
            </a:r>
            <a:r>
              <a:rPr lang="en-US" dirty="0" smtClean="0">
                <a:ea typeface="ＭＳ Ｐゴシック" charset="0"/>
              </a:rPr>
              <a:t>keys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8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Take message, </a:t>
            </a:r>
            <a:r>
              <a:rPr lang="en-US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dirty="0">
                <a:ea typeface="ＭＳ Ｐゴシック" charset="0"/>
                <a:cs typeface="ＭＳ Ｐゴシック" charset="0"/>
              </a:rPr>
              <a:t>, of arbitrary length and produces a smaller (short) number, </a:t>
            </a:r>
            <a:r>
              <a:rPr lang="en-US" i="1" dirty="0">
                <a:ea typeface="ＭＳ Ｐゴシック" charset="0"/>
                <a:cs typeface="ＭＳ Ｐゴシック" charset="0"/>
              </a:rPr>
              <a:t>h(m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Properties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Easy to compute </a:t>
            </a:r>
            <a:r>
              <a:rPr lang="en-US" i="1" dirty="0">
                <a:ea typeface="ＭＳ Ｐゴシック" charset="0"/>
              </a:rPr>
              <a:t>h(m)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Pre-image resistance</a:t>
            </a:r>
            <a:r>
              <a:rPr lang="en-US" dirty="0">
                <a:solidFill>
                  <a:srgbClr val="000090"/>
                </a:solidFill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</a:rPr>
              <a:t>Hard to find an </a:t>
            </a:r>
            <a:r>
              <a:rPr lang="en-US" i="1" dirty="0">
                <a:ea typeface="ＭＳ Ｐゴシック" charset="0"/>
              </a:rPr>
              <a:t>m</a:t>
            </a:r>
            <a:r>
              <a:rPr lang="en-US" dirty="0">
                <a:ea typeface="ＭＳ Ｐゴシック" charset="0"/>
              </a:rPr>
              <a:t>, given </a:t>
            </a:r>
            <a:r>
              <a:rPr lang="en-US" i="1" dirty="0">
                <a:ea typeface="ＭＳ Ｐゴシック" charset="0"/>
              </a:rPr>
              <a:t>h(m</a:t>
            </a:r>
            <a:r>
              <a:rPr lang="en-US" i="1" dirty="0" smtClean="0">
                <a:ea typeface="ＭＳ Ｐゴシック" charset="0"/>
              </a:rPr>
              <a:t>)</a:t>
            </a:r>
          </a:p>
          <a:p>
            <a:pPr lvl="2" eaLnBrk="1" hangingPunct="1"/>
            <a:r>
              <a:rPr lang="ja-JP" altLang="en-US" sz="1800" i="1" dirty="0" smtClean="0">
                <a:ea typeface="ＭＳ Ｐゴシック" charset="0"/>
              </a:rPr>
              <a:t>“</a:t>
            </a:r>
            <a:r>
              <a:rPr lang="en-US" sz="1800" i="1" dirty="0">
                <a:ea typeface="ＭＳ Ｐゴシック" charset="0"/>
              </a:rPr>
              <a:t>One-way function</a:t>
            </a:r>
            <a:r>
              <a:rPr lang="ja-JP" altLang="en-US" sz="1800" i="1" dirty="0">
                <a:ea typeface="ＭＳ Ｐゴシック" charset="0"/>
              </a:rPr>
              <a:t>”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Second pre-image resistance</a:t>
            </a:r>
            <a:r>
              <a:rPr lang="en-US" dirty="0">
                <a:solidFill>
                  <a:srgbClr val="000090"/>
                </a:solidFill>
                <a:ea typeface="ＭＳ Ｐゴシック" charset="0"/>
              </a:rPr>
              <a:t>:  </a:t>
            </a:r>
            <a:r>
              <a:rPr lang="en-US" dirty="0">
                <a:ea typeface="ＭＳ Ｐゴシック" charset="0"/>
              </a:rPr>
              <a:t>Hard to find two values that hash to the same </a:t>
            </a:r>
            <a:r>
              <a:rPr lang="en-US" i="1" dirty="0">
                <a:ea typeface="ＭＳ Ｐゴシック" charset="0"/>
              </a:rPr>
              <a:t>h(m</a:t>
            </a:r>
            <a:r>
              <a:rPr lang="en-US" i="1" dirty="0" smtClean="0">
                <a:ea typeface="ＭＳ Ｐゴシック" charset="0"/>
              </a:rPr>
              <a:t>)</a:t>
            </a:r>
          </a:p>
          <a:p>
            <a:pPr lvl="2" eaLnBrk="1" hangingPunct="1"/>
            <a:r>
              <a:rPr lang="en-US" sz="1800" i="1" dirty="0" smtClean="0">
                <a:ea typeface="ＭＳ Ｐゴシック" charset="0"/>
              </a:rPr>
              <a:t>E.g</a:t>
            </a:r>
            <a:r>
              <a:rPr lang="en-US" sz="1800" i="1" dirty="0">
                <a:ea typeface="ＭＳ Ｐゴシック" charset="0"/>
              </a:rPr>
              <a:t>. </a:t>
            </a:r>
            <a:r>
              <a:rPr lang="en-US" sz="1800" dirty="0">
                <a:ea typeface="ＭＳ Ｐゴシック" charset="0"/>
              </a:rPr>
              <a:t>discover collision:</a:t>
            </a:r>
            <a:r>
              <a:rPr lang="en-US" sz="1800" i="1" dirty="0">
                <a:ea typeface="ＭＳ Ｐゴシック" charset="0"/>
              </a:rPr>
              <a:t>  h(m) == h(m</a:t>
            </a:r>
            <a:r>
              <a:rPr lang="ja-JP" altLang="en-US" sz="1800" i="1" dirty="0">
                <a:ea typeface="ＭＳ Ｐゴシック" charset="0"/>
              </a:rPr>
              <a:t>’</a:t>
            </a:r>
            <a:r>
              <a:rPr lang="en-US" sz="1800" i="1" dirty="0">
                <a:ea typeface="ＭＳ Ｐゴシック" charset="0"/>
              </a:rPr>
              <a:t>) for m != m</a:t>
            </a:r>
            <a:r>
              <a:rPr lang="ja-JP" altLang="en-US" sz="1800" i="1" dirty="0">
                <a:ea typeface="ＭＳ Ｐゴシック" charset="0"/>
              </a:rPr>
              <a:t>’</a:t>
            </a:r>
            <a:endParaRPr lang="en-US" sz="1800" i="1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Often assumed:  output of hash </a:t>
            </a:r>
            <a:r>
              <a:rPr lang="en-US" dirty="0" err="1" smtClean="0">
                <a:ea typeface="ＭＳ Ｐゴシック" charset="0"/>
              </a:rPr>
              <a:t>fn’s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looks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random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4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to Find Collisions?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Birthday paradox</a:t>
            </a:r>
          </a:p>
          <a:p>
            <a:pPr lvl="1"/>
            <a:r>
              <a:rPr lang="en-US" dirty="0" smtClean="0"/>
              <a:t>In a set of </a:t>
            </a:r>
            <a:r>
              <a:rPr lang="en-US" i="1" dirty="0" smtClean="0"/>
              <a:t>n</a:t>
            </a:r>
            <a:r>
              <a:rPr lang="en-US" dirty="0" smtClean="0"/>
              <a:t> random people, what’s the probability of two people having the same birthday?</a:t>
            </a:r>
          </a:p>
          <a:p>
            <a:r>
              <a:rPr lang="en-US" dirty="0" smtClean="0"/>
              <a:t>Calculation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Compute probability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different</a:t>
            </a:r>
            <a:r>
              <a:rPr lang="en-US" dirty="0">
                <a:ea typeface="ＭＳ Ｐゴシック" charset="0"/>
                <a:cs typeface="ＭＳ Ｐゴシック" charset="0"/>
              </a:rPr>
              <a:t> birthdays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Random sample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ea typeface="ＭＳ Ｐゴシック" charset="0"/>
                <a:cs typeface="ＭＳ Ｐゴシック" charset="0"/>
              </a:rPr>
              <a:t> people taken from </a:t>
            </a:r>
            <a:r>
              <a:rPr lang="en-US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ea typeface="ＭＳ Ｐゴシック" charset="0"/>
                <a:cs typeface="ＭＳ Ｐゴシック" charset="0"/>
              </a:rPr>
              <a:t>=365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days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Probability of no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repetition: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i="1" dirty="0" smtClean="0">
                <a:ea typeface="ＭＳ Ｐゴシック" charset="0"/>
              </a:rPr>
              <a:t>P = 1 – (1) (1 - 1/365) (1 – 2/365) (1 – 3/365) … (1 – (n-1)/365)</a:t>
            </a:r>
          </a:p>
          <a:p>
            <a:pPr lvl="1" eaLnBrk="1" hangingPunct="1">
              <a:spcAft>
                <a:spcPts val="600"/>
              </a:spcAft>
            </a:pPr>
            <a:r>
              <a:rPr lang="en-US" i="1" dirty="0" smtClean="0">
                <a:ea typeface="ＭＳ Ｐゴシック" charset="0"/>
              </a:rPr>
              <a:t>(k = # of slots</a:t>
            </a:r>
            <a:r>
              <a:rPr lang="en-US" i="1" smtClean="0">
                <a:ea typeface="ＭＳ Ｐゴシック" charset="0"/>
              </a:rPr>
              <a:t>, e.g., 365) P  </a:t>
            </a:r>
            <a:r>
              <a:rPr lang="en-US" i="1" dirty="0">
                <a:ea typeface="ＭＳ Ｐゴシック" charset="0"/>
              </a:rPr>
              <a:t>≈  1 – e</a:t>
            </a:r>
            <a:r>
              <a:rPr lang="en-US" i="1" baseline="30000" dirty="0">
                <a:ea typeface="ＭＳ Ｐゴシック" charset="0"/>
              </a:rPr>
              <a:t>-(n(n-1)/</a:t>
            </a:r>
            <a:r>
              <a:rPr lang="en-US" i="1" baseline="30000" dirty="0" smtClean="0">
                <a:ea typeface="ＭＳ Ｐゴシック" charset="0"/>
              </a:rPr>
              <a:t>2k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For </a:t>
            </a:r>
            <a:r>
              <a:rPr lang="en-US" i="1" dirty="0" smtClean="0">
                <a:ea typeface="ＭＳ Ｐゴシック" charset="0"/>
              </a:rPr>
              <a:t>p</a:t>
            </a:r>
            <a:r>
              <a:rPr lang="en-US" dirty="0" smtClean="0">
                <a:ea typeface="ＭＳ Ｐゴシック" charset="0"/>
              </a:rPr>
              <a:t>, it takes roughly </a:t>
            </a:r>
            <a:r>
              <a:rPr lang="en-US" dirty="0" err="1" smtClean="0">
                <a:ea typeface="ＭＳ Ｐゴシック" charset="0"/>
              </a:rPr>
              <a:t>sqrt</a:t>
            </a:r>
            <a:r>
              <a:rPr lang="en-US" dirty="0" smtClean="0">
                <a:ea typeface="ＭＳ Ｐゴシック" charset="0"/>
              </a:rPr>
              <a:t>(2k * </a:t>
            </a:r>
            <a:r>
              <a:rPr lang="en-US" dirty="0" err="1" smtClean="0">
                <a:ea typeface="ＭＳ Ｐゴシック" charset="0"/>
              </a:rPr>
              <a:t>ln</a:t>
            </a:r>
            <a:r>
              <a:rPr lang="en-US" dirty="0" smtClean="0">
                <a:ea typeface="ＭＳ Ｐゴシック" charset="0"/>
              </a:rPr>
              <a:t>(1/(1-p))) people to find two people with the same birthday.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With p = 50%,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3505200"/>
            <a:ext cx="533082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46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Bits for Hash?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If </a:t>
            </a:r>
            <a:r>
              <a:rPr lang="en-US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dirty="0">
                <a:ea typeface="ＭＳ Ｐゴシック" charset="0"/>
                <a:cs typeface="ＭＳ Ｐゴシック" charset="0"/>
              </a:rPr>
              <a:t> bits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how many numbers do we need to find (weak) collision?</a:t>
            </a:r>
          </a:p>
          <a:p>
            <a:pPr lvl="1"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It’s not 2</a:t>
            </a:r>
            <a:r>
              <a:rPr lang="en-US" baseline="30000" dirty="0" smtClean="0">
                <a:ea typeface="ＭＳ Ｐゴシック" charset="0"/>
                <a:cs typeface="ＭＳ Ｐゴシック" charset="0"/>
              </a:rPr>
              <a:t>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!</a:t>
            </a:r>
          </a:p>
          <a:p>
            <a:pPr lvl="1"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It takes </a:t>
            </a:r>
            <a:r>
              <a:rPr lang="en-US" i="1" dirty="0">
                <a:ea typeface="ＭＳ Ｐゴシック" charset="0"/>
                <a:cs typeface="ＭＳ Ｐゴシック" charset="0"/>
              </a:rPr>
              <a:t>2</a:t>
            </a:r>
            <a:r>
              <a:rPr lang="en-US" i="1" baseline="30000" dirty="0">
                <a:ea typeface="ＭＳ Ｐゴシック" charset="0"/>
                <a:cs typeface="ＭＳ Ｐゴシック" charset="0"/>
              </a:rPr>
              <a:t>m/2</a:t>
            </a:r>
            <a:r>
              <a:rPr lang="en-US" dirty="0">
                <a:ea typeface="ＭＳ Ｐゴシック" charset="0"/>
                <a:cs typeface="ＭＳ Ｐゴシック" charset="0"/>
              </a:rPr>
              <a:t> to find weak collision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Still takes 2</a:t>
            </a:r>
            <a:r>
              <a:rPr lang="en-US" baseline="30000" dirty="0">
                <a:ea typeface="ＭＳ Ｐゴシック" charset="0"/>
              </a:rPr>
              <a:t>m</a:t>
            </a:r>
            <a:r>
              <a:rPr lang="en-US" dirty="0">
                <a:ea typeface="ＭＳ Ｐゴシック" charset="0"/>
              </a:rPr>
              <a:t> to find strong (pre-image) </a:t>
            </a:r>
            <a:r>
              <a:rPr lang="en-US" dirty="0" smtClean="0">
                <a:ea typeface="ＭＳ Ｐゴシック" charset="0"/>
              </a:rPr>
              <a:t>collision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64 bits, takes 2</a:t>
            </a:r>
            <a:r>
              <a:rPr lang="en-US" baseline="30000" dirty="0">
                <a:ea typeface="ＭＳ Ｐゴシック" charset="0"/>
                <a:cs typeface="ＭＳ Ｐゴシック" charset="0"/>
              </a:rPr>
              <a:t>32</a:t>
            </a:r>
            <a:r>
              <a:rPr lang="en-US" dirty="0">
                <a:ea typeface="ＭＳ Ｐゴシック" charset="0"/>
                <a:cs typeface="ＭＳ Ｐゴシック" charset="0"/>
              </a:rPr>
              <a:t> messages to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search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MD5 </a:t>
            </a:r>
            <a:r>
              <a:rPr lang="en-US" dirty="0">
                <a:ea typeface="ＭＳ Ｐゴシック" charset="0"/>
                <a:cs typeface="ＭＳ Ｐゴシック" charset="0"/>
              </a:rPr>
              <a:t>(128 bits) considered too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little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SHA-1 (160 bits) getting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old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7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Password hashing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Can</a:t>
            </a:r>
            <a:r>
              <a:rPr lang="ja-JP" altLang="en-US" dirty="0">
                <a:ea typeface="ＭＳ Ｐゴシック" charset="0"/>
              </a:rPr>
              <a:t>’</a:t>
            </a:r>
            <a:r>
              <a:rPr lang="en-US" dirty="0">
                <a:ea typeface="ＭＳ Ｐゴシック" charset="0"/>
              </a:rPr>
              <a:t>t store passwords in a file that could be </a:t>
            </a:r>
            <a:r>
              <a:rPr lang="en-US" dirty="0" smtClean="0">
                <a:ea typeface="ＭＳ Ｐゴシック" charset="0"/>
              </a:rPr>
              <a:t>read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Concerned with insider attacks!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</a:rPr>
              <a:t>Must </a:t>
            </a:r>
            <a:r>
              <a:rPr lang="en-US" dirty="0">
                <a:ea typeface="ＭＳ Ｐゴシック" charset="0"/>
              </a:rPr>
              <a:t>compare typed passwords to stored </a:t>
            </a:r>
            <a:r>
              <a:rPr lang="en-US" dirty="0" smtClean="0">
                <a:ea typeface="ＭＳ Ｐゴシック" charset="0"/>
              </a:rPr>
              <a:t>passwords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Does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hash (typed) === hash (password)</a:t>
            </a:r>
            <a:r>
              <a:rPr lang="en-US" dirty="0" smtClean="0">
                <a:ea typeface="ＭＳ Ｐゴシック" charset="0"/>
              </a:rPr>
              <a:t>?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</a:rPr>
              <a:t>Actually</a:t>
            </a:r>
            <a:r>
              <a:rPr lang="en-US" dirty="0">
                <a:ea typeface="ＭＳ Ｐゴシック" charset="0"/>
              </a:rPr>
              <a:t>, a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salt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is often used</a:t>
            </a:r>
            <a:r>
              <a:rPr lang="en-US" dirty="0" smtClean="0">
                <a:ea typeface="ＭＳ Ｐゴシック" charset="0"/>
              </a:rPr>
              <a:t>: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hash (input || salt)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Avoids </a:t>
            </a:r>
            <a:r>
              <a:rPr lang="en-US" dirty="0" err="1">
                <a:ea typeface="ＭＳ Ｐゴシック" charset="0"/>
              </a:rPr>
              <a:t>precomputation</a:t>
            </a:r>
            <a:r>
              <a:rPr lang="en-US" dirty="0">
                <a:ea typeface="ＭＳ Ｐゴシック" charset="0"/>
              </a:rPr>
              <a:t> of all possible hashes in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rainbow tables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 (available for download from file-sharing systems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3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(Secret)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Also: “conventional / private-key / single-key”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Sender and recipient share a common key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All classical encryption algorithms are private-key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Dual use:  confidentiality </a:t>
            </a:r>
            <a:r>
              <a:rPr lang="en-AU" dirty="0" smtClean="0">
                <a:ea typeface="ＭＳ Ｐゴシック" charset="0"/>
              </a:rPr>
              <a:t>(encryption) or </a:t>
            </a:r>
            <a:r>
              <a:rPr lang="en-AU" dirty="0">
                <a:ea typeface="ＭＳ Ｐゴシック" charset="0"/>
              </a:rPr>
              <a:t>authentication/</a:t>
            </a:r>
            <a:r>
              <a:rPr lang="en-AU" dirty="0" smtClean="0">
                <a:ea typeface="ＭＳ Ｐゴシック" charset="0"/>
              </a:rPr>
              <a:t>integrity (message authentication code)</a:t>
            </a:r>
          </a:p>
          <a:p>
            <a:pPr eaLnBrk="1" hangingPunct="1"/>
            <a:r>
              <a:rPr lang="en-AU" dirty="0" smtClean="0">
                <a:ea typeface="ＭＳ Ｐゴシック" charset="0"/>
              </a:rPr>
              <a:t>Was only type of encryption prior to invention of public-key in 1970’s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Most widely used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More computationally efficient than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public key</a:t>
            </a:r>
            <a:r>
              <a:rPr lang="ja-JP" altLang="en-US" dirty="0" smtClean="0">
                <a:ea typeface="ＭＳ Ｐゴシック" charset="0"/>
              </a:rPr>
              <a:t>”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4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Cipher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9" y="1905000"/>
            <a:ext cx="8533511" cy="352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31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Two requirements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Strong encryption </a:t>
            </a:r>
            <a:r>
              <a:rPr lang="en-US" dirty="0" smtClean="0">
                <a:ea typeface="ＭＳ Ｐゴシック" charset="0"/>
              </a:rPr>
              <a:t>algorithm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Secret key known only to sender/receiver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Goal</a:t>
            </a:r>
            <a:r>
              <a:rPr lang="en-US" dirty="0">
                <a:ea typeface="ＭＳ Ｐゴシック" charset="0"/>
                <a:cs typeface="ＭＳ Ｐゴシック" charset="0"/>
              </a:rPr>
              <a:t>:  Given key, generate 1-to-1 mapping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ciphertext</a:t>
            </a:r>
            <a:r>
              <a:rPr lang="en-US" dirty="0">
                <a:ea typeface="ＭＳ Ｐゴシック" charset="0"/>
                <a:cs typeface="ＭＳ Ｐゴシック" charset="0"/>
              </a:rPr>
              <a:t> that looks random if key unknown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Assume </a:t>
            </a:r>
            <a:r>
              <a:rPr lang="en-US" i="1" dirty="0">
                <a:ea typeface="ＭＳ Ｐゴシック" charset="0"/>
              </a:rPr>
              <a:t>algorithm </a:t>
            </a:r>
            <a:r>
              <a:rPr lang="en-US" dirty="0">
                <a:ea typeface="ＭＳ Ｐゴシック" charset="0"/>
              </a:rPr>
              <a:t>is known (no security by obscurity)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Implies secure channel to distribute </a:t>
            </a:r>
            <a:r>
              <a:rPr lang="en-US" dirty="0" smtClean="0">
                <a:ea typeface="ＭＳ Ｐゴシック" charset="0"/>
              </a:rPr>
              <a:t>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2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Leakage: </a:t>
            </a:r>
            <a:r>
              <a:rPr lang="en-US" dirty="0">
                <a:ea typeface="ＭＳ Ｐゴシック" charset="0"/>
                <a:cs typeface="ＭＳ Ｐゴシック" charset="0"/>
              </a:rPr>
              <a:t>An unauthorized party gains access to a service or data.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Attacker obtains knowledge of a withdrawal or account </a:t>
            </a:r>
            <a:r>
              <a:rPr lang="en-US" dirty="0" smtClean="0">
                <a:ea typeface="ＭＳ Ｐゴシック" charset="0"/>
              </a:rPr>
              <a:t>balance</a:t>
            </a:r>
            <a:endParaRPr lang="en-US" dirty="0">
              <a:ea typeface="ＭＳ Ｐゴシック" charset="0"/>
            </a:endParaRP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Tampering: </a:t>
            </a:r>
            <a:r>
              <a:rPr lang="en-US" dirty="0">
                <a:ea typeface="ＭＳ Ｐゴシック" charset="0"/>
                <a:cs typeface="ＭＳ Ｐゴシック" charset="0"/>
              </a:rPr>
              <a:t> Unauthorized change of data, tampering with a service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Attacker changes the variable holding your personal checking $$ total</a:t>
            </a: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Vandalism:</a:t>
            </a:r>
            <a:r>
              <a:rPr lang="en-US" dirty="0">
                <a:ea typeface="ＭＳ Ｐゴシック" charset="0"/>
                <a:cs typeface="ＭＳ Ｐゴシック" charset="0"/>
              </a:rPr>
              <a:t> Interference with proper operation, without gain to the attacker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Attacker does not allow any transactions to your </a:t>
            </a:r>
            <a:r>
              <a:rPr lang="en-US" dirty="0" smtClean="0">
                <a:ea typeface="ＭＳ Ｐゴシック" charset="0"/>
              </a:rPr>
              <a:t>account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7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Encryption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cs typeface="Calibri" charset="0"/>
              </a:rPr>
              <a:t>For confidentiality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cs typeface="Calibri" charset="0"/>
              </a:rPr>
              <a:t>Sender: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Compute C = 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(M) &amp; Send C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cs typeface="Calibri" charset="0"/>
              </a:rPr>
              <a:t>Receiver:</a:t>
            </a:r>
            <a:r>
              <a:rPr lang="en-US" dirty="0">
                <a:solidFill>
                  <a:srgbClr val="000090"/>
                </a:solidFill>
                <a:cs typeface="Calibri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Recover M = AES</a:t>
            </a:r>
            <a:r>
              <a:rPr lang="ja-JP" altLang="en-US" dirty="0">
                <a:solidFill>
                  <a:srgbClr val="0000FF"/>
                </a:solidFill>
                <a:cs typeface="Calibri" charset="0"/>
              </a:rPr>
              <a:t>’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(C)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cs typeface="Calibri" charset="0"/>
              </a:rPr>
              <a:t>Message Authentication Code (MAC)</a:t>
            </a:r>
          </a:p>
          <a:p>
            <a:pPr lvl="1" eaLnBrk="1" hangingPunct="1"/>
            <a:r>
              <a:rPr lang="en-US" dirty="0">
                <a:cs typeface="Calibri" charset="0"/>
              </a:rPr>
              <a:t>For integrity</a:t>
            </a:r>
          </a:p>
          <a:p>
            <a:pPr lvl="1" eaLnBrk="1" hangingPunct="1"/>
            <a:r>
              <a:rPr lang="en-US" dirty="0">
                <a:cs typeface="Calibri" charset="0"/>
              </a:rPr>
              <a:t>Sender: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 Compute H = 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(SHA1 (M)) &amp; Send &lt;M, H&gt;</a:t>
            </a:r>
          </a:p>
          <a:p>
            <a:pPr lvl="1" eaLnBrk="1" hangingPunct="1"/>
            <a:r>
              <a:rPr lang="en-US" dirty="0">
                <a:cs typeface="Calibri" charset="0"/>
              </a:rPr>
              <a:t>Receiver: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Computer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H’ =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(SHA1 (M)) &amp; Check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H’ =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H</a:t>
            </a:r>
            <a:endParaRPr lang="en-US" dirty="0">
              <a:solidFill>
                <a:srgbClr val="0000FF"/>
              </a:solidFill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5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(Asymmetric)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to address two key issues</a:t>
            </a:r>
          </a:p>
          <a:p>
            <a:pPr lvl="1"/>
            <a:r>
              <a:rPr lang="en-US" dirty="0" smtClean="0"/>
              <a:t>Key distribution: secure communication without having to trust a key distribution center with your key</a:t>
            </a:r>
          </a:p>
          <a:p>
            <a:pPr lvl="1"/>
            <a:r>
              <a:rPr lang="en-US" dirty="0" smtClean="0"/>
              <a:t>Digital signature: verifying that a message comes from the claimed sender without prior establishment</a:t>
            </a:r>
          </a:p>
          <a:p>
            <a:r>
              <a:rPr lang="en-US" dirty="0" smtClean="0"/>
              <a:t>Public invention </a:t>
            </a:r>
            <a:r>
              <a:rPr lang="en-US" dirty="0" err="1" smtClean="0"/>
              <a:t>Diffie</a:t>
            </a:r>
            <a:r>
              <a:rPr lang="en-US" dirty="0" smtClean="0"/>
              <a:t> &amp; Hellman in 1976</a:t>
            </a:r>
          </a:p>
          <a:p>
            <a:pPr lvl="1"/>
            <a:r>
              <a:rPr lang="en-US" dirty="0" smtClean="0"/>
              <a:t>Known earlier to classified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5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(Asymmetric)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two keys</a:t>
            </a:r>
          </a:p>
          <a:p>
            <a:pPr lvl="1"/>
            <a:r>
              <a:rPr lang="en-US" dirty="0" smtClean="0"/>
              <a:t>Public key: can be known to anybody, used to encrypt and verify signatures</a:t>
            </a:r>
          </a:p>
          <a:p>
            <a:pPr lvl="1"/>
            <a:r>
              <a:rPr lang="en-US" dirty="0" smtClean="0"/>
              <a:t>Private key: should be known only to the recipient, used to decrypt and sign signatures</a:t>
            </a:r>
          </a:p>
          <a:p>
            <a:r>
              <a:rPr lang="en-US" dirty="0" smtClean="0"/>
              <a:t>Asymmetric</a:t>
            </a:r>
          </a:p>
          <a:p>
            <a:pPr lvl="1"/>
            <a:r>
              <a:rPr lang="en-AU" dirty="0">
                <a:ea typeface="ＭＳ Ｐゴシック" charset="0"/>
              </a:rPr>
              <a:t>Can encrypt messages or verify signatures w/o ability to</a:t>
            </a:r>
            <a:r>
              <a:rPr lang="en-AU" b="1" dirty="0">
                <a:ea typeface="ＭＳ Ｐゴシック" charset="0"/>
              </a:rPr>
              <a:t> </a:t>
            </a:r>
            <a:r>
              <a:rPr lang="en-US" dirty="0" smtClean="0"/>
              <a:t>decrypt </a:t>
            </a:r>
            <a:r>
              <a:rPr lang="en-US" dirty="0" err="1" smtClean="0"/>
              <a:t>msgs</a:t>
            </a:r>
            <a:r>
              <a:rPr lang="en-US" dirty="0" smtClean="0"/>
              <a:t> or create signatures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If “one-way function” goes  c </a:t>
            </a:r>
            <a:r>
              <a:rPr lang="en-US" dirty="0">
                <a:ea typeface="ＭＳ Ｐゴシック" charset="0"/>
                <a:sym typeface="Wingdings" charset="0"/>
              </a:rPr>
              <a:t> F(m), then public-key encryption is a </a:t>
            </a:r>
            <a:r>
              <a:rPr lang="ja-JP" altLang="en-US" dirty="0">
                <a:ea typeface="ＭＳ Ｐゴシック" charset="0"/>
                <a:sym typeface="Wingdings" charset="0"/>
              </a:rPr>
              <a:t>“</a:t>
            </a:r>
            <a:r>
              <a:rPr lang="en-US" dirty="0">
                <a:ea typeface="ＭＳ Ｐゴシック" charset="0"/>
                <a:sym typeface="Wingdings" charset="0"/>
              </a:rPr>
              <a:t>trap-door</a:t>
            </a:r>
            <a:r>
              <a:rPr lang="ja-JP" altLang="en-US" dirty="0">
                <a:ea typeface="ＭＳ Ｐゴシック" charset="0"/>
                <a:sym typeface="Wingdings" charset="0"/>
              </a:rPr>
              <a:t>”</a:t>
            </a:r>
            <a:r>
              <a:rPr lang="en-US" dirty="0">
                <a:ea typeface="ＭＳ Ｐゴシック" charset="0"/>
                <a:sym typeface="Wingdings" charset="0"/>
              </a:rPr>
              <a:t> function:</a:t>
            </a:r>
          </a:p>
          <a:p>
            <a:pPr lvl="2" eaLnBrk="1" hangingPunct="1"/>
            <a:r>
              <a:rPr lang="en-US" dirty="0">
                <a:ea typeface="ＭＳ Ｐゴシック" charset="0"/>
                <a:sym typeface="Wingdings" charset="0"/>
              </a:rPr>
              <a:t>Easy to compute 	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c  F(m)</a:t>
            </a:r>
          </a:p>
          <a:p>
            <a:pPr lvl="2" eaLnBrk="1" hangingPunct="1"/>
            <a:r>
              <a:rPr lang="en-US" dirty="0">
                <a:ea typeface="ＭＳ Ｐゴシック" charset="0"/>
                <a:sym typeface="Wingdings" charset="0"/>
              </a:rPr>
              <a:t>Hard to compute 	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m  F</a:t>
            </a:r>
            <a:r>
              <a:rPr lang="en-US" baseline="30000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-1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(c)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sym typeface="Wingdings" charset="0"/>
              </a:rPr>
              <a:t> </a:t>
            </a:r>
            <a:r>
              <a:rPr lang="en-US" dirty="0">
                <a:ea typeface="ＭＳ Ｐゴシック" charset="0"/>
                <a:sym typeface="Wingdings" charset="0"/>
              </a:rPr>
              <a:t>	without knowing k</a:t>
            </a:r>
          </a:p>
          <a:p>
            <a:pPr lvl="2" eaLnBrk="1" hangingPunct="1"/>
            <a:r>
              <a:rPr lang="en-US" dirty="0">
                <a:ea typeface="ＭＳ Ｐゴシック" charset="0"/>
                <a:sym typeface="Wingdings" charset="0"/>
              </a:rPr>
              <a:t>Easy to compute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sym typeface="Wingdings" charset="0"/>
              </a:rPr>
              <a:t>	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m  F</a:t>
            </a:r>
            <a:r>
              <a:rPr lang="en-US" baseline="30000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-1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c,</a:t>
            </a:r>
            <a:r>
              <a:rPr lang="en-US" dirty="0" err="1">
                <a:solidFill>
                  <a:srgbClr val="0000FF"/>
                </a:solidFill>
                <a:ea typeface="ＭＳ Ｐゴシック" charset="0"/>
                <a:sym typeface="Wingdings" charset="0"/>
              </a:rPr>
              <a:t>k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)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sym typeface="Wingdings" charset="0"/>
              </a:rPr>
              <a:t> </a:t>
            </a:r>
            <a:r>
              <a:rPr lang="en-US" dirty="0">
                <a:ea typeface="ＭＳ Ｐゴシック" charset="0"/>
                <a:sym typeface="Wingdings" charset="0"/>
              </a:rPr>
              <a:t>	by knowing </a:t>
            </a:r>
            <a:r>
              <a:rPr lang="en-US" dirty="0" smtClean="0">
                <a:ea typeface="ＭＳ Ｐゴシック" charset="0"/>
                <a:sym typeface="Wingdings" charset="0"/>
              </a:rPr>
              <a:t>k</a:t>
            </a:r>
            <a:endParaRPr lang="en-US" dirty="0">
              <a:ea typeface="ＭＳ Ｐゴシック" charset="0"/>
              <a:sym typeface="Wingding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(Asymmetric)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b="56462"/>
          <a:stretch>
            <a:fillRect/>
          </a:stretch>
        </p:blipFill>
        <p:spPr bwMode="auto">
          <a:xfrm>
            <a:off x="0" y="1447800"/>
            <a:ext cx="91360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9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Public Key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2832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Like </a:t>
            </a:r>
            <a:r>
              <a:rPr lang="en-AU" dirty="0">
                <a:ea typeface="ＭＳ Ｐゴシック" charset="0"/>
                <a:cs typeface="ＭＳ Ｐゴシック" charset="0"/>
              </a:rPr>
              <a:t>private key schemes, brute force search </a:t>
            </a:r>
            <a:r>
              <a:rPr lang="en-AU" dirty="0" smtClean="0">
                <a:ea typeface="ＭＳ Ｐゴシック" charset="0"/>
                <a:cs typeface="ＭＳ Ｐゴシック" charset="0"/>
              </a:rPr>
              <a:t>possible</a:t>
            </a:r>
          </a:p>
          <a:p>
            <a:pPr lvl="1" eaLnBrk="1" hangingPunct="1">
              <a:spcAft>
                <a:spcPts val="600"/>
              </a:spcAft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But keys used are too large (e.g., &gt;= 1024 bits)</a:t>
            </a:r>
          </a:p>
          <a:p>
            <a:pPr eaLnBrk="1" hangingPunct="1">
              <a:spcAft>
                <a:spcPts val="600"/>
              </a:spcAft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Security </a:t>
            </a:r>
            <a:r>
              <a:rPr lang="en-AU" dirty="0">
                <a:ea typeface="ＭＳ Ｐゴシック" charset="0"/>
                <a:cs typeface="ＭＳ Ｐゴシック" charset="0"/>
              </a:rPr>
              <a:t>relies on a difference in computational difficulty b/w easy and hard problems</a:t>
            </a:r>
          </a:p>
          <a:p>
            <a:pPr lvl="1" eaLnBrk="1" hangingPunct="1">
              <a:spcAft>
                <a:spcPts val="600"/>
              </a:spcAft>
            </a:pPr>
            <a:r>
              <a:rPr lang="en-AU" dirty="0">
                <a:ea typeface="ＭＳ Ｐゴシック" charset="0"/>
                <a:cs typeface="ＭＳ Ｐゴシック" charset="0"/>
              </a:rPr>
              <a:t>RSA:  exponentiation in composite group vs. factoring</a:t>
            </a:r>
          </a:p>
          <a:p>
            <a:pPr lvl="1" eaLnBrk="1" hangingPunct="1">
              <a:spcAft>
                <a:spcPts val="600"/>
              </a:spcAft>
            </a:pPr>
            <a:r>
              <a:rPr lang="en-AU" dirty="0" err="1">
                <a:ea typeface="ＭＳ Ｐゴシック" charset="0"/>
                <a:cs typeface="ＭＳ Ｐゴシック" charset="0"/>
              </a:rPr>
              <a:t>ElGamal</a:t>
            </a:r>
            <a:r>
              <a:rPr lang="en-AU" dirty="0">
                <a:ea typeface="ＭＳ Ｐゴシック" charset="0"/>
                <a:cs typeface="ＭＳ Ｐゴシック" charset="0"/>
              </a:rPr>
              <a:t>/DH:  exponentiation vs. discrete logarithm in prime </a:t>
            </a:r>
            <a:r>
              <a:rPr lang="en-AU" dirty="0" smtClean="0">
                <a:ea typeface="ＭＳ Ｐゴシック" charset="0"/>
                <a:cs typeface="ＭＳ Ｐゴシック" charset="0"/>
              </a:rPr>
              <a:t>group</a:t>
            </a:r>
          </a:p>
          <a:p>
            <a:pPr lvl="1" eaLnBrk="1" hangingPunct="1">
              <a:spcAft>
                <a:spcPts val="600"/>
              </a:spcAft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Hard problems are known, but computationally expensive</a:t>
            </a:r>
          </a:p>
          <a:p>
            <a:pPr eaLnBrk="1" hangingPunct="1">
              <a:spcAft>
                <a:spcPts val="600"/>
              </a:spcAft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Requires </a:t>
            </a:r>
            <a:r>
              <a:rPr lang="en-AU" dirty="0">
                <a:ea typeface="ＭＳ Ｐゴシック" charset="0"/>
                <a:cs typeface="ＭＳ Ｐゴシック" charset="0"/>
              </a:rPr>
              <a:t>use of very large numbers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Hence is slow compared to private key schemes 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RSA-1024:  80 us / encryption; 1460 us / decryption  [</a:t>
            </a:r>
            <a:r>
              <a:rPr lang="en-US" dirty="0" err="1">
                <a:ea typeface="ＭＳ Ｐゴシック" charset="0"/>
              </a:rPr>
              <a:t>cryptopp.com</a:t>
            </a:r>
            <a:r>
              <a:rPr lang="en-US" dirty="0">
                <a:ea typeface="ＭＳ Ｐゴシック" charset="0"/>
              </a:rPr>
              <a:t>]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AES-128:    109 MB / sec =  1.2us / 1024 </a:t>
            </a:r>
            <a:r>
              <a:rPr lang="en-US" dirty="0" smtClean="0">
                <a:ea typeface="ＭＳ Ｐゴシック" charset="0"/>
              </a:rPr>
              <a:t>bits</a:t>
            </a:r>
            <a:endParaRPr lang="en-AU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8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(Simple) 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Security </a:t>
            </a:r>
            <a:r>
              <a:rPr lang="en-AU" dirty="0">
                <a:ea typeface="ＭＳ Ｐゴシック" charset="0"/>
                <a:cs typeface="ＭＳ Ｐゴシック" charset="0"/>
              </a:rPr>
              <a:t>due to cost of factoring large numbers</a:t>
            </a: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>
                <a:ea typeface="ＭＳ Ｐゴシック" charset="0"/>
              </a:rPr>
              <a:t>Factorization takes O(e </a:t>
            </a:r>
            <a:r>
              <a:rPr lang="en-AU" baseline="30000" dirty="0">
                <a:ea typeface="ＭＳ Ｐゴシック" charset="0"/>
              </a:rPr>
              <a:t>log n log log n</a:t>
            </a:r>
            <a:r>
              <a:rPr lang="en-AU" dirty="0">
                <a:ea typeface="ＭＳ Ｐゴシック" charset="0"/>
              </a:rPr>
              <a:t>) operations (hard) </a:t>
            </a:r>
            <a:endParaRPr lang="en-AU" dirty="0" smtClean="0">
              <a:ea typeface="ＭＳ Ｐゴシック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 smtClean="0">
                <a:ea typeface="ＭＳ Ｐゴシック" charset="0"/>
              </a:rPr>
              <a:t>Exponentiation takes </a:t>
            </a:r>
            <a:r>
              <a:rPr lang="en-AU" dirty="0">
                <a:ea typeface="ＭＳ Ｐゴシック" charset="0"/>
              </a:rPr>
              <a:t>O((log n)</a:t>
            </a:r>
            <a:r>
              <a:rPr lang="en-AU" baseline="30000" dirty="0">
                <a:ea typeface="ＭＳ Ｐゴシック" charset="0"/>
              </a:rPr>
              <a:t>3</a:t>
            </a:r>
            <a:r>
              <a:rPr lang="en-AU" dirty="0" smtClean="0">
                <a:ea typeface="ＭＳ Ｐゴシック" charset="0"/>
              </a:rPr>
              <a:t>) operations (easy)</a:t>
            </a:r>
          </a:p>
          <a:p>
            <a:pPr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sz="2600" dirty="0" smtClean="0">
                <a:ea typeface="ＭＳ Ｐゴシック" charset="0"/>
                <a:cs typeface="ＭＳ Ｐゴシック" charset="0"/>
              </a:rPr>
              <a:t>To </a:t>
            </a:r>
            <a:r>
              <a:rPr lang="en-AU" sz="2600" dirty="0">
                <a:ea typeface="ＭＳ Ｐゴシック" charset="0"/>
                <a:cs typeface="ＭＳ Ｐゴシック" charset="0"/>
              </a:rPr>
              <a:t>encrypt a message M the sender</a:t>
            </a:r>
            <a:r>
              <a:rPr lang="en-AU" sz="2600" dirty="0" smtClean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sz="2200" dirty="0" smtClean="0">
                <a:ea typeface="ＭＳ Ｐゴシック" charset="0"/>
                <a:cs typeface="ＭＳ Ｐゴシック" charset="0"/>
              </a:rPr>
              <a:t>Obtain public key </a:t>
            </a:r>
            <a:r>
              <a:rPr lang="en-AU" sz="2400" dirty="0" smtClean="0">
                <a:ea typeface="ＭＳ Ｐゴシック" charset="0"/>
              </a:rPr>
              <a:t>{</a:t>
            </a:r>
            <a:r>
              <a:rPr lang="en-AU" sz="2400" dirty="0" err="1">
                <a:ea typeface="ＭＳ Ｐゴシック" charset="0"/>
              </a:rPr>
              <a:t>e,n</a:t>
            </a:r>
            <a:r>
              <a:rPr lang="en-AU" sz="2400" dirty="0">
                <a:ea typeface="ＭＳ Ｐゴシック" charset="0"/>
              </a:rPr>
              <a:t>}; compute  C = M</a:t>
            </a:r>
            <a:r>
              <a:rPr lang="en-AU" sz="2400" baseline="30000" dirty="0">
                <a:ea typeface="ＭＳ Ｐゴシック" charset="0"/>
              </a:rPr>
              <a:t>e</a:t>
            </a:r>
            <a:r>
              <a:rPr lang="en-AU" sz="2400" dirty="0">
                <a:ea typeface="ＭＳ Ｐゴシック" charset="0"/>
              </a:rPr>
              <a:t> </a:t>
            </a:r>
            <a:r>
              <a:rPr lang="en-AU" sz="2400" dirty="0" smtClean="0">
                <a:ea typeface="ＭＳ Ｐゴシック" charset="0"/>
              </a:rPr>
              <a:t>mod n</a:t>
            </a:r>
          </a:p>
          <a:p>
            <a:pPr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To decrypt the </a:t>
            </a:r>
            <a:r>
              <a:rPr lang="en-AU" dirty="0" err="1" smtClean="0">
                <a:ea typeface="ＭＳ Ｐゴシック" charset="0"/>
                <a:cs typeface="ＭＳ Ｐゴシック" charset="0"/>
              </a:rPr>
              <a:t>ciphertext</a:t>
            </a:r>
            <a:r>
              <a:rPr lang="en-AU" dirty="0" smtClean="0">
                <a:ea typeface="ＭＳ Ｐゴシック" charset="0"/>
                <a:cs typeface="ＭＳ Ｐゴシック" charset="0"/>
              </a:rPr>
              <a:t> C the owner:</a:t>
            </a: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 smtClean="0">
                <a:ea typeface="ＭＳ Ｐゴシック" charset="0"/>
                <a:cs typeface="ＭＳ Ｐゴシック" charset="0"/>
              </a:rPr>
              <a:t>Use </a:t>
            </a:r>
            <a:r>
              <a:rPr lang="en-AU" dirty="0" smtClean="0">
                <a:ea typeface="ＭＳ Ｐゴシック" charset="0"/>
              </a:rPr>
              <a:t>private </a:t>
            </a:r>
            <a:r>
              <a:rPr lang="en-AU" dirty="0">
                <a:ea typeface="ＭＳ Ｐゴシック" charset="0"/>
              </a:rPr>
              <a:t>key {</a:t>
            </a:r>
            <a:r>
              <a:rPr lang="en-AU" dirty="0" err="1">
                <a:ea typeface="ＭＳ Ｐゴシック" charset="0"/>
              </a:rPr>
              <a:t>d,n</a:t>
            </a:r>
            <a:r>
              <a:rPr lang="en-AU" dirty="0">
                <a:ea typeface="ＭＳ Ｐゴシック" charset="0"/>
              </a:rPr>
              <a:t>}; computes   M = C</a:t>
            </a:r>
            <a:r>
              <a:rPr lang="en-AU" baseline="30000" dirty="0">
                <a:ea typeface="ＭＳ Ｐゴシック" charset="0"/>
              </a:rPr>
              <a:t>d</a:t>
            </a:r>
            <a:r>
              <a:rPr lang="en-AU" dirty="0">
                <a:ea typeface="ＭＳ Ｐゴシック" charset="0"/>
              </a:rPr>
              <a:t> mod </a:t>
            </a:r>
            <a:r>
              <a:rPr lang="en-AU" dirty="0" smtClean="0">
                <a:ea typeface="ＭＳ Ｐゴシック" charset="0"/>
              </a:rPr>
              <a:t>n</a:t>
            </a:r>
          </a:p>
          <a:p>
            <a:pPr eaLnBrk="1" hangingPunct="1">
              <a:lnSpc>
                <a:spcPct val="100000"/>
              </a:lnSpc>
              <a:spcBef>
                <a:spcPts val="75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Note </a:t>
            </a:r>
            <a:r>
              <a:rPr lang="en-US" dirty="0">
                <a:ea typeface="ＭＳ Ｐゴシック" charset="0"/>
                <a:cs typeface="ＭＳ Ｐゴシック" charset="0"/>
              </a:rPr>
              <a:t>that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msg</a:t>
            </a:r>
            <a:r>
              <a:rPr lang="en-US" dirty="0">
                <a:ea typeface="ＭＳ Ｐゴシック" charset="0"/>
                <a:cs typeface="ＭＳ Ｐゴシック" charset="0"/>
              </a:rPr>
              <a:t> M must be smaller than the modulus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</a:t>
            </a:r>
          </a:p>
          <a:p>
            <a:pPr eaLnBrk="1" hangingPunct="1">
              <a:lnSpc>
                <a:spcPct val="100000"/>
              </a:lnSpc>
              <a:spcBef>
                <a:spcPts val="75"/>
              </a:spcBef>
            </a:pPr>
            <a:r>
              <a:rPr lang="en-US" sz="2400" dirty="0" smtClean="0">
                <a:ea typeface="ＭＳ Ｐゴシック" charset="0"/>
              </a:rPr>
              <a:t>Otherwise</a:t>
            </a:r>
            <a:r>
              <a:rPr lang="en-US" sz="2400" dirty="0">
                <a:ea typeface="ＭＳ Ｐゴシック" charset="0"/>
              </a:rPr>
              <a:t>, hybrid encryption:</a:t>
            </a:r>
            <a:endParaRPr lang="en-AU" sz="2400" dirty="0">
              <a:ea typeface="ＭＳ Ｐゴシック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>
                <a:ea typeface="ＭＳ Ｐゴシック" charset="0"/>
              </a:rPr>
              <a:t>Generate random symmetric key </a:t>
            </a:r>
            <a:r>
              <a:rPr lang="en-AU" i="1" dirty="0">
                <a:ea typeface="ＭＳ Ｐゴシック" charset="0"/>
              </a:rPr>
              <a:t>r</a:t>
            </a: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>
                <a:ea typeface="ＭＳ Ｐゴシック" charset="0"/>
              </a:rPr>
              <a:t>Use public key encryption to encrypt </a:t>
            </a:r>
            <a:r>
              <a:rPr lang="en-AU" i="1" dirty="0">
                <a:ea typeface="ＭＳ Ｐゴシック" charset="0"/>
              </a:rPr>
              <a:t>r</a:t>
            </a:r>
          </a:p>
          <a:p>
            <a:pPr lvl="1" eaLnBrk="1" hangingPunct="1">
              <a:lnSpc>
                <a:spcPct val="100000"/>
              </a:lnSpc>
              <a:spcBef>
                <a:spcPts val="75"/>
              </a:spcBef>
            </a:pPr>
            <a:r>
              <a:rPr lang="en-AU" dirty="0">
                <a:ea typeface="ＭＳ Ｐゴシック" charset="0"/>
              </a:rPr>
              <a:t>Use symmetric key encryption under</a:t>
            </a:r>
            <a:r>
              <a:rPr lang="en-AU" i="1" dirty="0">
                <a:ea typeface="ＭＳ Ｐゴシック" charset="0"/>
              </a:rPr>
              <a:t> r </a:t>
            </a:r>
            <a:r>
              <a:rPr lang="en-AU" dirty="0">
                <a:ea typeface="ＭＳ Ｐゴシック" charset="0"/>
              </a:rPr>
              <a:t>to encrypt </a:t>
            </a:r>
            <a:r>
              <a:rPr lang="en-AU" i="1" dirty="0" smtClean="0">
                <a:ea typeface="ＭＳ Ｐゴシック" charset="0"/>
              </a:rPr>
              <a:t>M</a:t>
            </a:r>
            <a:endParaRPr lang="en-US" i="1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0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digest</a:t>
            </a:r>
          </a:p>
          <a:p>
            <a:pPr lvl="1"/>
            <a:r>
              <a:rPr lang="en-US" dirty="0" smtClean="0"/>
              <a:t>A fixed-length that characterizes an arbitrary-length message</a:t>
            </a:r>
          </a:p>
          <a:p>
            <a:pPr lvl="1"/>
            <a:r>
              <a:rPr lang="en-US" dirty="0" smtClean="0"/>
              <a:t>Typically produced by cryptographic hash functions, e.g., SHA-1 or MD5.</a:t>
            </a:r>
          </a:p>
          <a:p>
            <a:r>
              <a:rPr lang="en-US" dirty="0" smtClean="0"/>
              <a:t>Digital signature</a:t>
            </a:r>
          </a:p>
          <a:p>
            <a:pPr lvl="1"/>
            <a:r>
              <a:rPr lang="en-US" dirty="0" smtClean="0"/>
              <a:t>Verifies a message or a document is an unaltered copy of one produced by the signer</a:t>
            </a:r>
          </a:p>
          <a:p>
            <a:pPr lvl="1"/>
            <a:r>
              <a:rPr lang="en-US" dirty="0" smtClean="0"/>
              <a:t>Signer: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ompute H = RSA</a:t>
            </a:r>
            <a:r>
              <a:rPr lang="en-US" baseline="-25000" dirty="0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(SHA1(M))</a:t>
            </a:r>
            <a:r>
              <a:rPr lang="en-US" baseline="-250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&amp; send &lt;M, H&gt;</a:t>
            </a:r>
          </a:p>
          <a:p>
            <a:pPr lvl="1"/>
            <a:r>
              <a:rPr lang="en-US" dirty="0" smtClean="0"/>
              <a:t>Verifier: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ompute H’ = SHA1(M) &amp; verify </a:t>
            </a:r>
            <a:r>
              <a:rPr lang="en-US" dirty="0">
                <a:solidFill>
                  <a:srgbClr val="0000FF"/>
                </a:solidFill>
              </a:rPr>
              <a:t>RSA</a:t>
            </a:r>
            <a:r>
              <a:rPr lang="en-US" baseline="-25000" dirty="0">
                <a:solidFill>
                  <a:srgbClr val="0000FF"/>
                </a:solidFill>
              </a:rPr>
              <a:t>K’</a:t>
            </a:r>
            <a:r>
              <a:rPr lang="en-US" dirty="0">
                <a:solidFill>
                  <a:srgbClr val="0000FF"/>
                </a:solidFill>
              </a:rPr>
              <a:t>(H</a:t>
            </a:r>
            <a:r>
              <a:rPr lang="en-US" dirty="0" smtClean="0">
                <a:solidFill>
                  <a:srgbClr val="0000FF"/>
                </a:solidFill>
              </a:rPr>
              <a:t>) == H’</a:t>
            </a:r>
          </a:p>
          <a:p>
            <a:r>
              <a:rPr lang="en-US" dirty="0"/>
              <a:t>MAC (Message Authentication 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Digital signatures with secret keys</a:t>
            </a:r>
          </a:p>
          <a:p>
            <a:pPr lvl="1"/>
            <a:r>
              <a:rPr lang="en-US" dirty="0" smtClean="0"/>
              <a:t>Verifies the authenticity of a message</a:t>
            </a:r>
          </a:p>
          <a:p>
            <a:pPr lvl="1" eaLnBrk="1" hangingPunct="1"/>
            <a:r>
              <a:rPr lang="en-US" dirty="0">
                <a:cs typeface="Calibri" charset="0"/>
              </a:rPr>
              <a:t>Sender: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compute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H = 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(SHA1 (M)) &amp;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send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&lt;M, H&gt;</a:t>
            </a:r>
          </a:p>
          <a:p>
            <a:pPr lvl="1" eaLnBrk="1" hangingPunct="1"/>
            <a:r>
              <a:rPr lang="en-US" dirty="0">
                <a:cs typeface="Calibri" charset="0"/>
              </a:rPr>
              <a:t>Receiver: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computer H’ =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(SHA1 (M)) &amp; </a:t>
            </a:r>
            <a:r>
              <a:rPr lang="en-US" dirty="0" smtClean="0">
                <a:solidFill>
                  <a:srgbClr val="0000FF"/>
                </a:solidFill>
                <a:cs typeface="Calibri" charset="0"/>
              </a:rPr>
              <a:t>check H’ =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= 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6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properties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Confidentiality, authenticity, integrity, availability, non</a:t>
            </a:r>
            <a:r>
              <a:rPr lang="en-US" dirty="0"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repudiation, access control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Three types of functions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Cryptographic hash,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ymmetric key crypto, asymmetric key crypto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Applications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Secure digest, </a:t>
            </a:r>
            <a:r>
              <a:rPr lang="en-US" dirty="0">
                <a:ea typeface="ＭＳ Ｐゴシック" charset="0"/>
                <a:cs typeface="ＭＳ Ｐゴシック" charset="0"/>
              </a:rPr>
              <a:t>digital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signature, MAC, digital certificate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(UIUC), Jennifer Rexford (Princeton) and Michael Freedman (Princeton).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Confidentiality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Concealment of information or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resources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Authenticity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Identification and assurance of origin of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info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Integrity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Trustworthiness of data or resources in terms of preventing improper and unauthorized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changes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Availability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Ability to use desired info or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resource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Non-repudiation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Offer of evidence that a party indeed is sender or a receiver of certain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information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Access control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Facilities to determine and enforce who is allowed access to what resources (host, software, network, …)</a:t>
            </a:r>
          </a:p>
          <a:p>
            <a:pPr eaLnBrk="1" hangingPunct="1"/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Eavesdropping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Unauthorized access to information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Packet sniffers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wiretappers</a:t>
            </a:r>
            <a:r>
              <a:rPr lang="en-US" dirty="0">
                <a:ea typeface="ＭＳ Ｐゴシック" charset="0"/>
                <a:cs typeface="ＭＳ Ｐゴシック" charset="0"/>
              </a:rPr>
              <a:t> (e.g.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tcpdump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Illicit copying of files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programs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219200" y="3276600"/>
            <a:ext cx="6540500" cy="2425700"/>
            <a:chOff x="1524000" y="3898900"/>
            <a:chExt cx="6540500" cy="24257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24000" y="3898900"/>
              <a:ext cx="6540500" cy="2425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09800" y="4127500"/>
              <a:ext cx="1054100" cy="10541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324600" y="4127500"/>
              <a:ext cx="1054100" cy="10541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270250" y="4730750"/>
              <a:ext cx="304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568575" y="4343400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683375" y="441007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12" name="Arc 10"/>
            <p:cNvSpPr>
              <a:spLocks/>
            </p:cNvSpPr>
            <p:nvPr/>
          </p:nvSpPr>
          <p:spPr bwMode="auto">
            <a:xfrm>
              <a:off x="4184650" y="4732338"/>
              <a:ext cx="763588" cy="990600"/>
            </a:xfrm>
            <a:custGeom>
              <a:avLst/>
              <a:gdLst>
                <a:gd name="G0" fmla="+- 45 0 0"/>
                <a:gd name="G1" fmla="+- 21600 0 0"/>
                <a:gd name="G2" fmla="+- 21600 0 0"/>
                <a:gd name="T0" fmla="*/ 0 w 21645"/>
                <a:gd name="T1" fmla="*/ 0 h 21600"/>
                <a:gd name="T2" fmla="*/ 21645 w 21645"/>
                <a:gd name="T3" fmla="*/ 21600 h 21600"/>
                <a:gd name="T4" fmla="*/ 45 w 216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5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11974" y="0"/>
                    <a:pt x="21645" y="9670"/>
                    <a:pt x="21645" y="21600"/>
                  </a:cubicBezTo>
                </a:path>
                <a:path w="21645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11974" y="0"/>
                    <a:pt x="21645" y="9670"/>
                    <a:pt x="21645" y="21600"/>
                  </a:cubicBezTo>
                  <a:lnTo>
                    <a:pt x="4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092575" y="5781675"/>
              <a:ext cx="1860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Eavesdropper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5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Tampering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Stop the flow of the message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Delay and optionally modify the message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Release the message again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231900" y="3276600"/>
            <a:ext cx="6540500" cy="2425700"/>
            <a:chOff x="1295400" y="3810000"/>
            <a:chExt cx="6540500" cy="24257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95400" y="3810000"/>
              <a:ext cx="6540500" cy="2425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981200" y="4038600"/>
              <a:ext cx="1054100" cy="10541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096000" y="4038600"/>
              <a:ext cx="1054100" cy="10541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041650" y="4641850"/>
              <a:ext cx="762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339975" y="4267200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454775" y="432117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12" name="Arc 10"/>
            <p:cNvSpPr>
              <a:spLocks/>
            </p:cNvSpPr>
            <p:nvPr/>
          </p:nvSpPr>
          <p:spPr bwMode="auto">
            <a:xfrm>
              <a:off x="3651250" y="4643438"/>
              <a:ext cx="763588" cy="990600"/>
            </a:xfrm>
            <a:custGeom>
              <a:avLst/>
              <a:gdLst>
                <a:gd name="G0" fmla="+- 45 0 0"/>
                <a:gd name="G1" fmla="+- 21600 0 0"/>
                <a:gd name="G2" fmla="+- 21600 0 0"/>
                <a:gd name="T0" fmla="*/ 0 w 21645"/>
                <a:gd name="T1" fmla="*/ 0 h 21600"/>
                <a:gd name="T2" fmla="*/ 21645 w 21645"/>
                <a:gd name="T3" fmla="*/ 21600 h 21600"/>
                <a:gd name="T4" fmla="*/ 45 w 216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5" h="21600" fill="none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11974" y="0"/>
                    <a:pt x="21645" y="9670"/>
                    <a:pt x="21645" y="21600"/>
                  </a:cubicBezTo>
                </a:path>
                <a:path w="21645" h="21600" stroke="0" extrusionOk="0">
                  <a:moveTo>
                    <a:pt x="0" y="0"/>
                  </a:moveTo>
                  <a:cubicBezTo>
                    <a:pt x="15" y="0"/>
                    <a:pt x="30" y="-1"/>
                    <a:pt x="45" y="0"/>
                  </a:cubicBezTo>
                  <a:cubicBezTo>
                    <a:pt x="11974" y="0"/>
                    <a:pt x="21645" y="9670"/>
                    <a:pt x="21645" y="21600"/>
                  </a:cubicBezTo>
                  <a:lnTo>
                    <a:pt x="4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63975" y="5692775"/>
              <a:ext cx="153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Perpetrator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327650" y="4641850"/>
              <a:ext cx="762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5" name="Arc 13"/>
            <p:cNvSpPr>
              <a:spLocks/>
            </p:cNvSpPr>
            <p:nvPr/>
          </p:nvSpPr>
          <p:spPr bwMode="auto">
            <a:xfrm>
              <a:off x="4795838" y="4643438"/>
              <a:ext cx="533400" cy="9144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6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Fabrication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Unauthorized assumption 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other’s </a:t>
            </a:r>
            <a:r>
              <a:rPr lang="en-US" dirty="0">
                <a:ea typeface="ＭＳ Ｐゴシック" charset="0"/>
                <a:cs typeface="ＭＳ Ｐゴシック" charset="0"/>
              </a:rPr>
              <a:t>identity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Generate and distribute objects under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identity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219200" y="3276600"/>
            <a:ext cx="6540500" cy="2425700"/>
            <a:chOff x="1308100" y="3810000"/>
            <a:chExt cx="6540500" cy="24257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08100" y="3810000"/>
              <a:ext cx="6540500" cy="2425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993900" y="4038600"/>
              <a:ext cx="1054100" cy="10541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108700" y="4038600"/>
              <a:ext cx="1054100" cy="1054100"/>
            </a:xfrm>
            <a:prstGeom prst="ellipse">
              <a:avLst/>
            </a:prstGeom>
            <a:solidFill>
              <a:srgbClr val="4381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338387" y="4267200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467475" y="432117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52800" y="5638800"/>
              <a:ext cx="3429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Masquerader: from A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340350" y="464185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3" name="Arc 11"/>
            <p:cNvSpPr>
              <a:spLocks/>
            </p:cNvSpPr>
            <p:nvPr/>
          </p:nvSpPr>
          <p:spPr bwMode="auto">
            <a:xfrm>
              <a:off x="4808538" y="4643438"/>
              <a:ext cx="533400" cy="9144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6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5"/>
                    <a:pt x="9631" y="35"/>
                    <a:pt x="2153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Destroy hardware (cutting fiber) or software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Modify software in a subtle way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Corrupt packets in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transit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Blatant </a:t>
            </a:r>
            <a:r>
              <a:rPr lang="en-US" i="1" dirty="0">
                <a:ea typeface="ＭＳ Ｐゴシック" charset="0"/>
                <a:cs typeface="ＭＳ Ｐゴシック" charset="0"/>
              </a:rPr>
              <a:t>denial of service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DoS</a:t>
            </a:r>
            <a:r>
              <a:rPr lang="en-US" dirty="0">
                <a:ea typeface="ＭＳ Ｐゴシック" charset="0"/>
                <a:cs typeface="ＭＳ Ｐゴシック" charset="0"/>
              </a:rPr>
              <a:t>):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Crashing the server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Overwhelm the server (use up its resource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71600" y="4267200"/>
            <a:ext cx="6540500" cy="1663700"/>
            <a:chOff x="1108" y="3028"/>
            <a:chExt cx="4120" cy="104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08" y="3028"/>
              <a:ext cx="4120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40" y="3172"/>
              <a:ext cx="664" cy="664"/>
            </a:xfrm>
            <a:prstGeom prst="ellipse">
              <a:avLst/>
            </a:prstGeom>
            <a:solidFill>
              <a:srgbClr val="4381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2" y="3172"/>
              <a:ext cx="664" cy="664"/>
            </a:xfrm>
            <a:prstGeom prst="ellipse">
              <a:avLst/>
            </a:prstGeom>
            <a:solidFill>
              <a:srgbClr val="4381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pitchFamily="-112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-112" charset="0"/>
                <a:ea typeface="+mn-ea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208" y="355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765" y="3316"/>
              <a:ext cx="255" cy="288"/>
            </a:xfrm>
            <a:prstGeom prst="rect">
              <a:avLst/>
            </a:prstGeom>
            <a:solidFill>
              <a:srgbClr val="438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A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58" y="3350"/>
              <a:ext cx="244" cy="288"/>
            </a:xfrm>
            <a:prstGeom prst="rect">
              <a:avLst/>
            </a:prstGeom>
            <a:solidFill>
              <a:srgbClr val="438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charset="0"/>
                </a:rPr>
                <a:t>B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024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bg1"/>
                </a:buClr>
                <a:buSzPct val="75000"/>
                <a:buFont typeface="Monotype Sorts" charset="2"/>
                <a:buChar char="•"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+mn-ea"/>
                <a:cs typeface="+mn-cs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" y="457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5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Secure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Your system is only as secure as your weakest component!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Need </a:t>
            </a:r>
            <a:r>
              <a:rPr lang="en-US" dirty="0">
                <a:ea typeface="ＭＳ Ｐゴシック" charset="0"/>
                <a:cs typeface="ＭＳ Ｐゴシック" charset="0"/>
              </a:rPr>
              <a:t>to make worst-case assumptions about attackers:</a:t>
            </a:r>
          </a:p>
          <a:p>
            <a:pPr lvl="1"/>
            <a:r>
              <a:rPr lang="en-US" dirty="0">
                <a:ea typeface="ＭＳ Ｐゴシック" charset="0"/>
              </a:rPr>
              <a:t>exposed interfaces, insecure networks, algorithms and program code available to attackers, attackers may be computationally very powerful </a:t>
            </a:r>
          </a:p>
          <a:p>
            <a:pPr lvl="1"/>
            <a:r>
              <a:rPr lang="en-US" dirty="0">
                <a:ea typeface="ＭＳ Ｐゴシック" charset="0"/>
              </a:rPr>
              <a:t>Tradeoff between security and performance impact/difficulty</a:t>
            </a:r>
          </a:p>
          <a:p>
            <a:pPr lvl="1"/>
            <a:r>
              <a:rPr lang="en-US" dirty="0">
                <a:ea typeface="ＭＳ Ｐゴシック" charset="0"/>
              </a:rPr>
              <a:t>Typically design system to withstand a known set of attacks (Attack Model or Attacker Model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r>
              <a:rPr lang="en-US" dirty="0" smtClean="0">
                <a:ea typeface="ＭＳ Ｐゴシック" charset="0"/>
              </a:rPr>
              <a:t>It is not easy to design a secure system.</a:t>
            </a:r>
          </a:p>
          <a:p>
            <a:r>
              <a:rPr lang="en-US" dirty="0" smtClean="0">
                <a:ea typeface="ＭＳ Ｐゴシック" charset="0"/>
              </a:rPr>
              <a:t>And it’s an arms race!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1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CSE 622 Advanced Computer Systems</a:t>
            </a:r>
          </a:p>
          <a:p>
            <a:pPr lvl="1"/>
            <a:r>
              <a:rPr lang="en-US" dirty="0" smtClean="0"/>
              <a:t>Probably on Android platform</a:t>
            </a:r>
          </a:p>
          <a:p>
            <a:pPr lvl="1"/>
            <a:r>
              <a:rPr lang="en-US" dirty="0" smtClean="0"/>
              <a:t>Will be open for registration either today </a:t>
            </a:r>
            <a:r>
              <a:rPr lang="en-US" smtClean="0"/>
              <a:t>or tomorrow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smtClean="0"/>
              <a:t>practice problems &amp; example final posted</a:t>
            </a:r>
          </a:p>
          <a:p>
            <a:r>
              <a:rPr lang="en-US" dirty="0" err="1" smtClean="0"/>
              <a:t>PhoneLab</a:t>
            </a:r>
            <a:r>
              <a:rPr lang="en-US" dirty="0" smtClean="0"/>
              <a:t> </a:t>
            </a:r>
            <a:r>
              <a:rPr lang="en-US" dirty="0" smtClean="0"/>
              <a:t>hiring</a:t>
            </a:r>
          </a:p>
          <a:p>
            <a:pPr lvl="1"/>
            <a:r>
              <a:rPr lang="en-US" dirty="0" err="1" smtClean="0"/>
              <a:t>Testbed</a:t>
            </a:r>
            <a:r>
              <a:rPr lang="en-US" dirty="0" smtClean="0"/>
              <a:t> developer/administrator</a:t>
            </a:r>
          </a:p>
          <a:p>
            <a:r>
              <a:rPr lang="en-US" dirty="0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6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36780</TotalTime>
  <Pages>12</Pages>
  <Words>1767</Words>
  <Application>Microsoft Macintosh PowerPoint</Application>
  <PresentationFormat>Letter Paper (8.5x11 in)</PresentationFormat>
  <Paragraphs>245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CS252-template</vt:lpstr>
      <vt:lpstr>Office Theme</vt:lpstr>
      <vt:lpstr>CSE 486/586 Distributed Systems Security --- 1</vt:lpstr>
      <vt:lpstr>Security Threats</vt:lpstr>
      <vt:lpstr>Security Properties</vt:lpstr>
      <vt:lpstr>Attack on Confidentiality</vt:lpstr>
      <vt:lpstr>Attack on Integrity</vt:lpstr>
      <vt:lpstr>Attack on Authenticity</vt:lpstr>
      <vt:lpstr>Attack on Availability</vt:lpstr>
      <vt:lpstr>Designing Secure Systems</vt:lpstr>
      <vt:lpstr>CSE 486/586 Administrivia</vt:lpstr>
      <vt:lpstr>Cryptography</vt:lpstr>
      <vt:lpstr>Three Types of Functions</vt:lpstr>
      <vt:lpstr>Cryptographic Hash Functions</vt:lpstr>
      <vt:lpstr>How Hard to Find Collisions?</vt:lpstr>
      <vt:lpstr>Birthday Paradox</vt:lpstr>
      <vt:lpstr>How Many Bits for Hash?</vt:lpstr>
      <vt:lpstr>Example: Password</vt:lpstr>
      <vt:lpstr>Symmetric (Secret) Key Crypto</vt:lpstr>
      <vt:lpstr>Symmetric Cipher Model</vt:lpstr>
      <vt:lpstr>Requirements</vt:lpstr>
      <vt:lpstr>Uses</vt:lpstr>
      <vt:lpstr>Public (Asymmetric) Key Crypto</vt:lpstr>
      <vt:lpstr>Public (Asymmetric) Key Crypto</vt:lpstr>
      <vt:lpstr>Public (Asymmetric) Key Crypto</vt:lpstr>
      <vt:lpstr>Security of Public Key Schemes</vt:lpstr>
      <vt:lpstr>(Simple) RSA Algorithm</vt:lpstr>
      <vt:lpstr>Typical Applications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1612</cp:revision>
  <cp:lastPrinted>2013-04-17T17:26:32Z</cp:lastPrinted>
  <dcterms:created xsi:type="dcterms:W3CDTF">2012-03-21T04:48:11Z</dcterms:created>
  <dcterms:modified xsi:type="dcterms:W3CDTF">2013-04-17T17:28:53Z</dcterms:modified>
  <cp:category/>
</cp:coreProperties>
</file>