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1"/>
  </p:notesMasterIdLst>
  <p:handoutMasterIdLst>
    <p:handoutMasterId r:id="rId22"/>
  </p:handoutMasterIdLst>
  <p:sldIdLst>
    <p:sldId id="322" r:id="rId3"/>
    <p:sldId id="828" r:id="rId4"/>
    <p:sldId id="817" r:id="rId5"/>
    <p:sldId id="824" r:id="rId6"/>
    <p:sldId id="818" r:id="rId7"/>
    <p:sldId id="819" r:id="rId8"/>
    <p:sldId id="820" r:id="rId9"/>
    <p:sldId id="821" r:id="rId10"/>
    <p:sldId id="822" r:id="rId11"/>
    <p:sldId id="832" r:id="rId12"/>
    <p:sldId id="833" r:id="rId13"/>
    <p:sldId id="825" r:id="rId14"/>
    <p:sldId id="823" r:id="rId15"/>
    <p:sldId id="826" r:id="rId16"/>
    <p:sldId id="827" r:id="rId17"/>
    <p:sldId id="834" r:id="rId18"/>
    <p:sldId id="777" r:id="rId19"/>
    <p:sldId id="584" r:id="rId20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81" d="100"/>
          <a:sy n="81" d="100"/>
        </p:scale>
        <p:origin x="-11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</a:t>
            </a:r>
            <a:r>
              <a:rPr lang="en-US" baseline="0" dirty="0" smtClean="0"/>
              <a:t>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Byzantine Fault </a:t>
            </a:r>
            <a:r>
              <a:rPr lang="en-US" dirty="0" smtClean="0"/>
              <a:t>Tolerance --- 1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PA4 </a:t>
            </a:r>
            <a:r>
              <a:rPr lang="en-US" dirty="0" smtClean="0"/>
              <a:t>due this Friday @ 2:59pm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Final: 5/6, Monday, 3:30pm – 6:30pm</a:t>
            </a:r>
          </a:p>
          <a:p>
            <a:pPr lvl="1"/>
            <a:r>
              <a:rPr lang="en-US" dirty="0" smtClean="0"/>
              <a:t>Davis 101</a:t>
            </a:r>
          </a:p>
          <a:p>
            <a:pPr lvl="1"/>
            <a:r>
              <a:rPr lang="en-US" dirty="0" smtClean="0"/>
              <a:t>Everything up to this Friday</a:t>
            </a:r>
          </a:p>
          <a:p>
            <a:r>
              <a:rPr lang="en-US" dirty="0" smtClean="0"/>
              <a:t>Anonymous </a:t>
            </a:r>
            <a:r>
              <a:rPr lang="en-US" dirty="0"/>
              <a:t>feedback form still available.</a:t>
            </a:r>
          </a:p>
          <a:p>
            <a:r>
              <a:rPr lang="en-US" dirty="0"/>
              <a:t>Please come </a:t>
            </a:r>
            <a:r>
              <a:rPr lang="en-US" dirty="0" smtClean="0"/>
              <a:t>talk to </a:t>
            </a:r>
            <a:r>
              <a:rPr lang="en-US" dirty="0"/>
              <a:t>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4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three generals agree on the plan of action?</a:t>
            </a:r>
          </a:p>
          <a:p>
            <a:pPr lvl="1"/>
            <a:r>
              <a:rPr lang="en-US" dirty="0" smtClean="0"/>
              <a:t>One commander</a:t>
            </a:r>
          </a:p>
          <a:p>
            <a:pPr lvl="1"/>
            <a:r>
              <a:rPr lang="en-US" dirty="0" smtClean="0"/>
              <a:t>Two lieutenants</a:t>
            </a:r>
          </a:p>
          <a:p>
            <a:pPr lvl="1"/>
            <a:r>
              <a:rPr lang="en-US" dirty="0" smtClean="0"/>
              <a:t>One of them can be a traitor.</a:t>
            </a:r>
          </a:p>
          <a:p>
            <a:pPr lvl="1"/>
            <a:r>
              <a:rPr lang="en-US" dirty="0" smtClean="0"/>
              <a:t>This means that we have 2</a:t>
            </a:r>
            <a:r>
              <a:rPr lang="en-US" i="1" dirty="0" smtClean="0"/>
              <a:t>f </a:t>
            </a:r>
            <a:r>
              <a:rPr lang="en-US" i="1" dirty="0"/>
              <a:t>+ 1</a:t>
            </a:r>
            <a:r>
              <a:rPr lang="en-US" dirty="0" smtClean="0"/>
              <a:t> nodes.</a:t>
            </a: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Commander sends out an order (“attack”/“retreat”).</a:t>
            </a:r>
          </a:p>
          <a:p>
            <a:pPr lvl="1"/>
            <a:r>
              <a:rPr lang="en-US" dirty="0" smtClean="0"/>
              <a:t>Lieutenants relay the order to each other for reliability.</a:t>
            </a:r>
          </a:p>
          <a:p>
            <a:pPr lvl="1"/>
            <a:r>
              <a:rPr lang="en-US" dirty="0" smtClean="0"/>
              <a:t>Lieutenants follow the order of the commander.</a:t>
            </a:r>
          </a:p>
          <a:p>
            <a:r>
              <a:rPr lang="en-US" dirty="0" smtClean="0"/>
              <a:t>Can you come up with some scenarios where this protocol doesn’t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971800" y="15240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Commander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</a:rPr>
              <a:t>(Traitor)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6200" y="48006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Lieutenant 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943600" y="48006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Lieutenant 2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 bwMode="auto">
          <a:xfrm flipH="1">
            <a:off x="1638300" y="2438400"/>
            <a:ext cx="2895600" cy="23622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33600" y="32574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“attack”</a:t>
            </a:r>
          </a:p>
        </p:txBody>
      </p:sp>
      <p:cxnSp>
        <p:nvCxnSpPr>
          <p:cNvPr id="10" name="Straight Arrow Connector 9"/>
          <p:cNvCxnSpPr>
            <a:stCxn id="5" idx="4"/>
            <a:endCxn id="7" idx="0"/>
          </p:cNvCxnSpPr>
          <p:nvPr/>
        </p:nvCxnSpPr>
        <p:spPr bwMode="auto">
          <a:xfrm>
            <a:off x="4533900" y="2438400"/>
            <a:ext cx="2971800" cy="23622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791200" y="3276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“retreat”</a:t>
            </a:r>
          </a:p>
        </p:txBody>
      </p:sp>
      <p:cxnSp>
        <p:nvCxnSpPr>
          <p:cNvPr id="12" name="Straight Arrow Connector 11"/>
          <p:cNvCxnSpPr>
            <a:stCxn id="7" idx="2"/>
            <a:endCxn id="6" idx="6"/>
          </p:cNvCxnSpPr>
          <p:nvPr/>
        </p:nvCxnSpPr>
        <p:spPr bwMode="auto">
          <a:xfrm flipH="1">
            <a:off x="3200400" y="5257800"/>
            <a:ext cx="27432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352800" y="53340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“he said ‘retreat’”</a:t>
            </a:r>
          </a:p>
        </p:txBody>
      </p:sp>
    </p:spTree>
    <p:extLst>
      <p:ext uri="{BB962C8B-B14F-4D97-AF65-F5344CB8AC3E}">
        <p14:creationId xmlns:p14="http://schemas.microsoft.com/office/powerpoint/2010/main" val="171531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971800" y="15240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Commander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6200" y="48006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Lieutenant 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943600" y="4800600"/>
            <a:ext cx="3124200" cy="9144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Lieutenant 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</a:rPr>
              <a:t>(Traitor)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 bwMode="auto">
          <a:xfrm flipH="1">
            <a:off x="1638300" y="2438400"/>
            <a:ext cx="2895600" cy="23622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133600" y="32574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“attack”</a:t>
            </a:r>
          </a:p>
        </p:txBody>
      </p: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 bwMode="auto">
          <a:xfrm>
            <a:off x="4533900" y="2438400"/>
            <a:ext cx="2971800" cy="23622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791200" y="3276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“attack”</a:t>
            </a:r>
          </a:p>
        </p:txBody>
      </p:sp>
      <p:cxnSp>
        <p:nvCxnSpPr>
          <p:cNvPr id="19" name="Straight Arrow Connector 18"/>
          <p:cNvCxnSpPr>
            <a:stCxn id="7" idx="2"/>
            <a:endCxn id="6" idx="6"/>
          </p:cNvCxnSpPr>
          <p:nvPr/>
        </p:nvCxnSpPr>
        <p:spPr bwMode="auto">
          <a:xfrm flipH="1">
            <a:off x="3200400" y="5257800"/>
            <a:ext cx="27432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352800" y="53340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“he said ‘retreat’”</a:t>
            </a:r>
          </a:p>
        </p:txBody>
      </p:sp>
    </p:spTree>
    <p:extLst>
      <p:ext uri="{BB962C8B-B14F-4D97-AF65-F5344CB8AC3E}">
        <p14:creationId xmlns:p14="http://schemas.microsoft.com/office/powerpoint/2010/main" val="309308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three generals, it is impossible to solve this problem with one traitor.</a:t>
            </a:r>
          </a:p>
          <a:p>
            <a:r>
              <a:rPr lang="en-US" dirty="0" smtClean="0"/>
              <a:t>Why not </a:t>
            </a:r>
            <a:r>
              <a:rPr lang="en-US" dirty="0" err="1" smtClean="0"/>
              <a:t>Paxos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Paxos</a:t>
            </a:r>
            <a:r>
              <a:rPr lang="en-US" dirty="0" smtClean="0"/>
              <a:t> works with </a:t>
            </a:r>
            <a:r>
              <a:rPr lang="en-US" i="1" dirty="0" smtClean="0">
                <a:solidFill>
                  <a:srgbClr val="0000FF"/>
                </a:solidFill>
              </a:rPr>
              <a:t>2f + 1</a:t>
            </a:r>
            <a:r>
              <a:rPr lang="en-US" dirty="0" smtClean="0"/>
              <a:t> nodes when </a:t>
            </a:r>
            <a:r>
              <a:rPr lang="en-US" i="1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 nodes are faulty.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Paxos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 nodes can </a:t>
            </a:r>
            <a:r>
              <a:rPr lang="en-US" i="1" dirty="0" smtClean="0">
                <a:solidFill>
                  <a:srgbClr val="FF0000"/>
                </a:solidFill>
              </a:rPr>
              <a:t>fail (or disappear)</a:t>
            </a:r>
            <a:r>
              <a:rPr lang="en-US" dirty="0" smtClean="0"/>
              <a:t> from the system, but </a:t>
            </a:r>
            <a:r>
              <a:rPr lang="en-US" i="1" dirty="0" smtClean="0">
                <a:solidFill>
                  <a:srgbClr val="FF0000"/>
                </a:solidFill>
              </a:rPr>
              <a:t>they don’t lie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Byzantine generals problem, 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 nodes might be alive and lie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general, you need </a:t>
            </a:r>
            <a:r>
              <a:rPr lang="en-US" i="1" dirty="0" smtClean="0">
                <a:solidFill>
                  <a:srgbClr val="FF0000"/>
                </a:solidFill>
              </a:rPr>
              <a:t>3f + 1</a:t>
            </a:r>
            <a:r>
              <a:rPr lang="en-US" dirty="0" smtClean="0"/>
              <a:t> nodes to tolerate </a:t>
            </a:r>
            <a:r>
              <a:rPr lang="en-US" i="1" dirty="0" smtClean="0">
                <a:solidFill>
                  <a:srgbClr val="FF0000"/>
                </a:solidFill>
              </a:rPr>
              <a:t>f faulty nodes</a:t>
            </a:r>
            <a:r>
              <a:rPr lang="en-US" dirty="0" smtClean="0"/>
              <a:t> in the Byzantine generals problem.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8964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2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for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back to the original problem setting</a:t>
            </a:r>
          </a:p>
          <a:p>
            <a:pPr lvl="1"/>
            <a:r>
              <a:rPr lang="en-US" dirty="0" smtClean="0"/>
              <a:t>Each one expresses its opinion (yes/no), we choose the majority’s opinion.</a:t>
            </a:r>
          </a:p>
          <a:p>
            <a:r>
              <a:rPr lang="en-US" dirty="0" smtClean="0"/>
              <a:t>Question</a:t>
            </a:r>
            <a:r>
              <a:rPr lang="en-US" dirty="0" smtClean="0"/>
              <a:t>: how many votes do I need?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Paxos</a:t>
            </a:r>
            <a:r>
              <a:rPr lang="en-US" dirty="0" smtClean="0"/>
              <a:t>, I need </a:t>
            </a:r>
            <a:r>
              <a:rPr lang="en-US" i="1" dirty="0" smtClean="0"/>
              <a:t>f + 1</a:t>
            </a:r>
            <a:r>
              <a:rPr lang="en-US" dirty="0" smtClean="0"/>
              <a:t> </a:t>
            </a:r>
            <a:r>
              <a:rPr lang="en-US" dirty="0" smtClean="0"/>
              <a:t>votes (agreeing on either yes or no) </a:t>
            </a:r>
            <a:r>
              <a:rPr lang="en-US" dirty="0" smtClean="0"/>
              <a:t>out of </a:t>
            </a:r>
            <a:r>
              <a:rPr lang="en-US" i="1" dirty="0" smtClean="0"/>
              <a:t>2f + 1</a:t>
            </a:r>
            <a:r>
              <a:rPr lang="en-US" dirty="0" smtClean="0"/>
              <a:t> nodes, since that’s the majority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Will this work with Byzantine failures?</a:t>
            </a:r>
            <a:endParaRPr lang="en-US" dirty="0" smtClean="0"/>
          </a:p>
          <a:p>
            <a:r>
              <a:rPr lang="en-US" dirty="0" smtClean="0"/>
              <a:t>Let’s </a:t>
            </a:r>
            <a:r>
              <a:rPr lang="en-US" dirty="0" smtClean="0"/>
              <a:t>apply </a:t>
            </a:r>
            <a:r>
              <a:rPr lang="en-US" dirty="0" smtClean="0"/>
              <a:t>this to the Byzantine generals problem.</a:t>
            </a:r>
          </a:p>
          <a:p>
            <a:pPr lvl="1"/>
            <a:r>
              <a:rPr lang="en-US" dirty="0" smtClean="0"/>
              <a:t>Let’s say we obtain </a:t>
            </a:r>
            <a:r>
              <a:rPr lang="en-US" i="1" dirty="0" smtClean="0"/>
              <a:t>f + 1</a:t>
            </a:r>
            <a:r>
              <a:rPr lang="en-US" dirty="0" smtClean="0"/>
              <a:t> </a:t>
            </a:r>
            <a:r>
              <a:rPr lang="en-US" dirty="0" smtClean="0"/>
              <a:t>votes on yes.</a:t>
            </a:r>
            <a:endParaRPr lang="en-US" dirty="0" smtClean="0"/>
          </a:p>
          <a:p>
            <a:pPr lvl="1"/>
            <a:r>
              <a:rPr lang="en-US" dirty="0" smtClean="0"/>
              <a:t>Up to </a:t>
            </a:r>
            <a:r>
              <a:rPr lang="en-US" i="1" dirty="0" smtClean="0"/>
              <a:t>f</a:t>
            </a:r>
            <a:r>
              <a:rPr lang="en-US" dirty="0" smtClean="0"/>
              <a:t> nodes can lie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getting </a:t>
            </a:r>
            <a:r>
              <a:rPr lang="en-US" i="1" dirty="0" smtClean="0"/>
              <a:t>f </a:t>
            </a:r>
            <a:r>
              <a:rPr lang="en-US" i="1" dirty="0" smtClean="0"/>
              <a:t>+ 1</a:t>
            </a:r>
            <a:r>
              <a:rPr lang="en-US" dirty="0" smtClean="0"/>
              <a:t> </a:t>
            </a:r>
            <a:r>
              <a:rPr lang="en-US" dirty="0" smtClean="0"/>
              <a:t>votes means that the result </a:t>
            </a:r>
            <a:r>
              <a:rPr lang="en-US" dirty="0" smtClean="0"/>
              <a:t>can be</a:t>
            </a:r>
            <a:r>
              <a:rPr lang="en-US" dirty="0" smtClean="0"/>
              <a:t> determined by the Byzantine nodes.</a:t>
            </a:r>
          </a:p>
          <a:p>
            <a:pPr lvl="1"/>
            <a:r>
              <a:rPr lang="en-US" dirty="0" smtClean="0"/>
              <a:t>E.g., let’s say we have 2</a:t>
            </a:r>
            <a:r>
              <a:rPr lang="en-US" i="1" dirty="0"/>
              <a:t>f + 1</a:t>
            </a:r>
            <a:r>
              <a:rPr lang="en-US" dirty="0"/>
              <a:t> </a:t>
            </a:r>
            <a:r>
              <a:rPr lang="en-US" dirty="0" smtClean="0"/>
              <a:t>nodes, and we get </a:t>
            </a:r>
            <a:r>
              <a:rPr lang="en-US" i="1" dirty="0"/>
              <a:t>f + 1</a:t>
            </a:r>
            <a:r>
              <a:rPr lang="en-US" dirty="0"/>
              <a:t> </a:t>
            </a:r>
            <a:r>
              <a:rPr lang="en-US" dirty="0" smtClean="0"/>
              <a:t>votes on yes.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smtClean="0"/>
              <a:t>(faulty) nodes lie (say yes), one non-faulty node says yes, and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smtClean="0"/>
              <a:t>non-faulty nodes say no.</a:t>
            </a:r>
            <a:endParaRPr lang="en-US" dirty="0" smtClean="0"/>
          </a:p>
          <a:p>
            <a:r>
              <a:rPr lang="en-US" dirty="0" smtClean="0"/>
              <a:t>What do we need?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2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more votes from the honest nodes than the faulty nodes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 the faulty nodes can’t influence the outcome.</a:t>
            </a:r>
          </a:p>
          <a:p>
            <a:pPr lvl="1"/>
            <a:r>
              <a:rPr lang="en-US" dirty="0" smtClean="0"/>
              <a:t>If we </a:t>
            </a:r>
            <a:r>
              <a:rPr lang="en-US" dirty="0"/>
              <a:t>obtain </a:t>
            </a:r>
            <a:r>
              <a:rPr lang="en-US" i="1" dirty="0">
                <a:solidFill>
                  <a:srgbClr val="FF0000"/>
                </a:solidFill>
              </a:rPr>
              <a:t>2f + 1</a:t>
            </a:r>
            <a:r>
              <a:rPr lang="en-US" dirty="0"/>
              <a:t> </a:t>
            </a:r>
            <a:r>
              <a:rPr lang="en-US" dirty="0" smtClean="0"/>
              <a:t>votes, then </a:t>
            </a:r>
            <a:r>
              <a:rPr lang="en-US" dirty="0"/>
              <a:t>we have at least </a:t>
            </a:r>
            <a:r>
              <a:rPr lang="en-US" i="1" dirty="0">
                <a:solidFill>
                  <a:srgbClr val="FF0000"/>
                </a:solidFill>
              </a:rPr>
              <a:t>f + 1 </a:t>
            </a:r>
            <a:r>
              <a:rPr lang="en-US" i="1" dirty="0" smtClean="0">
                <a:solidFill>
                  <a:srgbClr val="FF0000"/>
                </a:solidFill>
              </a:rPr>
              <a:t>votes from honest </a:t>
            </a:r>
            <a:r>
              <a:rPr lang="en-US" i="1" dirty="0">
                <a:solidFill>
                  <a:srgbClr val="FF0000"/>
                </a:solidFill>
              </a:rPr>
              <a:t>nodes</a:t>
            </a:r>
            <a:r>
              <a:rPr lang="en-US" dirty="0"/>
              <a:t>, one more than the number </a:t>
            </a:r>
            <a:r>
              <a:rPr lang="en-US"/>
              <a:t>of </a:t>
            </a:r>
            <a:r>
              <a:rPr lang="en-US" smtClean="0"/>
              <a:t>potential faulty </a:t>
            </a:r>
            <a:r>
              <a:rPr lang="en-US" dirty="0"/>
              <a:t>nodes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way, we can make sure that honest nodes determine the outcome.</a:t>
            </a:r>
            <a:endParaRPr lang="en-US" dirty="0"/>
          </a:p>
          <a:p>
            <a:r>
              <a:rPr lang="en-US" dirty="0"/>
              <a:t>But, </a:t>
            </a:r>
            <a:r>
              <a:rPr lang="en-US" i="1" dirty="0"/>
              <a:t>f</a:t>
            </a:r>
            <a:r>
              <a:rPr lang="en-US" dirty="0"/>
              <a:t> nodes still might just simply fail, not reply at all.</a:t>
            </a:r>
          </a:p>
          <a:p>
            <a:pPr lvl="1"/>
            <a:r>
              <a:rPr lang="en-US" dirty="0"/>
              <a:t>In order to get </a:t>
            </a:r>
            <a:r>
              <a:rPr lang="en-US" i="1" dirty="0"/>
              <a:t>2f + 1</a:t>
            </a:r>
            <a:r>
              <a:rPr lang="en-US" dirty="0"/>
              <a:t> votes under the possibility of </a:t>
            </a:r>
            <a:r>
              <a:rPr lang="en-US" i="1" dirty="0"/>
              <a:t>f</a:t>
            </a:r>
            <a:r>
              <a:rPr lang="en-US" dirty="0"/>
              <a:t> no replies,</a:t>
            </a:r>
          </a:p>
          <a:p>
            <a:pPr lvl="1"/>
            <a:r>
              <a:rPr lang="en-US" dirty="0"/>
              <a:t>We need at least </a:t>
            </a:r>
            <a:r>
              <a:rPr lang="en-US" i="1" dirty="0"/>
              <a:t>3f + 1</a:t>
            </a:r>
            <a:r>
              <a:rPr lang="en-US" dirty="0"/>
              <a:t> nodes in total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3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Byzantine generals problem</a:t>
            </a:r>
          </a:p>
          <a:p>
            <a:pPr lvl="1"/>
            <a:r>
              <a:rPr lang="en-US" dirty="0"/>
              <a:t>They must decide on a common plan of action.</a:t>
            </a:r>
          </a:p>
          <a:p>
            <a:pPr lvl="1"/>
            <a:r>
              <a:rPr lang="en-US" dirty="0" smtClean="0"/>
              <a:t>But</a:t>
            </a:r>
            <a:r>
              <a:rPr lang="en-US" dirty="0"/>
              <a:t>, </a:t>
            </a:r>
            <a:r>
              <a:rPr lang="en-US" dirty="0">
                <a:solidFill>
                  <a:srgbClr val="000000"/>
                </a:solidFill>
              </a:rPr>
              <a:t>some of the generals can be traitors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loyal generals decide upon the same plan of action (e.g., attack or retreat)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 small number of traitors cannot cause the loyal generals to adopt a bad plan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Impossibility results</a:t>
            </a:r>
          </a:p>
          <a:p>
            <a:pPr lvl="1"/>
            <a:r>
              <a:rPr lang="en-US" dirty="0" smtClean="0"/>
              <a:t>With three generals, it’s impossible to reach a consensus with one traitor</a:t>
            </a:r>
          </a:p>
          <a:p>
            <a:pPr lvl="1"/>
            <a:r>
              <a:rPr lang="en-US" dirty="0" smtClean="0"/>
              <a:t>In general, with less than </a:t>
            </a:r>
            <a:r>
              <a:rPr lang="en-US" i="1" dirty="0" smtClean="0"/>
              <a:t>3f + 1</a:t>
            </a:r>
            <a:r>
              <a:rPr lang="en-US" dirty="0" smtClean="0"/>
              <a:t> nodes, we cannot tolerate </a:t>
            </a:r>
            <a:r>
              <a:rPr lang="en-US" i="1" dirty="0" smtClean="0"/>
              <a:t>f</a:t>
            </a:r>
            <a:r>
              <a:rPr lang="en-US" dirty="0" smtClean="0"/>
              <a:t> faulty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Digital certificates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Binds a public key to its owner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Establishes a chain of trust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TLS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Provides an application-transparent way of secure communication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Uses digital certificates to verify the origin identity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Authentication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Needham-Schroeder &amp; Kerberos</a:t>
            </a:r>
          </a:p>
          <a:p>
            <a:pPr lvl="1"/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3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categories</a:t>
            </a:r>
          </a:p>
          <a:p>
            <a:pPr lvl="1"/>
            <a:r>
              <a:rPr lang="en-US" dirty="0" smtClean="0"/>
              <a:t>Benign: failures we’ve been talking about</a:t>
            </a:r>
          </a:p>
          <a:p>
            <a:pPr lvl="1"/>
            <a:r>
              <a:rPr lang="en-US" dirty="0" smtClean="0"/>
              <a:t>Byzantine: arbitrary failures</a:t>
            </a:r>
          </a:p>
          <a:p>
            <a:r>
              <a:rPr lang="en-US" dirty="0" smtClean="0"/>
              <a:t>Benign</a:t>
            </a:r>
          </a:p>
          <a:p>
            <a:pPr lvl="1"/>
            <a:r>
              <a:rPr lang="en-US" dirty="0" smtClean="0"/>
              <a:t>Fail-stop &amp; crash: process halted</a:t>
            </a:r>
          </a:p>
          <a:p>
            <a:pPr lvl="1"/>
            <a:r>
              <a:rPr lang="en-US" dirty="0" smtClean="0"/>
              <a:t>Omission: </a:t>
            </a:r>
            <a:r>
              <a:rPr lang="en-US" dirty="0" err="1" smtClean="0"/>
              <a:t>msg</a:t>
            </a:r>
            <a:r>
              <a:rPr lang="en-US" dirty="0" smtClean="0"/>
              <a:t> loss, send-omission, receive-omission</a:t>
            </a:r>
          </a:p>
          <a:p>
            <a:pPr lvl="1"/>
            <a:r>
              <a:rPr lang="en-US" dirty="0" smtClean="0"/>
              <a:t>All entities still follow the protocol</a:t>
            </a:r>
          </a:p>
          <a:p>
            <a:r>
              <a:rPr lang="en-US" dirty="0" smtClean="0"/>
              <a:t>Byzantine</a:t>
            </a:r>
          </a:p>
          <a:p>
            <a:pPr lvl="1"/>
            <a:r>
              <a:rPr lang="en-US" dirty="0" smtClean="0"/>
              <a:t>A broader category than benign failures</a:t>
            </a:r>
          </a:p>
          <a:p>
            <a:pPr lvl="1"/>
            <a:r>
              <a:rPr lang="en-US" dirty="0" smtClean="0"/>
              <a:t>Process </a:t>
            </a:r>
            <a:r>
              <a:rPr lang="en-US" dirty="0" smtClean="0"/>
              <a:t>or channel exhibits arbitrary behavior.</a:t>
            </a:r>
          </a:p>
          <a:p>
            <a:pPr lvl="1"/>
            <a:r>
              <a:rPr lang="en-US" dirty="0" smtClean="0"/>
              <a:t>May deviate from the protocol</a:t>
            </a:r>
          </a:p>
          <a:p>
            <a:pPr lvl="1"/>
            <a:r>
              <a:rPr lang="en-US" dirty="0" smtClean="0"/>
              <a:t>Can be malicious (attacks, software bugs,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88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r>
              <a:rPr lang="en-US" dirty="0"/>
              <a:t>: with </a:t>
            </a:r>
            <a:r>
              <a:rPr lang="en-US" i="1" dirty="0">
                <a:solidFill>
                  <a:srgbClr val="FF0000"/>
                </a:solidFill>
              </a:rPr>
              <a:t>f faulty nodes</a:t>
            </a:r>
            <a:r>
              <a:rPr lang="en-US" dirty="0"/>
              <a:t>, we need </a:t>
            </a:r>
            <a:r>
              <a:rPr lang="en-US" i="1" dirty="0" smtClean="0">
                <a:solidFill>
                  <a:srgbClr val="FF0000"/>
                </a:solidFill>
              </a:rPr>
              <a:t>3f + 1</a:t>
            </a:r>
            <a:r>
              <a:rPr lang="en-US" dirty="0" smtClean="0"/>
              <a:t> </a:t>
            </a:r>
            <a:r>
              <a:rPr lang="en-US" dirty="0"/>
              <a:t>nodes to tolerate their Byzantine behavior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Fundamental limitation</a:t>
            </a:r>
          </a:p>
          <a:p>
            <a:pPr lvl="1"/>
            <a:r>
              <a:rPr lang="en-US" dirty="0" smtClean="0"/>
              <a:t>Today’s goal is to understand this limitation.</a:t>
            </a:r>
          </a:p>
          <a:p>
            <a:pPr lvl="1"/>
            <a:r>
              <a:rPr lang="en-US" dirty="0" smtClean="0"/>
              <a:t>Next lecture: a protocol that provides this guarantee.</a:t>
            </a:r>
            <a:endParaRPr lang="en-US" dirty="0"/>
          </a:p>
          <a:p>
            <a:r>
              <a:rPr lang="en-US" dirty="0" smtClean="0"/>
              <a:t>How about </a:t>
            </a:r>
            <a:r>
              <a:rPr lang="en-US" dirty="0" err="1" smtClean="0"/>
              <a:t>Paxos</a:t>
            </a:r>
            <a:r>
              <a:rPr lang="en-US" dirty="0" smtClean="0"/>
              <a:t> (that tolerates benign failures)?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 faulty nodes, we need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i="1" dirty="0" smtClean="0">
                <a:solidFill>
                  <a:srgbClr val="FF0000"/>
                </a:solidFill>
              </a:rPr>
              <a:t>f + 1</a:t>
            </a:r>
            <a:r>
              <a:rPr lang="en-US" dirty="0" smtClean="0"/>
              <a:t> to obtain the majority.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9914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“Byzantine”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Leslie </a:t>
            </a:r>
            <a:r>
              <a:rPr lang="en-US" dirty="0" err="1" smtClean="0"/>
              <a:t>Lamport</a:t>
            </a:r>
            <a:r>
              <a:rPr lang="en-US" dirty="0"/>
              <a:t> (again!)</a:t>
            </a:r>
            <a:r>
              <a:rPr lang="en-US" dirty="0" smtClean="0"/>
              <a:t> defined the problem &amp; presented the result.</a:t>
            </a:r>
          </a:p>
          <a:p>
            <a:r>
              <a:rPr lang="en-US" i="1" dirty="0" smtClean="0"/>
              <a:t>“</a:t>
            </a:r>
            <a:r>
              <a:rPr lang="en-US" i="1" dirty="0"/>
              <a:t>I have long felt that, because it was posed as a cute problem about philosophers seated around a table, </a:t>
            </a:r>
            <a:r>
              <a:rPr lang="en-US" i="1" dirty="0" err="1"/>
              <a:t>Dijkstra's</a:t>
            </a:r>
            <a:r>
              <a:rPr lang="en-US" i="1" dirty="0"/>
              <a:t> dining philosopher's problem received much more attention than it deserves</a:t>
            </a:r>
            <a:r>
              <a:rPr lang="en-US" i="1" dirty="0" smtClean="0"/>
              <a:t>.”</a:t>
            </a:r>
          </a:p>
          <a:p>
            <a:r>
              <a:rPr lang="en-US" i="1" dirty="0"/>
              <a:t>“At the time, Albania was a completely closed society, and I felt it unlikely that there would be any Albanians around to object, so the original title of this paper was The Albanian Generals Problem</a:t>
            </a:r>
            <a:r>
              <a:rPr lang="en-US" i="1" dirty="0" smtClean="0"/>
              <a:t>.”</a:t>
            </a:r>
          </a:p>
          <a:p>
            <a:r>
              <a:rPr lang="en-US" i="1" dirty="0" smtClean="0"/>
              <a:t>“…The </a:t>
            </a:r>
            <a:r>
              <a:rPr lang="en-US" i="1" dirty="0"/>
              <a:t>obviously more appropriate Byzantine generals then occurred to me</a:t>
            </a:r>
            <a:r>
              <a:rPr lang="en-US" i="1" dirty="0" smtClean="0"/>
              <a:t>.”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7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Byzantine Generals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Imagine several divisions of the Byzantine army camped outside of a city</a:t>
            </a:r>
          </a:p>
          <a:p>
            <a:r>
              <a:rPr lang="en-US" dirty="0" smtClean="0"/>
              <a:t>Each division has a general.</a:t>
            </a:r>
          </a:p>
          <a:p>
            <a:r>
              <a:rPr lang="en-US" dirty="0" smtClean="0"/>
              <a:t>The generals can only communicate by </a:t>
            </a:r>
            <a:r>
              <a:rPr lang="en-US" dirty="0" smtClean="0"/>
              <a:t>a messenger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5337892" cy="287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003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Byzantine Generals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They must decide on a common plan of action.</a:t>
            </a:r>
          </a:p>
          <a:p>
            <a:pPr lvl="1"/>
            <a:r>
              <a:rPr lang="en-US" dirty="0" smtClean="0"/>
              <a:t>What is this problem?</a:t>
            </a:r>
          </a:p>
          <a:p>
            <a:r>
              <a:rPr lang="en-US" dirty="0" smtClean="0"/>
              <a:t>But, </a:t>
            </a:r>
            <a:r>
              <a:rPr lang="en-US" i="1" dirty="0" smtClean="0">
                <a:solidFill>
                  <a:srgbClr val="FF0000"/>
                </a:solidFill>
              </a:rPr>
              <a:t>some of the generals can be traitors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5337892" cy="287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1447800" y="1371600"/>
            <a:ext cx="5715000" cy="2895600"/>
            <a:chOff x="1828800" y="1676400"/>
            <a:chExt cx="5715000" cy="2895600"/>
          </a:xfrm>
        </p:grpSpPr>
        <p:sp>
          <p:nvSpPr>
            <p:cNvPr id="8" name="Oval 7"/>
            <p:cNvSpPr/>
            <p:nvPr/>
          </p:nvSpPr>
          <p:spPr>
            <a:xfrm>
              <a:off x="1828800" y="16764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86200" y="31242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10200" y="31242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19800" y="17526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86000" y="31242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81000" y="1905000"/>
            <a:ext cx="12954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Attack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3352800"/>
            <a:ext cx="12954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Retreat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0" y="2590800"/>
            <a:ext cx="12954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Attack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5600" y="1905000"/>
            <a:ext cx="17526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Attack/Retreat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0" y="3505200"/>
            <a:ext cx="17526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Attack/Retreat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4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All loyal generals </a:t>
            </a:r>
            <a:r>
              <a:rPr lang="en-US" dirty="0" smtClean="0"/>
              <a:t>decide upon </a:t>
            </a:r>
            <a:r>
              <a:rPr lang="en-US" dirty="0" smtClean="0">
                <a:solidFill>
                  <a:srgbClr val="FF0000"/>
                </a:solidFill>
              </a:rPr>
              <a:t>the same plan of action</a:t>
            </a:r>
            <a:r>
              <a:rPr lang="en-US" dirty="0" smtClean="0">
                <a:solidFill>
                  <a:srgbClr val="000000"/>
                </a:solidFill>
              </a:rPr>
              <a:t> (e.g., attack or retreat).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 small number of traitors </a:t>
            </a:r>
            <a:r>
              <a:rPr lang="en-US" dirty="0" smtClean="0">
                <a:solidFill>
                  <a:srgbClr val="000000"/>
                </a:solidFill>
              </a:rPr>
              <a:t>cannot cause the loyal generals to adopt</a:t>
            </a:r>
            <a:r>
              <a:rPr lang="en-US" dirty="0" smtClean="0">
                <a:solidFill>
                  <a:srgbClr val="FF0000"/>
                </a:solidFill>
              </a:rPr>
              <a:t> a bad plan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There has to be a way to communicate one’s opinion to others correctly.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9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Byzantine Generals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boils down to how a single general sends the general’s own value to the others.</a:t>
            </a:r>
          </a:p>
          <a:p>
            <a:pPr lvl="1"/>
            <a:r>
              <a:rPr lang="en-US" dirty="0" smtClean="0"/>
              <a:t>Thus, we can </a:t>
            </a:r>
            <a:r>
              <a:rPr lang="en-US" dirty="0" smtClean="0"/>
              <a:t>simplify it in </a:t>
            </a:r>
            <a:r>
              <a:rPr lang="en-US" dirty="0" smtClean="0"/>
              <a:t>terms of </a:t>
            </a:r>
            <a:r>
              <a:rPr lang="en-US" dirty="0" smtClean="0">
                <a:solidFill>
                  <a:srgbClr val="FF0000"/>
                </a:solidFill>
              </a:rPr>
              <a:t>a single commanding general</a:t>
            </a:r>
            <a:r>
              <a:rPr lang="en-US" dirty="0" smtClean="0"/>
              <a:t> sending an order to </a:t>
            </a:r>
            <a:r>
              <a:rPr lang="en-US" dirty="0" smtClean="0">
                <a:solidFill>
                  <a:srgbClr val="FF0000"/>
                </a:solidFill>
              </a:rPr>
              <a:t>lieutenant generals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Byzantine Generals Problem: a commanding general must send an order to </a:t>
            </a:r>
            <a:r>
              <a:rPr lang="en-US" i="1" dirty="0" smtClean="0"/>
              <a:t>n-1 </a:t>
            </a:r>
            <a:r>
              <a:rPr lang="en-US" dirty="0" smtClean="0"/>
              <a:t>lieutenant generals such that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All loyal lieutenants obey the same order.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If the commanding general is loyal, then every loyal lieutenant obeys the order the commanding general sends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We’ll try a simple strategy and see if it works.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All-to-all communication: every general sends the opinion &amp; repeatedly sends others’ opinions for reliability.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Majority: the final decision is the decision of the majority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Similar to reliable </a:t>
            </a:r>
            <a:r>
              <a:rPr lang="en-US" dirty="0" smtClean="0">
                <a:solidFill>
                  <a:srgbClr val="000000"/>
                </a:solidFill>
              </a:rPr>
              <a:t>multicast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22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34474</TotalTime>
  <Pages>12</Pages>
  <Words>1233</Words>
  <Application>Microsoft Macintosh PowerPoint</Application>
  <PresentationFormat>Letter Paper (8.5x11 in)</PresentationFormat>
  <Paragraphs>173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CS252-template</vt:lpstr>
      <vt:lpstr>Office Theme</vt:lpstr>
      <vt:lpstr>CSE 486/586 Distributed Systems Byzantine Fault Tolerance --- 1</vt:lpstr>
      <vt:lpstr>Recap</vt:lpstr>
      <vt:lpstr>Byzantine Fault Tolerance</vt:lpstr>
      <vt:lpstr>Byzantine Fault Tolerance</vt:lpstr>
      <vt:lpstr>“Byzantine”</vt:lpstr>
      <vt:lpstr>Introducing the Byzantine Generals</vt:lpstr>
      <vt:lpstr>Introducing the Byzantine Generals</vt:lpstr>
      <vt:lpstr>Requirements</vt:lpstr>
      <vt:lpstr>The Byzantine Generals Problem</vt:lpstr>
      <vt:lpstr>CSE 486/586 Administrivia</vt:lpstr>
      <vt:lpstr>Question</vt:lpstr>
      <vt:lpstr>Understanding the Problem</vt:lpstr>
      <vt:lpstr>Understanding the Problem</vt:lpstr>
      <vt:lpstr>Understanding the Problem</vt:lpstr>
      <vt:lpstr>Intuition for the Result</vt:lpstr>
      <vt:lpstr>Intuition for the Result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1568</cp:revision>
  <cp:lastPrinted>2013-04-24T16:25:15Z</cp:lastPrinted>
  <dcterms:created xsi:type="dcterms:W3CDTF">2012-03-21T04:48:11Z</dcterms:created>
  <dcterms:modified xsi:type="dcterms:W3CDTF">2013-04-24T22:17:06Z</dcterms:modified>
  <cp:category/>
</cp:coreProperties>
</file>