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3"/>
  </p:notesMasterIdLst>
  <p:handoutMasterIdLst>
    <p:handoutMasterId r:id="rId24"/>
  </p:handoutMasterIdLst>
  <p:sldIdLst>
    <p:sldId id="322" r:id="rId3"/>
    <p:sldId id="797" r:id="rId4"/>
    <p:sldId id="801" r:id="rId5"/>
    <p:sldId id="820" r:id="rId6"/>
    <p:sldId id="821" r:id="rId7"/>
    <p:sldId id="823" r:id="rId8"/>
    <p:sldId id="804" r:id="rId9"/>
    <p:sldId id="805" r:id="rId10"/>
    <p:sldId id="806" r:id="rId11"/>
    <p:sldId id="807" r:id="rId12"/>
    <p:sldId id="808" r:id="rId13"/>
    <p:sldId id="809" r:id="rId14"/>
    <p:sldId id="810" r:id="rId15"/>
    <p:sldId id="811" r:id="rId16"/>
    <p:sldId id="812" r:id="rId17"/>
    <p:sldId id="813" r:id="rId18"/>
    <p:sldId id="814" r:id="rId19"/>
    <p:sldId id="816" r:id="rId20"/>
    <p:sldId id="777" r:id="rId21"/>
    <p:sldId id="584" r:id="rId22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81" d="100"/>
          <a:sy n="81" d="100"/>
        </p:scale>
        <p:origin x="-11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5372" indent="-302066">
              <a:defRPr sz="2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>
              <a:defRPr sz="2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>
              <a:defRPr sz="2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>
              <a:defRPr sz="2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08804C-5F33-CF4A-A2BE-0A9F917B9863}" type="slidenum">
              <a:rPr lang="en-US" sz="1300" b="0"/>
              <a:pPr/>
              <a:t>6</a:t>
            </a:fld>
            <a:endParaRPr lang="en-US" sz="1300" b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Byzantine </a:t>
            </a:r>
            <a:r>
              <a:rPr lang="en-US" smtClean="0"/>
              <a:t>Fault Tolerance --- 2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Case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</a:t>
            </a:r>
            <a:r>
              <a:rPr lang="en-US" dirty="0" smtClean="0"/>
              <a:t>phases</a:t>
            </a:r>
            <a:endParaRPr lang="en-US" dirty="0"/>
          </a:p>
          <a:p>
            <a:pPr lvl="1"/>
            <a:r>
              <a:rPr lang="en-US" dirty="0"/>
              <a:t>PRE-PREPARE picks order of requests</a:t>
            </a:r>
          </a:p>
          <a:p>
            <a:pPr lvl="1"/>
            <a:r>
              <a:rPr lang="en-US" dirty="0"/>
              <a:t>PREPARE ensures order within views</a:t>
            </a:r>
          </a:p>
          <a:p>
            <a:pPr lvl="1"/>
            <a:r>
              <a:rPr lang="en-US" dirty="0"/>
              <a:t>COMMIT ensures order across views</a:t>
            </a:r>
          </a:p>
          <a:p>
            <a:r>
              <a:rPr lang="en-US" dirty="0"/>
              <a:t>Replicas remember messages in log</a:t>
            </a:r>
          </a:p>
          <a:p>
            <a:r>
              <a:rPr lang="en-US" dirty="0"/>
              <a:t>Messages are authenticated</a:t>
            </a:r>
          </a:p>
          <a:p>
            <a:pPr eaLnBrk="1" hangingPunct="1"/>
            <a:r>
              <a:rPr lang="en-US" sz="2600" dirty="0" smtClean="0">
                <a:latin typeface="Arial" charset="0"/>
                <a:ea typeface="ＭＳ Ｐゴシック" charset="0"/>
              </a:rPr>
              <a:t>The </a:t>
            </a:r>
            <a:r>
              <a:rPr lang="en-US" sz="2600" dirty="0">
                <a:latin typeface="Arial" charset="0"/>
                <a:ea typeface="ＭＳ Ｐゴシック" charset="0"/>
              </a:rPr>
              <a:t>primary can still lie.</a:t>
            </a:r>
          </a:p>
          <a:p>
            <a:pPr lvl="1" eaLnBrk="1" hangingPunct="1"/>
            <a:r>
              <a:rPr lang="en-US" sz="2200" dirty="0">
                <a:latin typeface="Arial" charset="0"/>
                <a:ea typeface="ＭＳ Ｐゴシック" charset="0"/>
              </a:rPr>
              <a:t>Send different </a:t>
            </a:r>
            <a:r>
              <a:rPr lang="en-US" sz="2200" dirty="0" smtClean="0">
                <a:latin typeface="Arial" charset="0"/>
                <a:ea typeface="ＭＳ Ｐゴシック" charset="0"/>
              </a:rPr>
              <a:t>sequence number </a:t>
            </a:r>
            <a:r>
              <a:rPr lang="en-US" sz="2200" dirty="0">
                <a:latin typeface="Arial" charset="0"/>
                <a:ea typeface="ＭＳ Ｐゴシック" charset="0"/>
              </a:rPr>
              <a:t>for the same </a:t>
            </a:r>
            <a:r>
              <a:rPr lang="en-US" sz="2200" dirty="0" smtClean="0">
                <a:latin typeface="Arial" charset="0"/>
                <a:ea typeface="ＭＳ Ｐゴシック" charset="0"/>
              </a:rPr>
              <a:t>operation </a:t>
            </a:r>
            <a:r>
              <a:rPr lang="en-US" sz="2200" dirty="0">
                <a:latin typeface="Arial" charset="0"/>
                <a:ea typeface="ＭＳ Ｐゴシック" charset="0"/>
              </a:rPr>
              <a:t>to different replicas</a:t>
            </a:r>
          </a:p>
          <a:p>
            <a:pPr lvl="1" eaLnBrk="1" hangingPunct="1"/>
            <a:r>
              <a:rPr lang="en-US" sz="2200" dirty="0">
                <a:latin typeface="Arial" charset="0"/>
                <a:ea typeface="ＭＳ Ｐゴシック" charset="0"/>
              </a:rPr>
              <a:t>Use a duplicate </a:t>
            </a:r>
            <a:r>
              <a:rPr lang="en-US" sz="2200" dirty="0" smtClean="0">
                <a:latin typeface="Arial" charset="0"/>
                <a:ea typeface="ＭＳ Ｐゴシック" charset="0"/>
              </a:rPr>
              <a:t>sequence number </a:t>
            </a:r>
            <a:r>
              <a:rPr lang="en-US" sz="2200" dirty="0">
                <a:latin typeface="Arial" charset="0"/>
                <a:ea typeface="ＭＳ Ｐゴシック" charset="0"/>
              </a:rPr>
              <a:t>for </a:t>
            </a:r>
            <a:r>
              <a:rPr lang="en-US" sz="2200" dirty="0" smtClean="0">
                <a:latin typeface="Arial" charset="0"/>
                <a:ea typeface="ＭＳ Ｐゴシック" charset="0"/>
              </a:rPr>
              <a:t>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78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Pre-Prepare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picks a sequence number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" y="1600200"/>
            <a:ext cx="7391400" cy="4343400"/>
            <a:chOff x="457200" y="1600200"/>
            <a:chExt cx="7391400" cy="4343400"/>
          </a:xfrm>
        </p:grpSpPr>
        <p:grpSp>
          <p:nvGrpSpPr>
            <p:cNvPr id="6" name="Group 5"/>
            <p:cNvGrpSpPr/>
            <p:nvPr/>
          </p:nvGrpSpPr>
          <p:grpSpPr>
            <a:xfrm>
              <a:off x="1295400" y="2647890"/>
              <a:ext cx="6553200" cy="3143310"/>
              <a:chOff x="1295400" y="2209800"/>
              <a:chExt cx="6553200" cy="314331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295400" y="2209800"/>
                <a:ext cx="65532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295400" y="3124200"/>
                <a:ext cx="6553200" cy="158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295400" y="4038600"/>
                <a:ext cx="6553200" cy="1588"/>
              </a:xfrm>
              <a:prstGeom prst="line">
                <a:avLst/>
              </a:prstGeom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95400" y="4951412"/>
                <a:ext cx="65532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3429000" y="2209800"/>
                <a:ext cx="3810000" cy="27432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429000" y="2209800"/>
                <a:ext cx="3505200" cy="1828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429000" y="2209800"/>
                <a:ext cx="3200400" cy="914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295400" y="2209800"/>
                <a:ext cx="2438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Primary: Replica 0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295400" y="3124200"/>
                <a:ext cx="1600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Replica 1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95400" y="4038600"/>
                <a:ext cx="1600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Replica 2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95400" y="4953000"/>
                <a:ext cx="1600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Replica 3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7" name="Straight Arrow Connector 6"/>
            <p:cNvCxnSpPr>
              <a:stCxn id="8" idx="2"/>
            </p:cNvCxnSpPr>
            <p:nvPr/>
          </p:nvCxnSpPr>
          <p:spPr>
            <a:xfrm rot="16200000" flipH="1">
              <a:off x="1247805" y="2009805"/>
              <a:ext cx="666692" cy="64770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7200" y="1600200"/>
              <a:ext cx="1600200" cy="400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0000"/>
                  </a:solidFill>
                </a:rPr>
                <a:t>Request: m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2200" y="2209800"/>
              <a:ext cx="3352800" cy="40011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{</a:t>
              </a:r>
              <a:r>
                <a:rPr lang="en-US" sz="2000" dirty="0" smtClean="0">
                  <a:solidFill>
                    <a:srgbClr val="FF0000"/>
                  </a:solidFill>
                </a:rPr>
                <a:t>PRE-PREPARE, v, n, m}</a:t>
              </a:r>
              <a:endParaRPr lang="en-US" sz="2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0" name="Explosion 1 9"/>
            <p:cNvSpPr/>
            <p:nvPr/>
          </p:nvSpPr>
          <p:spPr>
            <a:xfrm>
              <a:off x="2438400" y="4953000"/>
              <a:ext cx="1143000" cy="990600"/>
            </a:xfrm>
            <a:prstGeom prst="irregularSeal1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Fail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853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5" name="Straight Arrow Connector 4"/>
          <p:cNvCxnSpPr>
            <a:stCxn id="6" idx="2"/>
            <a:endCxn id="15" idx="0"/>
          </p:cNvCxnSpPr>
          <p:nvPr/>
        </p:nvCxnSpPr>
        <p:spPr>
          <a:xfrm rot="16200000" flipH="1">
            <a:off x="1273245" y="2122231"/>
            <a:ext cx="691616" cy="4477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4334" y="1600200"/>
            <a:ext cx="1781666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Request: 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1" y="2114490"/>
            <a:ext cx="2209799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PRE-PREPARE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2743200"/>
            <a:ext cx="815340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36560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45704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3400" y="5484812"/>
            <a:ext cx="8153400" cy="158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2095502" y="3162301"/>
            <a:ext cx="2743199" cy="190499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2476500" y="2781300"/>
            <a:ext cx="1828800" cy="17526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14600" y="2743200"/>
            <a:ext cx="13716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480" y="2691926"/>
            <a:ext cx="2714920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Primary: Replica 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334" y="35909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4334" y="45053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333" y="5410199"/>
            <a:ext cx="1781667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Explosion 1 18"/>
          <p:cNvSpPr/>
          <p:nvPr/>
        </p:nvSpPr>
        <p:spPr>
          <a:xfrm>
            <a:off x="1981200" y="4987563"/>
            <a:ext cx="1102936" cy="1032237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Fail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0" y="6172200"/>
            <a:ext cx="3200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Accepted PRE-PREPARE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 flipH="1">
            <a:off x="3124200" y="3657600"/>
            <a:ext cx="762000" cy="25146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0"/>
          </p:cNvCxnSpPr>
          <p:nvPr/>
        </p:nvCxnSpPr>
        <p:spPr>
          <a:xfrm flipH="1">
            <a:off x="3124200" y="4572000"/>
            <a:ext cx="1066800" cy="16002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0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replicas exchange PREPARE messages.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5" name="Straight Arrow Connector 4"/>
          <p:cNvCxnSpPr>
            <a:stCxn id="6" idx="2"/>
            <a:endCxn id="15" idx="0"/>
          </p:cNvCxnSpPr>
          <p:nvPr/>
        </p:nvCxnSpPr>
        <p:spPr>
          <a:xfrm rot="16200000" flipH="1">
            <a:off x="1273245" y="2122231"/>
            <a:ext cx="691616" cy="4477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4334" y="1600200"/>
            <a:ext cx="1781666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Request: 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1" y="2114490"/>
            <a:ext cx="1981199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PRE-PREPARE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2743200"/>
            <a:ext cx="815340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36560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45704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3400" y="5484812"/>
            <a:ext cx="8153400" cy="158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2095502" y="3162301"/>
            <a:ext cx="2743199" cy="190499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2476500" y="2781300"/>
            <a:ext cx="1828800" cy="17526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14600" y="2743200"/>
            <a:ext cx="13716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480" y="2691926"/>
            <a:ext cx="2714920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Primary: Replica 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334" y="35909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4334" y="45053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333" y="5410199"/>
            <a:ext cx="1781667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Explosion 1 18"/>
          <p:cNvSpPr/>
          <p:nvPr/>
        </p:nvSpPr>
        <p:spPr>
          <a:xfrm>
            <a:off x="1981200" y="4987563"/>
            <a:ext cx="1102936" cy="1032237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Fail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2438400" y="4037806"/>
            <a:ext cx="4114800" cy="15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53000" y="2743200"/>
            <a:ext cx="1066800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53000" y="3657600"/>
            <a:ext cx="1295400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876800" y="3733800"/>
            <a:ext cx="1828800" cy="1676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029200" y="4572000"/>
            <a:ext cx="990600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029200" y="2743200"/>
            <a:ext cx="1905000" cy="1828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15033" y="3200400"/>
            <a:ext cx="3376367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{PREPARE, v, n, m}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029200" y="3657600"/>
            <a:ext cx="1447800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24000" y="6153090"/>
            <a:ext cx="31242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Accepted PRE-PREPARE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>
          <a:xfrm flipH="1">
            <a:off x="3086100" y="3638490"/>
            <a:ext cx="800100" cy="25146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3086100" y="4552890"/>
            <a:ext cx="1104900" cy="16002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373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Replicas wait for 2f+1 matches.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5" name="Straight Arrow Connector 4"/>
          <p:cNvCxnSpPr>
            <a:stCxn id="6" idx="2"/>
            <a:endCxn id="15" idx="0"/>
          </p:cNvCxnSpPr>
          <p:nvPr/>
        </p:nvCxnSpPr>
        <p:spPr>
          <a:xfrm rot="16200000" flipH="1">
            <a:off x="1273245" y="2122231"/>
            <a:ext cx="691616" cy="4477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4334" y="1600200"/>
            <a:ext cx="1781666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Request: 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1" y="2114490"/>
            <a:ext cx="1981199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PRE-PREPARE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2743200"/>
            <a:ext cx="815340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36560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45704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3400" y="5484812"/>
            <a:ext cx="8153400" cy="158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2095502" y="3162301"/>
            <a:ext cx="2743199" cy="190499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2476500" y="2781300"/>
            <a:ext cx="1828800" cy="17526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14600" y="2743200"/>
            <a:ext cx="13716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480" y="2691926"/>
            <a:ext cx="2714920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Primary: Replica 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334" y="35909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4334" y="45053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333" y="5410199"/>
            <a:ext cx="1781667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Explosion 1 18"/>
          <p:cNvSpPr/>
          <p:nvPr/>
        </p:nvSpPr>
        <p:spPr>
          <a:xfrm>
            <a:off x="1981200" y="4987563"/>
            <a:ext cx="1102936" cy="1032237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Fail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2438400" y="4037806"/>
            <a:ext cx="4114800" cy="15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53000" y="2743200"/>
            <a:ext cx="10668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53000" y="3657600"/>
            <a:ext cx="12954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876800" y="3733800"/>
            <a:ext cx="1828800" cy="1676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029200" y="4572000"/>
            <a:ext cx="9906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029200" y="2743200"/>
            <a:ext cx="1905000" cy="1828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15033" y="3200400"/>
            <a:ext cx="3376367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{PREPARE, v, n, m}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029200" y="3657600"/>
            <a:ext cx="14478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24000" y="6172200"/>
            <a:ext cx="3200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Accepted PRE-PREPARE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>
          <a:xfrm flipH="1">
            <a:off x="3124200" y="3657600"/>
            <a:ext cx="762000" cy="25146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3124200" y="4572000"/>
            <a:ext cx="1066800" cy="16002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62400" y="1600200"/>
            <a:ext cx="4824167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Collect PRE-PREPARE + 2f matching PREPARE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696200" y="2057400"/>
            <a:ext cx="762000" cy="6096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7162802" y="2286002"/>
            <a:ext cx="1523999" cy="1066799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H="1" flipV="1">
            <a:off x="6774873" y="2812473"/>
            <a:ext cx="2452255" cy="9144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78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5" name="Straight Arrow Connector 4"/>
          <p:cNvCxnSpPr>
            <a:stCxn id="6" idx="2"/>
            <a:endCxn id="15" idx="0"/>
          </p:cNvCxnSpPr>
          <p:nvPr/>
        </p:nvCxnSpPr>
        <p:spPr>
          <a:xfrm rot="16200000" flipH="1">
            <a:off x="1273245" y="2122231"/>
            <a:ext cx="691616" cy="4477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4334" y="1600200"/>
            <a:ext cx="1781666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Request: 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2114490"/>
            <a:ext cx="19812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PRE-PREPARE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2743200"/>
            <a:ext cx="815340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36560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45704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3400" y="5484812"/>
            <a:ext cx="8153400" cy="158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1905001" y="3352801"/>
            <a:ext cx="2743202" cy="152399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2247900" y="3009900"/>
            <a:ext cx="1828800" cy="1295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2514600" y="2743200"/>
            <a:ext cx="9144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480" y="2691926"/>
            <a:ext cx="2714920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Primary: Replica 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334" y="35909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4334" y="45053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333" y="5410199"/>
            <a:ext cx="1781667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Explosion 1 18"/>
          <p:cNvSpPr/>
          <p:nvPr/>
        </p:nvSpPr>
        <p:spPr>
          <a:xfrm>
            <a:off x="1981200" y="4987563"/>
            <a:ext cx="1102936" cy="1032237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Fail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2134394" y="4037806"/>
            <a:ext cx="4114800" cy="15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4343400" y="2819400"/>
            <a:ext cx="914400" cy="762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19600" y="3657600"/>
            <a:ext cx="12954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343400" y="3733800"/>
            <a:ext cx="1828800" cy="1676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4419600" y="4648200"/>
            <a:ext cx="914400" cy="762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4381500" y="2857500"/>
            <a:ext cx="1828800" cy="16002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19601" y="2114490"/>
            <a:ext cx="1447799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PREPARE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95800" y="3657600"/>
            <a:ext cx="14478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115594" y="4037806"/>
            <a:ext cx="4114800" cy="15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6400800" y="2819400"/>
            <a:ext cx="914400" cy="7620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77000" y="3657600"/>
            <a:ext cx="1066800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6286500" y="3848100"/>
            <a:ext cx="1752600" cy="1371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H="1">
            <a:off x="6477000" y="4648200"/>
            <a:ext cx="838200" cy="685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6438900" y="2857500"/>
            <a:ext cx="1828800" cy="1600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553200" y="3657600"/>
            <a:ext cx="1447800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53200" y="2743200"/>
            <a:ext cx="1905000" cy="1828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6248400" y="3048000"/>
            <a:ext cx="2667000" cy="2057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553200" y="2743200"/>
            <a:ext cx="1752600" cy="9144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48400" y="4114800"/>
            <a:ext cx="28956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{COMMIT, v, n, m}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57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5" name="Straight Arrow Connector 4"/>
          <p:cNvCxnSpPr>
            <a:stCxn id="6" idx="2"/>
            <a:endCxn id="15" idx="0"/>
          </p:cNvCxnSpPr>
          <p:nvPr/>
        </p:nvCxnSpPr>
        <p:spPr>
          <a:xfrm rot="16200000" flipH="1">
            <a:off x="1273245" y="2122231"/>
            <a:ext cx="691616" cy="4477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4334" y="1600200"/>
            <a:ext cx="1781666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Request: m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2114490"/>
            <a:ext cx="19812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PRE-PREPARE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2743200"/>
            <a:ext cx="815340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36560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4570412"/>
            <a:ext cx="8153400" cy="1588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3400" y="5484812"/>
            <a:ext cx="8153400" cy="158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1905001" y="3352801"/>
            <a:ext cx="2743202" cy="152399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2247900" y="3009900"/>
            <a:ext cx="1828800" cy="1295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2514600" y="2743200"/>
            <a:ext cx="9144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480" y="2691926"/>
            <a:ext cx="2714920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Primary: Replica 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334" y="35909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4334" y="4505325"/>
            <a:ext cx="1781665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333" y="5410199"/>
            <a:ext cx="1781667" cy="41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Replica 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Explosion 1 18"/>
          <p:cNvSpPr/>
          <p:nvPr/>
        </p:nvSpPr>
        <p:spPr>
          <a:xfrm>
            <a:off x="1981200" y="4987563"/>
            <a:ext cx="1102936" cy="1032237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Fail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2058194" y="4037806"/>
            <a:ext cx="4114800" cy="15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4076700" y="2933700"/>
            <a:ext cx="91440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67200" y="3657600"/>
            <a:ext cx="12954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000500" y="3924300"/>
            <a:ext cx="1828800" cy="1295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4191000" y="4724400"/>
            <a:ext cx="914400" cy="6096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3962400" y="3124200"/>
            <a:ext cx="1828800" cy="1066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91000" y="2114490"/>
            <a:ext cx="1447799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PREPARE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343400" y="3657600"/>
            <a:ext cx="9906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7772400" y="2133600"/>
            <a:ext cx="685800" cy="5334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239000" y="2514600"/>
            <a:ext cx="1600200" cy="6858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623759" y="4037806"/>
            <a:ext cx="4114800" cy="15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5676900" y="2933700"/>
            <a:ext cx="91440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67400" y="3657600"/>
            <a:ext cx="10668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5448300" y="4076700"/>
            <a:ext cx="1828800" cy="9906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5715000" y="4800600"/>
            <a:ext cx="914400" cy="4572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5600700" y="3086100"/>
            <a:ext cx="1828800" cy="1143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943600" y="3657600"/>
            <a:ext cx="14478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5600700" y="2933700"/>
            <a:ext cx="1828800" cy="1447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5219700" y="3314700"/>
            <a:ext cx="2743200" cy="16002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791200" y="2743200"/>
            <a:ext cx="1219200" cy="914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43600" y="2119745"/>
            <a:ext cx="1219200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COMMIT</a:t>
            </a:r>
            <a:endParaRPr 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000" y="1600200"/>
            <a:ext cx="59436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Collect 2f+1 matching COMMIT: execute and reply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6819900" y="3009900"/>
            <a:ext cx="2438400" cy="6858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46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</a:t>
            </a:r>
            <a:r>
              <a:rPr lang="en-US" dirty="0" err="1"/>
              <a:t>liveness</a:t>
            </a:r>
            <a:r>
              <a:rPr lang="en-US" dirty="0"/>
              <a:t> when primary fails</a:t>
            </a:r>
          </a:p>
          <a:p>
            <a:pPr lvl="1"/>
            <a:r>
              <a:rPr lang="en-US" dirty="0"/>
              <a:t>Timeouts trigger view changes</a:t>
            </a:r>
          </a:p>
          <a:p>
            <a:pPr lvl="1"/>
            <a:r>
              <a:rPr lang="en-US" dirty="0"/>
              <a:t>Select new primary (= </a:t>
            </a:r>
            <a:r>
              <a:rPr lang="en-US" dirty="0" smtClean="0"/>
              <a:t>v </a:t>
            </a:r>
            <a:r>
              <a:rPr lang="en-US" dirty="0"/>
              <a:t>mod 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Brief protocol</a:t>
            </a:r>
          </a:p>
          <a:p>
            <a:pPr lvl="1"/>
            <a:r>
              <a:rPr lang="en-US" dirty="0"/>
              <a:t>Replicas send VIEW-CHANGE message along with the requests they prepared so far</a:t>
            </a:r>
          </a:p>
          <a:p>
            <a:pPr lvl="1"/>
            <a:r>
              <a:rPr lang="en-US" dirty="0"/>
              <a:t>New primary collects </a:t>
            </a:r>
            <a:r>
              <a:rPr lang="en-US" i="1" dirty="0"/>
              <a:t>2f+1 </a:t>
            </a:r>
            <a:r>
              <a:rPr lang="en-US" dirty="0"/>
              <a:t>VIEW-CHANGE messages</a:t>
            </a:r>
          </a:p>
          <a:p>
            <a:pPr lvl="1"/>
            <a:r>
              <a:rPr lang="en-US" dirty="0"/>
              <a:t>Constructs information about committed requests in previous </a:t>
            </a: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9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…that we don’t discuss.</a:t>
            </a:r>
          </a:p>
          <a:p>
            <a:r>
              <a:rPr lang="en-US" dirty="0" smtClean="0"/>
              <a:t>Garbage collection</a:t>
            </a:r>
          </a:p>
          <a:p>
            <a:r>
              <a:rPr lang="en-US" dirty="0" smtClean="0"/>
              <a:t>Recovery</a:t>
            </a:r>
          </a:p>
          <a:p>
            <a:r>
              <a:rPr lang="en-US" dirty="0" smtClean="0"/>
              <a:t>State transfer</a:t>
            </a:r>
          </a:p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4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Byzantine Fault Tolerance</a:t>
            </a:r>
          </a:p>
          <a:p>
            <a:pPr lvl="1"/>
            <a:r>
              <a:rPr lang="en-US" dirty="0" smtClean="0"/>
              <a:t>Rather practical BFT</a:t>
            </a:r>
          </a:p>
          <a:p>
            <a:r>
              <a:rPr lang="en-US" dirty="0" smtClean="0"/>
              <a:t>Three phases</a:t>
            </a:r>
          </a:p>
          <a:p>
            <a:pPr lvl="1"/>
            <a:r>
              <a:rPr lang="en-US" dirty="0" smtClean="0"/>
              <a:t>Pre-prepare</a:t>
            </a:r>
          </a:p>
          <a:p>
            <a:pPr lvl="1"/>
            <a:r>
              <a:rPr lang="en-US" dirty="0" smtClean="0"/>
              <a:t>Prepare</a:t>
            </a:r>
          </a:p>
          <a:p>
            <a:pPr lvl="1"/>
            <a:r>
              <a:rPr lang="en-US" dirty="0" smtClean="0"/>
              <a:t>Commit</a:t>
            </a:r>
          </a:p>
          <a:p>
            <a:r>
              <a:rPr lang="en-US" dirty="0" smtClean="0"/>
              <a:t>View change</a:t>
            </a:r>
          </a:p>
          <a:p>
            <a:pPr lvl="1"/>
            <a:r>
              <a:rPr lang="en-US" dirty="0" smtClean="0"/>
              <a:t>When the primary fails, the next id becomes the new primary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Fault categories</a:t>
            </a:r>
          </a:p>
          <a:p>
            <a:pPr lvl="1"/>
            <a:r>
              <a:rPr lang="en-US" dirty="0" smtClean="0"/>
              <a:t>Benign</a:t>
            </a:r>
          </a:p>
          <a:p>
            <a:pPr lvl="1"/>
            <a:r>
              <a:rPr lang="en-US" dirty="0" smtClean="0"/>
              <a:t>Byzantine</a:t>
            </a:r>
          </a:p>
          <a:p>
            <a:r>
              <a:rPr lang="en-US" dirty="0" smtClean="0"/>
              <a:t>Consensus results</a:t>
            </a:r>
          </a:p>
          <a:p>
            <a:pPr lvl="1"/>
            <a:r>
              <a:rPr lang="en-US" dirty="0" err="1" smtClean="0"/>
              <a:t>Paxos</a:t>
            </a:r>
            <a:r>
              <a:rPr lang="en-US" dirty="0" smtClean="0"/>
              <a:t>: </a:t>
            </a:r>
            <a:r>
              <a:rPr lang="en-US" i="1" dirty="0" smtClean="0"/>
              <a:t>f</a:t>
            </a:r>
            <a:r>
              <a:rPr lang="en-US" dirty="0" smtClean="0"/>
              <a:t> (benign) faulty nodes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>
                <a:sym typeface="Wingdings"/>
              </a:rPr>
              <a:t>2f + 1</a:t>
            </a:r>
            <a:r>
              <a:rPr lang="en-US" dirty="0" smtClean="0">
                <a:sym typeface="Wingdings"/>
              </a:rPr>
              <a:t> total nodes</a:t>
            </a:r>
          </a:p>
          <a:p>
            <a:pPr lvl="1"/>
            <a:r>
              <a:rPr lang="en-US" dirty="0" smtClean="0">
                <a:sym typeface="Wingdings"/>
              </a:rPr>
              <a:t>BFT: </a:t>
            </a:r>
            <a:r>
              <a:rPr lang="en-US" i="1" dirty="0" smtClean="0">
                <a:sym typeface="Wingdings"/>
              </a:rPr>
              <a:t>f</a:t>
            </a:r>
            <a:r>
              <a:rPr lang="en-US" dirty="0" smtClean="0">
                <a:sym typeface="Wingdings"/>
              </a:rPr>
              <a:t> (Byzantine) faulty nodes  </a:t>
            </a:r>
            <a:r>
              <a:rPr lang="en-US" i="1" dirty="0" smtClean="0">
                <a:sym typeface="Wingdings"/>
              </a:rPr>
              <a:t>3f + 1</a:t>
            </a:r>
            <a:r>
              <a:rPr lang="en-US" dirty="0" smtClean="0">
                <a:sym typeface="Wingdings"/>
              </a:rPr>
              <a:t> total nodes</a:t>
            </a:r>
          </a:p>
          <a:p>
            <a:r>
              <a:rPr lang="en-US" dirty="0" smtClean="0">
                <a:sym typeface="Wingdings"/>
              </a:rPr>
              <a:t>Byzantine generals problem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commanding general </a:t>
            </a:r>
            <a:r>
              <a:rPr lang="en-US" dirty="0" smtClean="0"/>
              <a:t>&amp; </a:t>
            </a:r>
            <a:r>
              <a:rPr lang="en-US" i="1" dirty="0" smtClean="0"/>
              <a:t>N - 1 </a:t>
            </a:r>
            <a:r>
              <a:rPr lang="en-US" dirty="0"/>
              <a:t>lieutenant </a:t>
            </a:r>
            <a:r>
              <a:rPr lang="en-US" dirty="0" smtClean="0"/>
              <a:t>generals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All loyal lieutenants obey the same order.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If the commanding general is loyal, then every loyal lieutenant obeys the order the commanding general sends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Byzantine fault tolerance (BFT) protocols thought to be too expensive and impractical.</a:t>
            </a:r>
          </a:p>
          <a:p>
            <a:r>
              <a:rPr lang="en-US" dirty="0" smtClean="0"/>
              <a:t>PBFT (Practical BFT) was then proposed, which showed a rather inexpensive &amp; practical BFT protocol.</a:t>
            </a:r>
          </a:p>
          <a:p>
            <a:pPr lvl="1"/>
            <a:r>
              <a:rPr lang="en-US" dirty="0" smtClean="0"/>
              <a:t>With asynchrony &amp; </a:t>
            </a:r>
            <a:r>
              <a:rPr lang="en-US" i="1" dirty="0" smtClean="0"/>
              <a:t>f</a:t>
            </a:r>
            <a:r>
              <a:rPr lang="en-US" dirty="0" smtClean="0"/>
              <a:t> Byzantine nodes</a:t>
            </a:r>
          </a:p>
          <a:p>
            <a:pPr lvl="1"/>
            <a:r>
              <a:rPr lang="en-US" dirty="0" smtClean="0"/>
              <a:t>This resurrected the interest in BFT protocols.</a:t>
            </a:r>
          </a:p>
          <a:p>
            <a:r>
              <a:rPr lang="en-US" dirty="0" smtClean="0"/>
              <a:t>PBFT is designed for replicated state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86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3f+1 for Replicated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liveness</a:t>
            </a:r>
            <a:r>
              <a:rPr lang="en-US" dirty="0"/>
              <a:t>, we need to assume that we might only get N-</a:t>
            </a:r>
            <a:r>
              <a:rPr lang="en-US" dirty="0" smtClean="0"/>
              <a:t>f. We </a:t>
            </a:r>
            <a:r>
              <a:rPr lang="en-US" dirty="0"/>
              <a:t>say that this N-f is our quorum size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3" name="Text Box 10"/>
          <p:cNvSpPr txBox="1">
            <a:spLocks noChangeArrowheads="1"/>
          </p:cNvSpPr>
          <p:nvPr/>
        </p:nvSpPr>
        <p:spPr bwMode="auto">
          <a:xfrm>
            <a:off x="381000" y="2658435"/>
            <a:ext cx="1160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525252"/>
                </a:solidFill>
                <a:latin typeface="Verdana" charset="0"/>
              </a:rPr>
              <a:t>Servers</a:t>
            </a:r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1925637" y="4695198"/>
            <a:ext cx="1046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525252"/>
                </a:solidFill>
                <a:latin typeface="Verdana" charset="0"/>
              </a:rPr>
              <a:t>Clients</a:t>
            </a:r>
          </a:p>
        </p:txBody>
      </p:sp>
      <p:sp>
        <p:nvSpPr>
          <p:cNvPr id="66" name="Line 43"/>
          <p:cNvSpPr>
            <a:spLocks noChangeShapeType="1"/>
          </p:cNvSpPr>
          <p:nvPr/>
        </p:nvSpPr>
        <p:spPr bwMode="auto">
          <a:xfrm flipH="1">
            <a:off x="4433888" y="4038600"/>
            <a:ext cx="1890712" cy="72486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" name="Line 44"/>
          <p:cNvSpPr>
            <a:spLocks noChangeShapeType="1"/>
          </p:cNvSpPr>
          <p:nvPr/>
        </p:nvSpPr>
        <p:spPr bwMode="auto">
          <a:xfrm flipV="1">
            <a:off x="3811588" y="3474410"/>
            <a:ext cx="455612" cy="1020763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" name="Line 45"/>
          <p:cNvSpPr>
            <a:spLocks noChangeShapeType="1"/>
          </p:cNvSpPr>
          <p:nvPr/>
        </p:nvSpPr>
        <p:spPr bwMode="auto">
          <a:xfrm flipH="1" flipV="1">
            <a:off x="2557463" y="3550610"/>
            <a:ext cx="900112" cy="100965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" name="Text Box 46"/>
          <p:cNvSpPr txBox="1">
            <a:spLocks noChangeArrowheads="1"/>
          </p:cNvSpPr>
          <p:nvPr/>
        </p:nvSpPr>
        <p:spPr bwMode="auto">
          <a:xfrm rot="19459905">
            <a:off x="4240935" y="3882983"/>
            <a:ext cx="9669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  <a:latin typeface="Tahoma" charset="0"/>
              </a:rPr>
              <a:t>Write X</a:t>
            </a:r>
            <a:endParaRPr lang="en-US" sz="18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70" name="Text Box 48"/>
          <p:cNvSpPr txBox="1">
            <a:spLocks noChangeArrowheads="1"/>
          </p:cNvSpPr>
          <p:nvPr/>
        </p:nvSpPr>
        <p:spPr bwMode="auto">
          <a:xfrm rot="20416992">
            <a:off x="4506218" y="4127087"/>
            <a:ext cx="15928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  <a:latin typeface="Tahoma" charset="0"/>
              </a:rPr>
              <a:t>Write X (lost)</a:t>
            </a:r>
            <a:endParaRPr lang="en-US" sz="18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71" name="Text Box 49"/>
          <p:cNvSpPr txBox="1">
            <a:spLocks noChangeArrowheads="1"/>
          </p:cNvSpPr>
          <p:nvPr/>
        </p:nvSpPr>
        <p:spPr bwMode="auto">
          <a:xfrm rot="19959706">
            <a:off x="6115152" y="3755220"/>
            <a:ext cx="427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  <a:latin typeface="Tahoma" charset="0"/>
              </a:rPr>
              <a:t>X</a:t>
            </a:r>
          </a:p>
        </p:txBody>
      </p:sp>
      <p:sp>
        <p:nvSpPr>
          <p:cNvPr id="73" name="Line 44"/>
          <p:cNvSpPr>
            <a:spLocks noChangeShapeType="1"/>
          </p:cNvSpPr>
          <p:nvPr/>
        </p:nvSpPr>
        <p:spPr bwMode="auto">
          <a:xfrm flipV="1">
            <a:off x="4273550" y="3488698"/>
            <a:ext cx="1444625" cy="108585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" name="Text Box 46"/>
          <p:cNvSpPr txBox="1">
            <a:spLocks noChangeArrowheads="1"/>
          </p:cNvSpPr>
          <p:nvPr/>
        </p:nvSpPr>
        <p:spPr bwMode="auto">
          <a:xfrm rot="17679196">
            <a:off x="3413847" y="3795671"/>
            <a:ext cx="9669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  <a:latin typeface="Tahoma" charset="0"/>
              </a:rPr>
              <a:t>Write X</a:t>
            </a:r>
            <a:endParaRPr lang="en-US" sz="18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75" name="Text Box 46"/>
          <p:cNvSpPr txBox="1">
            <a:spLocks noChangeArrowheads="1"/>
          </p:cNvSpPr>
          <p:nvPr/>
        </p:nvSpPr>
        <p:spPr bwMode="auto">
          <a:xfrm rot="2901069">
            <a:off x="2708997" y="3854409"/>
            <a:ext cx="9669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  <a:latin typeface="Tahoma" charset="0"/>
              </a:rPr>
              <a:t>Write X</a:t>
            </a:r>
            <a:endParaRPr lang="en-US" sz="1800" dirty="0">
              <a:solidFill>
                <a:srgbClr val="FF0000"/>
              </a:solidFill>
              <a:latin typeface="Tahoma" charset="0"/>
            </a:endParaRPr>
          </a:p>
        </p:txBody>
      </p:sp>
      <p:pic>
        <p:nvPicPr>
          <p:cNvPr id="77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1387" y="4542798"/>
            <a:ext cx="709613" cy="943602"/>
          </a:xfrm>
          <a:prstGeom prst="rect">
            <a:avLst/>
          </a:prstGeom>
          <a:noFill/>
        </p:spPr>
      </p:pic>
      <p:pic>
        <p:nvPicPr>
          <p:cNvPr id="78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4542798"/>
            <a:ext cx="709613" cy="943602"/>
          </a:xfrm>
          <a:prstGeom prst="rect">
            <a:avLst/>
          </a:prstGeom>
          <a:noFill/>
        </p:spPr>
      </p:pic>
      <p:pic>
        <p:nvPicPr>
          <p:cNvPr id="79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362200"/>
            <a:ext cx="762000" cy="1507671"/>
          </a:xfrm>
          <a:prstGeom prst="rect">
            <a:avLst/>
          </a:prstGeom>
          <a:noFill/>
        </p:spPr>
      </p:pic>
      <p:pic>
        <p:nvPicPr>
          <p:cNvPr id="80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378529"/>
            <a:ext cx="762000" cy="1507671"/>
          </a:xfrm>
          <a:prstGeom prst="rect">
            <a:avLst/>
          </a:prstGeom>
          <a:noFill/>
        </p:spPr>
      </p:pic>
      <p:pic>
        <p:nvPicPr>
          <p:cNvPr id="81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454729"/>
            <a:ext cx="762000" cy="1507671"/>
          </a:xfrm>
          <a:prstGeom prst="rect">
            <a:avLst/>
          </a:prstGeom>
          <a:noFill/>
        </p:spPr>
      </p:pic>
      <p:pic>
        <p:nvPicPr>
          <p:cNvPr id="82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362200"/>
            <a:ext cx="762000" cy="1507671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087374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3f+1 for Replicated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correctness, any two quorums must intersect at </a:t>
            </a:r>
            <a:r>
              <a:rPr lang="en-US" dirty="0" smtClean="0"/>
              <a:t>least one </a:t>
            </a:r>
            <a:r>
              <a:rPr lang="en-US" dirty="0"/>
              <a:t>honest </a:t>
            </a:r>
            <a:r>
              <a:rPr lang="en-US" dirty="0" smtClean="0"/>
              <a:t>node.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N-f) + (N-f) - N &gt;= f+</a:t>
            </a:r>
            <a:r>
              <a:rPr lang="en-US" dirty="0" smtClean="0"/>
              <a:t>1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N </a:t>
            </a:r>
            <a:r>
              <a:rPr lang="en-US" dirty="0"/>
              <a:t>&gt;= 3f+1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3232150" y="2514600"/>
            <a:ext cx="5260975" cy="1673225"/>
          </a:xfrm>
          <a:prstGeom prst="ellipse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44"/>
          <p:cNvSpPr>
            <a:spLocks noChangeShapeType="1"/>
          </p:cNvSpPr>
          <p:nvPr/>
        </p:nvSpPr>
        <p:spPr bwMode="auto">
          <a:xfrm flipV="1">
            <a:off x="6248401" y="3949700"/>
            <a:ext cx="1195388" cy="14605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" name="Text Box 46"/>
          <p:cNvSpPr txBox="1">
            <a:spLocks noChangeArrowheads="1"/>
          </p:cNvSpPr>
          <p:nvPr/>
        </p:nvSpPr>
        <p:spPr bwMode="auto">
          <a:xfrm rot="1331667">
            <a:off x="3329419" y="4787697"/>
            <a:ext cx="20152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  <a:latin typeface="Tahoma" charset="0"/>
              </a:rPr>
              <a:t>Write Y (delayed)</a:t>
            </a:r>
            <a:endParaRPr lang="en-US" sz="18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66" name="Text Box 48"/>
          <p:cNvSpPr txBox="1">
            <a:spLocks noChangeArrowheads="1"/>
          </p:cNvSpPr>
          <p:nvPr/>
        </p:nvSpPr>
        <p:spPr bwMode="auto">
          <a:xfrm rot="18882184">
            <a:off x="6072936" y="4473419"/>
            <a:ext cx="9669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  <a:latin typeface="Tahoma" charset="0"/>
              </a:rPr>
              <a:t>Write Y</a:t>
            </a:r>
            <a:endParaRPr lang="en-US" sz="18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69" name="Line 45"/>
          <p:cNvSpPr>
            <a:spLocks noChangeShapeType="1"/>
          </p:cNvSpPr>
          <p:nvPr/>
        </p:nvSpPr>
        <p:spPr bwMode="auto">
          <a:xfrm flipH="1" flipV="1">
            <a:off x="4200525" y="3913186"/>
            <a:ext cx="1285875" cy="1344613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" name="Line 45"/>
          <p:cNvSpPr>
            <a:spLocks noChangeShapeType="1"/>
          </p:cNvSpPr>
          <p:nvPr/>
        </p:nvSpPr>
        <p:spPr bwMode="auto">
          <a:xfrm flipV="1">
            <a:off x="5867400" y="3878261"/>
            <a:ext cx="12700" cy="1455738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" name="Text Box 48"/>
          <p:cNvSpPr txBox="1">
            <a:spLocks noChangeArrowheads="1"/>
          </p:cNvSpPr>
          <p:nvPr/>
        </p:nvSpPr>
        <p:spPr bwMode="auto">
          <a:xfrm rot="16200000">
            <a:off x="5252173" y="4681257"/>
            <a:ext cx="9669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  <a:latin typeface="Tahoma" charset="0"/>
              </a:rPr>
              <a:t>Write Y</a:t>
            </a:r>
            <a:endParaRPr lang="en-US" sz="18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72" name="Text Box 48"/>
          <p:cNvSpPr txBox="1">
            <a:spLocks noChangeArrowheads="1"/>
          </p:cNvSpPr>
          <p:nvPr/>
        </p:nvSpPr>
        <p:spPr bwMode="auto">
          <a:xfrm rot="2784218">
            <a:off x="4623156" y="4469260"/>
            <a:ext cx="9669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FF0000"/>
                </a:solidFill>
                <a:latin typeface="Tahoma" charset="0"/>
              </a:rPr>
              <a:t>W</a:t>
            </a:r>
            <a:r>
              <a:rPr lang="en-US" sz="1600" dirty="0" smtClean="0">
                <a:solidFill>
                  <a:srgbClr val="FF0000"/>
                </a:solidFill>
                <a:latin typeface="Tahoma" charset="0"/>
              </a:rPr>
              <a:t>rite Y</a:t>
            </a:r>
            <a:endParaRPr lang="en-US" sz="18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73" name="Text Box 10"/>
          <p:cNvSpPr txBox="1">
            <a:spLocks noChangeArrowheads="1"/>
          </p:cNvSpPr>
          <p:nvPr/>
        </p:nvSpPr>
        <p:spPr bwMode="auto">
          <a:xfrm>
            <a:off x="492125" y="3003550"/>
            <a:ext cx="1160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525252"/>
                </a:solidFill>
                <a:latin typeface="Verdana" charset="0"/>
              </a:rPr>
              <a:t>Servers</a:t>
            </a:r>
          </a:p>
        </p:txBody>
      </p:sp>
      <p:sp>
        <p:nvSpPr>
          <p:cNvPr id="74" name="Text Box 11"/>
          <p:cNvSpPr txBox="1">
            <a:spLocks noChangeArrowheads="1"/>
          </p:cNvSpPr>
          <p:nvPr/>
        </p:nvSpPr>
        <p:spPr bwMode="auto">
          <a:xfrm>
            <a:off x="606425" y="5556250"/>
            <a:ext cx="1046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525252"/>
                </a:solidFill>
                <a:latin typeface="Verdana" charset="0"/>
              </a:rPr>
              <a:t>Clients</a:t>
            </a:r>
          </a:p>
        </p:txBody>
      </p:sp>
      <p:pic>
        <p:nvPicPr>
          <p:cNvPr id="81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776991"/>
            <a:ext cx="762000" cy="1507671"/>
          </a:xfrm>
          <a:prstGeom prst="rect">
            <a:avLst/>
          </a:prstGeom>
          <a:noFill/>
          <a:effectLst>
            <a:glow rad="101600">
              <a:srgbClr val="FF0000">
                <a:alpha val="75000"/>
              </a:srgbClr>
            </a:glow>
          </a:effectLst>
        </p:spPr>
      </p:pic>
      <p:pic>
        <p:nvPicPr>
          <p:cNvPr id="82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2776991"/>
            <a:ext cx="762000" cy="1507671"/>
          </a:xfrm>
          <a:prstGeom prst="rect">
            <a:avLst/>
          </a:prstGeom>
          <a:noFill/>
        </p:spPr>
      </p:pic>
      <p:pic>
        <p:nvPicPr>
          <p:cNvPr id="83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776991"/>
            <a:ext cx="762000" cy="1507671"/>
          </a:xfrm>
          <a:prstGeom prst="rect">
            <a:avLst/>
          </a:prstGeom>
          <a:noFill/>
        </p:spPr>
      </p:pic>
      <p:pic>
        <p:nvPicPr>
          <p:cNvPr id="84" name="Picture 2" descr="C:\Users\Imranul Hoque\AppData\Local\Microsoft\Windows\Temporary Internet Files\Content.IE5\OCJMZFJR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760662"/>
            <a:ext cx="762000" cy="1507671"/>
          </a:xfrm>
          <a:prstGeom prst="rect">
            <a:avLst/>
          </a:prstGeom>
          <a:noFill/>
        </p:spPr>
      </p:pic>
      <p:pic>
        <p:nvPicPr>
          <p:cNvPr id="85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6574" y="5457198"/>
            <a:ext cx="709613" cy="943602"/>
          </a:xfrm>
          <a:prstGeom prst="rect">
            <a:avLst/>
          </a:prstGeom>
          <a:noFill/>
        </p:spPr>
      </p:pic>
      <p:pic>
        <p:nvPicPr>
          <p:cNvPr id="86" name="Picture 3" descr="C:\Users\Imranul Hoque\AppData\Local\Microsoft\Windows\Temporary Internet Files\Content.IE5\8YHRZGRK\MCj0424194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2587" y="5457198"/>
            <a:ext cx="709613" cy="943602"/>
          </a:xfrm>
          <a:prstGeom prst="rect">
            <a:avLst/>
          </a:prstGeom>
          <a:noFill/>
        </p:spPr>
      </p:pic>
      <p:cxnSp>
        <p:nvCxnSpPr>
          <p:cNvPr id="91" name="Curved Connector 90"/>
          <p:cNvCxnSpPr/>
          <p:nvPr/>
        </p:nvCxnSpPr>
        <p:spPr bwMode="auto">
          <a:xfrm rot="10800000">
            <a:off x="3352800" y="4876799"/>
            <a:ext cx="1905000" cy="762000"/>
          </a:xfrm>
          <a:prstGeom prst="curvedConnector3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Oval 2"/>
          <p:cNvSpPr>
            <a:spLocks noChangeArrowheads="1"/>
          </p:cNvSpPr>
          <p:nvPr/>
        </p:nvSpPr>
        <p:spPr bwMode="auto">
          <a:xfrm>
            <a:off x="1524000" y="2517775"/>
            <a:ext cx="5260975" cy="1673225"/>
          </a:xfrm>
          <a:prstGeom prst="ellipse">
            <a:avLst/>
          </a:prstGeom>
          <a:noFill/>
          <a:ln>
            <a:solidFill>
              <a:schemeClr val="tx1"/>
            </a:solidFill>
          </a:ln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2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PBFT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 BFT protocol for primary-backup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It is optimal, i.e., operates with 3f+1 nodes.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Deal with two things (recall from last lecture)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Malicious primary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Consensus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Everyone uses authentication to verify who they’re talking with.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How it works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Primary performs operations</a:t>
            </a:r>
          </a:p>
          <a:p>
            <a:pPr lvl="1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Backups monitor the primary and do a view change if they detect a primary failure.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878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Setting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Each </a:t>
            </a:r>
            <a:r>
              <a:rPr lang="en-US" dirty="0">
                <a:solidFill>
                  <a:srgbClr val="0000FF"/>
                </a:solidFill>
              </a:rPr>
              <a:t>replica </a:t>
            </a:r>
            <a:r>
              <a:rPr lang="en-US" dirty="0" smtClean="0">
                <a:solidFill>
                  <a:srgbClr val="0000FF"/>
                </a:solidFill>
              </a:rPr>
              <a:t>has an id</a:t>
            </a:r>
            <a:r>
              <a:rPr lang="en-US" dirty="0" smtClean="0"/>
              <a:t> </a:t>
            </a:r>
            <a:r>
              <a:rPr lang="en-US" i="1" dirty="0" err="1"/>
              <a:t>i</a:t>
            </a:r>
            <a:r>
              <a:rPr lang="en-US" dirty="0"/>
              <a:t> (between 0 and N-1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</a:t>
            </a:r>
            <a:r>
              <a:rPr lang="en-US" dirty="0"/>
              <a:t>view </a:t>
            </a:r>
            <a:r>
              <a:rPr lang="en-US" dirty="0" smtClean="0"/>
              <a:t>number </a:t>
            </a:r>
            <a:r>
              <a:rPr lang="en-US" i="1" dirty="0" smtClean="0"/>
              <a:t>v </a:t>
            </a:r>
            <a:r>
              <a:rPr lang="en-US" dirty="0" smtClean="0"/>
              <a:t>identifies the </a:t>
            </a:r>
            <a:r>
              <a:rPr lang="en-US" dirty="0" smtClean="0">
                <a:solidFill>
                  <a:srgbClr val="FF0000"/>
                </a:solidFill>
              </a:rPr>
              <a:t>current primary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Current primary: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v </a:t>
            </a:r>
            <a:r>
              <a:rPr lang="en-US" dirty="0"/>
              <a:t>mod </a:t>
            </a:r>
            <a:r>
              <a:rPr lang="en-US" dirty="0" smtClean="0"/>
              <a:t>N</a:t>
            </a:r>
          </a:p>
          <a:p>
            <a:pPr lvl="1"/>
            <a:r>
              <a:rPr lang="en-US" dirty="0" smtClean="0"/>
              <a:t>If the current primary fails, the next primary is (</a:t>
            </a:r>
            <a:r>
              <a:rPr lang="en-US" dirty="0" err="1" smtClean="0"/>
              <a:t>i</a:t>
            </a:r>
            <a:r>
              <a:rPr lang="en-US" dirty="0" smtClean="0"/>
              <a:t> + 1) mod N</a:t>
            </a:r>
          </a:p>
          <a:p>
            <a:r>
              <a:rPr lang="en-US" dirty="0" smtClean="0"/>
              <a:t>Each client request has a sequence number</a:t>
            </a:r>
          </a:p>
          <a:p>
            <a:r>
              <a:rPr lang="en-US" dirty="0" smtClean="0"/>
              <a:t>All messages are authenticated using crypto-based techniques.</a:t>
            </a:r>
          </a:p>
          <a:p>
            <a:pPr lvl="1"/>
            <a:r>
              <a:rPr lang="en-US" dirty="0" smtClean="0"/>
              <a:t>Anyone can </a:t>
            </a:r>
            <a:r>
              <a:rPr lang="en-US" dirty="0" smtClean="0">
                <a:solidFill>
                  <a:srgbClr val="FF0000"/>
                </a:solidFill>
              </a:rPr>
              <a:t>verify who sent the message &amp; if the message content is correct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Using public-key signatures, message authentication codes, and message digests</a:t>
            </a:r>
          </a:p>
          <a:p>
            <a:pPr lvl="1"/>
            <a:r>
              <a:rPr lang="en-US" dirty="0" smtClean="0"/>
              <a:t>Forgery is practically not possible, limiting what a faulty node can do.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7546-6874-DF43-9D9F-828C20612237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1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client sends a </a:t>
            </a:r>
            <a:r>
              <a:rPr lang="en-US" dirty="0" smtClean="0">
                <a:solidFill>
                  <a:srgbClr val="FF0000"/>
                </a:solidFill>
              </a:rPr>
              <a:t>signed</a:t>
            </a:r>
            <a:r>
              <a:rPr lang="en-US" dirty="0" smtClean="0"/>
              <a:t> request to the primary.</a:t>
            </a:r>
          </a:p>
          <a:p>
            <a:pPr lvl="1" eaLnBrk="1" hangingPunct="1"/>
            <a:r>
              <a:rPr lang="en-US" dirty="0" smtClean="0"/>
              <a:t>The primary can still lie (later).</a:t>
            </a:r>
          </a:p>
          <a:p>
            <a:r>
              <a:rPr lang="en-US" dirty="0" smtClean="0"/>
              <a:t>All replicas reply directly to the client.</a:t>
            </a:r>
          </a:p>
          <a:p>
            <a:r>
              <a:rPr lang="en-US" dirty="0" smtClean="0"/>
              <a:t>The client waits until it receives </a:t>
            </a:r>
            <a:r>
              <a:rPr lang="en-US" i="1" dirty="0" smtClean="0"/>
              <a:t>f + 1</a:t>
            </a:r>
            <a:r>
              <a:rPr lang="en-US" dirty="0" smtClean="0"/>
              <a:t> replies with the same result.</a:t>
            </a:r>
          </a:p>
          <a:p>
            <a:r>
              <a:rPr lang="en-US" dirty="0" smtClean="0"/>
              <a:t>The client accepts the result.</a:t>
            </a:r>
          </a:p>
          <a:p>
            <a:r>
              <a:rPr lang="en-US" dirty="0" smtClean="0"/>
              <a:t>If the client doesn’t receive replies soon enough, it multicasts the request to all replicas.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47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Primary-Backup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case </a:t>
            </a:r>
            <a:r>
              <a:rPr lang="en-US" dirty="0" smtClean="0"/>
              <a:t>operation</a:t>
            </a:r>
          </a:p>
          <a:p>
            <a:pPr lvl="1"/>
            <a:r>
              <a:rPr lang="en-US" dirty="0" smtClean="0"/>
              <a:t>Three phases: Pre-prepare, prepare, commit</a:t>
            </a:r>
          </a:p>
          <a:p>
            <a:pPr lvl="1"/>
            <a:r>
              <a:rPr lang="en-US" dirty="0" smtClean="0"/>
              <a:t>A sequence number for each operation, which is agreed and verified by all replicas to detect malicious primary</a:t>
            </a:r>
          </a:p>
          <a:p>
            <a:r>
              <a:rPr lang="en-US" dirty="0" smtClean="0"/>
              <a:t>View changes</a:t>
            </a:r>
          </a:p>
          <a:p>
            <a:pPr lvl="1"/>
            <a:r>
              <a:rPr lang="en-US" dirty="0" smtClean="0"/>
              <a:t>When the primary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8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35880</TotalTime>
  <Pages>12</Pages>
  <Words>932</Words>
  <Application>Microsoft Macintosh PowerPoint</Application>
  <PresentationFormat>Letter Paper (8.5x11 in)</PresentationFormat>
  <Paragraphs>189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CS252-template</vt:lpstr>
      <vt:lpstr>Office Theme</vt:lpstr>
      <vt:lpstr>CSE 486/586 Distributed Systems Byzantine Fault Tolerance --- 2</vt:lpstr>
      <vt:lpstr>Recap</vt:lpstr>
      <vt:lpstr>Practical Byzantine Fault Tolerance</vt:lpstr>
      <vt:lpstr>3f+1 for Replicated State Machines</vt:lpstr>
      <vt:lpstr>3f+1 for Replicated State Machines</vt:lpstr>
      <vt:lpstr>PBFT</vt:lpstr>
      <vt:lpstr>System Setting</vt:lpstr>
      <vt:lpstr>Client Protocol</vt:lpstr>
      <vt:lpstr>Primary-Backup Protocol</vt:lpstr>
      <vt:lpstr>Normal Case Operation</vt:lpstr>
      <vt:lpstr>Pre-Prepare Phase</vt:lpstr>
      <vt:lpstr>Prepare Phase</vt:lpstr>
      <vt:lpstr>Prepare Phase</vt:lpstr>
      <vt:lpstr>Prepare Phase</vt:lpstr>
      <vt:lpstr>Commit Phase</vt:lpstr>
      <vt:lpstr>Commit Phase</vt:lpstr>
      <vt:lpstr>View Change</vt:lpstr>
      <vt:lpstr>More Issues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1587</cp:revision>
  <cp:lastPrinted>2012-04-18T18:09:15Z</cp:lastPrinted>
  <dcterms:created xsi:type="dcterms:W3CDTF">2012-03-21T04:48:11Z</dcterms:created>
  <dcterms:modified xsi:type="dcterms:W3CDTF">2013-05-01T14:47:31Z</dcterms:modified>
  <cp:category/>
</cp:coreProperties>
</file>