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3"/>
  </p:notesMasterIdLst>
  <p:handoutMasterIdLst>
    <p:handoutMasterId r:id="rId24"/>
  </p:handoutMasterIdLst>
  <p:sldIdLst>
    <p:sldId id="322" r:id="rId3"/>
    <p:sldId id="862" r:id="rId4"/>
    <p:sldId id="844" r:id="rId5"/>
    <p:sldId id="859" r:id="rId6"/>
    <p:sldId id="860" r:id="rId7"/>
    <p:sldId id="861" r:id="rId8"/>
    <p:sldId id="845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855" r:id="rId18"/>
    <p:sldId id="856" r:id="rId19"/>
    <p:sldId id="857" r:id="rId20"/>
    <p:sldId id="858" r:id="rId21"/>
    <p:sldId id="584" r:id="rId2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I’m shaking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35052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What? I’m doing it too!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800600" y="1143000"/>
            <a:ext cx="3048000" cy="1066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thought I was doing it…</a:t>
            </a:r>
          </a:p>
        </p:txBody>
      </p:sp>
    </p:spTree>
    <p:extLst>
      <p:ext uri="{BB962C8B-B14F-4D97-AF65-F5344CB8AC3E}">
        <p14:creationId xmlns:p14="http://schemas.microsoft.com/office/powerpoint/2010/main" val="394210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Q4: </a:t>
            </a:r>
            <a:r>
              <a:rPr lang="en-US" dirty="0" smtClean="0">
                <a:solidFill>
                  <a:srgbClr val="0000FF"/>
                </a:solidFill>
              </a:rPr>
              <a:t>how do you control access to shared resources?</a:t>
            </a:r>
          </a:p>
          <a:p>
            <a:pPr lvl="1"/>
            <a:r>
              <a:rPr lang="en-US" dirty="0" smtClean="0"/>
              <a:t>A: Distributed mutual exclusion, leader election, etc.</a:t>
            </a:r>
          </a:p>
          <a:p>
            <a:pPr lvl="1"/>
            <a:r>
              <a:rPr lang="en-US" dirty="0" smtClean="0"/>
              <a:t>Ring election? Modified ring election? Bully algorithm?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257800" y="37338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  <p:extLst>
      <p:ext uri="{BB962C8B-B14F-4D97-AF65-F5344CB8AC3E}">
        <p14:creationId xmlns:p14="http://schemas.microsoft.com/office/powerpoint/2010/main" val="18012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Q5: </a:t>
            </a:r>
            <a:r>
              <a:rPr lang="en-US" dirty="0" smtClean="0">
                <a:solidFill>
                  <a:srgbClr val="0000FF"/>
                </a:solidFill>
              </a:rPr>
              <a:t>how do multiple machines reach an agreement?</a:t>
            </a:r>
          </a:p>
          <a:p>
            <a:pPr lvl="1"/>
            <a:r>
              <a:rPr lang="en-US" dirty="0" smtClean="0"/>
              <a:t>A: it’s impossible! (the FLT result), but algorithms do exist that get around the impossibility (</a:t>
            </a:r>
            <a:r>
              <a:rPr lang="en-US" dirty="0" err="1" smtClean="0"/>
              <a:t>Paxos</a:t>
            </a:r>
            <a:r>
              <a:rPr lang="en-US" dirty="0" smtClean="0"/>
              <a:t>, BFT, etc.)</a:t>
            </a:r>
          </a:p>
          <a:p>
            <a:pPr lvl="1"/>
            <a:r>
              <a:rPr lang="en-US" dirty="0" smtClean="0"/>
              <a:t>What are the phases for </a:t>
            </a:r>
            <a:r>
              <a:rPr lang="en-US" dirty="0" err="1" smtClean="0"/>
              <a:t>Paxos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6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Who has a brain?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do.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don’t.</a:t>
            </a:r>
          </a:p>
        </p:txBody>
      </p:sp>
    </p:spTree>
    <p:extLst>
      <p:ext uri="{BB962C8B-B14F-4D97-AF65-F5344CB8AC3E}">
        <p14:creationId xmlns:p14="http://schemas.microsoft.com/office/powerpoint/2010/main" val="150676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Q6: </a:t>
            </a:r>
            <a:r>
              <a:rPr lang="en-US" dirty="0" smtClean="0">
                <a:solidFill>
                  <a:srgbClr val="0000FF"/>
                </a:solidFill>
              </a:rPr>
              <a:t>how do you locate where things are and access them? </a:t>
            </a:r>
          </a:p>
          <a:p>
            <a:pPr lvl="1"/>
            <a:r>
              <a:rPr lang="en-US" dirty="0" smtClean="0"/>
              <a:t>A: DHT,</a:t>
            </a:r>
            <a:r>
              <a:rPr lang="en-US" dirty="0"/>
              <a:t> </a:t>
            </a:r>
            <a:r>
              <a:rPr lang="en-US" dirty="0" smtClean="0"/>
              <a:t>distributed file systems, etc.</a:t>
            </a:r>
          </a:p>
          <a:p>
            <a:pPr lvl="1"/>
            <a:r>
              <a:rPr lang="en-US" dirty="0" smtClean="0"/>
              <a:t>Consistent hashing?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2860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  <p:extLst>
      <p:ext uri="{BB962C8B-B14F-4D97-AF65-F5344CB8AC3E}">
        <p14:creationId xmlns:p14="http://schemas.microsoft.com/office/powerpoint/2010/main" val="113734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Non-Byzantine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Q7: </a:t>
            </a:r>
            <a:r>
              <a:rPr lang="en-US" dirty="0" smtClean="0">
                <a:solidFill>
                  <a:srgbClr val="0000FF"/>
                </a:solidFill>
              </a:rPr>
              <a:t>how do you know if a machine has failed?</a:t>
            </a:r>
          </a:p>
          <a:p>
            <a:pPr lvl="1"/>
            <a:r>
              <a:rPr lang="en-US" dirty="0" smtClean="0"/>
              <a:t>A: Failure detection</a:t>
            </a:r>
          </a:p>
          <a:p>
            <a:pPr lvl="1"/>
            <a:r>
              <a:rPr lang="en-US" dirty="0" smtClean="0"/>
              <a:t>What is the fundamental limit of a failure detector?</a:t>
            </a:r>
          </a:p>
          <a:p>
            <a:r>
              <a:rPr lang="en-US" dirty="0" smtClean="0"/>
              <a:t>Q8: </a:t>
            </a:r>
            <a:r>
              <a:rPr lang="en-US" dirty="0" smtClean="0">
                <a:solidFill>
                  <a:srgbClr val="0000FF"/>
                </a:solidFill>
              </a:rPr>
              <a:t>how do you program your system to operate continually even under failures?</a:t>
            </a:r>
          </a:p>
          <a:p>
            <a:pPr lvl="1"/>
            <a:r>
              <a:rPr lang="en-US" dirty="0" smtClean="0"/>
              <a:t>A: Replication, gossiping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/>
              <a:t>? Sequential consistency? One-copy </a:t>
            </a:r>
            <a:r>
              <a:rPr lang="en-US" dirty="0" err="1"/>
              <a:t>seriarizability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4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13716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We’re under attack!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0"/>
            <a:ext cx="21230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Q9: </a:t>
            </a:r>
            <a:r>
              <a:rPr lang="en-US" dirty="0" smtClean="0">
                <a:solidFill>
                  <a:srgbClr val="0000FF"/>
                </a:solidFill>
              </a:rPr>
              <a:t>how do you deal with attackers?</a:t>
            </a:r>
          </a:p>
          <a:p>
            <a:pPr lvl="1"/>
            <a:r>
              <a:rPr lang="en-US" dirty="0" smtClean="0"/>
              <a:t>A: Security</a:t>
            </a:r>
          </a:p>
          <a:p>
            <a:pPr lvl="1"/>
            <a:r>
              <a:rPr lang="en-US" dirty="0" smtClean="0"/>
              <a:t>What is onion routing?</a:t>
            </a:r>
          </a:p>
          <a:p>
            <a:r>
              <a:rPr lang="en-US" dirty="0" smtClean="0"/>
              <a:t>Q10: </a:t>
            </a:r>
            <a:r>
              <a:rPr lang="en-US" dirty="0" smtClean="0">
                <a:solidFill>
                  <a:srgbClr val="0000FF"/>
                </a:solidFill>
              </a:rPr>
              <a:t>what if some machines malfunction?</a:t>
            </a:r>
          </a:p>
          <a:p>
            <a:pPr lvl="1"/>
            <a:r>
              <a:rPr lang="en-US" dirty="0" smtClean="0"/>
              <a:t>A: Byzantine fault tolerance</a:t>
            </a:r>
          </a:p>
          <a:p>
            <a:pPr lvl="1"/>
            <a:r>
              <a:rPr lang="en-US" dirty="0" smtClean="0"/>
              <a:t>To tolerate </a:t>
            </a:r>
            <a:r>
              <a:rPr lang="en-US" i="1" dirty="0" smtClean="0"/>
              <a:t>f</a:t>
            </a:r>
            <a:r>
              <a:rPr lang="en-US" dirty="0" smtClean="0"/>
              <a:t> faulty nodes, how many nodes do we need in total?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/6 </a:t>
            </a:r>
            <a:r>
              <a:rPr lang="en-US" dirty="0">
                <a:solidFill>
                  <a:srgbClr val="FF0000"/>
                </a:solidFill>
              </a:rPr>
              <a:t>(Monday), 3:30PM - 6:30PM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101 Davis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“The number of people who know how to build really solid distributed systems…is about ten”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Professor at UC Berkeley</a:t>
            </a:r>
          </a:p>
          <a:p>
            <a:endParaRPr lang="en-US" dirty="0" smtClean="0"/>
          </a:p>
          <a:p>
            <a:r>
              <a:rPr lang="en-US" dirty="0" smtClean="0"/>
              <a:t>Are you confident now?</a:t>
            </a:r>
          </a:p>
          <a:p>
            <a:endParaRPr lang="en-US" dirty="0"/>
          </a:p>
          <a:p>
            <a:r>
              <a:rPr lang="en-US" dirty="0" smtClean="0"/>
              <a:t>What were the most interesting topic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4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Discussed (Midterm)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basics (feat. </a:t>
            </a:r>
            <a:r>
              <a:rPr lang="en-US" dirty="0"/>
              <a:t>t</a:t>
            </a:r>
            <a:r>
              <a:rPr lang="en-US" dirty="0" smtClean="0"/>
              <a:t>he Internet)</a:t>
            </a:r>
          </a:p>
          <a:p>
            <a:r>
              <a:rPr lang="en-US" dirty="0" smtClean="0"/>
              <a:t>Failure detection</a:t>
            </a:r>
          </a:p>
          <a:p>
            <a:r>
              <a:rPr lang="en-US" dirty="0" smtClean="0"/>
              <a:t>Time synchronization</a:t>
            </a:r>
          </a:p>
          <a:p>
            <a:r>
              <a:rPr lang="en-US" dirty="0" smtClean="0"/>
              <a:t>Logical time &amp; global states</a:t>
            </a:r>
          </a:p>
          <a:p>
            <a:r>
              <a:rPr lang="en-US" dirty="0" smtClean="0"/>
              <a:t>P2P &amp; DHT</a:t>
            </a:r>
          </a:p>
          <a:p>
            <a:r>
              <a:rPr lang="en-US" dirty="0" smtClean="0"/>
              <a:t>Reliable multicast</a:t>
            </a:r>
          </a:p>
          <a:p>
            <a:r>
              <a:rPr lang="en-US" dirty="0" smtClean="0"/>
              <a:t>Consensus basics</a:t>
            </a:r>
          </a:p>
          <a:p>
            <a:r>
              <a:rPr lang="en-US" dirty="0" smtClean="0"/>
              <a:t>Mutual exclusion &amp; leader election</a:t>
            </a:r>
          </a:p>
          <a:p>
            <a:r>
              <a:rPr lang="en-US" dirty="0" smtClean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&amp; 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Gossiping</a:t>
            </a:r>
          </a:p>
          <a:p>
            <a:r>
              <a:rPr lang="en-US" dirty="0" smtClean="0"/>
              <a:t>Distributed file systems</a:t>
            </a:r>
          </a:p>
          <a:p>
            <a:r>
              <a:rPr lang="en-US" dirty="0" smtClean="0"/>
              <a:t>Distributed shared memory</a:t>
            </a:r>
          </a:p>
          <a:p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/>
              <a:t>BFT</a:t>
            </a:r>
          </a:p>
          <a:p>
            <a:r>
              <a:rPr lang="en-US" dirty="0" smtClean="0"/>
              <a:t>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6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I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learned some of the building blocks &amp; fundamental results…</a:t>
            </a:r>
          </a:p>
          <a:p>
            <a:pPr lvl="1"/>
            <a:r>
              <a:rPr lang="en-US" dirty="0"/>
              <a:t>Networking </a:t>
            </a:r>
            <a:r>
              <a:rPr lang="en-US" dirty="0" smtClean="0"/>
              <a:t>basics, failure detection, logical time, reliable multicast, mutual exclusion, leader election, transactions, concurrency control, replication, gossiping, </a:t>
            </a:r>
            <a:r>
              <a:rPr lang="en-US" dirty="0" err="1" smtClean="0"/>
              <a:t>Paxos</a:t>
            </a:r>
            <a:r>
              <a:rPr lang="en-US" dirty="0" smtClean="0"/>
              <a:t>, BFT, …</a:t>
            </a:r>
            <a:endParaRPr lang="en-US" dirty="0"/>
          </a:p>
          <a:p>
            <a:r>
              <a:rPr lang="en-US" dirty="0" smtClean="0"/>
              <a:t>…and how real systems get built using those…</a:t>
            </a:r>
            <a:endParaRPr lang="en-US" dirty="0"/>
          </a:p>
          <a:p>
            <a:pPr lvl="1"/>
            <a:r>
              <a:rPr lang="en-US" dirty="0" smtClean="0"/>
              <a:t>P2P, DHT, Dynamo</a:t>
            </a:r>
            <a:r>
              <a:rPr lang="en-US" dirty="0" smtClean="0"/>
              <a:t>, </a:t>
            </a:r>
            <a:r>
              <a:rPr lang="en-US" dirty="0" smtClean="0"/>
              <a:t>Chubby, …</a:t>
            </a:r>
          </a:p>
          <a:p>
            <a:r>
              <a:rPr lang="en-US" dirty="0" smtClean="0"/>
              <a:t>…and also got some experience in building/using the fundamental building blocks…</a:t>
            </a:r>
          </a:p>
          <a:p>
            <a:pPr lvl="1"/>
            <a:r>
              <a:rPr lang="en-US" dirty="0" smtClean="0"/>
              <a:t>Ordered multicast for messaging, a DHT, and a replicated key-value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10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Course goal: answering </a:t>
            </a:r>
            <a:r>
              <a:rPr lang="en-US" dirty="0" smtClean="0">
                <a:solidFill>
                  <a:srgbClr val="FF0000"/>
                </a:solidFill>
              </a:rPr>
              <a:t>10 questions on distributed systems</a:t>
            </a:r>
          </a:p>
          <a:p>
            <a:pPr lvl="1"/>
            <a:r>
              <a:rPr lang="en-US" dirty="0" smtClean="0"/>
              <a:t>At the end of the semester, if you can answer only 10 questions about distributed systems, you’ll probably get an A.</a:t>
            </a:r>
          </a:p>
          <a:p>
            <a:pPr lvl="1"/>
            <a:r>
              <a:rPr lang="en-US" dirty="0" smtClean="0"/>
              <a:t>Easy enough!</a:t>
            </a:r>
          </a:p>
          <a:p>
            <a:r>
              <a:rPr lang="en-US" dirty="0" smtClean="0"/>
              <a:t>What are those questions?</a:t>
            </a:r>
          </a:p>
          <a:p>
            <a:pPr lvl="1"/>
            <a:r>
              <a:rPr lang="en-US" dirty="0" smtClean="0"/>
              <a:t>Organized in 6 themes</a:t>
            </a:r>
          </a:p>
          <a:p>
            <a:pPr lvl="1"/>
            <a:r>
              <a:rPr lang="en-US" dirty="0" smtClean="0"/>
              <a:t>1~2 questions in each theme</a:t>
            </a:r>
          </a:p>
          <a:p>
            <a:pPr lvl="1"/>
            <a:r>
              <a:rPr lang="en-US" dirty="0" smtClean="0"/>
              <a:t>A few (or several) lectures to answer each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743200" y="1524000"/>
            <a:ext cx="16764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What’s up?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038600" y="2514600"/>
            <a:ext cx="13716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Hey!</a:t>
            </a:r>
          </a:p>
        </p:txBody>
      </p:sp>
    </p:spTree>
    <p:extLst>
      <p:ext uri="{BB962C8B-B14F-4D97-AF65-F5344CB8AC3E}">
        <p14:creationId xmlns:p14="http://schemas.microsoft.com/office/powerpoint/2010/main" val="293806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</a:t>
            </a:r>
            <a:r>
              <a:rPr lang="en-US" dirty="0" smtClean="0">
                <a:solidFill>
                  <a:srgbClr val="0000FF"/>
                </a:solidFill>
              </a:rPr>
              <a:t>how do you talk to another machine?</a:t>
            </a:r>
          </a:p>
          <a:p>
            <a:pPr lvl="1"/>
            <a:r>
              <a:rPr lang="en-US" dirty="0" smtClean="0"/>
              <a:t>A: Networking basics</a:t>
            </a:r>
          </a:p>
          <a:p>
            <a:pPr lvl="1"/>
            <a:r>
              <a:rPr lang="en-US" dirty="0" smtClean="0"/>
              <a:t>Know how to use socket now?</a:t>
            </a:r>
          </a:p>
          <a:p>
            <a:r>
              <a:rPr lang="en-US" dirty="0" smtClean="0"/>
              <a:t>Q2: </a:t>
            </a:r>
            <a:r>
              <a:rPr lang="en-US" dirty="0" smtClean="0">
                <a:solidFill>
                  <a:srgbClr val="0000FF"/>
                </a:solidFill>
              </a:rPr>
              <a:t>how do you talk to multiple machines at once?</a:t>
            </a:r>
          </a:p>
          <a:p>
            <a:pPr lvl="1"/>
            <a:r>
              <a:rPr lang="en-US" dirty="0" smtClean="0"/>
              <a:t>A: Multicast</a:t>
            </a:r>
          </a:p>
          <a:p>
            <a:pPr lvl="1"/>
            <a:r>
              <a:rPr lang="en-US" dirty="0" smtClean="0"/>
              <a:t>What is “reliable multicast”?</a:t>
            </a:r>
          </a:p>
          <a:p>
            <a:pPr lvl="1"/>
            <a:r>
              <a:rPr lang="en-US" dirty="0" smtClean="0"/>
              <a:t>What orderings are there for ordered multicast?</a:t>
            </a:r>
          </a:p>
          <a:p>
            <a:r>
              <a:rPr lang="en-US" dirty="0" smtClean="0"/>
              <a:t>Q3: </a:t>
            </a:r>
            <a:r>
              <a:rPr lang="en-US" dirty="0" smtClean="0">
                <a:solidFill>
                  <a:srgbClr val="0000FF"/>
                </a:solidFill>
              </a:rPr>
              <a:t>can you call a function/method/procedure running in another machine?</a:t>
            </a:r>
          </a:p>
          <a:p>
            <a:pPr lvl="1"/>
            <a:r>
              <a:rPr lang="en-US" dirty="0" smtClean="0"/>
              <a:t>A: RPC</a:t>
            </a:r>
          </a:p>
          <a:p>
            <a:pPr lvl="1"/>
            <a:r>
              <a:rPr lang="en-US" dirty="0" smtClean="0"/>
              <a:t>What is a stub compiler (generator)?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6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35995</TotalTime>
  <Pages>12</Pages>
  <Words>737</Words>
  <Application>Microsoft Macintosh PowerPoint</Application>
  <PresentationFormat>Letter Paper (8.5x11 in)</PresentationFormat>
  <Paragraphs>148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CS252-template</vt:lpstr>
      <vt:lpstr>Office Theme</vt:lpstr>
      <vt:lpstr>CSE 486/586 Distributed Systems Wrap-up</vt:lpstr>
      <vt:lpstr>CSE 486/586 Administrivia</vt:lpstr>
      <vt:lpstr>Building a Distributed System</vt:lpstr>
      <vt:lpstr>Things We Discussed (Midterm)</vt:lpstr>
      <vt:lpstr>Things We Discussed</vt:lpstr>
      <vt:lpstr>The Way I See It</vt:lpstr>
      <vt:lpstr>Distributed Systems 10 Questions</vt:lpstr>
      <vt:lpstr>Theme 1: Hint</vt:lpstr>
      <vt:lpstr>Theme 1: Communications</vt:lpstr>
      <vt:lpstr>Theme 2: Hint</vt:lpstr>
      <vt:lpstr>Theme 2: Concurrency</vt:lpstr>
      <vt:lpstr>Theme 3: Hint</vt:lpstr>
      <vt:lpstr>Theme 3: Consensus</vt:lpstr>
      <vt:lpstr>Theme 4: Hint</vt:lpstr>
      <vt:lpstr>Theme 4: Storage Management</vt:lpstr>
      <vt:lpstr>Theme 5: Hint</vt:lpstr>
      <vt:lpstr>Theme 5: Non-Byzantine Failures</vt:lpstr>
      <vt:lpstr>Theme 6: Hint</vt:lpstr>
      <vt:lpstr>Theme 6: Byzantine Failures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1686</cp:revision>
  <cp:lastPrinted>2012-04-23T17:24:28Z</cp:lastPrinted>
  <dcterms:created xsi:type="dcterms:W3CDTF">2012-03-21T04:48:11Z</dcterms:created>
  <dcterms:modified xsi:type="dcterms:W3CDTF">2013-04-29T17:44:28Z</dcterms:modified>
  <cp:category/>
</cp:coreProperties>
</file>