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Medium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Roboto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7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5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Light-bold.fntdata"/><Relationship Id="rId23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boldItalic.fntdata"/><Relationship Id="rId25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Medium-regular.fntdata"/><Relationship Id="rId14" Type="http://schemas.openxmlformats.org/officeDocument/2006/relationships/slide" Target="slides/slide9.xml"/><Relationship Id="rId17" Type="http://schemas.openxmlformats.org/officeDocument/2006/relationships/font" Target="fonts/RobotoMedium-italic.fntdata"/><Relationship Id="rId16" Type="http://schemas.openxmlformats.org/officeDocument/2006/relationships/font" Target="fonts/RobotoMedium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oboto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33b2d92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33b2d92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923f4d673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923f4d67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7e76be6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7e76be6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5e95520f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5e95520f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7e76be69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7e76be69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7e76be69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7e76be69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9f6d19af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9f6d19af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9f6d19af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9f6d19af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33989f04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33989f04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B1E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2834125"/>
            <a:ext cx="4619400" cy="13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E:\05.03.18 bkp\Documentos\João Victor\UFPE\CIn\Redesign logo CIn\Logotipo CIn-UFPE - Versões\CIn + UFPE\PNG\Horzontal Monocromático Branco - Logotipo CIn + UFPE.png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523923"/>
            <a:ext cx="2078075" cy="6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5727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6188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1693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0019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175000" y="4755388"/>
            <a:ext cx="1297456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50375" y="49151"/>
            <a:ext cx="1634600" cy="4854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refactoring.guru/design-patterns/observe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Gustanascimento/IN1007-PLP-2025.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1E2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2870950" y="2919250"/>
            <a:ext cx="5961300" cy="21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IN1007 - Paradigmas de Linguagens de Programação - 2025.1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Prof. Dr. Augusto Cezar Alves Sampaio acas@cin.ufpe.br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Equipe 1: </a:t>
            </a:r>
            <a:endParaRPr b="1"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Bruna Alves Wanderley de Siqueira - </a:t>
            </a:r>
            <a:r>
              <a:rPr lang="pt-BR"/>
              <a:t>baws@cin.ufpe.br</a:t>
            </a:r>
            <a:endParaRPr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Matheus Frej Lemos Cavalcanti - </a:t>
            </a:r>
            <a:r>
              <a:rPr lang="pt-BR"/>
              <a:t>mflc@cin.ufpe.br</a:t>
            </a:r>
            <a:endParaRPr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Gustavo Prazeres Paz do Nascimento - </a:t>
            </a:r>
            <a:r>
              <a:rPr lang="pt-BR"/>
              <a:t>gppn@cin.ufpe.br</a:t>
            </a:r>
            <a:endParaRPr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0" name="Google Shape;60;p13"/>
          <p:cNvSpPr txBox="1"/>
          <p:nvPr/>
        </p:nvSpPr>
        <p:spPr>
          <a:xfrm>
            <a:off x="98900" y="3978375"/>
            <a:ext cx="297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2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Programa de Pós-Graduação Acadêmico em Ciência da Computação</a:t>
            </a:r>
            <a:endParaRPr i="1" sz="12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11700" y="250225"/>
            <a:ext cx="8520600" cy="23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Projeto de PLP</a:t>
            </a:r>
            <a:endParaRPr b="1" sz="40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Apresentação Final</a:t>
            </a:r>
            <a:endParaRPr b="1" sz="40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Programação Reativa na Linguagem Imperativa 2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57100" y="1122300"/>
            <a:ext cx="8475300" cy="3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600"/>
              <a:t>Programação Reativa na Linguagem Imperativa 2</a:t>
            </a:r>
            <a:endParaRPr b="1" i="1"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/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“Paradigma de programação preocupado com fluxos de dados e a </a:t>
            </a:r>
            <a:r>
              <a:rPr b="1" lang="pt-BR" sz="1600"/>
              <a:t>propagação de mudanças</a:t>
            </a:r>
            <a:r>
              <a:rPr lang="pt-BR" sz="1600"/>
              <a:t>”</a:t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 maioria dos frameworks do frontend, como React, Vue e Angular, utilizam esse paradigma para propagar atualizações para a </a:t>
            </a:r>
            <a:r>
              <a:rPr b="1" lang="pt-BR" sz="1600"/>
              <a:t>DOM</a:t>
            </a:r>
            <a:r>
              <a:rPr lang="pt-BR" sz="1600"/>
              <a:t> (Document Object Model) a partir de atualizações em </a:t>
            </a:r>
            <a:r>
              <a:rPr b="1" lang="pt-BR" sz="1600"/>
              <a:t>variáveis reativas</a:t>
            </a:r>
            <a:r>
              <a:rPr lang="pt-BR" sz="1600"/>
              <a:t>;</a:t>
            </a:r>
            <a:endParaRPr sz="1600"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Outro exemplo é uma linguagem de descrição de hardware como Verilog, onde a programação reativa permite que as </a:t>
            </a:r>
            <a:r>
              <a:rPr b="1" lang="pt-BR" sz="1600"/>
              <a:t>mudanças sejam modeladas à medida que se propagam pelos circuitos</a:t>
            </a:r>
            <a:r>
              <a:rPr lang="pt-BR" sz="1600"/>
              <a:t>.</a:t>
            </a:r>
            <a:endParaRPr i="1" sz="1600"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17475" l="14832" r="14839" t="16997"/>
          <a:stretch/>
        </p:blipFill>
        <p:spPr>
          <a:xfrm>
            <a:off x="5142450" y="389850"/>
            <a:ext cx="2386724" cy="12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57100" y="1097150"/>
            <a:ext cx="4437600" cy="3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600"/>
              <a:t>Programação reativa e o padrão Observer</a:t>
            </a:r>
            <a:endParaRPr b="1" i="1"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Padrão comportamental que define um mecanismo de assinatura (</a:t>
            </a:r>
            <a:r>
              <a:rPr b="1" lang="pt-BR" sz="1600"/>
              <a:t>pub/sub</a:t>
            </a:r>
            <a:r>
              <a:rPr lang="pt-BR" sz="1600"/>
              <a:t>), no qual múltiplos </a:t>
            </a:r>
            <a:r>
              <a:rPr i="1" lang="pt-BR" sz="1600"/>
              <a:t>observadores </a:t>
            </a:r>
            <a:r>
              <a:rPr lang="pt-BR" sz="1600"/>
              <a:t>(</a:t>
            </a:r>
            <a:r>
              <a:rPr b="1" lang="pt-BR" sz="1600"/>
              <a:t>subscribers</a:t>
            </a:r>
            <a:r>
              <a:rPr lang="pt-BR" sz="1600"/>
              <a:t>) são automaticamente notificados sempre que o estado de outro objeto </a:t>
            </a:r>
            <a:r>
              <a:rPr i="1" lang="pt-BR" sz="1600"/>
              <a:t>observado </a:t>
            </a:r>
            <a:r>
              <a:rPr lang="pt-BR" sz="1600"/>
              <a:t>(</a:t>
            </a:r>
            <a:r>
              <a:rPr b="1" lang="pt-BR" sz="1600"/>
              <a:t>publisher</a:t>
            </a:r>
            <a:r>
              <a:rPr lang="pt-BR" sz="1600"/>
              <a:t>) é alterado.</a:t>
            </a:r>
            <a:endParaRPr sz="16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672" y="1487550"/>
            <a:ext cx="3469426" cy="21683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175150" y="4496025"/>
            <a:ext cx="503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200"/>
              <a:t>Fonte: Adaptado de </a:t>
            </a:r>
            <a:r>
              <a:rPr i="1" lang="pt-BR" sz="1200" u="sng">
                <a:solidFill>
                  <a:schemeClr val="hlink"/>
                </a:solidFill>
                <a:hlinkClick r:id="rId4"/>
              </a:rPr>
              <a:t>https://refactoring.guru/design-patterns/observer</a:t>
            </a:r>
            <a:endParaRPr i="1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1693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no Github</a:t>
            </a:r>
            <a:endParaRPr/>
          </a:p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github.com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1922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Executando o Applet!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160750"/>
            <a:ext cx="8520600" cy="7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2473700" y="547625"/>
            <a:ext cx="6452100" cy="39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{</a:t>
            </a:r>
            <a:endParaRPr sz="13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react saldo = 100</a:t>
            </a:r>
            <a:r>
              <a:rPr lang="pt-BR" sz="1300">
                <a:solidFill>
                  <a:schemeClr val="dk1"/>
                </a:solidFill>
              </a:rPr>
              <a:t>,</a:t>
            </a:r>
            <a:endParaRPr sz="13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react limite = saldo + saldo,</a:t>
            </a:r>
            <a:endParaRPr sz="13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watch [saldo] {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		write(saldo);</a:t>
            </a:r>
            <a:endParaRPr sz="13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write(limite)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	};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 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  	saldo := saldo + 100;</a:t>
            </a:r>
            <a:endParaRPr sz="13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saldo := saldo + 100;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	saldo := saldo + 100;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skip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}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sintaxe verificada com sucesso!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</a:rPr>
              <a:t>resultado = 200 400 300 600 400 800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160750"/>
            <a:ext cx="8520600" cy="7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2461950" y="1158250"/>
            <a:ext cx="6452100" cy="39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{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    react a = 100,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    react c = a,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    react b = c;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    a := b;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    skip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}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</a:rPr>
              <a:t>Ciclo de dependência detectado: a -&gt; b -&gt; c -&gt; a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160750"/>
            <a:ext cx="8520600" cy="7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2450200" y="767175"/>
            <a:ext cx="6452100" cy="39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{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    react a = 100,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    </a:t>
            </a:r>
            <a:r>
              <a:rPr lang="pt-BR" sz="1300">
                <a:solidFill>
                  <a:schemeClr val="dk1"/>
                </a:solidFill>
              </a:rPr>
              <a:t>var </a:t>
            </a:r>
            <a:r>
              <a:rPr lang="pt-BR" sz="1300">
                <a:solidFill>
                  <a:schemeClr val="dk1"/>
                </a:solidFill>
              </a:rPr>
              <a:t>c = a,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    </a:t>
            </a:r>
            <a:r>
              <a:rPr lang="pt-BR" sz="1300">
                <a:solidFill>
                  <a:schemeClr val="dk1"/>
                </a:solidFill>
              </a:rPr>
              <a:t>react </a:t>
            </a:r>
            <a:r>
              <a:rPr lang="pt-BR" sz="1300">
                <a:solidFill>
                  <a:schemeClr val="dk1"/>
                </a:solidFill>
              </a:rPr>
              <a:t>b = c;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    a := b;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    c := 2;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    write(c);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    write(b);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    skip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}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</a:rPr>
              <a:t>sintaxe verificada com sucesso!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</a:rPr>
              <a:t>resultado = 2 100 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1E2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2431900" y="2922375"/>
            <a:ext cx="6426000" cy="12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IN1007 - Paradigmas de Linguagens de Programação - 2025.1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Prof. Dr. Augusto Cezar Alves Sampaio acas@cin.ufpe.br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Equipe: </a:t>
            </a:r>
            <a:endParaRPr b="1"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Bruna Alves Wanderley de Siqueira - baws@cin.ufpe.br</a:t>
            </a:r>
            <a:endParaRPr b="1"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Matheus Frej Lemos Cavalcanti - mflc@cin.ufpe.br</a:t>
            </a:r>
            <a:endParaRPr b="1"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Gustavo Prazeres Paz do Nascimento - gppn@cin.ufpe.br</a:t>
            </a:r>
            <a:endParaRPr b="1"/>
          </a:p>
        </p:txBody>
      </p:sp>
      <p:sp>
        <p:nvSpPr>
          <p:cNvPr id="111" name="Google Shape;111;p21"/>
          <p:cNvSpPr txBox="1"/>
          <p:nvPr/>
        </p:nvSpPr>
        <p:spPr>
          <a:xfrm>
            <a:off x="98900" y="3978375"/>
            <a:ext cx="297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2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Programa de Pós-Graduação Acadêmico em Ciência da Computação</a:t>
            </a:r>
            <a:endParaRPr i="1" sz="12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311700" y="250225"/>
            <a:ext cx="8520600" cy="23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Fim!</a:t>
            </a:r>
            <a:endParaRPr b="1" sz="52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9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Projeto de PLP</a:t>
            </a:r>
            <a:endParaRPr b="1" sz="39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Programação Reativa na Linguagem Imperativa 2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