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3" r:id="rId4"/>
    <p:sldId id="275" r:id="rId5"/>
    <p:sldId id="276" r:id="rId6"/>
    <p:sldId id="271" r:id="rId7"/>
    <p:sldId id="260" r:id="rId8"/>
    <p:sldId id="270" r:id="rId9"/>
    <p:sldId id="269" r:id="rId10"/>
    <p:sldId id="277" r:id="rId11"/>
    <p:sldId id="264" r:id="rId12"/>
    <p:sldId id="268" r:id="rId13"/>
    <p:sldId id="267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eva Ž." initials="IŽ" lastIdx="4" clrIdx="0">
    <p:extLst>
      <p:ext uri="{19B8F6BF-5375-455C-9EA6-DF929625EA0E}">
        <p15:presenceInfo xmlns:p15="http://schemas.microsoft.com/office/powerpoint/2012/main" userId="10ed567ad21478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0T10:36:02.642" idx="3">
    <p:pos x="10" y="10"/>
    <p:text>Backbone of the nework - EfficientNets.  BiFPN (bi-deirectional feature pyramid network) serves as the feature network, which takes level 3-7 features {P3, P4, P5, P6, P7} from the backbone network and repeatedly applies top-down and bottom-up bidirectional feature fusion. These fused features are fed to a class and box network to produce object class and bounding box predictions respectively. The class and box network weights are shared across all levels of features.</p:text>
    <p:extLst>
      <p:ext uri="{C676402C-5697-4E1C-873F-D02D1690AC5C}">
        <p15:threadingInfo xmlns:p15="http://schemas.microsoft.com/office/powerpoint/2012/main" timeZoneBias="-180"/>
      </p:ext>
    </p:extLst>
  </p:cm>
  <p:cm authorId="1" dt="2020-09-20T11:09:15.344" idx="4">
    <p:pos x="146" y="146"/>
    <p:text>EfficinetNet - advanced convolutional neural network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Spustelėję redag. ruoš. paantrš. stilių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2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9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7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32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24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4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CF5B-2197-4B53-8B79-F0A97A783ED9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veikslėlis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" y="0"/>
            <a:ext cx="12172950" cy="6858000"/>
          </a:xfrm>
          <a:prstGeom prst="rect">
            <a:avLst/>
          </a:prstGeom>
        </p:spPr>
      </p:pic>
      <p:sp>
        <p:nvSpPr>
          <p:cNvPr id="12" name="Stačiakampis 11"/>
          <p:cNvSpPr/>
          <p:nvPr/>
        </p:nvSpPr>
        <p:spPr>
          <a:xfrm>
            <a:off x="0" y="-83976"/>
            <a:ext cx="12279086" cy="69419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427340" y="1660849"/>
            <a:ext cx="11518552" cy="3007622"/>
          </a:xfrm>
        </p:spPr>
        <p:txBody>
          <a:bodyPr>
            <a:normAutofit/>
          </a:bodyPr>
          <a:lstStyle/>
          <a:p>
            <a:r>
              <a:rPr lang="lt-LT" sz="9600" b="1" cap="none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Komanda</a:t>
            </a:r>
            <a:br>
              <a:rPr lang="lt-LT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lt-LT" sz="107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LIT2133421</a:t>
            </a:r>
            <a:endParaRPr lang="en-GB" sz="107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52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5037" y="307042"/>
            <a:ext cx="11644603" cy="14465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REZULTATAI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susintetintos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nuotraukos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žymėtomis struktūromis.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aveikslėlis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32" y="3058820"/>
            <a:ext cx="2520000" cy="25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50519" y="5896366"/>
            <a:ext cx="18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Real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8066B-5C30-43E4-9165-3A0E1A309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91" y="2506095"/>
            <a:ext cx="4924597" cy="3447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DE5FF-A001-45BC-BE71-DBB9EE0CBA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1" r="8471"/>
          <a:stretch/>
        </p:blipFill>
        <p:spPr>
          <a:xfrm>
            <a:off x="4085076" y="2510798"/>
            <a:ext cx="3544760" cy="34378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43260" y="5896366"/>
            <a:ext cx="3308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Synthetic data with background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54095" y="5897530"/>
            <a:ext cx="3308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</a:schemeClr>
                </a:solidFill>
              </a:rPr>
              <a:t>Synthetic data without background</a:t>
            </a:r>
          </a:p>
        </p:txBody>
      </p:sp>
    </p:spTree>
    <p:extLst>
      <p:ext uri="{BB962C8B-B14F-4D97-AF65-F5344CB8AC3E}">
        <p14:creationId xmlns:p14="http://schemas.microsoft.com/office/powerpoint/2010/main" val="276713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6FB91-08CF-492D-A769-2E479FC2A68F}"/>
              </a:ext>
            </a:extLst>
          </p:cNvPr>
          <p:cNvSpPr txBox="1"/>
          <p:nvPr/>
        </p:nvSpPr>
        <p:spPr>
          <a:xfrm>
            <a:off x="255037" y="307042"/>
            <a:ext cx="11644603" cy="14465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REZULTATAI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realios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nuotraukos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</a:rPr>
              <a:t>su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žymėtomis struktūromis.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510FE-3297-490A-B8E8-83EFFC0FE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9440" r="12412" b="6039"/>
          <a:stretch/>
        </p:blipFill>
        <p:spPr>
          <a:xfrm>
            <a:off x="3960550" y="2093530"/>
            <a:ext cx="4087022" cy="3525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F7F16-3D92-4F2D-BEC8-4A3EDFCB9C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t="8922" r="10205" b="2631"/>
          <a:stretch/>
        </p:blipFill>
        <p:spPr>
          <a:xfrm>
            <a:off x="38551" y="2175725"/>
            <a:ext cx="3979357" cy="3525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E4F8B-C87D-4EC8-AEF4-837A68A199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0" t="8769" r="12981" b="5378"/>
          <a:stretch/>
        </p:blipFill>
        <p:spPr>
          <a:xfrm>
            <a:off x="7986852" y="1996806"/>
            <a:ext cx="4095787" cy="3622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B3497-AE43-4199-A021-751FAC0A5D21}"/>
              </a:ext>
            </a:extLst>
          </p:cNvPr>
          <p:cNvSpPr txBox="1"/>
          <p:nvPr/>
        </p:nvSpPr>
        <p:spPr>
          <a:xfrm>
            <a:off x="1789651" y="5769642"/>
            <a:ext cx="8612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Tikslumas</a:t>
            </a:r>
            <a:r>
              <a:rPr lang="lt-LT" sz="4000" dirty="0"/>
              <a:t> </a:t>
            </a:r>
            <a:r>
              <a:rPr lang="en-US" sz="4000" dirty="0"/>
              <a:t>= 84.6%    </a:t>
            </a:r>
            <a:r>
              <a:rPr lang="en-US" sz="4000" dirty="0" err="1"/>
              <a:t>Lokalizacija</a:t>
            </a:r>
            <a:r>
              <a:rPr lang="en-US" sz="4000" dirty="0"/>
              <a:t> = 87.5%</a:t>
            </a:r>
          </a:p>
        </p:txBody>
      </p:sp>
    </p:spTree>
    <p:extLst>
      <p:ext uri="{BB962C8B-B14F-4D97-AF65-F5344CB8AC3E}">
        <p14:creationId xmlns:p14="http://schemas.microsoft.com/office/powerpoint/2010/main" val="233635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9" y="1681018"/>
            <a:ext cx="5770420" cy="38469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702" y="357015"/>
            <a:ext cx="6008834" cy="107721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3200" dirty="0">
                <a:solidFill>
                  <a:schemeClr val="tx2">
                    <a:lumMod val="75000"/>
                  </a:schemeClr>
                </a:solidFill>
              </a:rPr>
              <a:t>Dabar laboratorijose AFM vaizdų analizė atrodo taip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9536" y="603236"/>
            <a:ext cx="5972464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3200" dirty="0">
                <a:solidFill>
                  <a:schemeClr val="tx2">
                    <a:lumMod val="75000"/>
                  </a:schemeClr>
                </a:solidFill>
              </a:rPr>
              <a:t>Su mūsų programa būtų taip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aveikslėlis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2" r="-392"/>
          <a:stretch/>
        </p:blipFill>
        <p:spPr>
          <a:xfrm>
            <a:off x="7261422" y="1681018"/>
            <a:ext cx="3812977" cy="3833631"/>
          </a:xfrm>
          <a:prstGeom prst="rect">
            <a:avLst/>
          </a:prstGeom>
        </p:spPr>
      </p:pic>
      <p:grpSp>
        <p:nvGrpSpPr>
          <p:cNvPr id="13" name="Grupė 12"/>
          <p:cNvGrpSpPr/>
          <p:nvPr/>
        </p:nvGrpSpPr>
        <p:grpSpPr>
          <a:xfrm>
            <a:off x="1027290" y="5774749"/>
            <a:ext cx="4075288" cy="702384"/>
            <a:chOff x="1027290" y="5774749"/>
            <a:chExt cx="4075288" cy="702384"/>
          </a:xfrm>
        </p:grpSpPr>
        <p:sp>
          <p:nvSpPr>
            <p:cNvPr id="11" name="Stačiakampis 10"/>
            <p:cNvSpPr/>
            <p:nvPr/>
          </p:nvSpPr>
          <p:spPr>
            <a:xfrm>
              <a:off x="1109742" y="5774749"/>
              <a:ext cx="3823501" cy="27093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ačiakampis 9"/>
            <p:cNvSpPr/>
            <p:nvPr/>
          </p:nvSpPr>
          <p:spPr>
            <a:xfrm>
              <a:off x="1109742" y="5774749"/>
              <a:ext cx="3992836" cy="2709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7290" y="610780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i="1" dirty="0">
                  <a:solidFill>
                    <a:schemeClr val="tx2">
                      <a:lumMod val="75000"/>
                    </a:schemeClr>
                  </a:solidFill>
                </a:rPr>
                <a:t>Laikas </a:t>
              </a:r>
              <a:endParaRPr lang="en-GB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upė 13"/>
          <p:cNvGrpSpPr/>
          <p:nvPr/>
        </p:nvGrpSpPr>
        <p:grpSpPr>
          <a:xfrm>
            <a:off x="7130266" y="5774749"/>
            <a:ext cx="4075288" cy="702384"/>
            <a:chOff x="1027290" y="5774749"/>
            <a:chExt cx="4075288" cy="702384"/>
          </a:xfrm>
        </p:grpSpPr>
        <p:sp>
          <p:nvSpPr>
            <p:cNvPr id="15" name="Stačiakampis 14"/>
            <p:cNvSpPr/>
            <p:nvPr/>
          </p:nvSpPr>
          <p:spPr>
            <a:xfrm>
              <a:off x="1109743" y="5774749"/>
              <a:ext cx="48703" cy="27093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Stačiakampis 15"/>
            <p:cNvSpPr/>
            <p:nvPr/>
          </p:nvSpPr>
          <p:spPr>
            <a:xfrm>
              <a:off x="1109742" y="5774749"/>
              <a:ext cx="3992836" cy="2709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27290" y="6107801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i="1" dirty="0">
                  <a:solidFill>
                    <a:schemeClr val="tx2">
                      <a:lumMod val="75000"/>
                    </a:schemeClr>
                  </a:solidFill>
                </a:rPr>
                <a:t>Laikas</a:t>
              </a:r>
              <a:endParaRPr lang="en-GB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5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3C5C59-57BE-416A-B6E6-FC290D6A1D51}"/>
              </a:ext>
            </a:extLst>
          </p:cNvPr>
          <p:cNvSpPr txBox="1"/>
          <p:nvPr/>
        </p:nvSpPr>
        <p:spPr>
          <a:xfrm>
            <a:off x="255037" y="307042"/>
            <a:ext cx="11644603" cy="76944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KOMERCIALIZAVIMAS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90B5F-A3B7-4378-B5CD-19C275A3120B}"/>
              </a:ext>
            </a:extLst>
          </p:cNvPr>
          <p:cNvSpPr txBox="1"/>
          <p:nvPr/>
        </p:nvSpPr>
        <p:spPr>
          <a:xfrm>
            <a:off x="673764" y="1577009"/>
            <a:ext cx="108071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Vaizdų analizė moksle – biologijoje, fizikoje ir t.t.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Automatizuota vaizdų analizė ieškant biologinių toksinų </a:t>
            </a:r>
            <a:r>
              <a:rPr lang="lt-LT" dirty="0">
                <a:solidFill>
                  <a:srgbClr val="FF0000"/>
                </a:solidFill>
              </a:rPr>
              <a:t>nėra</a:t>
            </a:r>
            <a:r>
              <a:rPr lang="lt-LT" dirty="0"/>
              <a:t> naudojima šiandien.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Medicinoje – jutiklių kūrimas, diagnostika.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Mokslinėse grupėse ir startuoliuose – pvz. „BIOSENTOX“ (bakterinių toksinų jutikliai).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Mūsų sukurtas metodas veikia konkriačiam atvėjui.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Programa gali būti nesunkiai adaptuota platesniam ieškomų objektų spektrui.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dirty="0"/>
              <a:t>Nuotraukų sintezei reikalingi minimalūs resursai (kompiuteris).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Nesunkiai optimizavus mūsų produktą galima siūlyti klientams netolimoje ateityje.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4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7B47C-8E74-451C-B5D9-9D0EBF49CC01}"/>
              </a:ext>
            </a:extLst>
          </p:cNvPr>
          <p:cNvSpPr txBox="1"/>
          <p:nvPr/>
        </p:nvSpPr>
        <p:spPr>
          <a:xfrm>
            <a:off x="255037" y="307042"/>
            <a:ext cx="11644603" cy="76944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Klausimai?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08A0B-4EC8-4ABA-8C61-342E78D06A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8"/>
          <a:stretch/>
        </p:blipFill>
        <p:spPr>
          <a:xfrm rot="5400000">
            <a:off x="550320" y="1008658"/>
            <a:ext cx="5194008" cy="5784574"/>
          </a:xfrm>
          <a:prstGeom prst="rect">
            <a:avLst/>
          </a:prstGeom>
        </p:spPr>
      </p:pic>
      <p:sp>
        <p:nvSpPr>
          <p:cNvPr id="7" name="Pavadinimas 1">
            <a:extLst>
              <a:ext uri="{FF2B5EF4-FFF2-40B4-BE49-F238E27FC236}">
                <a16:creationId xmlns:a16="http://schemas.microsoft.com/office/drawing/2014/main" id="{B087FC90-C3D9-468F-B686-EB0B94117D4A}"/>
              </a:ext>
            </a:extLst>
          </p:cNvPr>
          <p:cNvSpPr txBox="1">
            <a:spLocks/>
          </p:cNvSpPr>
          <p:nvPr/>
        </p:nvSpPr>
        <p:spPr>
          <a:xfrm>
            <a:off x="6077338" y="4166409"/>
            <a:ext cx="6399856" cy="30076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t-LT" sz="9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Komanda</a:t>
            </a:r>
            <a:br>
              <a:rPr lang="lt-LT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lt-LT" sz="107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LIT2133421</a:t>
            </a:r>
            <a:endParaRPr lang="en-GB" sz="107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9CB45-E4B9-4582-898D-89A0E5B5105B}"/>
              </a:ext>
            </a:extLst>
          </p:cNvPr>
          <p:cNvSpPr txBox="1"/>
          <p:nvPr/>
        </p:nvSpPr>
        <p:spPr>
          <a:xfrm>
            <a:off x="6077338" y="1303940"/>
            <a:ext cx="605502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Simas Jasiūnas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Ieva Žičkienė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Benas Kazanavičius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Gustas Snarskis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Filipas Ambrulevičius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r>
              <a:rPr lang="lt-LT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KARTU MES ESAM</a:t>
            </a:r>
          </a:p>
        </p:txBody>
      </p:sp>
    </p:spTree>
    <p:extLst>
      <p:ext uri="{BB962C8B-B14F-4D97-AF65-F5344CB8AC3E}">
        <p14:creationId xmlns:p14="http://schemas.microsoft.com/office/powerpoint/2010/main" val="273067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60267"/>
            <a:ext cx="12192000" cy="4454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469" y="317241"/>
            <a:ext cx="10839061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Objektų atpažinimui naudoto </a:t>
            </a:r>
            <a:r>
              <a:rPr lang="lt-LT" sz="4400" i="1" dirty="0" err="1">
                <a:solidFill>
                  <a:schemeClr val="tx2">
                    <a:lumMod val="75000"/>
                  </a:schemeClr>
                </a:solidFill>
              </a:rPr>
              <a:t>EfficientDet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modelio architektūra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7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D248-E3F1-46EF-A179-6C25A6F9F2C6}"/>
              </a:ext>
            </a:extLst>
          </p:cNvPr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18FEC-1414-467A-BCBA-78B35179FC3F}"/>
              </a:ext>
            </a:extLst>
          </p:cNvPr>
          <p:cNvSpPr txBox="1"/>
          <p:nvPr/>
        </p:nvSpPr>
        <p:spPr>
          <a:xfrm>
            <a:off x="450979" y="2075463"/>
            <a:ext cx="112900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Nėra sužymėto didelio kiekio duomenų</a:t>
            </a:r>
          </a:p>
          <a:p>
            <a:endParaRPr lang="lt-LT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7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D248-E3F1-46EF-A179-6C25A6F9F2C6}"/>
              </a:ext>
            </a:extLst>
          </p:cNvPr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18FEC-1414-467A-BCBA-78B35179FC3F}"/>
              </a:ext>
            </a:extLst>
          </p:cNvPr>
          <p:cNvSpPr txBox="1"/>
          <p:nvPr/>
        </p:nvSpPr>
        <p:spPr>
          <a:xfrm>
            <a:off x="450979" y="2075463"/>
            <a:ext cx="11290041" cy="2611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Nėra sužymėto didelio kiekio duomenų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Brangu gauti daug duomenų</a:t>
            </a:r>
          </a:p>
        </p:txBody>
      </p:sp>
    </p:spTree>
    <p:extLst>
      <p:ext uri="{BB962C8B-B14F-4D97-AF65-F5344CB8AC3E}">
        <p14:creationId xmlns:p14="http://schemas.microsoft.com/office/powerpoint/2010/main" val="31282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6D248-E3F1-46EF-A179-6C25A6F9F2C6}"/>
              </a:ext>
            </a:extLst>
          </p:cNvPr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18FEC-1414-467A-BCBA-78B35179FC3F}"/>
              </a:ext>
            </a:extLst>
          </p:cNvPr>
          <p:cNvSpPr txBox="1"/>
          <p:nvPr/>
        </p:nvSpPr>
        <p:spPr>
          <a:xfrm>
            <a:off x="450979" y="2075463"/>
            <a:ext cx="11290041" cy="396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Nėra sužymėto didelio kiekio duomenų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Brangu gauti daug duomenų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Užima daug laiko ir resursų</a:t>
            </a:r>
          </a:p>
        </p:txBody>
      </p:sp>
    </p:spTree>
    <p:extLst>
      <p:ext uri="{BB962C8B-B14F-4D97-AF65-F5344CB8AC3E}">
        <p14:creationId xmlns:p14="http://schemas.microsoft.com/office/powerpoint/2010/main" val="277567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6A73F-5684-4728-88E1-F2C42750F428}"/>
              </a:ext>
            </a:extLst>
          </p:cNvPr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AFE49-D96F-4724-B713-2BAD20B10BC1}"/>
              </a:ext>
            </a:extLst>
          </p:cNvPr>
          <p:cNvSpPr txBox="1"/>
          <p:nvPr/>
        </p:nvSpPr>
        <p:spPr>
          <a:xfrm>
            <a:off x="432316" y="1982450"/>
            <a:ext cx="112900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KAIP GAUTI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DAUG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GREITAI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lt-LT" sz="4400" u="sng" dirty="0">
                <a:solidFill>
                  <a:srgbClr val="FF0000"/>
                </a:solidFill>
              </a:rPr>
              <a:t>PIGIAI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IR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GEROS KOKYBĖS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SUŽYMĖTŲ DUOMENŲ?</a:t>
            </a:r>
          </a:p>
        </p:txBody>
      </p:sp>
    </p:spTree>
    <p:extLst>
      <p:ext uri="{BB962C8B-B14F-4D97-AF65-F5344CB8AC3E}">
        <p14:creationId xmlns:p14="http://schemas.microsoft.com/office/powerpoint/2010/main" val="158885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6A73F-5684-4728-88E1-F2C42750F428}"/>
              </a:ext>
            </a:extLst>
          </p:cNvPr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AFE49-D96F-4724-B713-2BAD20B10BC1}"/>
              </a:ext>
            </a:extLst>
          </p:cNvPr>
          <p:cNvSpPr txBox="1"/>
          <p:nvPr/>
        </p:nvSpPr>
        <p:spPr>
          <a:xfrm>
            <a:off x="432316" y="1982450"/>
            <a:ext cx="112900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KAIP GAUTI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DAUG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GREITAI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lt-LT" sz="4400" u="sng" dirty="0">
                <a:solidFill>
                  <a:srgbClr val="FF0000"/>
                </a:solidFill>
              </a:rPr>
              <a:t>PIGIAI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IR </a:t>
            </a:r>
            <a:r>
              <a:rPr lang="lt-LT" sz="4400" u="sng" dirty="0">
                <a:solidFill>
                  <a:schemeClr val="tx2">
                    <a:lumMod val="75000"/>
                  </a:schemeClr>
                </a:solidFill>
              </a:rPr>
              <a:t>GEROS KOKYBĖS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SUŽYMĖTŲ DUOMENŲ?</a:t>
            </a:r>
          </a:p>
        </p:txBody>
      </p:sp>
      <p:pic>
        <p:nvPicPr>
          <p:cNvPr id="1026" name="Picture 2" descr="good question - Imgflip">
            <a:extLst>
              <a:ext uri="{FF2B5EF4-FFF2-40B4-BE49-F238E27FC236}">
                <a16:creationId xmlns:a16="http://schemas.microsoft.com/office/drawing/2014/main" id="{1A248D1A-FB1C-4D8F-B46C-41CA6D13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30" y="3733028"/>
            <a:ext cx="4330212" cy="28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5037" y="307042"/>
            <a:ext cx="11644603" cy="14465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SPRENDIMAS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– susintetinti reikiamą kiekį sužymėtų duomenų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2" name="Picture 4" descr="Pin en BICHITOS de DIOS">
            <a:extLst>
              <a:ext uri="{FF2B5EF4-FFF2-40B4-BE49-F238E27FC236}">
                <a16:creationId xmlns:a16="http://schemas.microsoft.com/office/drawing/2014/main" id="{82CEAE59-6C12-491B-A5C6-1D2066C7D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783" y="2006438"/>
            <a:ext cx="4552951" cy="45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4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7" y="2937726"/>
            <a:ext cx="3292007" cy="3292007"/>
          </a:xfrm>
          <a:prstGeom prst="rect">
            <a:avLst/>
          </a:prstGeom>
        </p:spPr>
      </p:pic>
      <p:grpSp>
        <p:nvGrpSpPr>
          <p:cNvPr id="33" name="Grupė 32"/>
          <p:cNvGrpSpPr/>
          <p:nvPr/>
        </p:nvGrpSpPr>
        <p:grpSpPr>
          <a:xfrm>
            <a:off x="4171142" y="974714"/>
            <a:ext cx="3806174" cy="907396"/>
            <a:chOff x="4356342" y="1769607"/>
            <a:chExt cx="3806174" cy="907396"/>
          </a:xfrm>
        </p:grpSpPr>
        <p:grpSp>
          <p:nvGrpSpPr>
            <p:cNvPr id="29" name="Grupė 28"/>
            <p:cNvGrpSpPr/>
            <p:nvPr/>
          </p:nvGrpSpPr>
          <p:grpSpPr>
            <a:xfrm>
              <a:off x="4356342" y="1826560"/>
              <a:ext cx="828000" cy="828000"/>
              <a:chOff x="4412328" y="1826560"/>
              <a:chExt cx="828000" cy="828000"/>
            </a:xfrm>
          </p:grpSpPr>
          <p:sp>
            <p:nvSpPr>
              <p:cNvPr id="12" name="Ovalas 11"/>
              <p:cNvSpPr/>
              <p:nvPr/>
            </p:nvSpPr>
            <p:spPr>
              <a:xfrm>
                <a:off x="4590660" y="2010190"/>
                <a:ext cx="503854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Stačiakampis 24"/>
              <p:cNvSpPr/>
              <p:nvPr/>
            </p:nvSpPr>
            <p:spPr>
              <a:xfrm>
                <a:off x="4412328" y="1826560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upė 29"/>
            <p:cNvGrpSpPr/>
            <p:nvPr/>
          </p:nvGrpSpPr>
          <p:grpSpPr>
            <a:xfrm>
              <a:off x="5346416" y="1831007"/>
              <a:ext cx="828000" cy="828000"/>
              <a:chOff x="5358171" y="1842796"/>
              <a:chExt cx="828000" cy="828000"/>
            </a:xfrm>
          </p:grpSpPr>
          <p:sp>
            <p:nvSpPr>
              <p:cNvPr id="13" name="Ovalas 12"/>
              <p:cNvSpPr/>
              <p:nvPr/>
            </p:nvSpPr>
            <p:spPr>
              <a:xfrm>
                <a:off x="5520244" y="2028404"/>
                <a:ext cx="503854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Stačiakampis 17"/>
              <p:cNvSpPr/>
              <p:nvPr/>
            </p:nvSpPr>
            <p:spPr>
              <a:xfrm>
                <a:off x="5750719" y="1877033"/>
                <a:ext cx="349391" cy="428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Stačiakampis 25"/>
              <p:cNvSpPr/>
              <p:nvPr/>
            </p:nvSpPr>
            <p:spPr>
              <a:xfrm>
                <a:off x="5358171" y="184279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upė 30"/>
            <p:cNvGrpSpPr/>
            <p:nvPr/>
          </p:nvGrpSpPr>
          <p:grpSpPr>
            <a:xfrm>
              <a:off x="6315769" y="1830114"/>
              <a:ext cx="861868" cy="846889"/>
              <a:chOff x="6304014" y="1859032"/>
              <a:chExt cx="861868" cy="846889"/>
            </a:xfrm>
          </p:grpSpPr>
          <p:sp>
            <p:nvSpPr>
              <p:cNvPr id="14" name="Ovalas 13"/>
              <p:cNvSpPr/>
              <p:nvPr/>
            </p:nvSpPr>
            <p:spPr>
              <a:xfrm>
                <a:off x="6607808" y="2022882"/>
                <a:ext cx="474098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Stačiakampis 16"/>
              <p:cNvSpPr/>
              <p:nvPr/>
            </p:nvSpPr>
            <p:spPr>
              <a:xfrm>
                <a:off x="6829980" y="1894157"/>
                <a:ext cx="335902" cy="8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Stačiakampis 26"/>
              <p:cNvSpPr/>
              <p:nvPr/>
            </p:nvSpPr>
            <p:spPr>
              <a:xfrm>
                <a:off x="6304014" y="1859032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upė 31"/>
            <p:cNvGrpSpPr/>
            <p:nvPr/>
          </p:nvGrpSpPr>
          <p:grpSpPr>
            <a:xfrm>
              <a:off x="7278508" y="1769607"/>
              <a:ext cx="884008" cy="884953"/>
              <a:chOff x="7249857" y="1818315"/>
              <a:chExt cx="884008" cy="884953"/>
            </a:xfrm>
          </p:grpSpPr>
          <p:grpSp>
            <p:nvGrpSpPr>
              <p:cNvPr id="22" name="Grupė 21"/>
              <p:cNvGrpSpPr/>
              <p:nvPr/>
            </p:nvGrpSpPr>
            <p:grpSpPr>
              <a:xfrm>
                <a:off x="7435808" y="1818315"/>
                <a:ext cx="698057" cy="823553"/>
                <a:chOff x="6905287" y="1831007"/>
                <a:chExt cx="698057" cy="823553"/>
              </a:xfrm>
            </p:grpSpPr>
            <p:sp>
              <p:nvSpPr>
                <p:cNvPr id="15" name="Ovalas 14"/>
                <p:cNvSpPr/>
                <p:nvPr/>
              </p:nvSpPr>
              <p:spPr>
                <a:xfrm>
                  <a:off x="7015515" y="2010190"/>
                  <a:ext cx="503854" cy="503854"/>
                </a:xfrm>
                <a:prstGeom prst="ellipse">
                  <a:avLst/>
                </a:prstGeom>
                <a:noFill/>
                <a:ln w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Stačiakampis 18"/>
                <p:cNvSpPr/>
                <p:nvPr/>
              </p:nvSpPr>
              <p:spPr>
                <a:xfrm>
                  <a:off x="7267442" y="1842796"/>
                  <a:ext cx="335902" cy="811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Stačiakampis 20"/>
                <p:cNvSpPr/>
                <p:nvPr/>
              </p:nvSpPr>
              <p:spPr>
                <a:xfrm>
                  <a:off x="6905287" y="1831007"/>
                  <a:ext cx="386669" cy="3732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Stačiakampis 27"/>
              <p:cNvSpPr/>
              <p:nvPr/>
            </p:nvSpPr>
            <p:spPr>
              <a:xfrm>
                <a:off x="7249857" y="187526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129592" y="1978021"/>
            <a:ext cx="1171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600" dirty="0">
                <a:solidFill>
                  <a:schemeClr val="tx2">
                    <a:lumMod val="75000"/>
                  </a:schemeClr>
                </a:solidFill>
              </a:rPr>
              <a:t>Pateikti vartotojui rastų struktūrų statistiką bei koordinates.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" name="Paveikslėlis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33" y="3368353"/>
            <a:ext cx="4011346" cy="2430754"/>
          </a:xfrm>
          <a:prstGeom prst="rect">
            <a:avLst/>
          </a:prstGeom>
        </p:spPr>
      </p:pic>
      <p:pic>
        <p:nvPicPr>
          <p:cNvPr id="37" name="Paveikslėlis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473" y="2937725"/>
            <a:ext cx="3292007" cy="3292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C05EE-AFE0-48C4-A37D-BAB635D9CCB1}"/>
              </a:ext>
            </a:extLst>
          </p:cNvPr>
          <p:cNvSpPr txBox="1"/>
          <p:nvPr/>
        </p:nvSpPr>
        <p:spPr>
          <a:xfrm>
            <a:off x="258147" y="138907"/>
            <a:ext cx="11644603" cy="76944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TIKSLAS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 iš AFM nuotraukų išskirti struktūras: 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6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5" b="27191"/>
          <a:stretch/>
        </p:blipFill>
        <p:spPr>
          <a:xfrm>
            <a:off x="2983464" y="3240000"/>
            <a:ext cx="5715000" cy="30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572" y="363894"/>
            <a:ext cx="112900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NAUDA</a:t>
            </a:r>
            <a:r>
              <a:rPr lang="lt-LT" sz="4400" dirty="0">
                <a:solidFill>
                  <a:schemeClr val="tx2">
                    <a:lumMod val="75000"/>
                  </a:schemeClr>
                </a:solidFill>
              </a:rPr>
              <a:t>: Pateikta statistika leidžia efektyviau priimti sprendimus kuriant jutiklius skirtus nustatyti poras formuojančių toksinus ir diagnozuoti bakterines infekcijas.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67387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1038</TotalTime>
  <Words>299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„Office“ tema</vt:lpstr>
      <vt:lpstr>Komanda LIT2133421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Komanda LIT2133421</dc:title>
  <dc:creator>Ieva Ž.</dc:creator>
  <cp:lastModifiedBy>si.jasiunas@gmail.com</cp:lastModifiedBy>
  <cp:revision>58</cp:revision>
  <dcterms:created xsi:type="dcterms:W3CDTF">2020-09-19T17:01:10Z</dcterms:created>
  <dcterms:modified xsi:type="dcterms:W3CDTF">2020-09-20T10:21:24Z</dcterms:modified>
</cp:coreProperties>
</file>