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Lst>
  <p:sldSz cx="9906000" cy="6858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8C4082CC-186F-49FC-B609-09148F463F60}">
          <p14:sldIdLst>
            <p14:sldId id="256"/>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9" autoAdjust="0"/>
    <p:restoredTop sz="94660"/>
  </p:normalViewPr>
  <p:slideViewPr>
    <p:cSldViewPr snapToGrid="0">
      <p:cViewPr>
        <p:scale>
          <a:sx n="129" d="100"/>
          <a:sy n="129" d="100"/>
        </p:scale>
        <p:origin x="45" y="-8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2025/5/27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907268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2025/5/27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3467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2025/5/27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170714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2025/5/27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887876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2025/5/27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96219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2025/5/27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06916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2329" y="2505075"/>
            <a:ext cx="4190702"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14913" y="2505075"/>
            <a:ext cx="4211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2025/5/27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94418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2025/5/27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501535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2025/5/27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31865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2025/5/27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921992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2025/5/27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2795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2025/5/27</a:t>
            </a:fld>
            <a:endParaRPr lang="zh-CN"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542489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F29618FC-34D2-7939-06F2-13DFD114A3D3}"/>
              </a:ext>
            </a:extLst>
          </p:cNvPr>
          <p:cNvPicPr>
            <a:picLocks noChangeAspect="1"/>
          </p:cNvPicPr>
          <p:nvPr/>
        </p:nvPicPr>
        <p:blipFill>
          <a:blip r:embed="rId2"/>
          <a:stretch>
            <a:fillRect/>
          </a:stretch>
        </p:blipFill>
        <p:spPr>
          <a:xfrm>
            <a:off x="1383572" y="2044699"/>
            <a:ext cx="1651532" cy="732743"/>
          </a:xfrm>
          <a:prstGeom prst="rect">
            <a:avLst/>
          </a:prstGeom>
        </p:spPr>
      </p:pic>
      <p:sp>
        <p:nvSpPr>
          <p:cNvPr id="4" name="文本框 3">
            <a:extLst>
              <a:ext uri="{FF2B5EF4-FFF2-40B4-BE49-F238E27FC236}">
                <a16:creationId xmlns:a16="http://schemas.microsoft.com/office/drawing/2014/main" id="{AAC76B96-7DB0-B056-D651-323596FB577F}"/>
              </a:ext>
            </a:extLst>
          </p:cNvPr>
          <p:cNvSpPr txBox="1"/>
          <p:nvPr/>
        </p:nvSpPr>
        <p:spPr>
          <a:xfrm>
            <a:off x="0" y="4232"/>
            <a:ext cx="1670050" cy="3708708"/>
          </a:xfrm>
          <a:prstGeom prst="rect">
            <a:avLst/>
          </a:prstGeom>
          <a:noFill/>
        </p:spPr>
        <p:txBody>
          <a:bodyPr wrap="square" rtlCol="0">
            <a:spAutoFit/>
          </a:bodyPr>
          <a:lstStyle/>
          <a:p>
            <a:r>
              <a:rPr lang="en-US" altLang="zh-CN" sz="500" b="1" dirty="0">
                <a:solidFill>
                  <a:srgbClr val="FF0000"/>
                </a:solidFill>
                <a:highlight>
                  <a:srgbClr val="FFFF00"/>
                </a:highlight>
              </a:rPr>
              <a:t>1.Introduction of Interactions:</a:t>
            </a:r>
          </a:p>
          <a:p>
            <a:pPr>
              <a:buNone/>
            </a:pPr>
            <a:r>
              <a:rPr lang="en-GB" altLang="zh-CN" sz="500" b="1" u="sng" dirty="0">
                <a:solidFill>
                  <a:srgbClr val="FF0000"/>
                </a:solidFill>
                <a:highlight>
                  <a:srgbClr val="00FF00"/>
                </a:highlight>
              </a:rPr>
              <a:t>Definition:</a:t>
            </a:r>
            <a:r>
              <a:rPr lang="en-GB" altLang="zh-CN" sz="500" u="sng" dirty="0">
                <a:highlight>
                  <a:srgbClr val="00FF00"/>
                </a:highlight>
              </a:rPr>
              <a:t> </a:t>
            </a:r>
            <a:r>
              <a:rPr lang="en-GB" altLang="zh-CN" sz="500" dirty="0"/>
              <a:t>Designing </a:t>
            </a:r>
            <a:r>
              <a:rPr lang="en-GB" altLang="zh-CN" sz="500" u="sng" dirty="0"/>
              <a:t>interactive products </a:t>
            </a:r>
            <a:r>
              <a:rPr lang="en-GB" altLang="zh-CN" sz="500" dirty="0"/>
              <a:t>to support the way people </a:t>
            </a:r>
            <a:r>
              <a:rPr lang="en-GB" altLang="zh-CN" sz="500" u="sng" dirty="0"/>
              <a:t>communicate</a:t>
            </a:r>
            <a:r>
              <a:rPr lang="en-GB" altLang="zh-CN" sz="500" dirty="0"/>
              <a:t> and </a:t>
            </a:r>
            <a:r>
              <a:rPr lang="en-GB" altLang="zh-CN" sz="500" u="sng" dirty="0"/>
              <a:t>interact</a:t>
            </a:r>
            <a:r>
              <a:rPr lang="en-GB" altLang="zh-CN" sz="500" dirty="0"/>
              <a:t> in their everyday and working lives. The design of spaces for </a:t>
            </a:r>
            <a:r>
              <a:rPr lang="en-GB" altLang="zh-CN" sz="500" u="sng" dirty="0"/>
              <a:t>human communication </a:t>
            </a:r>
            <a:r>
              <a:rPr lang="en-GB" altLang="zh-CN" sz="500" dirty="0"/>
              <a:t>and </a:t>
            </a:r>
            <a:r>
              <a:rPr lang="en-GB" altLang="zh-CN" sz="500" u="sng" dirty="0"/>
              <a:t>interaction</a:t>
            </a:r>
            <a:r>
              <a:rPr lang="en-GB" altLang="zh-CN" sz="500" dirty="0"/>
              <a:t>.</a:t>
            </a:r>
          </a:p>
          <a:p>
            <a:pPr>
              <a:buNone/>
            </a:pPr>
            <a:r>
              <a:rPr lang="en-GB" altLang="zh-CN" sz="500" dirty="0">
                <a:solidFill>
                  <a:srgbClr val="FF0000"/>
                </a:solidFill>
                <a:highlight>
                  <a:srgbClr val="00FF00"/>
                </a:highlight>
              </a:rPr>
              <a:t>Terminologies (Interaction design):</a:t>
            </a:r>
            <a:r>
              <a:rPr lang="en-GB" altLang="zh-CN" sz="500" dirty="0">
                <a:highlight>
                  <a:srgbClr val="00FF00"/>
                </a:highlight>
              </a:rPr>
              <a:t> </a:t>
            </a:r>
            <a:r>
              <a:rPr lang="en-GB" altLang="zh-CN" sz="500" dirty="0"/>
              <a:t>User interface design (UI), software design, user </a:t>
            </a:r>
            <a:r>
              <a:rPr lang="en-GB" altLang="zh-CN" sz="500" dirty="0" err="1"/>
              <a:t>centered</a:t>
            </a:r>
            <a:r>
              <a:rPr lang="en-GB" altLang="zh-CN" sz="500" dirty="0"/>
              <a:t> design, product design, web design, user experience design (UX), interactive system design.</a:t>
            </a:r>
          </a:p>
          <a:p>
            <a:pPr>
              <a:buNone/>
            </a:pPr>
            <a:r>
              <a:rPr lang="en-GB" altLang="zh-CN" sz="500" b="1" u="sng" dirty="0">
                <a:solidFill>
                  <a:srgbClr val="FF0000"/>
                </a:solidFill>
                <a:highlight>
                  <a:srgbClr val="00FF00"/>
                </a:highlight>
              </a:rPr>
              <a:t>THREE Core Characteristics: </a:t>
            </a:r>
            <a:r>
              <a:rPr lang="en-GB" altLang="zh-CN" sz="500" dirty="0"/>
              <a:t>1). </a:t>
            </a:r>
            <a:r>
              <a:rPr lang="en-GB" altLang="zh-CN" sz="500" b="1" u="sng" dirty="0"/>
              <a:t>Users</a:t>
            </a:r>
            <a:r>
              <a:rPr lang="en-GB" altLang="zh-CN" sz="500" dirty="0"/>
              <a:t> should be involved throughout the development of the project; 2). Specific </a:t>
            </a:r>
            <a:r>
              <a:rPr lang="en-GB" altLang="zh-CN" sz="500" b="1" u="sng" dirty="0"/>
              <a:t>usability</a:t>
            </a:r>
            <a:r>
              <a:rPr lang="en-GB" altLang="zh-CN" sz="500" dirty="0"/>
              <a:t> and </a:t>
            </a:r>
            <a:r>
              <a:rPr lang="en-GB" altLang="zh-CN" sz="500" b="1" u="sng" dirty="0"/>
              <a:t>user experience goals </a:t>
            </a:r>
            <a:r>
              <a:rPr lang="en-GB" altLang="zh-CN" sz="500" dirty="0"/>
              <a:t>need to be identified, clearly documented, and agreed to at the beginning of the project; 3). </a:t>
            </a:r>
            <a:r>
              <a:rPr lang="en-GB" altLang="zh-CN" sz="500" b="1" u="sng" dirty="0"/>
              <a:t>Iteration</a:t>
            </a:r>
            <a:r>
              <a:rPr lang="en-GB" altLang="zh-CN" sz="500" dirty="0"/>
              <a:t> through the core activities</a:t>
            </a:r>
          </a:p>
          <a:p>
            <a:pPr>
              <a:buNone/>
            </a:pPr>
            <a:r>
              <a:rPr lang="en-GB" altLang="zh-CN" sz="500" dirty="0">
                <a:solidFill>
                  <a:srgbClr val="FF0000"/>
                </a:solidFill>
                <a:highlight>
                  <a:srgbClr val="00FF00"/>
                </a:highlight>
              </a:rPr>
              <a:t>Importance of involving users</a:t>
            </a:r>
            <a:r>
              <a:rPr lang="en-US" altLang="zh-CN" sz="500" dirty="0">
                <a:solidFill>
                  <a:srgbClr val="FF0000"/>
                </a:solidFill>
                <a:highlight>
                  <a:srgbClr val="00FF00"/>
                </a:highlight>
              </a:rPr>
              <a:t>: </a:t>
            </a:r>
            <a:r>
              <a:rPr lang="en-US" altLang="zh-CN" sz="500" dirty="0"/>
              <a:t>1). </a:t>
            </a:r>
            <a:r>
              <a:rPr lang="en-GB" altLang="zh-CN" sz="500" dirty="0"/>
              <a:t>Understanding of </a:t>
            </a:r>
            <a:r>
              <a:rPr lang="en-GB" altLang="zh-CN" sz="500" u="sng" dirty="0"/>
              <a:t>users’ goals</a:t>
            </a:r>
            <a:r>
              <a:rPr lang="en-GB" altLang="zh-CN" sz="500" dirty="0"/>
              <a:t> leading to better products; 2). </a:t>
            </a:r>
            <a:r>
              <a:rPr lang="en-GB" altLang="zh-CN" sz="500" u="sng" dirty="0"/>
              <a:t>Expectation</a:t>
            </a:r>
            <a:r>
              <a:rPr lang="en-GB" altLang="zh-CN" sz="500" dirty="0"/>
              <a:t> management; 3). determine </a:t>
            </a:r>
            <a:r>
              <a:rPr lang="en-GB" altLang="zh-CN" sz="500" u="sng" dirty="0"/>
              <a:t>ownership</a:t>
            </a:r>
          </a:p>
          <a:p>
            <a:r>
              <a:rPr lang="en-GB" altLang="zh-CN" sz="500" dirty="0">
                <a:solidFill>
                  <a:srgbClr val="FF0000"/>
                </a:solidFill>
                <a:highlight>
                  <a:srgbClr val="00FF00"/>
                </a:highlight>
              </a:rPr>
              <a:t>Degree of User Involve: </a:t>
            </a:r>
            <a:r>
              <a:rPr lang="en-GB" altLang="zh-CN" sz="500" dirty="0"/>
              <a:t>1). Full-time; 2). Part-time; 3). Participatory design[</a:t>
            </a:r>
            <a:r>
              <a:rPr lang="en-US" altLang="zh-CN" sz="500" dirty="0"/>
              <a:t>involve all stakeholders in the early stages of design</a:t>
            </a:r>
            <a:r>
              <a:rPr lang="en-GB" altLang="zh-CN" sz="500" dirty="0"/>
              <a:t>]; 4).face-to-face interviewee; 5). Online contributors; 5). User after release.</a:t>
            </a:r>
          </a:p>
          <a:p>
            <a:pPr>
              <a:buNone/>
            </a:pPr>
            <a:r>
              <a:rPr lang="en-GB" altLang="zh-CN" sz="500" b="1" u="sng" dirty="0">
                <a:solidFill>
                  <a:srgbClr val="FF0000"/>
                </a:solidFill>
                <a:highlight>
                  <a:srgbClr val="00FF00"/>
                </a:highlight>
              </a:rPr>
              <a:t>Usability Goal: </a:t>
            </a:r>
            <a:r>
              <a:rPr lang="en-US" altLang="zh-CN" sz="500" dirty="0">
                <a:solidFill>
                  <a:srgbClr val="000000"/>
                </a:solidFill>
                <a:effectLst/>
                <a:latin typeface="Calibri" panose="020F0502020204030204" pitchFamily="34" charset="0"/>
              </a:rPr>
              <a:t>1). </a:t>
            </a:r>
            <a:r>
              <a:rPr lang="en-US" altLang="zh-CN" sz="500" b="1" dirty="0">
                <a:solidFill>
                  <a:srgbClr val="000000"/>
                </a:solidFill>
                <a:effectLst/>
                <a:latin typeface="Calibri-Bold"/>
              </a:rPr>
              <a:t>Effective to </a:t>
            </a:r>
            <a:r>
              <a:rPr lang="en-US" altLang="zh-CN" sz="500" dirty="0">
                <a:solidFill>
                  <a:srgbClr val="000000"/>
                </a:solidFill>
                <a:effectLst/>
                <a:latin typeface="Calibri-Bold"/>
              </a:rPr>
              <a:t>use (effectiveness) </a:t>
            </a:r>
            <a:r>
              <a:rPr lang="en-US" altLang="zh-CN" sz="500" dirty="0">
                <a:solidFill>
                  <a:srgbClr val="000000"/>
                </a:solidFill>
                <a:effectLst/>
                <a:latin typeface="Calibri" panose="020F0502020204030204" pitchFamily="34" charset="0"/>
              </a:rPr>
              <a:t>– how good it is; 2). </a:t>
            </a:r>
            <a:r>
              <a:rPr lang="en-US" altLang="zh-CN" sz="500" b="1" dirty="0">
                <a:solidFill>
                  <a:srgbClr val="000000"/>
                </a:solidFill>
                <a:effectLst/>
                <a:latin typeface="Calibri" panose="020F0502020204030204" pitchFamily="34" charset="0"/>
              </a:rPr>
              <a:t>Efficient</a:t>
            </a:r>
            <a:r>
              <a:rPr lang="en-US" altLang="zh-CN" sz="500" dirty="0">
                <a:solidFill>
                  <a:srgbClr val="000000"/>
                </a:solidFill>
                <a:effectLst/>
                <a:latin typeface="Calibri" panose="020F0502020204030204" pitchFamily="34" charset="0"/>
              </a:rPr>
              <a:t> to use (efficiency) – how </a:t>
            </a:r>
            <a:endParaRPr lang="en-US" altLang="zh-CN" sz="500" dirty="0"/>
          </a:p>
          <a:p>
            <a:pPr>
              <a:buNone/>
            </a:pPr>
            <a:r>
              <a:rPr lang="en-US" altLang="zh-CN" sz="500" dirty="0">
                <a:solidFill>
                  <a:srgbClr val="000000"/>
                </a:solidFill>
                <a:effectLst/>
                <a:latin typeface="Calibri" panose="020F0502020204030204" pitchFamily="34" charset="0"/>
              </a:rPr>
              <a:t>easy / fast it is; 3). Safe to use (safety); 4). Have good utility (utility); 5). Easy to learn (learnability)</a:t>
            </a:r>
            <a:r>
              <a:rPr lang="en-US" altLang="zh-CN" sz="500" dirty="0">
                <a:solidFill>
                  <a:srgbClr val="000000"/>
                </a:solidFill>
                <a:effectLst/>
                <a:latin typeface="Wingdings" panose="05000000000000000000" pitchFamily="2" charset="2"/>
              </a:rPr>
              <a:t></a:t>
            </a:r>
            <a:r>
              <a:rPr lang="en-US" altLang="zh-CN" sz="500" dirty="0">
                <a:solidFill>
                  <a:srgbClr val="000000"/>
                </a:solidFill>
                <a:effectLst/>
                <a:latin typeface="Calibri" panose="020F0502020204030204" pitchFamily="34" charset="0"/>
              </a:rPr>
              <a:t> i</a:t>
            </a:r>
            <a:r>
              <a:rPr lang="en-US" altLang="zh-CN" sz="500" b="1" dirty="0">
                <a:solidFill>
                  <a:srgbClr val="000000"/>
                </a:solidFill>
                <a:effectLst/>
                <a:latin typeface="Calibri-Bold"/>
              </a:rPr>
              <a:t>s more </a:t>
            </a:r>
            <a:endParaRPr lang="en-US" altLang="zh-CN" sz="500" dirty="0"/>
          </a:p>
          <a:p>
            <a:pPr>
              <a:buNone/>
            </a:pPr>
            <a:r>
              <a:rPr lang="en-US" altLang="zh-CN" sz="500" b="1" u="sng" dirty="0">
                <a:solidFill>
                  <a:srgbClr val="000000"/>
                </a:solidFill>
                <a:effectLst/>
                <a:latin typeface="Calibri-Bold"/>
              </a:rPr>
              <a:t>objective</a:t>
            </a:r>
            <a:r>
              <a:rPr lang="en-US" altLang="zh-CN" sz="500" b="1" dirty="0">
                <a:solidFill>
                  <a:srgbClr val="000000"/>
                </a:solidFill>
                <a:effectLst/>
                <a:latin typeface="Calibri-Bold"/>
              </a:rPr>
              <a:t>: how useful or productive a system is from its own perspective</a:t>
            </a:r>
            <a:r>
              <a:rPr lang="en-US" altLang="zh-CN" sz="500" dirty="0">
                <a:solidFill>
                  <a:srgbClr val="000000"/>
                </a:solidFill>
                <a:effectLst/>
                <a:latin typeface="Calibri-Bold"/>
              </a:rPr>
              <a:t>.</a:t>
            </a:r>
          </a:p>
          <a:p>
            <a:pPr>
              <a:buNone/>
            </a:pPr>
            <a:r>
              <a:rPr lang="en-US" altLang="zh-CN" sz="500" b="1" u="sng" dirty="0">
                <a:solidFill>
                  <a:srgbClr val="FF0000"/>
                </a:solidFill>
                <a:effectLst/>
                <a:highlight>
                  <a:srgbClr val="00FF00"/>
                </a:highlight>
                <a:latin typeface="Calibri" panose="020F0502020204030204" pitchFamily="34" charset="0"/>
              </a:rPr>
              <a:t>User experience Goal: </a:t>
            </a:r>
            <a:r>
              <a:rPr lang="en-US" altLang="zh-CN" sz="500" dirty="0" err="1">
                <a:solidFill>
                  <a:srgbClr val="000000"/>
                </a:solidFill>
                <a:effectLst/>
                <a:latin typeface="Calibri" panose="020F0502020204030204" pitchFamily="34" charset="0"/>
              </a:rPr>
              <a:t>safisfying</a:t>
            </a:r>
            <a:r>
              <a:rPr lang="en-US" altLang="zh-CN" sz="500" dirty="0">
                <a:solidFill>
                  <a:srgbClr val="000000"/>
                </a:solidFill>
                <a:effectLst/>
                <a:latin typeface="Calibri" panose="020F0502020204030204" pitchFamily="34" charset="0"/>
              </a:rPr>
              <a:t> / enjoyable / helpful / boring / unpleasant </a:t>
            </a:r>
            <a:r>
              <a:rPr lang="en-US" altLang="zh-CN" sz="500" dirty="0">
                <a:solidFill>
                  <a:srgbClr val="000000"/>
                </a:solidFill>
                <a:effectLst/>
                <a:latin typeface="Wingdings" panose="05000000000000000000" pitchFamily="2" charset="2"/>
              </a:rPr>
              <a:t> </a:t>
            </a:r>
            <a:r>
              <a:rPr lang="en-US" altLang="zh-CN" sz="500" b="1" dirty="0">
                <a:solidFill>
                  <a:srgbClr val="000000"/>
                </a:solidFill>
                <a:effectLst/>
                <a:latin typeface="Calibri-Bold"/>
              </a:rPr>
              <a:t>is more </a:t>
            </a:r>
            <a:r>
              <a:rPr lang="en-US" altLang="zh-CN" sz="500" b="1" u="sng" dirty="0">
                <a:solidFill>
                  <a:srgbClr val="000000"/>
                </a:solidFill>
                <a:effectLst/>
                <a:latin typeface="Calibri-Bold"/>
              </a:rPr>
              <a:t>subjective</a:t>
            </a:r>
            <a:r>
              <a:rPr lang="en-US" altLang="zh-CN" sz="500" b="1" dirty="0">
                <a:solidFill>
                  <a:srgbClr val="000000"/>
                </a:solidFill>
                <a:effectLst/>
                <a:latin typeface="Calibri-Bold"/>
              </a:rPr>
              <a:t>: how users </a:t>
            </a:r>
            <a:endParaRPr lang="en-US" altLang="zh-CN" sz="500" dirty="0"/>
          </a:p>
          <a:p>
            <a:pPr>
              <a:buNone/>
            </a:pPr>
            <a:r>
              <a:rPr lang="en-US" altLang="zh-CN" sz="500" b="1" dirty="0">
                <a:solidFill>
                  <a:srgbClr val="000000"/>
                </a:solidFill>
                <a:effectLst/>
                <a:latin typeface="Calibri-Bold"/>
              </a:rPr>
              <a:t>experience an interactive product from their own perspective.</a:t>
            </a:r>
            <a:endParaRPr lang="en-GB" altLang="zh-CN" sz="500" dirty="0"/>
          </a:p>
          <a:p>
            <a:r>
              <a:rPr lang="en-US" altLang="zh-CN" sz="500" b="1" dirty="0">
                <a:solidFill>
                  <a:srgbClr val="FF0000"/>
                </a:solidFill>
                <a:effectLst/>
                <a:highlight>
                  <a:srgbClr val="FFFF00"/>
                </a:highlight>
                <a:latin typeface="Calibri-Bold"/>
              </a:rPr>
              <a:t>The process of interaction design</a:t>
            </a:r>
            <a:r>
              <a:rPr lang="en-US" altLang="zh-CN" sz="500" dirty="0">
                <a:solidFill>
                  <a:srgbClr val="000000"/>
                </a:solidFill>
                <a:effectLst/>
                <a:highlight>
                  <a:srgbClr val="FFFF00"/>
                </a:highlight>
                <a:latin typeface="Calibri" panose="020F0502020204030204" pitchFamily="34" charset="0"/>
              </a:rPr>
              <a:t>:</a:t>
            </a:r>
          </a:p>
          <a:p>
            <a:pPr>
              <a:buNone/>
            </a:pPr>
            <a:r>
              <a:rPr lang="en-US" altLang="zh-CN" sz="500" b="1" u="sng" dirty="0">
                <a:solidFill>
                  <a:srgbClr val="FF0000"/>
                </a:solidFill>
                <a:highlight>
                  <a:srgbClr val="00FF00"/>
                </a:highlight>
              </a:rPr>
              <a:t>FOUR Basic Activities of Interaction Design*: </a:t>
            </a:r>
            <a:r>
              <a:rPr lang="en-US" altLang="zh-CN" sz="500" dirty="0"/>
              <a:t>1).</a:t>
            </a:r>
            <a:r>
              <a:rPr lang="en-US" altLang="zh-CN" sz="500" b="1" dirty="0">
                <a:solidFill>
                  <a:srgbClr val="000000"/>
                </a:solidFill>
                <a:effectLst/>
                <a:latin typeface="Calibri-Bold"/>
              </a:rPr>
              <a:t>Discovering requirements</a:t>
            </a:r>
            <a:r>
              <a:rPr lang="en-US" altLang="zh-CN" sz="500" dirty="0">
                <a:solidFill>
                  <a:srgbClr val="000000"/>
                </a:solidFill>
                <a:effectLst/>
                <a:latin typeface="Calibri" panose="020F0502020204030204" pitchFamily="34" charset="0"/>
              </a:rPr>
              <a:t> for the interactive product. 2).</a:t>
            </a:r>
            <a:r>
              <a:rPr lang="en-US" altLang="zh-CN" sz="500" b="1" dirty="0">
                <a:solidFill>
                  <a:srgbClr val="000000"/>
                </a:solidFill>
                <a:effectLst/>
                <a:latin typeface="Calibri-Bold"/>
              </a:rPr>
              <a:t>Designing alternatives that meet those requirements</a:t>
            </a:r>
            <a:r>
              <a:rPr lang="en-US" altLang="zh-CN" sz="500" dirty="0">
                <a:solidFill>
                  <a:srgbClr val="000000"/>
                </a:solidFill>
                <a:effectLst/>
                <a:latin typeface="Calibri" panose="020F0502020204030204" pitchFamily="34" charset="0"/>
              </a:rPr>
              <a:t>. 3).</a:t>
            </a:r>
            <a:r>
              <a:rPr lang="en-US" altLang="zh-CN" sz="500" b="1" dirty="0">
                <a:solidFill>
                  <a:srgbClr val="000000"/>
                </a:solidFill>
                <a:effectLst/>
                <a:latin typeface="Calibri-Bold"/>
              </a:rPr>
              <a:t>Prototyping</a:t>
            </a:r>
            <a:r>
              <a:rPr lang="en-US" altLang="zh-CN" sz="500" dirty="0">
                <a:solidFill>
                  <a:srgbClr val="000000"/>
                </a:solidFill>
                <a:effectLst/>
                <a:latin typeface="Calibri" panose="020F0502020204030204" pitchFamily="34" charset="0"/>
              </a:rPr>
              <a:t> the alternative designs so that they can be communicated and assessed. 4).</a:t>
            </a:r>
            <a:r>
              <a:rPr lang="en-US" altLang="zh-CN" sz="500" b="1" dirty="0">
                <a:solidFill>
                  <a:srgbClr val="000000"/>
                </a:solidFill>
                <a:effectLst/>
                <a:latin typeface="Calibri-Bold"/>
              </a:rPr>
              <a:t>Evaluating the product and the user experience</a:t>
            </a:r>
            <a:r>
              <a:rPr lang="en-US" altLang="zh-CN" sz="500" dirty="0">
                <a:solidFill>
                  <a:srgbClr val="000000"/>
                </a:solidFill>
                <a:effectLst/>
                <a:latin typeface="Calibri" panose="020F0502020204030204" pitchFamily="34" charset="0"/>
              </a:rPr>
              <a:t> it offers throughout the process.</a:t>
            </a:r>
          </a:p>
          <a:p>
            <a:pPr>
              <a:buNone/>
            </a:pPr>
            <a:r>
              <a:rPr lang="en-US" altLang="zh-CN" sz="500" dirty="0"/>
              <a:t>[It is a </a:t>
            </a:r>
            <a:r>
              <a:rPr lang="en-US" altLang="zh-CN" sz="500" b="1" dirty="0"/>
              <a:t>user-centered design approach</a:t>
            </a:r>
            <a:r>
              <a:rPr lang="en-US" altLang="zh-CN" sz="500" dirty="0"/>
              <a:t>]</a:t>
            </a:r>
          </a:p>
          <a:p>
            <a:pPr>
              <a:buNone/>
            </a:pPr>
            <a:r>
              <a:rPr lang="en-US" altLang="zh-CN" sz="500" b="1" u="sng" dirty="0">
                <a:solidFill>
                  <a:srgbClr val="FF0000"/>
                </a:solidFill>
                <a:highlight>
                  <a:srgbClr val="00FF00"/>
                </a:highlight>
              </a:rPr>
              <a:t>Double Diamond Design: </a:t>
            </a:r>
            <a:r>
              <a:rPr lang="en-US" altLang="zh-CN" sz="500" dirty="0">
                <a:solidFill>
                  <a:srgbClr val="FF0000"/>
                </a:solidFill>
              </a:rPr>
              <a:t> </a:t>
            </a:r>
            <a:r>
              <a:rPr lang="en-US" altLang="zh-CN" sz="500" dirty="0">
                <a:solidFill>
                  <a:srgbClr val="000000"/>
                </a:solidFill>
                <a:effectLst/>
                <a:latin typeface="Calibri" panose="020F0502020204030204" pitchFamily="34" charset="0"/>
              </a:rPr>
              <a:t>Are there problems with an existing product or user experience? If so, what </a:t>
            </a:r>
            <a:endParaRPr lang="en-US" altLang="zh-CN" sz="500" dirty="0"/>
          </a:p>
          <a:p>
            <a:pPr>
              <a:buNone/>
            </a:pPr>
            <a:r>
              <a:rPr lang="en-US" altLang="zh-CN" sz="500" dirty="0">
                <a:solidFill>
                  <a:srgbClr val="000000"/>
                </a:solidFill>
                <a:effectLst/>
                <a:latin typeface="Calibri" panose="020F0502020204030204" pitchFamily="34" charset="0"/>
              </a:rPr>
              <a:t>are they? </a:t>
            </a:r>
            <a:r>
              <a:rPr lang="en-US" altLang="zh-CN" sz="500" b="1" dirty="0">
                <a:solidFill>
                  <a:srgbClr val="FF0000"/>
                </a:solidFill>
                <a:effectLst/>
                <a:latin typeface="Calibri-Bold"/>
              </a:rPr>
              <a:t>discover</a:t>
            </a:r>
            <a:r>
              <a:rPr lang="en-US" altLang="zh-CN" sz="500" dirty="0">
                <a:solidFill>
                  <a:srgbClr val="000000"/>
                </a:solidFill>
                <a:effectLst/>
                <a:latin typeface="Calibri" panose="020F0502020204030204" pitchFamily="34" charset="0"/>
              </a:rPr>
              <a:t>2. Why do you think there are problems? </a:t>
            </a:r>
            <a:r>
              <a:rPr lang="en-US" altLang="zh-CN" sz="500" b="1" dirty="0">
                <a:solidFill>
                  <a:srgbClr val="FF0000"/>
                </a:solidFill>
                <a:effectLst/>
                <a:latin typeface="Calibri-Bold"/>
              </a:rPr>
              <a:t>define</a:t>
            </a:r>
            <a:r>
              <a:rPr lang="en-US" altLang="zh-CN" sz="500" dirty="0">
                <a:solidFill>
                  <a:srgbClr val="000000"/>
                </a:solidFill>
                <a:effectLst/>
                <a:latin typeface="Calibri" panose="020F0502020204030204" pitchFamily="34" charset="0"/>
              </a:rPr>
              <a:t> 3. How do you think your proposed </a:t>
            </a:r>
            <a:endParaRPr lang="en-US" altLang="zh-CN" sz="500" dirty="0"/>
          </a:p>
          <a:p>
            <a:pPr>
              <a:buNone/>
            </a:pPr>
            <a:r>
              <a:rPr lang="en-US" altLang="zh-CN" sz="500" dirty="0">
                <a:solidFill>
                  <a:srgbClr val="000000"/>
                </a:solidFill>
                <a:effectLst/>
                <a:latin typeface="Calibri" panose="020F0502020204030204" pitchFamily="34" charset="0"/>
              </a:rPr>
              <a:t>design ideas might overcome these? </a:t>
            </a:r>
            <a:r>
              <a:rPr lang="en-US" altLang="zh-CN" sz="500" b="1" dirty="0">
                <a:solidFill>
                  <a:srgbClr val="FF0000"/>
                </a:solidFill>
                <a:effectLst/>
                <a:latin typeface="Calibri-Bold"/>
              </a:rPr>
              <a:t>develop</a:t>
            </a:r>
            <a:r>
              <a:rPr lang="en-US" altLang="zh-CN" sz="500" dirty="0">
                <a:solidFill>
                  <a:srgbClr val="000000"/>
                </a:solidFill>
                <a:effectLst/>
                <a:latin typeface="Calibri" panose="020F0502020204030204" pitchFamily="34" charset="0"/>
              </a:rPr>
              <a:t> 4. If you are designing for a new user experience, how do </a:t>
            </a:r>
            <a:endParaRPr lang="en-US" altLang="zh-CN" sz="500" dirty="0"/>
          </a:p>
          <a:p>
            <a:pPr>
              <a:buNone/>
            </a:pPr>
            <a:r>
              <a:rPr lang="en-US" altLang="zh-CN" sz="500" dirty="0">
                <a:solidFill>
                  <a:srgbClr val="000000"/>
                </a:solidFill>
                <a:effectLst/>
                <a:latin typeface="Calibri" panose="020F0502020204030204" pitchFamily="34" charset="0"/>
              </a:rPr>
              <a:t>you think your proposed design ideas support, change, or extend current ways of doing things? </a:t>
            </a:r>
            <a:r>
              <a:rPr lang="en-US" altLang="zh-CN" sz="500" b="1" dirty="0">
                <a:solidFill>
                  <a:srgbClr val="FF0000"/>
                </a:solidFill>
                <a:effectLst/>
                <a:latin typeface="Calibri-Bold"/>
              </a:rPr>
              <a:t>deliver</a:t>
            </a:r>
            <a:endParaRPr lang="zh-CN" altLang="en-US" sz="500" dirty="0"/>
          </a:p>
        </p:txBody>
      </p:sp>
      <p:sp>
        <p:nvSpPr>
          <p:cNvPr id="10" name="文本框 9">
            <a:extLst>
              <a:ext uri="{FF2B5EF4-FFF2-40B4-BE49-F238E27FC236}">
                <a16:creationId xmlns:a16="http://schemas.microsoft.com/office/drawing/2014/main" id="{475B8CD5-72B6-DB92-548F-F2D1C8704BE7}"/>
              </a:ext>
            </a:extLst>
          </p:cNvPr>
          <p:cNvSpPr txBox="1"/>
          <p:nvPr/>
        </p:nvSpPr>
        <p:spPr>
          <a:xfrm>
            <a:off x="1506853" y="5004"/>
            <a:ext cx="1625600" cy="2185214"/>
          </a:xfrm>
          <a:prstGeom prst="rect">
            <a:avLst/>
          </a:prstGeom>
          <a:noFill/>
        </p:spPr>
        <p:txBody>
          <a:bodyPr wrap="square" rtlCol="0">
            <a:spAutoFit/>
          </a:bodyPr>
          <a:lstStyle/>
          <a:p>
            <a:r>
              <a:rPr lang="en-US" altLang="zh-CN" sz="500" b="1" dirty="0">
                <a:solidFill>
                  <a:srgbClr val="FF0000"/>
                </a:solidFill>
                <a:highlight>
                  <a:srgbClr val="FFFF00"/>
                </a:highlight>
              </a:rPr>
              <a:t>Practical Issues in Interaction Design</a:t>
            </a:r>
          </a:p>
          <a:p>
            <a:pPr>
              <a:buNone/>
            </a:pPr>
            <a:r>
              <a:rPr lang="en-US" altLang="zh-CN" sz="500" b="1" u="sng" dirty="0">
                <a:solidFill>
                  <a:srgbClr val="FF0000"/>
                </a:solidFill>
                <a:highlight>
                  <a:srgbClr val="00FF00"/>
                </a:highlight>
              </a:rPr>
              <a:t>THREE User-centered Approaches Principals</a:t>
            </a:r>
            <a:r>
              <a:rPr lang="en-US" altLang="zh-CN" sz="500" dirty="0"/>
              <a:t>: </a:t>
            </a:r>
            <a:r>
              <a:rPr lang="en-US" altLang="zh-CN" sz="500" dirty="0">
                <a:solidFill>
                  <a:srgbClr val="000000"/>
                </a:solidFill>
                <a:effectLst/>
                <a:latin typeface="Calibri" panose="020F0502020204030204" pitchFamily="34" charset="0"/>
              </a:rPr>
              <a:t>1).</a:t>
            </a:r>
            <a:r>
              <a:rPr lang="en-US" altLang="zh-CN" sz="500" b="1" dirty="0">
                <a:solidFill>
                  <a:srgbClr val="000000"/>
                </a:solidFill>
                <a:effectLst/>
                <a:latin typeface="Calibri-Bold"/>
              </a:rPr>
              <a:t>early focus on users(user/stakeholders) and tasks</a:t>
            </a:r>
            <a:r>
              <a:rPr lang="en-US" altLang="zh-CN" sz="500" dirty="0">
                <a:solidFill>
                  <a:srgbClr val="000000"/>
                </a:solidFill>
                <a:effectLst/>
                <a:latin typeface="Calibri" panose="020F0502020204030204" pitchFamily="34" charset="0"/>
              </a:rPr>
              <a:t>: directly </a:t>
            </a:r>
            <a:r>
              <a:rPr lang="en-US" altLang="zh-CN" sz="500" dirty="0"/>
              <a:t> </a:t>
            </a:r>
            <a:r>
              <a:rPr lang="en-US" altLang="zh-CN" sz="500" dirty="0">
                <a:solidFill>
                  <a:srgbClr val="000000"/>
                </a:solidFill>
                <a:effectLst/>
                <a:latin typeface="Calibri" panose="020F0502020204030204" pitchFamily="34" charset="0"/>
              </a:rPr>
              <a:t>studying cognitive, behavioral, anthropomorphic, and attitudinal characteristics[Users’ tasks and goals, </a:t>
            </a:r>
            <a:endParaRPr lang="en-US" altLang="zh-CN" sz="500" dirty="0"/>
          </a:p>
          <a:p>
            <a:pPr>
              <a:buNone/>
            </a:pPr>
            <a:r>
              <a:rPr lang="en-US" altLang="zh-CN" sz="500" dirty="0">
                <a:solidFill>
                  <a:srgbClr val="000000"/>
                </a:solidFill>
                <a:effectLst/>
                <a:latin typeface="Calibri" panose="020F0502020204030204" pitchFamily="34" charset="0"/>
              </a:rPr>
              <a:t>Users’ characteristics, who are targeted users?/what are their need? Users are consulted throughout development from earliest phases to the latest]; 2).</a:t>
            </a:r>
            <a:r>
              <a:rPr lang="en-US" altLang="zh-CN" sz="500" b="1" dirty="0">
                <a:solidFill>
                  <a:srgbClr val="000000"/>
                </a:solidFill>
                <a:effectLst/>
                <a:latin typeface="Calibri-Bold"/>
              </a:rPr>
              <a:t>Empirical measurement</a:t>
            </a:r>
            <a:r>
              <a:rPr lang="zh-CN" altLang="en-US" sz="500" b="1" dirty="0">
                <a:solidFill>
                  <a:srgbClr val="000000"/>
                </a:solidFill>
                <a:effectLst/>
                <a:latin typeface="Calibri-Bold"/>
              </a:rPr>
              <a:t>实证测量</a:t>
            </a:r>
            <a:r>
              <a:rPr lang="en-US" altLang="zh-CN" sz="500" dirty="0">
                <a:solidFill>
                  <a:srgbClr val="000000"/>
                </a:solidFill>
                <a:latin typeface="Calibri" panose="020F0502020204030204" pitchFamily="34" charset="0"/>
              </a:rPr>
              <a:t>[</a:t>
            </a:r>
            <a:r>
              <a:rPr lang="en-US" altLang="zh-CN" sz="500" dirty="0">
                <a:solidFill>
                  <a:srgbClr val="000000"/>
                </a:solidFill>
                <a:effectLst/>
                <a:latin typeface="Calibri" panose="020F0502020204030204" pitchFamily="34" charset="0"/>
              </a:rPr>
              <a:t>users’ reactions and performance to scenarios, manuals, simulations, and prototypes are observed, recorded, and analyzed</a:t>
            </a:r>
            <a:r>
              <a:rPr lang="en-US" altLang="zh-CN" sz="500" dirty="0">
                <a:solidFill>
                  <a:srgbClr val="000000"/>
                </a:solidFill>
                <a:latin typeface="Calibri" panose="020F0502020204030204" pitchFamily="34" charset="0"/>
              </a:rPr>
              <a:t>]</a:t>
            </a:r>
            <a:r>
              <a:rPr lang="en-US" altLang="zh-CN" sz="500" dirty="0">
                <a:solidFill>
                  <a:srgbClr val="000000"/>
                </a:solidFill>
                <a:effectLst/>
                <a:latin typeface="Calibri" panose="020F0502020204030204" pitchFamily="34" charset="0"/>
              </a:rPr>
              <a:t>. 3.</a:t>
            </a:r>
            <a:r>
              <a:rPr lang="en-US" altLang="zh-CN" sz="500" b="1" dirty="0">
                <a:solidFill>
                  <a:srgbClr val="000000"/>
                </a:solidFill>
                <a:effectLst/>
                <a:latin typeface="Calibri-Bold"/>
              </a:rPr>
              <a:t>Iterative design</a:t>
            </a:r>
            <a:r>
              <a:rPr lang="en-US" altLang="zh-CN" sz="500" dirty="0">
                <a:solidFill>
                  <a:srgbClr val="000000"/>
                </a:solidFill>
                <a:effectLst/>
                <a:latin typeface="Calibri" panose="020F0502020204030204" pitchFamily="34" charset="0"/>
              </a:rPr>
              <a:t>: when problems are found in user testing, fix them and carry out more test.</a:t>
            </a:r>
          </a:p>
          <a:p>
            <a:pPr>
              <a:buNone/>
            </a:pPr>
            <a:r>
              <a:rPr lang="en-US" altLang="zh-CN" sz="500" b="1" u="sng" dirty="0" err="1">
                <a:solidFill>
                  <a:srgbClr val="FF0000"/>
                </a:solidFill>
                <a:highlight>
                  <a:srgbClr val="00FF00"/>
                </a:highlight>
                <a:latin typeface="Calibri-Bold"/>
              </a:rPr>
              <a:t>U</a:t>
            </a:r>
            <a:r>
              <a:rPr lang="en-US" altLang="zh-CN" sz="500" b="1" u="sng" dirty="0" err="1">
                <a:solidFill>
                  <a:srgbClr val="FF0000"/>
                </a:solidFill>
                <a:effectLst/>
                <a:highlight>
                  <a:srgbClr val="00FF00"/>
                </a:highlight>
                <a:latin typeface="Calibri-Bold"/>
              </a:rPr>
              <a:t>sers&amp;Stackholders</a:t>
            </a:r>
            <a:r>
              <a:rPr lang="en-US" altLang="zh-CN" sz="500" b="1" dirty="0">
                <a:solidFill>
                  <a:srgbClr val="FF0000"/>
                </a:solidFill>
                <a:effectLst/>
                <a:latin typeface="Calibri" panose="020F0502020204030204" pitchFamily="34" charset="0"/>
              </a:rPr>
              <a:t>: </a:t>
            </a:r>
            <a:r>
              <a:rPr lang="en-US" altLang="zh-CN" sz="500" b="1" dirty="0">
                <a:solidFill>
                  <a:srgbClr val="000000"/>
                </a:solidFill>
                <a:effectLst/>
                <a:latin typeface="Calibri-Bold"/>
              </a:rPr>
              <a:t>Users</a:t>
            </a:r>
            <a:r>
              <a:rPr lang="en-US" altLang="zh-CN" sz="500" dirty="0">
                <a:solidFill>
                  <a:srgbClr val="000000"/>
                </a:solidFill>
                <a:effectLst/>
                <a:latin typeface="Calibri" panose="020F0502020204030204" pitchFamily="34" charset="0"/>
              </a:rPr>
              <a:t> are </a:t>
            </a:r>
            <a:r>
              <a:rPr lang="en-US" altLang="zh-CN" sz="500" b="1" dirty="0">
                <a:solidFill>
                  <a:srgbClr val="000000"/>
                </a:solidFill>
                <a:effectLst/>
                <a:latin typeface="Calibri" panose="020F0502020204030204" pitchFamily="34" charset="0"/>
              </a:rPr>
              <a:t>not</a:t>
            </a:r>
            <a:r>
              <a:rPr lang="en-US" altLang="zh-CN" sz="500" dirty="0">
                <a:solidFill>
                  <a:srgbClr val="000000"/>
                </a:solidFill>
                <a:effectLst/>
                <a:latin typeface="Calibri" panose="020F0502020204030204" pitchFamily="34" charset="0"/>
              </a:rPr>
              <a:t> always obvious[Many products are intended for use by large sections of the population, so user is </a:t>
            </a:r>
            <a:r>
              <a:rPr lang="en-US" altLang="zh-CN" sz="500" u="sng" dirty="0">
                <a:solidFill>
                  <a:srgbClr val="000000"/>
                </a:solidFill>
                <a:effectLst/>
                <a:latin typeface="Calibri" panose="020F0502020204030204" pitchFamily="34" charset="0"/>
              </a:rPr>
              <a:t>“everybody”] </a:t>
            </a:r>
            <a:r>
              <a:rPr lang="en-US" altLang="zh-CN" sz="500" b="1" dirty="0" err="1">
                <a:solidFill>
                  <a:srgbClr val="000000"/>
                </a:solidFill>
                <a:effectLst/>
                <a:latin typeface="Calibri-Bold"/>
              </a:rPr>
              <a:t>Stackholders</a:t>
            </a:r>
            <a:r>
              <a:rPr lang="en-US" altLang="zh-CN" sz="500" dirty="0">
                <a:solidFill>
                  <a:srgbClr val="000000"/>
                </a:solidFill>
                <a:latin typeface="Calibri" panose="020F0502020204030204" pitchFamily="34" charset="0"/>
              </a:rPr>
              <a:t>[</a:t>
            </a:r>
            <a:r>
              <a:rPr lang="en-US" altLang="zh-CN" sz="500" dirty="0">
                <a:solidFill>
                  <a:srgbClr val="000000"/>
                </a:solidFill>
                <a:effectLst/>
                <a:latin typeface="Calibri" panose="020F0502020204030204" pitchFamily="34" charset="0"/>
              </a:rPr>
              <a:t>The individuals or groups that can influence or be influenced by the success or failure of a project/Larger than the group of direct users]</a:t>
            </a:r>
            <a:endParaRPr lang="en-US" altLang="zh-CN" sz="500" dirty="0"/>
          </a:p>
          <a:p>
            <a:pPr>
              <a:buNone/>
            </a:pPr>
            <a:r>
              <a:rPr lang="en-US" altLang="zh-CN" sz="500" b="1" u="sng" dirty="0">
                <a:solidFill>
                  <a:srgbClr val="FF0000"/>
                </a:solidFill>
                <a:highlight>
                  <a:srgbClr val="00FF00"/>
                </a:highlight>
                <a:latin typeface="Calibri-Bold"/>
              </a:rPr>
              <a:t>Issues about U</a:t>
            </a:r>
            <a:r>
              <a:rPr lang="en-US" altLang="zh-CN" sz="500" b="1" u="sng" dirty="0">
                <a:solidFill>
                  <a:srgbClr val="FF0000"/>
                </a:solidFill>
                <a:effectLst/>
                <a:highlight>
                  <a:srgbClr val="00FF00"/>
                </a:highlight>
                <a:latin typeface="Calibri-Bold"/>
              </a:rPr>
              <a:t>sers’ Need</a:t>
            </a:r>
            <a:r>
              <a:rPr lang="en-US" altLang="zh-CN" sz="500" dirty="0">
                <a:solidFill>
                  <a:srgbClr val="000000"/>
                </a:solidFill>
                <a:effectLst/>
                <a:latin typeface="Calibri" panose="020F0502020204030204" pitchFamily="34" charset="0"/>
              </a:rPr>
              <a:t>: Users rarely know what is possible </a:t>
            </a:r>
            <a:r>
              <a:rPr lang="en-US" altLang="zh-CN" sz="500" dirty="0">
                <a:solidFill>
                  <a:srgbClr val="000000"/>
                </a:solidFill>
                <a:effectLst/>
                <a:latin typeface="Wingdings" panose="05000000000000000000" pitchFamily="2" charset="2"/>
              </a:rPr>
              <a:t> </a:t>
            </a:r>
            <a:r>
              <a:rPr lang="en-US" altLang="zh-CN" sz="500" dirty="0">
                <a:solidFill>
                  <a:srgbClr val="000000"/>
                </a:solidFill>
                <a:effectLst/>
                <a:latin typeface="Calibri" panose="020F0502020204030204" pitchFamily="34" charset="0"/>
              </a:rPr>
              <a:t>instead, </a:t>
            </a:r>
            <a:r>
              <a:rPr lang="en-US" altLang="zh-CN" sz="500" b="1" dirty="0">
                <a:solidFill>
                  <a:srgbClr val="000000"/>
                </a:solidFill>
                <a:effectLst/>
                <a:latin typeface="Calibri-Bold"/>
              </a:rPr>
              <a:t>Explore the problem space</a:t>
            </a:r>
            <a:r>
              <a:rPr lang="en-US" altLang="zh-CN" sz="500" dirty="0">
                <a:solidFill>
                  <a:srgbClr val="000000"/>
                </a:solidFill>
                <a:effectLst/>
                <a:latin typeface="Cambria Math" panose="02040503050406030204" pitchFamily="18" charset="0"/>
              </a:rPr>
              <a:t>/</a:t>
            </a:r>
            <a:r>
              <a:rPr lang="en-US" altLang="zh-CN" sz="500" dirty="0">
                <a:solidFill>
                  <a:srgbClr val="000000"/>
                </a:solidFill>
                <a:effectLst/>
                <a:latin typeface="Calibri" panose="020F0502020204030204" pitchFamily="34" charset="0"/>
              </a:rPr>
              <a:t>Investigate</a:t>
            </a:r>
            <a:r>
              <a:rPr lang="en-US" altLang="zh-CN" sz="500" b="1" dirty="0">
                <a:solidFill>
                  <a:srgbClr val="000000"/>
                </a:solidFill>
                <a:effectLst/>
                <a:latin typeface="Calibri-Bold"/>
              </a:rPr>
              <a:t> who are the users</a:t>
            </a:r>
            <a:r>
              <a:rPr lang="en-US" altLang="zh-CN" sz="500" dirty="0">
                <a:solidFill>
                  <a:srgbClr val="000000"/>
                </a:solidFill>
                <a:effectLst/>
                <a:latin typeface="Cambria Math" panose="02040503050406030204" pitchFamily="18" charset="0"/>
              </a:rPr>
              <a:t>/</a:t>
            </a:r>
            <a:r>
              <a:rPr lang="en-US" altLang="zh-CN" sz="500" dirty="0">
                <a:solidFill>
                  <a:srgbClr val="000000"/>
                </a:solidFill>
                <a:effectLst/>
                <a:latin typeface="Calibri" panose="020F0502020204030204" pitchFamily="34" charset="0"/>
              </a:rPr>
              <a:t>I</a:t>
            </a:r>
            <a:r>
              <a:rPr lang="en-US" altLang="zh-CN" sz="500" b="1" dirty="0">
                <a:solidFill>
                  <a:srgbClr val="000000"/>
                </a:solidFill>
                <a:effectLst/>
                <a:latin typeface="Calibri-Bold"/>
              </a:rPr>
              <a:t>nvestigate user activities</a:t>
            </a:r>
            <a:r>
              <a:rPr lang="en-US" altLang="zh-CN" sz="500" dirty="0">
                <a:solidFill>
                  <a:srgbClr val="000000"/>
                </a:solidFill>
                <a:effectLst/>
                <a:latin typeface="Calibri" panose="020F0502020204030204" pitchFamily="34" charset="0"/>
              </a:rPr>
              <a:t> to see what can be improved</a:t>
            </a:r>
            <a:r>
              <a:rPr lang="en-US" altLang="zh-CN" sz="500" dirty="0">
                <a:solidFill>
                  <a:srgbClr val="000000"/>
                </a:solidFill>
                <a:effectLst/>
                <a:latin typeface="Cambria Math" panose="02040503050406030204" pitchFamily="18" charset="0"/>
              </a:rPr>
              <a:t>/</a:t>
            </a:r>
            <a:r>
              <a:rPr lang="en-US" altLang="zh-CN" sz="500" b="1" dirty="0">
                <a:solidFill>
                  <a:srgbClr val="000000"/>
                </a:solidFill>
                <a:effectLst/>
                <a:latin typeface="Calibri-Bold"/>
              </a:rPr>
              <a:t>Try out ideas with potential users </a:t>
            </a:r>
            <a:r>
              <a:rPr lang="en-US" altLang="zh-CN" sz="500" dirty="0">
                <a:solidFill>
                  <a:srgbClr val="000000"/>
                </a:solidFill>
                <a:effectLst/>
                <a:latin typeface="Segoe UI Symbol" panose="020B0502040204020203" pitchFamily="34" charset="0"/>
              </a:rPr>
              <a:t>➔</a:t>
            </a:r>
            <a:r>
              <a:rPr lang="en-US" altLang="zh-CN" sz="500" dirty="0">
                <a:solidFill>
                  <a:srgbClr val="000000"/>
                </a:solidFill>
                <a:effectLst/>
                <a:latin typeface="Calibri" panose="020F0502020204030204" pitchFamily="34" charset="0"/>
              </a:rPr>
              <a:t> Focus on </a:t>
            </a:r>
            <a:r>
              <a:rPr lang="en-US" altLang="zh-CN" sz="500" b="1" dirty="0">
                <a:solidFill>
                  <a:srgbClr val="000000"/>
                </a:solidFill>
                <a:effectLst/>
                <a:latin typeface="Calibri-Bold"/>
              </a:rPr>
              <a:t>peoples’ goals, usability, and user experience goals</a:t>
            </a:r>
            <a:r>
              <a:rPr lang="en-US" altLang="zh-CN" sz="500" dirty="0">
                <a:solidFill>
                  <a:srgbClr val="000000"/>
                </a:solidFill>
                <a:effectLst/>
                <a:latin typeface="Calibri" panose="020F0502020204030204" pitchFamily="34" charset="0"/>
              </a:rPr>
              <a:t>, rather than expect stakeholders to clearly express requirements;</a:t>
            </a:r>
            <a:r>
              <a:rPr lang="zh-CN" altLang="en-US" sz="500" dirty="0">
                <a:solidFill>
                  <a:srgbClr val="000000"/>
                </a:solidFill>
                <a:effectLst/>
                <a:latin typeface="Calibri" panose="020F0502020204030204" pitchFamily="34" charset="0"/>
              </a:rPr>
              <a:t> </a:t>
            </a:r>
            <a:r>
              <a:rPr lang="en-US" altLang="zh-CN" sz="500" b="1" u="sng" dirty="0">
                <a:solidFill>
                  <a:srgbClr val="000000"/>
                </a:solidFill>
                <a:effectLst/>
                <a:latin typeface="Calibri" panose="020F0502020204030204" pitchFamily="34" charset="0"/>
              </a:rPr>
              <a:t>Dis</a:t>
            </a:r>
            <a:r>
              <a:rPr lang="en-US" altLang="zh-CN" sz="500" dirty="0">
                <a:solidFill>
                  <a:srgbClr val="000000"/>
                </a:solidFill>
                <a:effectLst/>
                <a:latin typeface="Calibri" panose="020F0502020204030204" pitchFamily="34" charset="0"/>
              </a:rPr>
              <a:t>:</a:t>
            </a:r>
            <a:r>
              <a:rPr lang="zh-CN" altLang="en-US" sz="500" dirty="0">
                <a:solidFill>
                  <a:srgbClr val="000000"/>
                </a:solidFill>
                <a:effectLst/>
                <a:latin typeface="Calibri" panose="020F0502020204030204" pitchFamily="34" charset="0"/>
              </a:rPr>
              <a:t> </a:t>
            </a:r>
            <a:r>
              <a:rPr lang="en-US" altLang="zh-CN" sz="300" dirty="0"/>
              <a:t>managing deep and continuous user involvement can sometimes be time-consuming or require careful facilitation</a:t>
            </a:r>
            <a:r>
              <a:rPr lang="zh-CN" altLang="en-US" sz="300" dirty="0"/>
              <a:t>引导</a:t>
            </a:r>
            <a:r>
              <a:rPr lang="en-US" altLang="zh-CN" sz="300" dirty="0"/>
              <a:t> to extract actionable insights</a:t>
            </a:r>
            <a:endParaRPr lang="zh-CN" altLang="en-US" sz="300" dirty="0"/>
          </a:p>
        </p:txBody>
      </p:sp>
      <p:cxnSp>
        <p:nvCxnSpPr>
          <p:cNvPr id="18" name="直接箭头连接符 17">
            <a:extLst>
              <a:ext uri="{FF2B5EF4-FFF2-40B4-BE49-F238E27FC236}">
                <a16:creationId xmlns:a16="http://schemas.microsoft.com/office/drawing/2014/main" id="{6B55D011-1735-282D-9435-5687C22DFAC1}"/>
              </a:ext>
            </a:extLst>
          </p:cNvPr>
          <p:cNvCxnSpPr>
            <a:cxnSpLocks/>
          </p:cNvCxnSpPr>
          <p:nvPr/>
        </p:nvCxnSpPr>
        <p:spPr>
          <a:xfrm flipH="1" flipV="1">
            <a:off x="2224426" y="2582211"/>
            <a:ext cx="40334" cy="164480"/>
          </a:xfrm>
          <a:prstGeom prst="straightConnector1">
            <a:avLst/>
          </a:prstGeom>
          <a:ln>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19" name="直接箭头连接符 18">
            <a:extLst>
              <a:ext uri="{FF2B5EF4-FFF2-40B4-BE49-F238E27FC236}">
                <a16:creationId xmlns:a16="http://schemas.microsoft.com/office/drawing/2014/main" id="{D0E4D1B8-5313-A02D-618D-15B97C7B40DF}"/>
              </a:ext>
            </a:extLst>
          </p:cNvPr>
          <p:cNvCxnSpPr>
            <a:cxnSpLocks/>
          </p:cNvCxnSpPr>
          <p:nvPr/>
        </p:nvCxnSpPr>
        <p:spPr>
          <a:xfrm flipV="1">
            <a:off x="2634647" y="2620963"/>
            <a:ext cx="103791" cy="125728"/>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F844EDCA-48E9-95D4-AD68-6CD175B09E05}"/>
              </a:ext>
            </a:extLst>
          </p:cNvPr>
          <p:cNvCxnSpPr>
            <a:cxnSpLocks/>
          </p:cNvCxnSpPr>
          <p:nvPr/>
        </p:nvCxnSpPr>
        <p:spPr>
          <a:xfrm flipV="1">
            <a:off x="2264760" y="2417732"/>
            <a:ext cx="221265" cy="328959"/>
          </a:xfrm>
          <a:prstGeom prst="straightConnector1">
            <a:avLst/>
          </a:prstGeom>
          <a:ln>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25" name="直接箭头连接符 24">
            <a:extLst>
              <a:ext uri="{FF2B5EF4-FFF2-40B4-BE49-F238E27FC236}">
                <a16:creationId xmlns:a16="http://schemas.microsoft.com/office/drawing/2014/main" id="{5740C7A2-0B31-483F-B089-B7377E7B5228}"/>
              </a:ext>
            </a:extLst>
          </p:cNvPr>
          <p:cNvCxnSpPr>
            <a:cxnSpLocks/>
          </p:cNvCxnSpPr>
          <p:nvPr/>
        </p:nvCxnSpPr>
        <p:spPr>
          <a:xfrm flipH="1" flipV="1">
            <a:off x="1578886" y="2417732"/>
            <a:ext cx="685874" cy="328959"/>
          </a:xfrm>
          <a:prstGeom prst="straightConnector1">
            <a:avLst/>
          </a:prstGeom>
          <a:ln>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30" name="文本框 29">
            <a:extLst>
              <a:ext uri="{FF2B5EF4-FFF2-40B4-BE49-F238E27FC236}">
                <a16:creationId xmlns:a16="http://schemas.microsoft.com/office/drawing/2014/main" id="{59BE21A2-F870-4011-268F-4119AB1208A8}"/>
              </a:ext>
            </a:extLst>
          </p:cNvPr>
          <p:cNvSpPr txBox="1"/>
          <p:nvPr/>
        </p:nvSpPr>
        <p:spPr>
          <a:xfrm>
            <a:off x="2952218" y="3176"/>
            <a:ext cx="1651532" cy="3477875"/>
          </a:xfrm>
          <a:prstGeom prst="rect">
            <a:avLst/>
          </a:prstGeom>
          <a:noFill/>
        </p:spPr>
        <p:txBody>
          <a:bodyPr wrap="square" rtlCol="0">
            <a:spAutoFit/>
          </a:bodyPr>
          <a:lstStyle/>
          <a:p>
            <a:r>
              <a:rPr lang="en-US" altLang="zh-CN" sz="500" b="1" dirty="0">
                <a:solidFill>
                  <a:srgbClr val="FF0000"/>
                </a:solidFill>
                <a:highlight>
                  <a:srgbClr val="FFFF00"/>
                </a:highlight>
              </a:rPr>
              <a:t>2. </a:t>
            </a:r>
            <a:r>
              <a:rPr lang="en-US" altLang="zh-CN" sz="500" b="1" dirty="0" err="1">
                <a:solidFill>
                  <a:srgbClr val="FF0000"/>
                </a:solidFill>
                <a:highlight>
                  <a:srgbClr val="FFFF00"/>
                </a:highlight>
              </a:rPr>
              <a:t>Dicovering</a:t>
            </a:r>
            <a:r>
              <a:rPr lang="en-US" altLang="zh-CN" sz="500" b="1" dirty="0">
                <a:solidFill>
                  <a:srgbClr val="FF0000"/>
                </a:solidFill>
                <a:highlight>
                  <a:srgbClr val="FFFF00"/>
                </a:highlight>
              </a:rPr>
              <a:t> Requirements</a:t>
            </a:r>
          </a:p>
          <a:p>
            <a:pPr>
              <a:buNone/>
            </a:pPr>
            <a:r>
              <a:rPr lang="en-US" altLang="zh-CN" sz="500" b="1" u="sng" dirty="0">
                <a:solidFill>
                  <a:srgbClr val="FF0000"/>
                </a:solidFill>
                <a:highlight>
                  <a:srgbClr val="00FF00"/>
                </a:highlight>
              </a:rPr>
              <a:t>What, </a:t>
            </a:r>
            <a:r>
              <a:rPr lang="en-US" altLang="zh-CN" sz="500" b="1" u="sng" dirty="0" err="1">
                <a:solidFill>
                  <a:srgbClr val="FF0000"/>
                </a:solidFill>
                <a:highlight>
                  <a:srgbClr val="00FF00"/>
                </a:highlight>
              </a:rPr>
              <a:t>How&amp;Why</a:t>
            </a:r>
            <a:r>
              <a:rPr lang="en-US" altLang="zh-CN" sz="500" dirty="0"/>
              <a:t>: 1). </a:t>
            </a:r>
            <a:r>
              <a:rPr lang="en-US" altLang="zh-CN" sz="500" b="1" u="sng" dirty="0"/>
              <a:t>What</a:t>
            </a:r>
            <a:r>
              <a:rPr lang="en-US" altLang="zh-CN" sz="500" dirty="0"/>
              <a:t>: Explore the </a:t>
            </a:r>
            <a:r>
              <a:rPr lang="en-US" altLang="zh-CN" sz="500" b="1" dirty="0"/>
              <a:t>problem space</a:t>
            </a:r>
            <a:r>
              <a:rPr lang="en-US" altLang="zh-CN" sz="500" dirty="0"/>
              <a:t> to gain insights, Establish a description of </a:t>
            </a:r>
            <a:r>
              <a:rPr lang="en-US" altLang="zh-CN" sz="500" b="1" dirty="0"/>
              <a:t>what will be developed</a:t>
            </a:r>
            <a:r>
              <a:rPr lang="en-US" altLang="zh-CN" sz="500" dirty="0"/>
              <a:t>; 2). </a:t>
            </a:r>
            <a:r>
              <a:rPr lang="en-US" altLang="zh-CN" sz="500" b="1" u="sng" dirty="0"/>
              <a:t>How</a:t>
            </a:r>
            <a:r>
              <a:rPr lang="en-US" altLang="zh-CN" sz="500" dirty="0"/>
              <a:t>: capture requirements from: prototypes, operational products, structured notations. Key requirements maintain explicit.</a:t>
            </a:r>
          </a:p>
          <a:p>
            <a:pPr>
              <a:buNone/>
            </a:pPr>
            <a:r>
              <a:rPr lang="en-US" altLang="zh-CN" sz="500" b="1" u="sng" dirty="0">
                <a:solidFill>
                  <a:srgbClr val="FF0000"/>
                </a:solidFill>
                <a:highlight>
                  <a:srgbClr val="00FF00"/>
                </a:highlight>
              </a:rPr>
              <a:t>Requirements: </a:t>
            </a:r>
            <a:r>
              <a:rPr lang="en-US" altLang="zh-CN" sz="500" dirty="0"/>
              <a:t>A </a:t>
            </a:r>
            <a:r>
              <a:rPr lang="en-US" altLang="zh-CN" sz="500" b="1" dirty="0"/>
              <a:t>statement</a:t>
            </a:r>
            <a:r>
              <a:rPr lang="en-US" altLang="zh-CN" sz="500" dirty="0"/>
              <a:t> about an intended product that </a:t>
            </a:r>
            <a:r>
              <a:rPr lang="en-US" altLang="zh-CN" sz="500" b="1" dirty="0"/>
              <a:t>specifies what</a:t>
            </a:r>
            <a:r>
              <a:rPr lang="en-US" altLang="zh-CN" sz="500" dirty="0"/>
              <a:t> </a:t>
            </a:r>
            <a:r>
              <a:rPr lang="en-US" altLang="zh-CN" sz="500" b="1" dirty="0"/>
              <a:t>it is expected to do</a:t>
            </a:r>
            <a:r>
              <a:rPr lang="en-US" altLang="zh-CN" sz="500" dirty="0"/>
              <a:t> or </a:t>
            </a:r>
            <a:r>
              <a:rPr lang="en-US" altLang="zh-CN" sz="500" b="1" dirty="0"/>
              <a:t>how it will perform</a:t>
            </a:r>
            <a:r>
              <a:rPr lang="en-US" altLang="zh-CN" sz="500" dirty="0"/>
              <a:t>.</a:t>
            </a:r>
          </a:p>
          <a:p>
            <a:pPr>
              <a:buNone/>
            </a:pPr>
            <a:r>
              <a:rPr lang="en-US" altLang="zh-CN" sz="500" b="1" dirty="0">
                <a:solidFill>
                  <a:srgbClr val="FF0000"/>
                </a:solidFill>
                <a:highlight>
                  <a:srgbClr val="00FF00"/>
                </a:highlight>
              </a:rPr>
              <a:t>D</a:t>
            </a:r>
            <a:r>
              <a:rPr lang="en-US" altLang="zh-CN" sz="500" b="1" dirty="0">
                <a:solidFill>
                  <a:srgbClr val="FF0000"/>
                </a:solidFill>
                <a:effectLst/>
                <a:highlight>
                  <a:srgbClr val="00FF00"/>
                </a:highlight>
              </a:rPr>
              <a:t>ifferent </a:t>
            </a:r>
            <a:r>
              <a:rPr lang="en-US" altLang="zh-CN" sz="500" b="1" dirty="0">
                <a:solidFill>
                  <a:srgbClr val="FF0000"/>
                </a:solidFill>
                <a:highlight>
                  <a:srgbClr val="00FF00"/>
                </a:highlight>
              </a:rPr>
              <a:t>F</a:t>
            </a:r>
            <a:r>
              <a:rPr lang="en-US" altLang="zh-CN" sz="500" b="1" dirty="0">
                <a:solidFill>
                  <a:srgbClr val="FF0000"/>
                </a:solidFill>
                <a:effectLst/>
                <a:highlight>
                  <a:srgbClr val="00FF00"/>
                </a:highlight>
              </a:rPr>
              <a:t>orms and Level</a:t>
            </a:r>
            <a:r>
              <a:rPr lang="en-US" altLang="zh-CN" sz="500" dirty="0">
                <a:solidFill>
                  <a:srgbClr val="000000"/>
                </a:solidFill>
                <a:effectLst/>
              </a:rPr>
              <a:t>: </a:t>
            </a:r>
            <a:r>
              <a:rPr lang="en-US" altLang="zh-CN" sz="500" b="1" dirty="0">
                <a:solidFill>
                  <a:srgbClr val="000000"/>
                </a:solidFill>
                <a:effectLst/>
              </a:rPr>
              <a:t>Atomic requirement shell</a:t>
            </a:r>
            <a:r>
              <a:rPr lang="en-US" altLang="zh-CN" sz="500" dirty="0">
                <a:solidFill>
                  <a:srgbClr val="000000"/>
                </a:solidFill>
                <a:effectLst/>
              </a:rPr>
              <a:t>/</a:t>
            </a:r>
            <a:r>
              <a:rPr lang="en-US" altLang="zh-CN" sz="500" b="1" dirty="0">
                <a:solidFill>
                  <a:srgbClr val="000000"/>
                </a:solidFill>
                <a:effectLst/>
              </a:rPr>
              <a:t>user stories </a:t>
            </a:r>
            <a:endParaRPr lang="en-US" altLang="zh-CN" sz="500" b="1" dirty="0"/>
          </a:p>
          <a:p>
            <a:pPr>
              <a:buNone/>
            </a:pPr>
            <a:r>
              <a:rPr lang="en-US" altLang="zh-CN" sz="500" b="1" u="sng" dirty="0">
                <a:solidFill>
                  <a:srgbClr val="FF0000"/>
                </a:solidFill>
                <a:highlight>
                  <a:srgbClr val="00FF00"/>
                </a:highlight>
              </a:rPr>
              <a:t>Different Kinds of Requirements</a:t>
            </a:r>
            <a:r>
              <a:rPr lang="en-US" altLang="zh-CN" sz="500" dirty="0"/>
              <a:t>: </a:t>
            </a:r>
            <a:r>
              <a:rPr lang="en-US" altLang="zh-CN" sz="500" b="1" dirty="0"/>
              <a:t>Functional</a:t>
            </a:r>
            <a:r>
              <a:rPr lang="en-US" altLang="zh-CN" sz="500" dirty="0"/>
              <a:t>[what system should do, e.g. the system support both PC and mobile]/</a:t>
            </a:r>
            <a:r>
              <a:rPr lang="en-US" altLang="zh-CN" sz="500" b="1" dirty="0"/>
              <a:t>Non-functional</a:t>
            </a:r>
            <a:r>
              <a:rPr lang="en-US" altLang="zh-CN" sz="500" dirty="0"/>
              <a:t>[characteristics (constrain) of product, e.g. as a video game, it can run on several platforms]</a:t>
            </a:r>
          </a:p>
          <a:p>
            <a:pPr>
              <a:buNone/>
            </a:pPr>
            <a:r>
              <a:rPr lang="en-US" altLang="zh-CN" sz="500" b="1" u="sng" dirty="0">
                <a:solidFill>
                  <a:srgbClr val="FF0000"/>
                </a:solidFill>
                <a:highlight>
                  <a:srgbClr val="00FF00"/>
                </a:highlight>
              </a:rPr>
              <a:t>SIX Common Types of Requirements</a:t>
            </a:r>
            <a:r>
              <a:rPr lang="en-US" altLang="zh-CN" sz="500" dirty="0"/>
              <a:t>: </a:t>
            </a:r>
            <a:r>
              <a:rPr lang="en-US" altLang="zh-CN" sz="500" b="1" dirty="0">
                <a:solidFill>
                  <a:srgbClr val="000000"/>
                </a:solidFill>
                <a:effectLst/>
              </a:rPr>
              <a:t>Functional</a:t>
            </a:r>
            <a:r>
              <a:rPr lang="en-US" altLang="zh-CN" sz="500" dirty="0">
                <a:solidFill>
                  <a:srgbClr val="000000"/>
                </a:solidFill>
                <a:effectLst/>
              </a:rPr>
              <a:t> /</a:t>
            </a:r>
            <a:r>
              <a:rPr lang="en-US" altLang="zh-CN" sz="500" b="1" dirty="0">
                <a:solidFill>
                  <a:srgbClr val="000000"/>
                </a:solidFill>
                <a:effectLst/>
              </a:rPr>
              <a:t> Data</a:t>
            </a:r>
            <a:r>
              <a:rPr lang="en-US" altLang="zh-CN" sz="500" dirty="0">
                <a:solidFill>
                  <a:srgbClr val="000000"/>
                </a:solidFill>
                <a:effectLst/>
              </a:rPr>
              <a:t>: What kind of and How will they be stored / </a:t>
            </a:r>
            <a:r>
              <a:rPr lang="en-US" altLang="zh-CN" sz="500" b="1" dirty="0">
                <a:solidFill>
                  <a:srgbClr val="000000"/>
                </a:solidFill>
                <a:effectLst/>
              </a:rPr>
              <a:t>Environment</a:t>
            </a:r>
            <a:r>
              <a:rPr lang="en-US" altLang="zh-CN" sz="500" dirty="0">
                <a:solidFill>
                  <a:srgbClr val="000000"/>
                </a:solidFill>
                <a:effectLst/>
              </a:rPr>
              <a:t> / </a:t>
            </a:r>
            <a:r>
              <a:rPr lang="en-US" altLang="zh-CN" sz="500" b="1" dirty="0">
                <a:solidFill>
                  <a:srgbClr val="000000"/>
                </a:solidFill>
                <a:effectLst/>
              </a:rPr>
              <a:t>Users characteristics</a:t>
            </a:r>
            <a:r>
              <a:rPr lang="en-US" altLang="zh-CN" sz="500" dirty="0">
                <a:solidFill>
                  <a:srgbClr val="000000"/>
                </a:solidFill>
                <a:effectLst/>
              </a:rPr>
              <a:t> [educational background, nationality, attitude, System use(novice, expert), profile]/ Usability goals / User experience goals</a:t>
            </a:r>
          </a:p>
          <a:p>
            <a:pPr>
              <a:buNone/>
            </a:pPr>
            <a:r>
              <a:rPr lang="en-US" altLang="zh-CN" sz="500" b="1" u="sng" dirty="0">
                <a:solidFill>
                  <a:srgbClr val="FF0000"/>
                </a:solidFill>
                <a:highlight>
                  <a:srgbClr val="00FF00"/>
                </a:highlight>
              </a:rPr>
              <a:t>SEVEN Product Dimensions</a:t>
            </a:r>
            <a:r>
              <a:rPr lang="en-US" altLang="zh-CN" sz="500" dirty="0">
                <a:solidFill>
                  <a:srgbClr val="000000"/>
                </a:solidFill>
              </a:rPr>
              <a:t>: User / Interface / Action / Data / Control / Environment / Qualitive Attribute</a:t>
            </a:r>
            <a:endParaRPr lang="en-US" altLang="zh-CN" sz="500" dirty="0"/>
          </a:p>
          <a:p>
            <a:pPr>
              <a:buNone/>
            </a:pPr>
            <a:r>
              <a:rPr lang="en-US" altLang="zh-CN" sz="500" b="1" u="sng" dirty="0">
                <a:solidFill>
                  <a:srgbClr val="FF0000"/>
                </a:solidFill>
                <a:highlight>
                  <a:srgbClr val="00FF00"/>
                </a:highlight>
              </a:rPr>
              <a:t>Requirement Gathering Techniques</a:t>
            </a:r>
            <a:r>
              <a:rPr lang="en-US" altLang="zh-CN" sz="500" dirty="0">
                <a:solidFill>
                  <a:srgbClr val="000000"/>
                </a:solidFill>
                <a:effectLst/>
              </a:rPr>
              <a:t>: </a:t>
            </a:r>
            <a:r>
              <a:rPr lang="en-US" altLang="zh-CN" sz="500" b="1" dirty="0">
                <a:solidFill>
                  <a:srgbClr val="000000"/>
                </a:solidFill>
                <a:effectLst/>
              </a:rPr>
              <a:t>the key to successful</a:t>
            </a:r>
            <a:r>
              <a:rPr lang="en-US" altLang="zh-CN" sz="500" dirty="0">
                <a:solidFill>
                  <a:srgbClr val="000000"/>
                </a:solidFill>
                <a:effectLst/>
              </a:rPr>
              <a:t> data gathering is to design right questions in questionnaire and listen carefully of interviewee’s </a:t>
            </a:r>
            <a:r>
              <a:rPr lang="en-US" altLang="zh-CN" sz="500" dirty="0">
                <a:effectLst/>
              </a:rPr>
              <a:t>feedback</a:t>
            </a:r>
            <a:r>
              <a:rPr lang="en-US" altLang="zh-CN" sz="500" dirty="0">
                <a:ea typeface="等线" panose="02010600030101010101" pitchFamily="2" charset="-122"/>
              </a:rPr>
              <a:t>;</a:t>
            </a:r>
            <a:r>
              <a:rPr lang="zh-CN" altLang="en-US" sz="500" dirty="0">
                <a:ea typeface="等线" panose="02010600030101010101" pitchFamily="2" charset="-122"/>
              </a:rPr>
              <a:t> </a:t>
            </a:r>
            <a:r>
              <a:rPr lang="en-US" altLang="zh-CN" sz="500" b="1" dirty="0">
                <a:effectLst/>
              </a:rPr>
              <a:t>Observation</a:t>
            </a:r>
            <a:r>
              <a:rPr lang="en-US" altLang="zh-CN" sz="500" dirty="0">
                <a:effectLst/>
              </a:rPr>
              <a:t> </a:t>
            </a:r>
            <a:r>
              <a:rPr lang="en-US" altLang="zh-CN" sz="500" dirty="0"/>
              <a:t>[</a:t>
            </a:r>
            <a:r>
              <a:rPr lang="en-US" altLang="zh-CN" sz="500" dirty="0">
                <a:effectLst/>
              </a:rPr>
              <a:t>direct and Indirect]; </a:t>
            </a:r>
            <a:r>
              <a:rPr lang="en-US" altLang="zh-CN" sz="500" b="1" dirty="0">
                <a:effectLst/>
              </a:rPr>
              <a:t>Interviews</a:t>
            </a:r>
            <a:r>
              <a:rPr lang="en-US" altLang="zh-CN" sz="500" dirty="0">
                <a:effectLst/>
              </a:rPr>
              <a:t> [individual and group. Overview </a:t>
            </a:r>
            <a:r>
              <a:rPr lang="zh-CN" altLang="en-US" sz="500" dirty="0">
                <a:effectLst/>
              </a:rPr>
              <a:t>→ </a:t>
            </a:r>
            <a:r>
              <a:rPr lang="en-US" altLang="zh-CN" sz="500" dirty="0">
                <a:effectLst/>
              </a:rPr>
              <a:t>transition </a:t>
            </a:r>
            <a:r>
              <a:rPr lang="zh-CN" altLang="en-US" sz="500" dirty="0">
                <a:effectLst/>
              </a:rPr>
              <a:t>→ </a:t>
            </a:r>
            <a:r>
              <a:rPr lang="en-US" altLang="zh-CN" sz="500" dirty="0">
                <a:effectLst/>
              </a:rPr>
              <a:t>main interview </a:t>
            </a:r>
            <a:r>
              <a:rPr lang="zh-CN" altLang="en-US" sz="500" dirty="0">
                <a:effectLst/>
              </a:rPr>
              <a:t>→ </a:t>
            </a:r>
            <a:r>
              <a:rPr lang="en-US" altLang="zh-CN" sz="500" dirty="0">
                <a:effectLst/>
              </a:rPr>
              <a:t>wrap up </a:t>
            </a:r>
            <a:r>
              <a:rPr lang="zh-CN" altLang="en-US" sz="500" dirty="0">
                <a:effectLst/>
              </a:rPr>
              <a:t>→ </a:t>
            </a:r>
            <a:r>
              <a:rPr lang="en-US" altLang="zh-CN" sz="500" dirty="0">
                <a:effectLst/>
              </a:rPr>
              <a:t>immediate analyzation]; Diaries; Surveys; </a:t>
            </a:r>
            <a:r>
              <a:rPr lang="en-US" altLang="zh-CN" sz="500" b="1" dirty="0"/>
              <a:t>Q</a:t>
            </a:r>
            <a:r>
              <a:rPr lang="en-US" altLang="zh-CN" sz="500" b="1" dirty="0">
                <a:effectLst/>
              </a:rPr>
              <a:t>uestionnaire;</a:t>
            </a:r>
            <a:r>
              <a:rPr lang="en-US" altLang="zh-CN" sz="500" dirty="0">
                <a:effectLst/>
              </a:rPr>
              <a:t> Think-aloud evaluation</a:t>
            </a:r>
            <a:r>
              <a:rPr lang="zh-CN" altLang="en-US" sz="500" dirty="0">
                <a:effectLst/>
              </a:rPr>
              <a:t>思维发声</a:t>
            </a:r>
            <a:r>
              <a:rPr lang="en-US" altLang="zh-CN" sz="500" dirty="0"/>
              <a:t>[</a:t>
            </a:r>
            <a:r>
              <a:rPr lang="zh-CN" altLang="en-US" sz="500" dirty="0"/>
              <a:t>用户边用边表达想法</a:t>
            </a:r>
            <a:r>
              <a:rPr lang="en-US" altLang="zh-CN" sz="500" dirty="0"/>
              <a:t>]</a:t>
            </a:r>
            <a:r>
              <a:rPr lang="en-US" altLang="zh-CN" sz="500" dirty="0">
                <a:effectLst/>
              </a:rPr>
              <a:t>; Working prototype evaluation; </a:t>
            </a:r>
            <a:r>
              <a:rPr lang="en-US" altLang="zh-CN" sz="500" b="1" dirty="0">
                <a:effectLst/>
              </a:rPr>
              <a:t>Studying documentation;</a:t>
            </a:r>
            <a:r>
              <a:rPr lang="en-US" altLang="zh-CN" sz="500" dirty="0">
                <a:effectLst/>
              </a:rPr>
              <a:t> Evaluating other </a:t>
            </a:r>
            <a:r>
              <a:rPr lang="en-US" altLang="zh-CN" sz="500" dirty="0"/>
              <a:t>s</a:t>
            </a:r>
            <a:r>
              <a:rPr lang="en-US" altLang="zh-CN" sz="500" dirty="0">
                <a:effectLst/>
              </a:rPr>
              <a:t>ystems; </a:t>
            </a:r>
            <a:r>
              <a:rPr lang="en-US" altLang="zh-CN" sz="500" b="1" dirty="0"/>
              <a:t>R</a:t>
            </a:r>
            <a:r>
              <a:rPr lang="en-US" altLang="zh-CN" sz="500" b="1" dirty="0">
                <a:effectLst/>
              </a:rPr>
              <a:t>esearch similar products;</a:t>
            </a:r>
            <a:r>
              <a:rPr lang="en-US" altLang="zh-CN" sz="500" dirty="0">
                <a:effectLst/>
              </a:rPr>
              <a:t> Ethnographic study; Usability tests; Contex</a:t>
            </a:r>
            <a:r>
              <a:rPr lang="en-US" altLang="zh-CN" sz="500" dirty="0"/>
              <a:t>t Inquiry process [part of context design. four main principles: context, partnership, interpretation, focus]</a:t>
            </a:r>
          </a:p>
          <a:p>
            <a:pPr>
              <a:buNone/>
            </a:pPr>
            <a:r>
              <a:rPr lang="en-US" altLang="zh-CN" sz="500" dirty="0">
                <a:solidFill>
                  <a:srgbClr val="FF0000"/>
                </a:solidFill>
                <a:highlight>
                  <a:srgbClr val="00FF00"/>
                </a:highlight>
              </a:rPr>
              <a:t>Brainstorm for Innovation</a:t>
            </a:r>
            <a:r>
              <a:rPr lang="en-US" altLang="zh-CN" sz="500" dirty="0"/>
              <a:t>: participants from wide range of disciplines; don’t stop silly; Keep record ideas</a:t>
            </a:r>
          </a:p>
          <a:p>
            <a:pPr>
              <a:buNone/>
            </a:pPr>
            <a:r>
              <a:rPr lang="en-GB" altLang="zh-CN" sz="500" b="1" u="sng" dirty="0">
                <a:solidFill>
                  <a:srgbClr val="FF0000"/>
                </a:solidFill>
                <a:effectLst/>
                <a:highlight>
                  <a:srgbClr val="00FF00"/>
                </a:highlight>
              </a:rPr>
              <a:t>Bring requirements to life</a:t>
            </a:r>
            <a:r>
              <a:rPr lang="en-GB" altLang="zh-CN" sz="500" b="1" dirty="0">
                <a:solidFill>
                  <a:srgbClr val="FF0000"/>
                </a:solidFill>
                <a:effectLst/>
              </a:rPr>
              <a:t>: </a:t>
            </a:r>
            <a:r>
              <a:rPr lang="en-GB" altLang="zh-CN" sz="500" dirty="0"/>
              <a:t> </a:t>
            </a:r>
            <a:r>
              <a:rPr lang="en-GB" altLang="zh-CN" sz="500" b="1" u="sng" dirty="0">
                <a:effectLst/>
              </a:rPr>
              <a:t>Personas</a:t>
            </a:r>
            <a:r>
              <a:rPr lang="en-GB" altLang="zh-CN" sz="500" b="1" dirty="0">
                <a:effectLst/>
              </a:rPr>
              <a:t>:</a:t>
            </a:r>
            <a:r>
              <a:rPr lang="en-GB" altLang="zh-CN" sz="500" dirty="0">
                <a:effectLst/>
              </a:rPr>
              <a:t> capture </a:t>
            </a:r>
            <a:r>
              <a:rPr lang="en-GB" altLang="zh-CN" sz="500" b="1" dirty="0">
                <a:effectLst/>
              </a:rPr>
              <a:t>characteristics </a:t>
            </a:r>
            <a:r>
              <a:rPr lang="en-GB" altLang="zh-CN" sz="500" dirty="0">
                <a:effectLst/>
              </a:rPr>
              <a:t>of</a:t>
            </a:r>
            <a:r>
              <a:rPr lang="en-GB" altLang="zh-CN" sz="500" b="1" dirty="0">
                <a:effectLst/>
              </a:rPr>
              <a:t> typical users </a:t>
            </a:r>
            <a:r>
              <a:rPr lang="en-GB" altLang="zh-CN" sz="500" dirty="0">
                <a:effectLst/>
              </a:rPr>
              <a:t>that are </a:t>
            </a:r>
            <a:r>
              <a:rPr lang="en-GB" altLang="zh-CN" sz="500" b="1" dirty="0">
                <a:effectLst/>
              </a:rPr>
              <a:t>relevant to the </a:t>
            </a:r>
            <a:endParaRPr lang="en-GB" altLang="zh-CN" sz="500" dirty="0"/>
          </a:p>
          <a:p>
            <a:pPr>
              <a:buNone/>
            </a:pPr>
            <a:r>
              <a:rPr lang="en-GB" altLang="zh-CN" sz="500" b="1" dirty="0">
                <a:effectLst/>
              </a:rPr>
              <a:t>product</a:t>
            </a:r>
            <a:r>
              <a:rPr lang="en-GB" altLang="zh-CN" sz="500" dirty="0">
                <a:effectLst/>
              </a:rPr>
              <a:t>(name, characteristics, goals, personal</a:t>
            </a:r>
            <a:r>
              <a:rPr lang="en-GB" altLang="zh-CN" sz="500" dirty="0"/>
              <a:t> </a:t>
            </a:r>
            <a:r>
              <a:rPr lang="en-GB" altLang="zh-CN" sz="500" dirty="0">
                <a:effectLst/>
              </a:rPr>
              <a:t>background)under development, Synthesised from real people based on user research, develop a small set of personas with one primary</a:t>
            </a:r>
            <a:endParaRPr lang="en-US" altLang="zh-CN" sz="500" dirty="0"/>
          </a:p>
        </p:txBody>
      </p:sp>
      <p:sp>
        <p:nvSpPr>
          <p:cNvPr id="31" name="文本框 30">
            <a:extLst>
              <a:ext uri="{FF2B5EF4-FFF2-40B4-BE49-F238E27FC236}">
                <a16:creationId xmlns:a16="http://schemas.microsoft.com/office/drawing/2014/main" id="{094A8068-F02D-927E-4EAF-3E699BD949EE}"/>
              </a:ext>
            </a:extLst>
          </p:cNvPr>
          <p:cNvSpPr txBox="1"/>
          <p:nvPr/>
        </p:nvSpPr>
        <p:spPr>
          <a:xfrm>
            <a:off x="4483220" y="13336"/>
            <a:ext cx="1651532" cy="3785652"/>
          </a:xfrm>
          <a:prstGeom prst="rect">
            <a:avLst/>
          </a:prstGeom>
          <a:noFill/>
        </p:spPr>
        <p:txBody>
          <a:bodyPr wrap="square" rtlCol="0">
            <a:spAutoFit/>
          </a:bodyPr>
          <a:lstStyle/>
          <a:p>
            <a:pPr>
              <a:buNone/>
            </a:pPr>
            <a:r>
              <a:rPr lang="en-GB" altLang="zh-CN" sz="500" dirty="0">
                <a:effectLst/>
              </a:rPr>
              <a:t>[</a:t>
            </a:r>
            <a:r>
              <a:rPr lang="zh-CN" altLang="en-US" sz="500" dirty="0">
                <a:effectLst/>
                <a:ea typeface="等线" panose="02010600030101010101" pitchFamily="2" charset="-122"/>
              </a:rPr>
              <a:t>用一个主要角色开发一组</a:t>
            </a:r>
            <a:r>
              <a:rPr lang="zh-CN" altLang="en-US" sz="500" dirty="0">
                <a:ea typeface="等线" panose="02010600030101010101" pitchFamily="2" charset="-122"/>
              </a:rPr>
              <a:t>近似的</a:t>
            </a:r>
            <a:r>
              <a:rPr lang="zh-CN" altLang="en-US" sz="500" dirty="0">
                <a:effectLst/>
                <a:ea typeface="等线" panose="02010600030101010101" pitchFamily="2" charset="-122"/>
              </a:rPr>
              <a:t>人物角色</a:t>
            </a:r>
            <a:r>
              <a:rPr lang="en-US" altLang="zh-CN" sz="500" dirty="0">
                <a:effectLst/>
              </a:rPr>
              <a:t>]</a:t>
            </a:r>
            <a:r>
              <a:rPr lang="zh-CN" altLang="en-US" sz="500" dirty="0">
                <a:effectLst/>
              </a:rPr>
              <a:t>帮设计师做决策，指明目标用户群。</a:t>
            </a:r>
            <a:endParaRPr lang="zh-CN" altLang="en-US" sz="500" dirty="0"/>
          </a:p>
          <a:p>
            <a:pPr>
              <a:buNone/>
            </a:pPr>
            <a:r>
              <a:rPr lang="en-GB" altLang="zh-CN" sz="500" b="1" u="sng" dirty="0">
                <a:effectLst/>
              </a:rPr>
              <a:t>Scenarios</a:t>
            </a:r>
            <a:r>
              <a:rPr lang="en-GB" altLang="zh-CN" sz="500" b="1" dirty="0">
                <a:effectLst/>
              </a:rPr>
              <a:t>:</a:t>
            </a:r>
            <a:r>
              <a:rPr lang="en-GB" altLang="zh-CN" sz="500" dirty="0">
                <a:effectLst/>
              </a:rPr>
              <a:t> define </a:t>
            </a:r>
            <a:r>
              <a:rPr lang="en-GB" altLang="zh-CN" sz="500" b="1" dirty="0">
                <a:effectLst/>
              </a:rPr>
              <a:t>when, where and how </a:t>
            </a:r>
            <a:r>
              <a:rPr lang="en-GB" altLang="zh-CN" sz="500" dirty="0">
                <a:effectLst/>
              </a:rPr>
              <a:t>the story of the persona takes place </a:t>
            </a:r>
            <a:r>
              <a:rPr lang="en-US" altLang="zh-CN" sz="500" dirty="0"/>
              <a:t>[</a:t>
            </a:r>
            <a:r>
              <a:rPr lang="zh-CN" altLang="en-US" sz="500" dirty="0"/>
              <a:t>指明使用场景</a:t>
            </a:r>
            <a:r>
              <a:rPr lang="en-US" altLang="zh-CN" sz="500" dirty="0"/>
              <a:t>]</a:t>
            </a:r>
            <a:r>
              <a:rPr lang="en-GB" altLang="zh-CN" sz="500" dirty="0">
                <a:effectLst/>
              </a:rPr>
              <a:t>. The scenario is the narrative(</a:t>
            </a:r>
            <a:r>
              <a:rPr lang="zh-CN" altLang="en-US" sz="500" dirty="0">
                <a:effectLst/>
                <a:ea typeface="等线" panose="02010600030101010101" pitchFamily="2" charset="-122"/>
              </a:rPr>
              <a:t>情节</a:t>
            </a:r>
            <a:r>
              <a:rPr lang="en-US" altLang="zh-CN" sz="500" dirty="0">
                <a:effectLst/>
              </a:rPr>
              <a:t>)</a:t>
            </a:r>
            <a:r>
              <a:rPr lang="en-GB" altLang="zh-CN" sz="500" dirty="0">
                <a:effectLst/>
              </a:rPr>
              <a:t>that describes how the persona behaves as a sequence of events </a:t>
            </a:r>
            <a:r>
              <a:rPr lang="zh-CN" altLang="en-US" sz="500" dirty="0">
                <a:effectLst/>
                <a:ea typeface="等线" panose="02010600030101010101" pitchFamily="2" charset="-122"/>
              </a:rPr>
              <a:t>比如：异地好友难过时，</a:t>
            </a:r>
            <a:r>
              <a:rPr lang="en-GB" altLang="zh-CN" sz="500" dirty="0">
                <a:effectLst/>
              </a:rPr>
              <a:t>tony </a:t>
            </a:r>
            <a:r>
              <a:rPr lang="zh-CN" altLang="en-US" sz="500" dirty="0">
                <a:effectLst/>
                <a:ea typeface="等线" panose="02010600030101010101" pitchFamily="2" charset="-122"/>
              </a:rPr>
              <a:t>点击</a:t>
            </a:r>
            <a:r>
              <a:rPr lang="zh-CN" altLang="en-US" sz="500" dirty="0">
                <a:ea typeface="等线" panose="02010600030101010101" pitchFamily="2" charset="-122"/>
              </a:rPr>
              <a:t>对方头像</a:t>
            </a:r>
            <a:r>
              <a:rPr lang="zh-CN" altLang="en-US" sz="500" dirty="0">
                <a:effectLst/>
                <a:ea typeface="等线" panose="02010600030101010101" pitchFamily="2" charset="-122"/>
              </a:rPr>
              <a:t>，播放音乐来安抚好友</a:t>
            </a:r>
            <a:endParaRPr lang="en-US" altLang="zh-CN" sz="500" b="1" u="sng" dirty="0">
              <a:solidFill>
                <a:srgbClr val="FF0000"/>
              </a:solidFill>
              <a:highlight>
                <a:srgbClr val="00FF00"/>
              </a:highlight>
            </a:endParaRPr>
          </a:p>
          <a:p>
            <a:pPr>
              <a:buNone/>
            </a:pPr>
            <a:r>
              <a:rPr lang="en-US" altLang="zh-CN" sz="500" b="1" u="sng" dirty="0">
                <a:solidFill>
                  <a:srgbClr val="FF0000"/>
                </a:solidFill>
                <a:highlight>
                  <a:srgbClr val="00FF00"/>
                </a:highlight>
              </a:rPr>
              <a:t>Use Case</a:t>
            </a:r>
            <a:r>
              <a:rPr lang="en-US" altLang="zh-CN" sz="500" dirty="0"/>
              <a:t>: </a:t>
            </a:r>
            <a:r>
              <a:rPr lang="en-US" altLang="zh-CN" sz="500" b="1" dirty="0"/>
              <a:t>Use cases </a:t>
            </a:r>
            <a:r>
              <a:rPr lang="en-US" altLang="zh-CN" sz="500" dirty="0"/>
              <a:t>are step-by-step descriptions of interactions, </a:t>
            </a:r>
            <a:r>
              <a:rPr lang="en-US" altLang="zh-CN" sz="500" b="1" dirty="0"/>
              <a:t>user stories </a:t>
            </a:r>
            <a:r>
              <a:rPr lang="en-US" altLang="zh-CN" sz="500" dirty="0"/>
              <a:t>focuses on outcomes and user goals. Two styles: essential use cases: no detail / use case with normal and alternative courses [</a:t>
            </a:r>
            <a:r>
              <a:rPr lang="zh-CN" altLang="en-US" sz="500" dirty="0"/>
              <a:t>提供替代方案</a:t>
            </a:r>
            <a:r>
              <a:rPr lang="en-US" altLang="zh-CN" sz="500" dirty="0"/>
              <a:t>, </a:t>
            </a:r>
            <a:r>
              <a:rPr lang="zh-CN" altLang="en-US" sz="500" dirty="0"/>
              <a:t>如不同的错误处理方式</a:t>
            </a:r>
            <a:r>
              <a:rPr lang="en-US" altLang="zh-CN" sz="500" dirty="0"/>
              <a:t>]: more detail;</a:t>
            </a:r>
          </a:p>
          <a:p>
            <a:pPr>
              <a:buNone/>
            </a:pPr>
            <a:r>
              <a:rPr lang="en-US" altLang="zh-CN" sz="500" b="1" dirty="0">
                <a:solidFill>
                  <a:srgbClr val="FF0000"/>
                </a:solidFill>
                <a:highlight>
                  <a:srgbClr val="FFFF00"/>
                </a:highlight>
              </a:rPr>
              <a:t>3.Conceptual Prototyping and Practical Guide</a:t>
            </a:r>
          </a:p>
          <a:p>
            <a:pPr>
              <a:buNone/>
            </a:pPr>
            <a:r>
              <a:rPr lang="en-US" altLang="zh-CN" sz="500" b="1" u="sng" dirty="0">
                <a:solidFill>
                  <a:srgbClr val="FF0000"/>
                </a:solidFill>
                <a:highlight>
                  <a:srgbClr val="00FF00"/>
                </a:highlight>
              </a:rPr>
              <a:t>THREE Characteristics (Commonalities</a:t>
            </a:r>
            <a:r>
              <a:rPr lang="zh-CN" altLang="en-US" sz="500" b="1" u="sng" dirty="0">
                <a:solidFill>
                  <a:srgbClr val="FF0000"/>
                </a:solidFill>
                <a:highlight>
                  <a:srgbClr val="00FF00"/>
                </a:highlight>
              </a:rPr>
              <a:t>共性</a:t>
            </a:r>
            <a:r>
              <a:rPr lang="en-US" altLang="zh-CN" sz="500" b="1" u="sng" dirty="0">
                <a:solidFill>
                  <a:srgbClr val="FF0000"/>
                </a:solidFill>
                <a:highlight>
                  <a:srgbClr val="00FF00"/>
                </a:highlight>
              </a:rPr>
              <a:t>)*</a:t>
            </a:r>
            <a:r>
              <a:rPr lang="en-US" altLang="zh-CN" sz="500" b="1" u="sng" dirty="0"/>
              <a:t>: </a:t>
            </a:r>
            <a:r>
              <a:rPr lang="en-US" altLang="zh-CN" sz="500" dirty="0"/>
              <a:t>cheaper &amp; faster / Easier to communicate / direct feel.</a:t>
            </a:r>
          </a:p>
          <a:p>
            <a:pPr>
              <a:buNone/>
            </a:pPr>
            <a:r>
              <a:rPr lang="en-US" altLang="zh-CN" sz="500" b="1" u="sng" dirty="0">
                <a:solidFill>
                  <a:srgbClr val="FF0000"/>
                </a:solidFill>
                <a:highlight>
                  <a:srgbClr val="00FF00"/>
                </a:highlight>
              </a:rPr>
              <a:t>What is Prototype</a:t>
            </a:r>
            <a:r>
              <a:rPr lang="en-US" altLang="zh-CN" sz="500" dirty="0"/>
              <a:t>: Nothing is ever completely finished, each thing that you make or activity you do can be improved. Instead of an object, prototype is more a way of thinking and receiving feedback for practical improve.</a:t>
            </a:r>
          </a:p>
          <a:p>
            <a:pPr>
              <a:buNone/>
            </a:pPr>
            <a:r>
              <a:rPr lang="en-US" altLang="zh-CN" sz="500" b="1" u="sng" dirty="0">
                <a:solidFill>
                  <a:srgbClr val="FF0000"/>
                </a:solidFill>
                <a:highlight>
                  <a:srgbClr val="00FF00"/>
                </a:highlight>
              </a:rPr>
              <a:t>Why Prototype(Functionalities)</a:t>
            </a:r>
            <a:r>
              <a:rPr lang="en-US" altLang="zh-CN" sz="500" dirty="0"/>
              <a:t>:  1).</a:t>
            </a:r>
            <a:r>
              <a:rPr lang="en-US" altLang="zh-CN" sz="500" dirty="0">
                <a:solidFill>
                  <a:srgbClr val="000000"/>
                </a:solidFill>
                <a:effectLst/>
              </a:rPr>
              <a:t>Evaluation and feedback are central to interaction design / 2).Stakeholders can see, hold, interact with a prototype more easily than a document / 3).Prototypes answer questions, and support designers in choosing between alternatives / Team members can communicate effectively / Test out ideas/Reflection</a:t>
            </a:r>
          </a:p>
          <a:p>
            <a:pPr>
              <a:buNone/>
            </a:pPr>
            <a:r>
              <a:rPr lang="en-US" altLang="zh-CN" sz="500" b="1" u="sng" dirty="0">
                <a:solidFill>
                  <a:srgbClr val="FF0000"/>
                </a:solidFill>
                <a:highlight>
                  <a:srgbClr val="00FF00"/>
                </a:highlight>
              </a:rPr>
              <a:t>Reason1.Prototype Help User Understanding</a:t>
            </a:r>
            <a:r>
              <a:rPr lang="en-US" altLang="zh-CN" sz="500" dirty="0">
                <a:solidFill>
                  <a:srgbClr val="000000"/>
                </a:solidFill>
              </a:rPr>
              <a:t>: 1). </a:t>
            </a:r>
            <a:r>
              <a:rPr lang="en-GB" altLang="zh-CN" sz="500" b="1" dirty="0">
                <a:solidFill>
                  <a:srgbClr val="000000"/>
                </a:solidFill>
                <a:effectLst/>
              </a:rPr>
              <a:t>understand design alternatives</a:t>
            </a:r>
            <a:r>
              <a:rPr lang="en-GB" altLang="zh-CN" sz="500" dirty="0">
                <a:solidFill>
                  <a:srgbClr val="000000"/>
                </a:solidFill>
                <a:effectLst/>
              </a:rPr>
              <a:t>: No one sure whether their current choice is the right or wrong one. So, make many and try many; 2)</a:t>
            </a:r>
            <a:r>
              <a:rPr lang="en-GB" altLang="zh-CN" sz="500" b="1" dirty="0">
                <a:solidFill>
                  <a:srgbClr val="000000"/>
                </a:solidFill>
                <a:effectLst/>
              </a:rPr>
              <a:t>.understand strategy</a:t>
            </a:r>
            <a:r>
              <a:rPr lang="en-GB" altLang="zh-CN" sz="500" dirty="0">
                <a:solidFill>
                  <a:srgbClr val="000000"/>
                </a:solidFill>
                <a:effectLst/>
              </a:rPr>
              <a:t>: make your design </a:t>
            </a:r>
            <a:r>
              <a:rPr lang="en-GB" altLang="zh-CN" sz="500" b="1" dirty="0">
                <a:solidFill>
                  <a:srgbClr val="000000"/>
                </a:solidFill>
                <a:effectLst/>
              </a:rPr>
              <a:t>from intangible to tangible </a:t>
            </a:r>
            <a:r>
              <a:rPr lang="en-GB" altLang="zh-CN" sz="500" dirty="0">
                <a:solidFill>
                  <a:srgbClr val="000000"/>
                </a:solidFill>
                <a:effectLst/>
              </a:rPr>
              <a:t>to know the </a:t>
            </a:r>
            <a:r>
              <a:rPr lang="en-GB" altLang="zh-CN" sz="500" b="1" dirty="0">
                <a:solidFill>
                  <a:srgbClr val="000000"/>
                </a:solidFill>
                <a:effectLst/>
              </a:rPr>
              <a:t>pros and cons</a:t>
            </a:r>
            <a:r>
              <a:rPr lang="en-GB" altLang="zh-CN" sz="500" dirty="0">
                <a:solidFill>
                  <a:srgbClr val="000000"/>
                </a:solidFill>
                <a:effectLst/>
              </a:rPr>
              <a:t>[can analyse based on other designs]. 3). </a:t>
            </a:r>
            <a:r>
              <a:rPr lang="en-GB" altLang="zh-CN" sz="500" b="1" dirty="0">
                <a:solidFill>
                  <a:srgbClr val="000000"/>
                </a:solidFill>
                <a:effectLst/>
              </a:rPr>
              <a:t>understand user-centred processes </a:t>
            </a:r>
            <a:r>
              <a:rPr lang="en-GB" altLang="zh-CN" sz="500" dirty="0">
                <a:solidFill>
                  <a:srgbClr val="000000"/>
                </a:solidFill>
              </a:rPr>
              <a:t>[</a:t>
            </a:r>
            <a:r>
              <a:rPr lang="en-GB" altLang="zh-CN" sz="500" dirty="0">
                <a:solidFill>
                  <a:srgbClr val="000000"/>
                </a:solidFill>
                <a:effectLst/>
              </a:rPr>
              <a:t>Prototype could build </a:t>
            </a:r>
            <a:r>
              <a:rPr lang="en-GB" altLang="zh-CN" sz="500" b="1" dirty="0">
                <a:solidFill>
                  <a:srgbClr val="000000"/>
                </a:solidFill>
                <a:effectLst/>
              </a:rPr>
              <a:t>empathy </a:t>
            </a:r>
            <a:r>
              <a:rPr lang="zh-CN" altLang="en-US" sz="500" dirty="0">
                <a:solidFill>
                  <a:srgbClr val="000000"/>
                </a:solidFill>
                <a:effectLst/>
                <a:ea typeface="等线" panose="02010600030101010101" pitchFamily="2" charset="-122"/>
              </a:rPr>
              <a:t>共鸣</a:t>
            </a:r>
            <a:r>
              <a:rPr lang="zh-CN" altLang="en-US" sz="500" dirty="0">
                <a:solidFill>
                  <a:srgbClr val="000000"/>
                </a:solidFill>
                <a:effectLst/>
              </a:rPr>
              <a:t> </a:t>
            </a:r>
            <a:r>
              <a:rPr lang="en-GB" altLang="zh-CN" sz="500" dirty="0">
                <a:solidFill>
                  <a:srgbClr val="000000"/>
                </a:solidFill>
                <a:effectLst/>
              </a:rPr>
              <a:t>between designers and users with concrete ideas</a:t>
            </a:r>
            <a:r>
              <a:rPr lang="zh-CN" altLang="en-GB" sz="500" dirty="0">
                <a:solidFill>
                  <a:srgbClr val="000000"/>
                </a:solidFill>
                <a:effectLst/>
                <a:ea typeface="等线" panose="02010600030101010101" pitchFamily="2" charset="-122"/>
              </a:rPr>
              <a:t>，</a:t>
            </a:r>
            <a:r>
              <a:rPr lang="en-US" altLang="zh-CN" sz="500" b="1" u="sng" dirty="0">
                <a:solidFill>
                  <a:srgbClr val="000000"/>
                </a:solidFill>
                <a:effectLst/>
                <a:ea typeface="等线" panose="02010600030101010101" pitchFamily="2" charset="-122"/>
              </a:rPr>
              <a:t>user-centered design tools </a:t>
            </a:r>
            <a:r>
              <a:rPr lang="en-US" altLang="zh-CN" sz="500" dirty="0">
                <a:solidFill>
                  <a:srgbClr val="000000"/>
                </a:solidFill>
                <a:effectLst/>
                <a:ea typeface="等线" panose="02010600030101010101" pitchFamily="2" charset="-122"/>
              </a:rPr>
              <a:t>includes</a:t>
            </a:r>
            <a:r>
              <a:rPr lang="zh-CN" altLang="en-US" sz="500" dirty="0">
                <a:solidFill>
                  <a:srgbClr val="000000"/>
                </a:solidFill>
                <a:effectLst/>
                <a:ea typeface="等线" panose="02010600030101010101" pitchFamily="2" charset="-122"/>
              </a:rPr>
              <a:t> </a:t>
            </a:r>
            <a:r>
              <a:rPr lang="en-GB" altLang="zh-CN" sz="500" b="1" u="sng" dirty="0">
                <a:solidFill>
                  <a:srgbClr val="000000"/>
                </a:solidFill>
                <a:effectLst/>
              </a:rPr>
              <a:t>empathy map </a:t>
            </a:r>
            <a:r>
              <a:rPr lang="en-US" altLang="zh-CN" sz="500" dirty="0">
                <a:solidFill>
                  <a:srgbClr val="000000"/>
                </a:solidFill>
                <a:ea typeface="等线" panose="02010600030101010101" pitchFamily="2" charset="-122"/>
              </a:rPr>
              <a:t>and</a:t>
            </a:r>
            <a:r>
              <a:rPr lang="zh-CN" altLang="en-US" sz="500" dirty="0">
                <a:solidFill>
                  <a:srgbClr val="000000"/>
                </a:solidFill>
                <a:effectLst/>
                <a:ea typeface="等线" panose="02010600030101010101" pitchFamily="2" charset="-122"/>
              </a:rPr>
              <a:t> </a:t>
            </a:r>
            <a:r>
              <a:rPr lang="en-GB" altLang="zh-CN" sz="500" b="1" u="sng" dirty="0">
                <a:solidFill>
                  <a:srgbClr val="000000"/>
                </a:solidFill>
                <a:effectLst/>
              </a:rPr>
              <a:t>user journey map</a:t>
            </a:r>
            <a:r>
              <a:rPr lang="en-US" altLang="zh-CN" sz="500" dirty="0">
                <a:solidFill>
                  <a:srgbClr val="000000"/>
                </a:solidFill>
              </a:rPr>
              <a:t>]</a:t>
            </a:r>
            <a:r>
              <a:rPr lang="en-US" altLang="zh-CN" sz="500" dirty="0">
                <a:solidFill>
                  <a:srgbClr val="000000"/>
                </a:solidFill>
                <a:effectLst/>
              </a:rPr>
              <a:t> </a:t>
            </a:r>
          </a:p>
          <a:p>
            <a:pPr>
              <a:buNone/>
            </a:pPr>
            <a:r>
              <a:rPr lang="en-GB" altLang="zh-CN" sz="500" b="1" u="sng" dirty="0">
                <a:solidFill>
                  <a:srgbClr val="FF0000"/>
                </a:solidFill>
                <a:effectLst/>
                <a:highlight>
                  <a:srgbClr val="00FF00"/>
                </a:highlight>
              </a:rPr>
              <a:t>Reason2.Prototype </a:t>
            </a:r>
            <a:r>
              <a:rPr lang="en-US" altLang="zh-CN" sz="500" b="1" u="sng" dirty="0">
                <a:solidFill>
                  <a:srgbClr val="FF0000"/>
                </a:solidFill>
                <a:effectLst/>
                <a:highlight>
                  <a:srgbClr val="00FF00"/>
                </a:highlight>
              </a:rPr>
              <a:t>H</a:t>
            </a:r>
            <a:r>
              <a:rPr lang="en-GB" altLang="zh-CN" sz="500" b="1" u="sng" dirty="0" err="1">
                <a:solidFill>
                  <a:srgbClr val="FF0000"/>
                </a:solidFill>
                <a:effectLst/>
                <a:highlight>
                  <a:srgbClr val="00FF00"/>
                </a:highlight>
              </a:rPr>
              <a:t>elp</a:t>
            </a:r>
            <a:r>
              <a:rPr lang="en-GB" altLang="zh-CN" sz="500" b="1" u="sng" dirty="0">
                <a:solidFill>
                  <a:srgbClr val="FF0000"/>
                </a:solidFill>
                <a:effectLst/>
                <a:highlight>
                  <a:srgbClr val="00FF00"/>
                </a:highlight>
              </a:rPr>
              <a:t> Communicate</a:t>
            </a:r>
            <a:r>
              <a:rPr lang="en-GB" altLang="zh-CN" sz="500" dirty="0">
                <a:solidFill>
                  <a:srgbClr val="000000"/>
                </a:solidFill>
                <a:effectLst/>
              </a:rPr>
              <a:t>:</a:t>
            </a:r>
            <a:r>
              <a:rPr lang="en-GB" altLang="zh-CN" sz="500" b="1" dirty="0">
                <a:solidFill>
                  <a:srgbClr val="000000"/>
                </a:solidFill>
                <a:effectLst/>
              </a:rPr>
              <a:t> In same language</a:t>
            </a:r>
            <a:r>
              <a:rPr lang="en-GB" altLang="zh-CN" sz="500" dirty="0">
                <a:solidFill>
                  <a:srgbClr val="000000"/>
                </a:solidFill>
                <a:effectLst/>
              </a:rPr>
              <a:t>(</a:t>
            </a:r>
            <a:r>
              <a:rPr lang="zh-CN" altLang="en-US" sz="500" dirty="0">
                <a:solidFill>
                  <a:srgbClr val="000000"/>
                </a:solidFill>
                <a:effectLst/>
                <a:ea typeface="等线" panose="02010600030101010101" pitchFamily="2" charset="-122"/>
              </a:rPr>
              <a:t>视觉化的沟通方式，使得不同背景的人用相同的方式理解和讨论，能够保证在设计整个周期内都保持相同的要求 </a:t>
            </a:r>
            <a:r>
              <a:rPr lang="en-US" altLang="zh-CN" sz="500" dirty="0">
                <a:solidFill>
                  <a:srgbClr val="000000"/>
                </a:solidFill>
                <a:effectLst/>
              </a:rPr>
              <a:t>) /</a:t>
            </a:r>
            <a:r>
              <a:rPr lang="en-GB" altLang="zh-CN" sz="500" dirty="0">
                <a:solidFill>
                  <a:srgbClr val="000000"/>
                </a:solidFill>
                <a:effectLst/>
              </a:rPr>
              <a:t>to </a:t>
            </a:r>
            <a:r>
              <a:rPr lang="en-GB" altLang="zh-CN" sz="500" b="1" dirty="0">
                <a:solidFill>
                  <a:srgbClr val="000000"/>
                </a:solidFill>
                <a:effectLst/>
              </a:rPr>
              <a:t>different stakeholders</a:t>
            </a:r>
            <a:r>
              <a:rPr lang="en-GB" altLang="zh-CN" sz="500" dirty="0">
                <a:solidFill>
                  <a:srgbClr val="000000"/>
                </a:solidFill>
                <a:effectLst/>
              </a:rPr>
              <a:t> [Investor(highlights, potentials), factory</a:t>
            </a:r>
            <a:r>
              <a:rPr lang="en-GB" altLang="zh-CN" sz="500" dirty="0">
                <a:solidFill>
                  <a:srgbClr val="000000"/>
                </a:solidFill>
              </a:rPr>
              <a:t>(materials, scales), user(elderly(caring?), child(warmth?), male or female(cost?)</a:t>
            </a:r>
            <a:r>
              <a:rPr lang="en-GB" altLang="zh-CN" sz="500" dirty="0">
                <a:solidFill>
                  <a:srgbClr val="000000"/>
                </a:solidFill>
                <a:effectLst/>
              </a:rPr>
              <a:t>] / </a:t>
            </a:r>
            <a:r>
              <a:rPr lang="en-GB" altLang="zh-CN" sz="500" b="1" dirty="0">
                <a:solidFill>
                  <a:srgbClr val="000000"/>
                </a:solidFill>
                <a:effectLst/>
              </a:rPr>
              <a:t>No “maybe</a:t>
            </a:r>
            <a:r>
              <a:rPr lang="en-GB" altLang="zh-CN" sz="500" dirty="0">
                <a:solidFill>
                  <a:srgbClr val="000000"/>
                </a:solidFill>
                <a:effectLst/>
              </a:rPr>
              <a:t>” [could save efforts in determining style, size, colour, and interactions through observable objects and peer discussion </a:t>
            </a:r>
            <a:r>
              <a:rPr lang="zh-CN" altLang="en-US" sz="500" dirty="0">
                <a:solidFill>
                  <a:srgbClr val="000000"/>
                </a:solidFill>
                <a:effectLst/>
              </a:rPr>
              <a:t>避免模棱两可的语言，</a:t>
            </a:r>
            <a:r>
              <a:rPr lang="zh-CN" altLang="en-US" sz="500" dirty="0">
                <a:solidFill>
                  <a:srgbClr val="000000"/>
                </a:solidFill>
                <a:effectLst/>
                <a:ea typeface="等线" panose="02010600030101010101" pitchFamily="2" charset="-122"/>
              </a:rPr>
              <a:t>能够明确表达设计意图和功能，使得讨论和决策基于具体、可见的内容</a:t>
            </a:r>
            <a:r>
              <a:rPr lang="en-US" altLang="zh-CN" sz="500" dirty="0">
                <a:solidFill>
                  <a:srgbClr val="000000"/>
                </a:solidFill>
                <a:ea typeface="等线" panose="02010600030101010101" pitchFamily="2" charset="-122"/>
              </a:rPr>
              <a:t>]</a:t>
            </a:r>
            <a:endParaRPr lang="en-US" altLang="zh-CN" sz="500" dirty="0">
              <a:solidFill>
                <a:srgbClr val="000000"/>
              </a:solidFill>
            </a:endParaRPr>
          </a:p>
        </p:txBody>
      </p:sp>
      <p:pic>
        <p:nvPicPr>
          <p:cNvPr id="35" name="图片 34">
            <a:extLst>
              <a:ext uri="{FF2B5EF4-FFF2-40B4-BE49-F238E27FC236}">
                <a16:creationId xmlns:a16="http://schemas.microsoft.com/office/drawing/2014/main" id="{BC5742ED-F8EC-12D8-2F3A-2CA1BD61CC24}"/>
              </a:ext>
            </a:extLst>
          </p:cNvPr>
          <p:cNvPicPr>
            <a:picLocks noChangeAspect="1"/>
          </p:cNvPicPr>
          <p:nvPr/>
        </p:nvPicPr>
        <p:blipFill>
          <a:blip r:embed="rId3"/>
          <a:stretch>
            <a:fillRect/>
          </a:stretch>
        </p:blipFill>
        <p:spPr>
          <a:xfrm>
            <a:off x="1568479" y="2792762"/>
            <a:ext cx="1466625" cy="865286"/>
          </a:xfrm>
          <a:prstGeom prst="rect">
            <a:avLst/>
          </a:prstGeom>
        </p:spPr>
      </p:pic>
      <p:sp>
        <p:nvSpPr>
          <p:cNvPr id="36" name="文本框 35">
            <a:extLst>
              <a:ext uri="{FF2B5EF4-FFF2-40B4-BE49-F238E27FC236}">
                <a16:creationId xmlns:a16="http://schemas.microsoft.com/office/drawing/2014/main" id="{C5D2B85C-147E-59DD-EE03-927E7A794789}"/>
              </a:ext>
            </a:extLst>
          </p:cNvPr>
          <p:cNvSpPr txBox="1"/>
          <p:nvPr/>
        </p:nvSpPr>
        <p:spPr>
          <a:xfrm>
            <a:off x="5964887" y="10160"/>
            <a:ext cx="1651532" cy="3554819"/>
          </a:xfrm>
          <a:prstGeom prst="rect">
            <a:avLst/>
          </a:prstGeom>
          <a:noFill/>
        </p:spPr>
        <p:txBody>
          <a:bodyPr wrap="square" rtlCol="0">
            <a:spAutoFit/>
          </a:bodyPr>
          <a:lstStyle/>
          <a:p>
            <a:r>
              <a:rPr lang="en-US" altLang="zh-CN" sz="500" b="1" u="sng" dirty="0">
                <a:solidFill>
                  <a:srgbClr val="FF0000"/>
                </a:solidFill>
                <a:highlight>
                  <a:srgbClr val="00FF00"/>
                </a:highlight>
              </a:rPr>
              <a:t>Reason3.Prototype Helps Test and Reflection</a:t>
            </a:r>
            <a:r>
              <a:rPr lang="en-US" altLang="zh-CN" sz="500" dirty="0">
                <a:solidFill>
                  <a:srgbClr val="000000"/>
                </a:solidFill>
              </a:rPr>
              <a:t>: Examine and improve the current design; 1). </a:t>
            </a:r>
            <a:r>
              <a:rPr lang="en-US" altLang="zh-CN" sz="500" b="1" dirty="0">
                <a:solidFill>
                  <a:srgbClr val="000000"/>
                </a:solidFill>
              </a:rPr>
              <a:t>Hypotheses and assumptions</a:t>
            </a:r>
            <a:r>
              <a:rPr lang="en-US" altLang="zh-CN" sz="500" dirty="0">
                <a:solidFill>
                  <a:srgbClr val="000000"/>
                </a:solidFill>
              </a:rPr>
              <a:t>: </a:t>
            </a:r>
            <a:r>
              <a:rPr lang="en-US" altLang="zh-CN" sz="500" dirty="0">
                <a:solidFill>
                  <a:srgbClr val="000000"/>
                </a:solidFill>
                <a:effectLst/>
              </a:rPr>
              <a:t>when we begin the design, we have to make assumptions no matter how hard we try to understand users. The only way to find the answer is to let them play with a mock system, like you need to practice before the presentation. </a:t>
            </a:r>
            <a:r>
              <a:rPr lang="zh-CN" altLang="en-US" sz="500" dirty="0">
                <a:solidFill>
                  <a:srgbClr val="000000"/>
                </a:solidFill>
                <a:effectLst/>
              </a:rPr>
              <a:t>因为在项目最开始我们往往需要做出假设</a:t>
            </a:r>
            <a:r>
              <a:rPr lang="en-US" altLang="zh-CN" sz="500" dirty="0">
                <a:solidFill>
                  <a:srgbClr val="000000"/>
                </a:solidFill>
                <a:effectLst/>
              </a:rPr>
              <a:t>: User can find the way to specific function / The information displaye</a:t>
            </a:r>
            <a:r>
              <a:rPr lang="en-US" altLang="zh-CN" sz="500" dirty="0">
                <a:solidFill>
                  <a:srgbClr val="000000"/>
                </a:solidFill>
              </a:rPr>
              <a:t>d straightforward / User could understand the UI and texts / User needs could be fully satisfied within this page</a:t>
            </a:r>
            <a:r>
              <a:rPr lang="en-US" altLang="zh-CN" sz="500" dirty="0">
                <a:solidFill>
                  <a:srgbClr val="000000"/>
                </a:solidFill>
                <a:effectLst/>
              </a:rPr>
              <a:t>; 2). </a:t>
            </a:r>
            <a:r>
              <a:rPr lang="en-US" altLang="zh-CN" sz="500" b="1" dirty="0">
                <a:solidFill>
                  <a:srgbClr val="000000"/>
                </a:solidFill>
                <a:effectLst/>
              </a:rPr>
              <a:t>other’s comments</a:t>
            </a:r>
            <a:r>
              <a:rPr lang="en-US" altLang="zh-CN" sz="500" dirty="0">
                <a:solidFill>
                  <a:srgbClr val="000000"/>
                </a:solidFill>
                <a:effectLst/>
              </a:rPr>
              <a:t>: The prototype is an opportunity for you to present and promote the idea to peers, and reflect on the availability and values from different perspectives </a:t>
            </a:r>
            <a:r>
              <a:rPr lang="en-US" altLang="zh-CN" sz="500" dirty="0">
                <a:solidFill>
                  <a:srgbClr val="000000"/>
                </a:solidFill>
              </a:rPr>
              <a:t>within design group, not just limit to collect from users.</a:t>
            </a:r>
          </a:p>
          <a:p>
            <a:pPr>
              <a:buNone/>
            </a:pPr>
            <a:r>
              <a:rPr lang="en-US" altLang="zh-CN" sz="500" dirty="0">
                <a:solidFill>
                  <a:srgbClr val="FF0000"/>
                </a:solidFill>
                <a:highlight>
                  <a:srgbClr val="00FF00"/>
                </a:highlight>
              </a:rPr>
              <a:t>Empathy Map</a:t>
            </a:r>
            <a:r>
              <a:rPr lang="en-US" altLang="zh-CN" sz="500" dirty="0"/>
              <a:t>:</a:t>
            </a:r>
            <a:r>
              <a:rPr lang="zh-CN" altLang="en-US" sz="500" dirty="0"/>
              <a:t>帮助设计师深入理解用户的行为、态度和情感</a:t>
            </a:r>
            <a:r>
              <a:rPr lang="en-US" altLang="zh-CN" sz="500" dirty="0"/>
              <a:t>, </a:t>
            </a:r>
            <a:r>
              <a:rPr lang="zh-CN" altLang="en-US" sz="500" dirty="0"/>
              <a:t>它包含了四个象限</a:t>
            </a:r>
            <a:r>
              <a:rPr lang="en-US" altLang="zh-CN" sz="500" dirty="0"/>
              <a:t>: Say: </a:t>
            </a:r>
            <a:r>
              <a:rPr lang="zh-CN" altLang="en-US" sz="500" dirty="0"/>
              <a:t>用户表达的句子，反应用户的需求和期望</a:t>
            </a:r>
            <a:r>
              <a:rPr lang="en-US" altLang="zh-CN" sz="500" dirty="0"/>
              <a:t>, Thinking: </a:t>
            </a:r>
            <a:r>
              <a:rPr lang="zh-CN" altLang="en-US" sz="500" dirty="0"/>
              <a:t>用户内心的想法和感受，</a:t>
            </a:r>
            <a:r>
              <a:rPr lang="en-US" altLang="zh-CN" sz="500" dirty="0"/>
              <a:t>Does:</a:t>
            </a:r>
            <a:r>
              <a:rPr lang="zh-CN" altLang="en-US" sz="500" dirty="0"/>
              <a:t> 用户的行为和行动，</a:t>
            </a:r>
            <a:r>
              <a:rPr lang="en-US" altLang="zh-CN" sz="500" dirty="0"/>
              <a:t>Feels: </a:t>
            </a:r>
            <a:r>
              <a:rPr lang="zh-CN" altLang="en-US" sz="500" dirty="0"/>
              <a:t>用户的情感状态；</a:t>
            </a:r>
            <a:endParaRPr lang="en-US" altLang="zh-CN" sz="500" dirty="0"/>
          </a:p>
          <a:p>
            <a:pPr>
              <a:buNone/>
            </a:pPr>
            <a:r>
              <a:rPr lang="en-US" altLang="zh-CN" sz="500" dirty="0"/>
              <a:t>Example: </a:t>
            </a:r>
            <a:r>
              <a:rPr lang="zh-CN" altLang="en-US" sz="500" dirty="0"/>
              <a:t>确定目标用户的期望结果→手机定型数据（</a:t>
            </a:r>
            <a:r>
              <a:rPr lang="en-US" altLang="zh-CN" sz="500" dirty="0"/>
              <a:t>interview</a:t>
            </a:r>
            <a:r>
              <a:rPr lang="zh-CN" altLang="en-US" sz="500" dirty="0"/>
              <a:t>，</a:t>
            </a:r>
            <a:r>
              <a:rPr lang="en-US" altLang="zh-CN" sz="500" dirty="0"/>
              <a:t>survey</a:t>
            </a:r>
            <a:r>
              <a:rPr lang="zh-CN" altLang="en-US" sz="500" dirty="0"/>
              <a:t>）→分析数据→总结；优势</a:t>
            </a:r>
            <a:r>
              <a:rPr lang="en-US" altLang="zh-CN" sz="500" dirty="0"/>
              <a:t>: </a:t>
            </a:r>
            <a:r>
              <a:rPr lang="zh-CN" altLang="en-US" sz="500" dirty="0"/>
              <a:t>提高团队对用户需求的理解，促进决策，帮助设计是发现用户痛点和需求。</a:t>
            </a:r>
            <a:endParaRPr lang="en-US" altLang="zh-CN" sz="500" dirty="0"/>
          </a:p>
          <a:p>
            <a:pPr>
              <a:buNone/>
            </a:pPr>
            <a:r>
              <a:rPr lang="en-US" altLang="zh-CN" sz="500" dirty="0">
                <a:solidFill>
                  <a:srgbClr val="FF0000"/>
                </a:solidFill>
                <a:highlight>
                  <a:srgbClr val="00FF00"/>
                </a:highlight>
              </a:rPr>
              <a:t>User Journey Map</a:t>
            </a:r>
            <a:r>
              <a:rPr lang="en-US" altLang="zh-CN" sz="500" dirty="0"/>
              <a:t>: </a:t>
            </a:r>
            <a:r>
              <a:rPr lang="zh-CN" altLang="en-US" sz="500" dirty="0"/>
              <a:t>线性工具，免回用户在使用产品或服务构成中的行为，挑战和期望。记录用户在不同阶段的行为和情感变化，了解用户的旅程。</a:t>
            </a:r>
            <a:r>
              <a:rPr lang="en-US" altLang="zh-CN" sz="500" dirty="0"/>
              <a:t>Example: </a:t>
            </a:r>
            <a:r>
              <a:rPr lang="zh-CN" altLang="en-US" sz="500" dirty="0"/>
              <a:t>用户在不同阶段的目标和期望→用户遇到的挑战和障碍→用户遇到的挑战和障碍→用户情感变化和行为模式</a:t>
            </a:r>
            <a:r>
              <a:rPr lang="en-US" altLang="zh-CN" sz="500" dirty="0"/>
              <a:t> </a:t>
            </a:r>
            <a:r>
              <a:rPr lang="zh-CN" altLang="en-US" sz="500" dirty="0"/>
              <a:t>；优势：提供用户与产品互动的和实话，帮帮主设计师优化功能和用户体验，验证设计概念，确保产品满足用户需求。</a:t>
            </a:r>
            <a:endParaRPr lang="en-US" altLang="zh-CN" sz="500" dirty="0"/>
          </a:p>
          <a:p>
            <a:pPr>
              <a:buNone/>
            </a:pPr>
            <a:r>
              <a:rPr lang="en-US" altLang="zh-CN" sz="500" b="1" u="sng" dirty="0">
                <a:solidFill>
                  <a:srgbClr val="FF0000"/>
                </a:solidFill>
                <a:highlight>
                  <a:srgbClr val="00FF00"/>
                </a:highlight>
              </a:rPr>
              <a:t>Fidelity: Definition</a:t>
            </a:r>
            <a:r>
              <a:rPr lang="en-US" altLang="zh-CN" sz="500" dirty="0"/>
              <a:t>: </a:t>
            </a:r>
            <a:r>
              <a:rPr lang="en-US" altLang="zh-CN" sz="500" b="1" dirty="0"/>
              <a:t>refers to how it conveys the look-and-feel of the final product</a:t>
            </a:r>
            <a:r>
              <a:rPr lang="en-US" altLang="zh-CN" sz="500" dirty="0"/>
              <a:t> (basically, its level of detail and realism). </a:t>
            </a:r>
            <a:r>
              <a:rPr lang="en-US" altLang="zh-CN" sz="500" b="1" dirty="0"/>
              <a:t>Select the right level of fidelity</a:t>
            </a:r>
            <a:r>
              <a:rPr lang="en-US" altLang="zh-CN" sz="500" dirty="0"/>
              <a:t> in prototyping is the key to the success of design process.</a:t>
            </a:r>
          </a:p>
          <a:p>
            <a:pPr>
              <a:buNone/>
            </a:pPr>
            <a:r>
              <a:rPr lang="en-US" altLang="zh-CN" sz="500" b="1" u="sng" dirty="0">
                <a:solidFill>
                  <a:srgbClr val="FF0000"/>
                </a:solidFill>
                <a:highlight>
                  <a:srgbClr val="00FF00"/>
                </a:highlight>
              </a:rPr>
              <a:t>Low-fidelity Prototype(Minimal Viable Prototyping MVP);</a:t>
            </a:r>
            <a:r>
              <a:rPr lang="zh-CN" altLang="en-US" sz="500" b="1" u="sng" dirty="0">
                <a:solidFill>
                  <a:srgbClr val="FF0000"/>
                </a:solidFill>
                <a:highlight>
                  <a:srgbClr val="00FF00"/>
                </a:highlight>
              </a:rPr>
              <a:t> </a:t>
            </a:r>
            <a:r>
              <a:rPr lang="en-US" altLang="zh-CN" sz="500" b="1" u="sng" dirty="0">
                <a:solidFill>
                  <a:srgbClr val="FF0000"/>
                </a:solidFill>
                <a:highlight>
                  <a:srgbClr val="00FF00"/>
                </a:highlight>
              </a:rPr>
              <a:t>Tools</a:t>
            </a:r>
            <a:r>
              <a:rPr lang="zh-CN" altLang="en-US" sz="500" b="1" u="sng" dirty="0">
                <a:solidFill>
                  <a:srgbClr val="FF0000"/>
                </a:solidFill>
                <a:highlight>
                  <a:srgbClr val="00FF00"/>
                </a:highlight>
              </a:rPr>
              <a:t> </a:t>
            </a:r>
            <a:r>
              <a:rPr lang="en-US" altLang="zh-CN" sz="500" b="1" u="sng" dirty="0">
                <a:solidFill>
                  <a:srgbClr val="FF0000"/>
                </a:solidFill>
                <a:highlight>
                  <a:srgbClr val="00FF00"/>
                </a:highlight>
              </a:rPr>
              <a:t>of</a:t>
            </a:r>
            <a:r>
              <a:rPr lang="zh-CN" altLang="en-US" sz="500" b="1" u="sng" dirty="0">
                <a:solidFill>
                  <a:srgbClr val="FF0000"/>
                </a:solidFill>
                <a:highlight>
                  <a:srgbClr val="00FF00"/>
                </a:highlight>
              </a:rPr>
              <a:t> </a:t>
            </a:r>
            <a:r>
              <a:rPr lang="en-US" altLang="zh-CN" sz="500" b="1" u="sng" dirty="0">
                <a:solidFill>
                  <a:srgbClr val="FF0000"/>
                </a:solidFill>
                <a:highlight>
                  <a:srgbClr val="00FF00"/>
                </a:highlight>
              </a:rPr>
              <a:t>Prototype</a:t>
            </a:r>
            <a:r>
              <a:rPr lang="en-US" altLang="zh-CN" sz="500" dirty="0"/>
              <a:t>: </a:t>
            </a:r>
            <a:r>
              <a:rPr lang="en-GB" altLang="zh-CN" sz="500" dirty="0">
                <a:solidFill>
                  <a:srgbClr val="000000"/>
                </a:solidFill>
                <a:effectLst/>
                <a:latin typeface="Calibri" panose="020F0502020204030204" pitchFamily="34" charset="0"/>
              </a:rPr>
              <a:t>Uses a medium which is </a:t>
            </a:r>
            <a:r>
              <a:rPr lang="en-GB" altLang="zh-CN" sz="500" b="1" dirty="0">
                <a:solidFill>
                  <a:srgbClr val="000000"/>
                </a:solidFill>
                <a:effectLst/>
                <a:latin typeface="Calibri-Bold"/>
              </a:rPr>
              <a:t>unlike the final medium </a:t>
            </a:r>
            <a:r>
              <a:rPr lang="en-GB" altLang="zh-CN" sz="500" dirty="0">
                <a:solidFill>
                  <a:srgbClr val="000000"/>
                </a:solidFill>
                <a:latin typeface="Calibri" panose="020F0502020204030204" pitchFamily="34" charset="0"/>
              </a:rPr>
              <a:t>[</a:t>
            </a:r>
            <a:r>
              <a:rPr lang="en-GB" altLang="zh-CN" sz="500" dirty="0">
                <a:solidFill>
                  <a:srgbClr val="000000"/>
                </a:solidFill>
                <a:effectLst/>
                <a:latin typeface="Calibri" panose="020F0502020204030204" pitchFamily="34" charset="0"/>
              </a:rPr>
              <a:t>paper/cardboard], </a:t>
            </a:r>
            <a:r>
              <a:rPr lang="zh-CN" altLang="en-US" sz="500" b="1" dirty="0">
                <a:effectLst/>
                <a:latin typeface="DengXian-Bold"/>
              </a:rPr>
              <a:t>优点</a:t>
            </a:r>
            <a:r>
              <a:rPr lang="en-US" altLang="zh-CN" sz="500" b="1" dirty="0">
                <a:effectLst/>
                <a:latin typeface="Calibri-Bold"/>
              </a:rPr>
              <a:t>:</a:t>
            </a:r>
            <a:r>
              <a:rPr lang="en-GB" altLang="zh-CN" sz="500" b="1" dirty="0">
                <a:effectLst/>
                <a:latin typeface="Calibri-Bold"/>
              </a:rPr>
              <a:t>Is quick, cheap and easily changed</a:t>
            </a:r>
            <a:r>
              <a:rPr lang="en-GB" altLang="zh-CN" sz="500" dirty="0">
                <a:solidFill>
                  <a:srgbClr val="000000"/>
                </a:solidFill>
                <a:effectLst/>
                <a:latin typeface="Calibri" panose="020F0502020204030204" pitchFamily="34" charset="0"/>
              </a:rPr>
              <a:t> like </a:t>
            </a:r>
            <a:r>
              <a:rPr lang="en-GB" altLang="zh-CN" sz="500" b="1" u="sng" dirty="0">
                <a:solidFill>
                  <a:srgbClr val="000000"/>
                </a:solidFill>
                <a:effectLst/>
                <a:latin typeface="Calibri" panose="020F0502020204030204" pitchFamily="34" charset="0"/>
              </a:rPr>
              <a:t>sketches of screens</a:t>
            </a:r>
            <a:r>
              <a:rPr lang="en-GB" altLang="zh-CN" sz="500" dirty="0">
                <a:solidFill>
                  <a:srgbClr val="000000"/>
                </a:solidFill>
                <a:effectLst/>
                <a:latin typeface="Calibri" panose="020F0502020204030204" pitchFamily="34" charset="0"/>
              </a:rPr>
              <a:t>[</a:t>
            </a:r>
            <a:r>
              <a:rPr lang="zh-CN" altLang="en-US" sz="500" dirty="0">
                <a:solidFill>
                  <a:srgbClr val="000000"/>
                </a:solidFill>
                <a:effectLst/>
                <a:latin typeface="等线" panose="02010600030101010101" pitchFamily="2" charset="-122"/>
                <a:ea typeface="等线" panose="02010600030101010101" pitchFamily="2" charset="-122"/>
              </a:rPr>
              <a:t>草图</a:t>
            </a:r>
            <a:r>
              <a:rPr lang="en-US" altLang="zh-CN" sz="500" dirty="0">
                <a:solidFill>
                  <a:srgbClr val="000000"/>
                </a:solidFill>
                <a:effectLst/>
                <a:latin typeface="Calibri" panose="020F0502020204030204" pitchFamily="34" charset="0"/>
              </a:rPr>
              <a:t>,</a:t>
            </a:r>
            <a:r>
              <a:rPr lang="en-GB" altLang="zh-CN" sz="500" dirty="0">
                <a:solidFill>
                  <a:srgbClr val="000000"/>
                </a:solidFill>
                <a:effectLst/>
                <a:latin typeface="Calibri" panose="020F0502020204030204" pitchFamily="34" charset="0"/>
              </a:rPr>
              <a:t>use pencil and pen] / Index cards [</a:t>
            </a:r>
            <a:r>
              <a:rPr lang="zh-CN" altLang="en-US" sz="500" dirty="0">
                <a:solidFill>
                  <a:srgbClr val="000000"/>
                </a:solidFill>
                <a:effectLst/>
                <a:latin typeface="等线" panose="02010600030101010101" pitchFamily="2" charset="-122"/>
                <a:ea typeface="等线" panose="02010600030101010101" pitchFamily="2" charset="-122"/>
              </a:rPr>
              <a:t>用于 </a:t>
            </a:r>
            <a:r>
              <a:rPr lang="en-GB" altLang="zh-CN" sz="500" dirty="0">
                <a:solidFill>
                  <a:srgbClr val="000000"/>
                </a:solidFill>
                <a:effectLst/>
                <a:latin typeface="Calibri" panose="020F0502020204030204" pitchFamily="34" charset="0"/>
              </a:rPr>
              <a:t>website development/app] / </a:t>
            </a:r>
            <a:r>
              <a:rPr lang="en-GB" altLang="zh-CN" sz="500" b="1" u="sng" dirty="0">
                <a:solidFill>
                  <a:srgbClr val="000000"/>
                </a:solidFill>
                <a:effectLst/>
                <a:latin typeface="Calibri" panose="020F0502020204030204" pitchFamily="34" charset="0"/>
              </a:rPr>
              <a:t>storyboards</a:t>
            </a:r>
            <a:r>
              <a:rPr lang="en-GB" altLang="zh-CN" sz="500" dirty="0">
                <a:solidFill>
                  <a:srgbClr val="000000"/>
                </a:solidFill>
                <a:latin typeface="Calibri" panose="020F0502020204030204" pitchFamily="34" charset="0"/>
              </a:rPr>
              <a:t> [</a:t>
            </a:r>
            <a:r>
              <a:rPr lang="en-GB" altLang="zh-CN" sz="500" dirty="0">
                <a:solidFill>
                  <a:srgbClr val="000000"/>
                </a:solidFill>
                <a:effectLst/>
                <a:latin typeface="Calibri" panose="020F0502020204030204" pitchFamily="34" charset="0"/>
              </a:rPr>
              <a:t>used with </a:t>
            </a:r>
            <a:r>
              <a:rPr lang="en-GB" altLang="zh-CN" sz="500" b="1" dirty="0">
                <a:solidFill>
                  <a:srgbClr val="000000"/>
                </a:solidFill>
                <a:effectLst/>
                <a:latin typeface="Calibri" panose="020F0502020204030204" pitchFamily="34" charset="0"/>
              </a:rPr>
              <a:t>series of scenarios</a:t>
            </a:r>
            <a:r>
              <a:rPr lang="en-GB" altLang="zh-CN" sz="500" dirty="0">
                <a:solidFill>
                  <a:srgbClr val="000000"/>
                </a:solidFill>
                <a:effectLst/>
                <a:latin typeface="Calibri" panose="020F0502020204030204" pitchFamily="34" charset="0"/>
              </a:rPr>
              <a:t>, used in early design, showing how a user might progress through a task using the device] / Wizard-of-Oz [developer is responding to output rather </a:t>
            </a:r>
            <a:endParaRPr lang="en-GB" altLang="zh-CN" sz="500" dirty="0"/>
          </a:p>
          <a:p>
            <a:pPr>
              <a:buNone/>
            </a:pPr>
            <a:r>
              <a:rPr lang="en-GB" altLang="zh-CN" sz="500" dirty="0">
                <a:solidFill>
                  <a:srgbClr val="000000"/>
                </a:solidFill>
                <a:effectLst/>
                <a:latin typeface="Calibri" panose="020F0502020204030204" pitchFamily="34" charset="0"/>
              </a:rPr>
              <a:t>than the system. User is interacting with developer.]</a:t>
            </a:r>
            <a:endParaRPr lang="en-US" altLang="zh-CN" sz="500" dirty="0"/>
          </a:p>
        </p:txBody>
      </p:sp>
      <p:sp>
        <p:nvSpPr>
          <p:cNvPr id="37" name="文本框 36">
            <a:extLst>
              <a:ext uri="{FF2B5EF4-FFF2-40B4-BE49-F238E27FC236}">
                <a16:creationId xmlns:a16="http://schemas.microsoft.com/office/drawing/2014/main" id="{F6EF5D33-2712-4D5F-B105-0D353FFFCE14}"/>
              </a:ext>
            </a:extLst>
          </p:cNvPr>
          <p:cNvSpPr txBox="1"/>
          <p:nvPr/>
        </p:nvSpPr>
        <p:spPr>
          <a:xfrm>
            <a:off x="7446554" y="10159"/>
            <a:ext cx="1651532" cy="1246495"/>
          </a:xfrm>
          <a:prstGeom prst="rect">
            <a:avLst/>
          </a:prstGeom>
          <a:noFill/>
        </p:spPr>
        <p:txBody>
          <a:bodyPr wrap="square" rtlCol="0">
            <a:spAutoFit/>
          </a:bodyPr>
          <a:lstStyle/>
          <a:p>
            <a:pPr>
              <a:buNone/>
            </a:pPr>
            <a:r>
              <a:rPr lang="en-US" altLang="zh-CN" sz="500" b="1" u="sng" dirty="0">
                <a:solidFill>
                  <a:srgbClr val="FF0000"/>
                </a:solidFill>
                <a:highlight>
                  <a:srgbClr val="00FF00"/>
                </a:highlight>
              </a:rPr>
              <a:t>High-Fidelity Prototype </a:t>
            </a:r>
            <a:r>
              <a:rPr lang="en-US" altLang="zh-CN" sz="500" dirty="0">
                <a:solidFill>
                  <a:srgbClr val="000000"/>
                </a:solidFill>
              </a:rPr>
              <a:t>: </a:t>
            </a:r>
            <a:r>
              <a:rPr lang="en-GB" altLang="zh-CN" sz="500" dirty="0">
                <a:solidFill>
                  <a:srgbClr val="000000"/>
                </a:solidFill>
                <a:effectLst/>
                <a:latin typeface="Calibri" panose="020F0502020204030204" pitchFamily="34" charset="0"/>
              </a:rPr>
              <a:t>Uses materials that you would </a:t>
            </a:r>
            <a:r>
              <a:rPr lang="en-GB" altLang="zh-CN" sz="500" b="1" dirty="0">
                <a:solidFill>
                  <a:srgbClr val="000000"/>
                </a:solidFill>
                <a:effectLst/>
                <a:latin typeface="Calibri-Bold"/>
              </a:rPr>
              <a:t>expect to be in the final product</a:t>
            </a:r>
            <a:r>
              <a:rPr lang="en-GB" altLang="zh-CN" sz="500" dirty="0">
                <a:solidFill>
                  <a:srgbClr val="000000"/>
                </a:solidFill>
                <a:effectLst/>
                <a:latin typeface="Calibri" panose="020F0502020204030204" pitchFamily="34" charset="0"/>
              </a:rPr>
              <a:t>. </a:t>
            </a:r>
            <a:r>
              <a:rPr lang="en-US" altLang="zh-CN" sz="500" b="1" dirty="0">
                <a:latin typeface="Calibri-Bold"/>
              </a:rPr>
              <a:t>D</a:t>
            </a:r>
            <a:r>
              <a:rPr lang="en-GB" altLang="zh-CN" sz="500" b="1" dirty="0" err="1">
                <a:effectLst/>
                <a:latin typeface="Calibri-Bold"/>
              </a:rPr>
              <a:t>isadvantages</a:t>
            </a:r>
            <a:r>
              <a:rPr lang="en-GB" altLang="zh-CN" sz="500" b="1" dirty="0">
                <a:effectLst/>
                <a:latin typeface="Calibri-Bold"/>
              </a:rPr>
              <a:t>: </a:t>
            </a:r>
            <a:r>
              <a:rPr lang="en-GB" altLang="zh-CN" sz="500" dirty="0">
                <a:effectLst/>
                <a:latin typeface="Calibri-Bold"/>
              </a:rPr>
              <a:t>For software-based prototyping maybe there is a slow response/sketchy icons/limited functionality</a:t>
            </a:r>
            <a:r>
              <a:rPr lang="en-GB" altLang="zh-CN" sz="500" dirty="0">
                <a:solidFill>
                  <a:srgbClr val="000000"/>
                </a:solidFill>
                <a:effectLst/>
                <a:latin typeface="Calibri" panose="020F0502020204030204" pitchFamily="34" charset="0"/>
              </a:rPr>
              <a:t>. </a:t>
            </a:r>
            <a:r>
              <a:rPr lang="en-GB" altLang="zh-CN" sz="500" b="1" u="sng" dirty="0">
                <a:solidFill>
                  <a:srgbClr val="FF0000"/>
                </a:solidFill>
                <a:effectLst/>
                <a:highlight>
                  <a:srgbClr val="00FF00"/>
                </a:highlight>
                <a:latin typeface="Calibri" panose="020F0502020204030204" pitchFamily="34" charset="0"/>
              </a:rPr>
              <a:t>Compromises </a:t>
            </a:r>
            <a:r>
              <a:rPr lang="zh-CN" altLang="en-US" sz="500" b="1" u="sng" dirty="0">
                <a:solidFill>
                  <a:srgbClr val="FF0000"/>
                </a:solidFill>
                <a:highlight>
                  <a:srgbClr val="00FF00"/>
                </a:highlight>
                <a:latin typeface="Calibri" panose="020F0502020204030204" pitchFamily="34" charset="0"/>
              </a:rPr>
              <a:t>妥协</a:t>
            </a:r>
            <a:r>
              <a:rPr lang="en-GB" altLang="zh-CN" sz="500" b="1" u="sng" dirty="0">
                <a:solidFill>
                  <a:srgbClr val="FF0000"/>
                </a:solidFill>
                <a:effectLst/>
                <a:highlight>
                  <a:srgbClr val="00FF00"/>
                </a:highlight>
                <a:latin typeface="Calibri" panose="020F0502020204030204" pitchFamily="34" charset="0"/>
              </a:rPr>
              <a:t> in prototyping</a:t>
            </a:r>
            <a:r>
              <a:rPr lang="en-GB" altLang="zh-CN" sz="500" b="1" u="sng" dirty="0">
                <a:solidFill>
                  <a:srgbClr val="000000"/>
                </a:solidFill>
                <a:effectLst/>
                <a:highlight>
                  <a:srgbClr val="00FF00"/>
                </a:highlight>
                <a:latin typeface="Calibri-Bold"/>
              </a:rPr>
              <a:t> </a:t>
            </a:r>
            <a:r>
              <a:rPr lang="en-GB" altLang="zh-CN" sz="500" b="1" dirty="0">
                <a:solidFill>
                  <a:srgbClr val="000000"/>
                </a:solidFill>
                <a:effectLst/>
                <a:latin typeface="Calibri-Bold"/>
              </a:rPr>
              <a:t>:</a:t>
            </a:r>
            <a:r>
              <a:rPr lang="en-GB" altLang="zh-CN" sz="500" dirty="0">
                <a:solidFill>
                  <a:srgbClr val="000000"/>
                </a:solidFill>
                <a:effectLst/>
                <a:latin typeface="Calibri" panose="020F0502020204030204" pitchFamily="34" charset="0"/>
              </a:rPr>
              <a:t>all prototypes involve compromises(must not be ignored): </a:t>
            </a:r>
            <a:r>
              <a:rPr lang="en-GB" altLang="zh-CN" sz="500" b="1" dirty="0">
                <a:solidFill>
                  <a:srgbClr val="000000"/>
                </a:solidFill>
                <a:effectLst/>
                <a:latin typeface="Calibri-Bold"/>
              </a:rPr>
              <a:t>horizontal(Breath)</a:t>
            </a:r>
            <a:r>
              <a:rPr lang="en-GB" altLang="zh-CN" sz="500" dirty="0">
                <a:solidFill>
                  <a:srgbClr val="000000"/>
                </a:solidFill>
                <a:effectLst/>
                <a:latin typeface="Calibri" panose="020F0502020204030204" pitchFamily="34" charset="0"/>
              </a:rPr>
              <a:t>: provide a wide range of functions, but with little detail /</a:t>
            </a:r>
            <a:r>
              <a:rPr lang="en-GB" altLang="zh-CN" sz="500" b="1" dirty="0">
                <a:solidFill>
                  <a:srgbClr val="000000"/>
                </a:solidFill>
                <a:effectLst/>
                <a:latin typeface="Calibri-Bold"/>
              </a:rPr>
              <a:t>vertical(Depth)</a:t>
            </a:r>
            <a:r>
              <a:rPr lang="en-GB" altLang="zh-CN" sz="500" dirty="0">
                <a:solidFill>
                  <a:srgbClr val="000000"/>
                </a:solidFill>
                <a:effectLst/>
                <a:latin typeface="Calibri" panose="020F0502020204030204" pitchFamily="34" charset="0"/>
              </a:rPr>
              <a:t>: provide a lot of detail for only a few functions</a:t>
            </a:r>
            <a:r>
              <a:rPr lang="en-GB" altLang="zh-CN" sz="500" b="1" dirty="0">
                <a:solidFill>
                  <a:srgbClr val="000000"/>
                </a:solidFill>
                <a:effectLst/>
                <a:latin typeface="Calibri-Bold"/>
              </a:rPr>
              <a:t> (</a:t>
            </a:r>
            <a:r>
              <a:rPr lang="en-GB" altLang="zh-CN" sz="500" b="1" dirty="0">
                <a:solidFill>
                  <a:srgbClr val="FF0000"/>
                </a:solidFill>
                <a:effectLst/>
                <a:latin typeface="Calibri-Bold"/>
              </a:rPr>
              <a:t>There are costs and trade-offs with raising or lowering fidelity in any dimension</a:t>
            </a:r>
            <a:r>
              <a:rPr lang="en-GB" altLang="zh-CN" sz="500" b="1" dirty="0">
                <a:solidFill>
                  <a:srgbClr val="000000"/>
                </a:solidFill>
                <a:effectLst/>
                <a:latin typeface="Calibri-Bold"/>
              </a:rPr>
              <a:t>) </a:t>
            </a:r>
            <a:r>
              <a:rPr lang="en-GB" altLang="zh-CN" sz="500" dirty="0">
                <a:solidFill>
                  <a:srgbClr val="FF0000"/>
                </a:solidFill>
                <a:effectLst/>
                <a:latin typeface="Calibri" panose="020F0502020204030204" pitchFamily="34" charset="0"/>
              </a:rPr>
              <a:t>Lower fidelity may be useless(more detail?), higher fidelity may be time- and money-consuming </a:t>
            </a:r>
            <a:r>
              <a:rPr lang="en-GB" altLang="zh-CN" sz="500" dirty="0">
                <a:solidFill>
                  <a:srgbClr val="000000"/>
                </a:solidFill>
                <a:effectLst/>
                <a:latin typeface="Wingdings" panose="05000000000000000000" pitchFamily="2" charset="2"/>
              </a:rPr>
              <a:t> </a:t>
            </a:r>
            <a:r>
              <a:rPr lang="en-GB" altLang="zh-CN" sz="500" b="1" dirty="0">
                <a:solidFill>
                  <a:srgbClr val="000000"/>
                </a:solidFill>
                <a:effectLst/>
                <a:latin typeface="Calibri-Bold"/>
              </a:rPr>
              <a:t>fidelity is a </a:t>
            </a:r>
            <a:r>
              <a:rPr lang="en-GB" altLang="zh-CN" sz="500" b="1" dirty="0">
                <a:solidFill>
                  <a:srgbClr val="FF0000"/>
                </a:solidFill>
                <a:effectLst/>
                <a:latin typeface="Calibri-Bold"/>
              </a:rPr>
              <a:t>spectrum(</a:t>
            </a:r>
            <a:r>
              <a:rPr lang="zh-CN" altLang="en-US" sz="500" b="1" dirty="0">
                <a:solidFill>
                  <a:srgbClr val="FF0000"/>
                </a:solidFill>
                <a:effectLst/>
                <a:latin typeface="DengXian-Bold"/>
              </a:rPr>
              <a:t>频谱</a:t>
            </a:r>
            <a:r>
              <a:rPr lang="en-US" altLang="zh-CN" sz="500" b="1" dirty="0">
                <a:solidFill>
                  <a:srgbClr val="FF0000"/>
                </a:solidFill>
                <a:effectLst/>
                <a:latin typeface="Calibri-Bold"/>
              </a:rPr>
              <a:t>), </a:t>
            </a:r>
            <a:r>
              <a:rPr lang="en-GB" altLang="zh-CN" sz="500" b="1" dirty="0">
                <a:solidFill>
                  <a:srgbClr val="FF0000"/>
                </a:solidFill>
                <a:effectLst/>
                <a:latin typeface="Calibri-Bold"/>
              </a:rPr>
              <a:t>no clear separations.</a:t>
            </a:r>
          </a:p>
          <a:p>
            <a:pPr>
              <a:buNone/>
            </a:pPr>
            <a:r>
              <a:rPr lang="zh-CN" altLang="en-US" sz="500" dirty="0"/>
              <a:t>随着项目进程推进，每次更改的花费会显著增加，因此潜在的替代设计会逐步减少。</a:t>
            </a:r>
            <a:endParaRPr lang="en-US" altLang="zh-CN" sz="500" dirty="0"/>
          </a:p>
        </p:txBody>
      </p:sp>
      <p:pic>
        <p:nvPicPr>
          <p:cNvPr id="39" name="图片 38">
            <a:extLst>
              <a:ext uri="{FF2B5EF4-FFF2-40B4-BE49-F238E27FC236}">
                <a16:creationId xmlns:a16="http://schemas.microsoft.com/office/drawing/2014/main" id="{5814A633-F33D-B064-913C-9C9C90F29B87}"/>
              </a:ext>
            </a:extLst>
          </p:cNvPr>
          <p:cNvPicPr>
            <a:picLocks noChangeAspect="1"/>
          </p:cNvPicPr>
          <p:nvPr/>
        </p:nvPicPr>
        <p:blipFill>
          <a:blip r:embed="rId4"/>
          <a:stretch>
            <a:fillRect/>
          </a:stretch>
        </p:blipFill>
        <p:spPr>
          <a:xfrm>
            <a:off x="7597155" y="1204719"/>
            <a:ext cx="1225671" cy="779811"/>
          </a:xfrm>
          <a:prstGeom prst="rect">
            <a:avLst/>
          </a:prstGeom>
        </p:spPr>
      </p:pic>
      <p:sp>
        <p:nvSpPr>
          <p:cNvPr id="40" name="文本框 39">
            <a:extLst>
              <a:ext uri="{FF2B5EF4-FFF2-40B4-BE49-F238E27FC236}">
                <a16:creationId xmlns:a16="http://schemas.microsoft.com/office/drawing/2014/main" id="{4830C336-5BA0-2796-2ED3-E10BCD1D73BB}"/>
              </a:ext>
            </a:extLst>
          </p:cNvPr>
          <p:cNvSpPr txBox="1"/>
          <p:nvPr/>
        </p:nvSpPr>
        <p:spPr>
          <a:xfrm>
            <a:off x="7466255" y="1960800"/>
            <a:ext cx="1651532" cy="1477328"/>
          </a:xfrm>
          <a:prstGeom prst="rect">
            <a:avLst/>
          </a:prstGeom>
          <a:noFill/>
        </p:spPr>
        <p:txBody>
          <a:bodyPr wrap="square" rtlCol="0">
            <a:spAutoFit/>
          </a:bodyPr>
          <a:lstStyle/>
          <a:p>
            <a:pPr>
              <a:buNone/>
            </a:pPr>
            <a:r>
              <a:rPr lang="en-US" altLang="zh-CN" sz="500" dirty="0">
                <a:solidFill>
                  <a:srgbClr val="FF0000"/>
                </a:solidFill>
                <a:highlight>
                  <a:srgbClr val="00FF00"/>
                </a:highlight>
              </a:rPr>
              <a:t>Continuum</a:t>
            </a:r>
            <a:r>
              <a:rPr lang="zh-CN" altLang="en-US" sz="500" dirty="0">
                <a:solidFill>
                  <a:srgbClr val="FF0000"/>
                </a:solidFill>
                <a:highlight>
                  <a:srgbClr val="00FF00"/>
                </a:highlight>
              </a:rPr>
              <a:t>连续体</a:t>
            </a:r>
            <a:r>
              <a:rPr lang="en-US" altLang="zh-CN" sz="500" dirty="0">
                <a:solidFill>
                  <a:srgbClr val="000000"/>
                </a:solidFill>
              </a:rPr>
              <a:t>: is a continuous sequence or whole in which noticeably from its neighboring section.</a:t>
            </a:r>
          </a:p>
          <a:p>
            <a:pPr>
              <a:buNone/>
            </a:pPr>
            <a:r>
              <a:rPr lang="en-US" altLang="zh-CN" sz="500" dirty="0">
                <a:solidFill>
                  <a:srgbClr val="FF0000"/>
                </a:solidFill>
                <a:highlight>
                  <a:srgbClr val="00FF00"/>
                </a:highlight>
              </a:rPr>
              <a:t>Spectrum</a:t>
            </a:r>
            <a:r>
              <a:rPr lang="en-US" altLang="zh-CN" sz="500" dirty="0">
                <a:solidFill>
                  <a:srgbClr val="000000"/>
                </a:solidFill>
              </a:rPr>
              <a:t>: is a range that is a continuous infinite, one-dimensional set.</a:t>
            </a:r>
          </a:p>
          <a:p>
            <a:pPr>
              <a:buNone/>
            </a:pPr>
            <a:r>
              <a:rPr lang="en-US" altLang="zh-CN" sz="500" dirty="0">
                <a:solidFill>
                  <a:srgbClr val="000000"/>
                </a:solidFill>
                <a:highlight>
                  <a:srgbClr val="FFFF00"/>
                </a:highlight>
              </a:rPr>
              <a:t> </a:t>
            </a:r>
            <a:r>
              <a:rPr lang="en-US" altLang="zh-CN" sz="500" b="1" dirty="0">
                <a:solidFill>
                  <a:srgbClr val="FF0000"/>
                </a:solidFill>
                <a:highlight>
                  <a:srgbClr val="FFFF00"/>
                </a:highlight>
              </a:rPr>
              <a:t>4. Design Principles and Design Alternatives</a:t>
            </a:r>
          </a:p>
          <a:p>
            <a:pPr>
              <a:buNone/>
            </a:pPr>
            <a:r>
              <a:rPr lang="en-US" altLang="zh-CN" sz="500" dirty="0">
                <a:solidFill>
                  <a:srgbClr val="FF0000"/>
                </a:solidFill>
                <a:highlight>
                  <a:srgbClr val="00FF00"/>
                </a:highlight>
              </a:rPr>
              <a:t>Accessibility</a:t>
            </a:r>
            <a:r>
              <a:rPr lang="en-US" altLang="zh-CN" sz="500" dirty="0">
                <a:solidFill>
                  <a:srgbClr val="000000"/>
                </a:solidFill>
              </a:rPr>
              <a:t>: the extent to which an interactive product is accessible by as many people as possible. [</a:t>
            </a:r>
            <a:r>
              <a:rPr lang="zh-CN" altLang="en-US" sz="500" dirty="0">
                <a:solidFill>
                  <a:srgbClr val="000000"/>
                </a:solidFill>
              </a:rPr>
              <a:t>更侧重于技术和设计上的实现，确保残障用户可以使用</a:t>
            </a:r>
            <a:r>
              <a:rPr lang="en-US" altLang="zh-CN" sz="500" dirty="0">
                <a:solidFill>
                  <a:srgbClr val="000000"/>
                </a:solidFill>
              </a:rPr>
              <a:t>]</a:t>
            </a:r>
          </a:p>
          <a:p>
            <a:pPr>
              <a:buNone/>
            </a:pPr>
            <a:r>
              <a:rPr lang="en-US" altLang="zh-CN" sz="500" dirty="0">
                <a:solidFill>
                  <a:srgbClr val="FF0000"/>
                </a:solidFill>
                <a:highlight>
                  <a:srgbClr val="00FF00"/>
                </a:highlight>
              </a:rPr>
              <a:t>Inclusiveness</a:t>
            </a:r>
            <a:r>
              <a:rPr lang="en-US" altLang="zh-CN" sz="500" dirty="0"/>
              <a:t>: making products and services that accommodate the widest possible number of people. [</a:t>
            </a:r>
            <a:r>
              <a:rPr lang="zh-CN" altLang="en-US" sz="500" dirty="0"/>
              <a:t>更宏观，让设计惠及每一个人，消除排斥因素</a:t>
            </a:r>
            <a:r>
              <a:rPr lang="en-US" altLang="zh-CN" sz="500" dirty="0"/>
              <a:t>]</a:t>
            </a:r>
          </a:p>
          <a:p>
            <a:pPr>
              <a:buNone/>
            </a:pPr>
            <a:r>
              <a:rPr lang="en-US" altLang="zh-CN" sz="500" dirty="0"/>
              <a:t>{</a:t>
            </a:r>
            <a:r>
              <a:rPr lang="zh-CN" altLang="en-US" sz="500" dirty="0"/>
              <a:t>以上两者不光帮助了解 </a:t>
            </a:r>
            <a:r>
              <a:rPr lang="en-US" altLang="zh-CN" sz="500" dirty="0"/>
              <a:t>user need, </a:t>
            </a:r>
            <a:r>
              <a:rPr lang="zh-CN" altLang="en-US" sz="500" dirty="0"/>
              <a:t>也有助 </a:t>
            </a:r>
            <a:r>
              <a:rPr lang="en-US" altLang="zh-CN" sz="500" dirty="0"/>
              <a:t>user want}</a:t>
            </a:r>
          </a:p>
          <a:p>
            <a:pPr>
              <a:buNone/>
            </a:pPr>
            <a:r>
              <a:rPr lang="en-US" altLang="zh-CN" sz="500" dirty="0">
                <a:solidFill>
                  <a:srgbClr val="FF0000"/>
                </a:solidFill>
                <a:highlight>
                  <a:srgbClr val="00FF00"/>
                </a:highlight>
              </a:rPr>
              <a:t>Disability People</a:t>
            </a:r>
            <a:r>
              <a:rPr lang="en-US" altLang="zh-CN" sz="500" dirty="0"/>
              <a:t>: 1).</a:t>
            </a:r>
            <a:r>
              <a:rPr lang="zh-CN" altLang="en-US" sz="500" dirty="0"/>
              <a:t> </a:t>
            </a:r>
            <a:r>
              <a:rPr lang="en-US" altLang="zh-CN" sz="500" dirty="0"/>
              <a:t>Sensory</a:t>
            </a:r>
            <a:r>
              <a:rPr lang="zh-CN" altLang="en-US" sz="500" dirty="0"/>
              <a:t> </a:t>
            </a:r>
            <a:r>
              <a:rPr lang="en-US" altLang="zh-CN" sz="500" dirty="0"/>
              <a:t>impairment[deaf, lose vision]; 2). Physical[stroke, spine cord injuries];Cognitive[lose memory in old age, weak learning ability]; </a:t>
            </a:r>
            <a:r>
              <a:rPr lang="zh-CN" altLang="en-US" sz="500" dirty="0"/>
              <a:t>以上的种类可以细分</a:t>
            </a:r>
            <a:r>
              <a:rPr lang="en-US" altLang="zh-CN" sz="500" dirty="0"/>
              <a:t>: Permanent</a:t>
            </a:r>
            <a:r>
              <a:rPr lang="zh-CN" altLang="en-US" sz="500" dirty="0"/>
              <a:t>永久</a:t>
            </a:r>
            <a:r>
              <a:rPr lang="en-US" altLang="zh-CN" sz="500" dirty="0"/>
              <a:t>, Temporary</a:t>
            </a:r>
            <a:r>
              <a:rPr lang="zh-CN" altLang="en-US" sz="500" dirty="0"/>
              <a:t>间歇</a:t>
            </a:r>
            <a:r>
              <a:rPr lang="en-US" altLang="zh-CN" sz="500" dirty="0"/>
              <a:t>,</a:t>
            </a:r>
            <a:r>
              <a:rPr lang="zh-CN" altLang="en-US" sz="500" dirty="0"/>
              <a:t> </a:t>
            </a:r>
            <a:r>
              <a:rPr lang="en-US" altLang="zh-CN" sz="500" dirty="0"/>
              <a:t>Situational</a:t>
            </a:r>
            <a:r>
              <a:rPr lang="zh-CN" altLang="en-US" sz="500" dirty="0"/>
              <a:t>诱发</a:t>
            </a:r>
            <a:endParaRPr lang="en-US" altLang="zh-CN" sz="500" dirty="0"/>
          </a:p>
          <a:p>
            <a:pPr>
              <a:buNone/>
            </a:pPr>
            <a:endParaRPr lang="en-US" altLang="zh-CN" sz="500" dirty="0"/>
          </a:p>
        </p:txBody>
      </p:sp>
      <p:sp>
        <p:nvSpPr>
          <p:cNvPr id="41" name="文本框 40">
            <a:extLst>
              <a:ext uri="{FF2B5EF4-FFF2-40B4-BE49-F238E27FC236}">
                <a16:creationId xmlns:a16="http://schemas.microsoft.com/office/drawing/2014/main" id="{89DE679D-9A3B-82F8-ED31-9B47543DBD81}"/>
              </a:ext>
            </a:extLst>
          </p:cNvPr>
          <p:cNvSpPr txBox="1"/>
          <p:nvPr/>
        </p:nvSpPr>
        <p:spPr>
          <a:xfrm>
            <a:off x="1485368" y="3645530"/>
            <a:ext cx="1651532" cy="400110"/>
          </a:xfrm>
          <a:prstGeom prst="rect">
            <a:avLst/>
          </a:prstGeom>
          <a:noFill/>
        </p:spPr>
        <p:txBody>
          <a:bodyPr wrap="square" rtlCol="0">
            <a:spAutoFit/>
          </a:bodyPr>
          <a:lstStyle/>
          <a:p>
            <a:pPr>
              <a:buNone/>
            </a:pPr>
            <a:r>
              <a:rPr lang="en-US" altLang="zh-CN" sz="500" b="1" u="sng" dirty="0">
                <a:solidFill>
                  <a:srgbClr val="FF0000"/>
                </a:solidFill>
                <a:highlight>
                  <a:srgbClr val="00FF00"/>
                </a:highlight>
              </a:rPr>
              <a:t>Issues related to design </a:t>
            </a:r>
            <a:r>
              <a:rPr lang="en-US" altLang="zh-CN" sz="500" dirty="0"/>
              <a:t>: 1).How to generate alternative designs; 2). How to choose among alternatives; 3). How to integrate interaction design activities with other lifecycle models.</a:t>
            </a:r>
          </a:p>
        </p:txBody>
      </p:sp>
      <p:sp>
        <p:nvSpPr>
          <p:cNvPr id="42" name="文本框 41">
            <a:extLst>
              <a:ext uri="{FF2B5EF4-FFF2-40B4-BE49-F238E27FC236}">
                <a16:creationId xmlns:a16="http://schemas.microsoft.com/office/drawing/2014/main" id="{D6865AC6-0F98-3FD6-93B9-6F8E8DE10A77}"/>
              </a:ext>
            </a:extLst>
          </p:cNvPr>
          <p:cNvSpPr txBox="1"/>
          <p:nvPr/>
        </p:nvSpPr>
        <p:spPr>
          <a:xfrm>
            <a:off x="8928221" y="5080"/>
            <a:ext cx="927622" cy="3016210"/>
          </a:xfrm>
          <a:prstGeom prst="rect">
            <a:avLst/>
          </a:prstGeom>
          <a:noFill/>
        </p:spPr>
        <p:txBody>
          <a:bodyPr wrap="square" rtlCol="0">
            <a:spAutoFit/>
          </a:bodyPr>
          <a:lstStyle/>
          <a:p>
            <a:pPr>
              <a:buNone/>
            </a:pPr>
            <a:r>
              <a:rPr lang="en-US" altLang="zh-CN" sz="500" b="1" u="sng" dirty="0">
                <a:solidFill>
                  <a:srgbClr val="FF0000"/>
                </a:solidFill>
                <a:highlight>
                  <a:srgbClr val="00FF00"/>
                </a:highlight>
              </a:rPr>
              <a:t>Design Principles</a:t>
            </a:r>
            <a:r>
              <a:rPr lang="en-US" altLang="zh-CN" sz="500" dirty="0"/>
              <a:t>: Based on theory-based knowledge, experience, common-sense. </a:t>
            </a:r>
            <a:r>
              <a:rPr lang="en-US" altLang="zh-CN" sz="500" b="1" dirty="0"/>
              <a:t>Visibility</a:t>
            </a:r>
            <a:r>
              <a:rPr lang="en-US" altLang="zh-CN" sz="500" dirty="0"/>
              <a:t>: </a:t>
            </a:r>
            <a:r>
              <a:rPr lang="zh-CN" altLang="en-US" sz="500" dirty="0"/>
              <a:t>系统状态可见性，操作功能可见性，反馈可见性，约束条件可见性；</a:t>
            </a:r>
            <a:r>
              <a:rPr lang="en-US" altLang="zh-CN" sz="500" b="1" dirty="0"/>
              <a:t>Feedback</a:t>
            </a:r>
            <a:r>
              <a:rPr lang="en-US" altLang="zh-CN" sz="500" dirty="0"/>
              <a:t>: </a:t>
            </a:r>
            <a:r>
              <a:rPr lang="en-US" altLang="zh-CN" sz="500" dirty="0">
                <a:solidFill>
                  <a:srgbClr val="000000"/>
                </a:solidFill>
                <a:effectLst/>
                <a:latin typeface="Calibri" panose="020F0502020204030204" pitchFamily="34" charset="0"/>
              </a:rPr>
              <a:t>Sending information back to the user about what has been done, </a:t>
            </a:r>
            <a:endParaRPr lang="en-US" altLang="zh-CN" sz="500" dirty="0"/>
          </a:p>
          <a:p>
            <a:pPr>
              <a:buNone/>
            </a:pPr>
            <a:r>
              <a:rPr lang="en-US" altLang="zh-CN" sz="500" dirty="0">
                <a:solidFill>
                  <a:srgbClr val="000000"/>
                </a:solidFill>
                <a:effectLst/>
                <a:latin typeface="Calibri" panose="020F0502020204030204" pitchFamily="34" charset="0"/>
              </a:rPr>
              <a:t>Like sound, highlighting, animation</a:t>
            </a:r>
            <a:r>
              <a:rPr lang="en-US" altLang="zh-CN" sz="500" dirty="0">
                <a:solidFill>
                  <a:srgbClr val="000000"/>
                </a:solidFill>
                <a:latin typeface="Calibri" panose="020F0502020204030204" pitchFamily="34" charset="0"/>
              </a:rPr>
              <a:t>; </a:t>
            </a:r>
            <a:r>
              <a:rPr lang="en-US" altLang="zh-CN" sz="500" b="1" dirty="0">
                <a:solidFill>
                  <a:srgbClr val="000000"/>
                </a:solidFill>
                <a:latin typeface="Calibri" panose="020F0502020204030204" pitchFamily="34" charset="0"/>
              </a:rPr>
              <a:t>Constrains</a:t>
            </a:r>
            <a:r>
              <a:rPr lang="en-US" altLang="zh-CN" sz="500" dirty="0">
                <a:solidFill>
                  <a:srgbClr val="000000"/>
                </a:solidFill>
                <a:latin typeface="Calibri" panose="020F0502020204030204" pitchFamily="34" charset="0"/>
              </a:rPr>
              <a:t>: </a:t>
            </a:r>
            <a:r>
              <a:rPr lang="en-US" altLang="zh-CN" sz="500" dirty="0">
                <a:solidFill>
                  <a:srgbClr val="000000"/>
                </a:solidFill>
                <a:effectLst/>
                <a:latin typeface="Calibri" panose="020F0502020204030204" pitchFamily="34" charset="0"/>
              </a:rPr>
              <a:t>Restrict possible wrong actions that can be performed[</a:t>
            </a:r>
            <a:r>
              <a:rPr lang="zh-CN" altLang="en-US" sz="500" dirty="0">
                <a:solidFill>
                  <a:srgbClr val="000000"/>
                </a:solidFill>
                <a:effectLst/>
                <a:latin typeface="Calibri" panose="020F0502020204030204" pitchFamily="34" charset="0"/>
              </a:rPr>
              <a:t>鼠标和键盘对应的接口处添加</a:t>
            </a:r>
            <a:r>
              <a:rPr lang="zh-CN" altLang="en-US" sz="500" dirty="0">
                <a:solidFill>
                  <a:srgbClr val="000000"/>
                </a:solidFill>
                <a:latin typeface="Calibri" panose="020F0502020204030204" pitchFamily="34" charset="0"/>
              </a:rPr>
              <a:t>不同</a:t>
            </a:r>
            <a:r>
              <a:rPr lang="en-US" altLang="zh-CN" sz="500" dirty="0">
                <a:solidFill>
                  <a:srgbClr val="000000"/>
                </a:solidFill>
                <a:latin typeface="Calibri" panose="020F0502020204030204" pitchFamily="34" charset="0"/>
              </a:rPr>
              <a:t>icon</a:t>
            </a:r>
            <a:r>
              <a:rPr lang="en-US" altLang="zh-CN" sz="500" dirty="0">
                <a:solidFill>
                  <a:srgbClr val="000000"/>
                </a:solidFill>
                <a:effectLst/>
                <a:latin typeface="Calibri" panose="020F0502020204030204" pitchFamily="34" charset="0"/>
              </a:rPr>
              <a:t>];</a:t>
            </a:r>
          </a:p>
          <a:p>
            <a:pPr>
              <a:buNone/>
            </a:pPr>
            <a:r>
              <a:rPr lang="en-US" altLang="zh-CN" sz="500" b="1" dirty="0">
                <a:solidFill>
                  <a:srgbClr val="000000"/>
                </a:solidFill>
                <a:latin typeface="Calibri" panose="020F0502020204030204" pitchFamily="34" charset="0"/>
              </a:rPr>
              <a:t>Consistency</a:t>
            </a:r>
            <a:r>
              <a:rPr lang="en-US" altLang="zh-CN" sz="500" dirty="0">
                <a:solidFill>
                  <a:srgbClr val="000000"/>
                </a:solidFill>
                <a:latin typeface="Calibri" panose="020F0502020204030204" pitchFamily="34" charset="0"/>
              </a:rPr>
              <a:t>: 1). Internal: refers to designing operations to behave the same within an application, 2). External: refers to designing operations, interfaces, and so on to be the same across applications and devices, 3). Aesthetic: style and appearance is repeated enhance recognition, communicates membership and sets emotional tone[</a:t>
            </a:r>
            <a:r>
              <a:rPr lang="zh-CN" altLang="en-US" sz="500" dirty="0">
                <a:solidFill>
                  <a:srgbClr val="000000"/>
                </a:solidFill>
                <a:latin typeface="Calibri" panose="020F0502020204030204" pitchFamily="34" charset="0"/>
              </a:rPr>
              <a:t>梅奔</a:t>
            </a:r>
            <a:r>
              <a:rPr lang="en-US" altLang="zh-CN" sz="500" dirty="0">
                <a:solidFill>
                  <a:srgbClr val="000000"/>
                </a:solidFill>
                <a:latin typeface="Calibri" panose="020F0502020204030204" pitchFamily="34" charset="0"/>
              </a:rPr>
              <a:t>=</a:t>
            </a:r>
            <a:r>
              <a:rPr lang="zh-CN" altLang="en-US" sz="500" dirty="0">
                <a:solidFill>
                  <a:srgbClr val="000000"/>
                </a:solidFill>
                <a:latin typeface="Calibri" panose="020F0502020204030204" pitchFamily="34" charset="0"/>
              </a:rPr>
              <a:t>尊贵</a:t>
            </a:r>
            <a:r>
              <a:rPr lang="en-US" altLang="zh-CN" sz="500" dirty="0">
                <a:solidFill>
                  <a:srgbClr val="000000"/>
                </a:solidFill>
                <a:latin typeface="Calibri" panose="020F0502020204030204" pitchFamily="34" charset="0"/>
              </a:rPr>
              <a:t>], 4). Functional: meaning and action are consistent to improve learnability and understanding; Affordance: an attribute of an object that allows people to know how to use it. [scrollbars to enable moving up and down]</a:t>
            </a:r>
            <a:endParaRPr lang="en-US" altLang="zh-CN" sz="500" dirty="0"/>
          </a:p>
          <a:p>
            <a:r>
              <a:rPr lang="en-US" altLang="zh-CN" sz="500" dirty="0"/>
              <a:t> </a:t>
            </a:r>
            <a:endParaRPr lang="zh-CN" altLang="en-US" sz="500" dirty="0"/>
          </a:p>
        </p:txBody>
      </p:sp>
      <p:sp>
        <p:nvSpPr>
          <p:cNvPr id="43" name="文本框 42">
            <a:extLst>
              <a:ext uri="{FF2B5EF4-FFF2-40B4-BE49-F238E27FC236}">
                <a16:creationId xmlns:a16="http://schemas.microsoft.com/office/drawing/2014/main" id="{CD078F48-AA76-F7C7-EC02-5C39811B4946}"/>
              </a:ext>
            </a:extLst>
          </p:cNvPr>
          <p:cNvSpPr txBox="1"/>
          <p:nvPr/>
        </p:nvSpPr>
        <p:spPr>
          <a:xfrm>
            <a:off x="0" y="3577129"/>
            <a:ext cx="1666899" cy="3323987"/>
          </a:xfrm>
          <a:prstGeom prst="rect">
            <a:avLst/>
          </a:prstGeom>
          <a:noFill/>
        </p:spPr>
        <p:txBody>
          <a:bodyPr wrap="square" rtlCol="0">
            <a:spAutoFit/>
          </a:bodyPr>
          <a:lstStyle/>
          <a:p>
            <a:pPr>
              <a:buNone/>
            </a:pPr>
            <a:r>
              <a:rPr lang="en-GB" altLang="zh-CN" sz="500" b="1" u="sng" dirty="0" err="1">
                <a:solidFill>
                  <a:srgbClr val="FF0000"/>
                </a:solidFill>
                <a:highlight>
                  <a:srgbClr val="00FF00"/>
                </a:highlight>
              </a:rPr>
              <a:t>Shneiderman</a:t>
            </a:r>
            <a:r>
              <a:rPr lang="en-US" altLang="zh-CN" sz="500" b="1" u="sng" dirty="0">
                <a:solidFill>
                  <a:srgbClr val="FF0000"/>
                </a:solidFill>
                <a:highlight>
                  <a:srgbClr val="00FF00"/>
                </a:highlight>
              </a:rPr>
              <a:t>’s</a:t>
            </a:r>
            <a:r>
              <a:rPr lang="zh-CN" altLang="en-US" sz="500" b="1" u="sng" dirty="0">
                <a:solidFill>
                  <a:srgbClr val="FF0000"/>
                </a:solidFill>
                <a:highlight>
                  <a:srgbClr val="00FF00"/>
                </a:highlight>
              </a:rPr>
              <a:t> </a:t>
            </a:r>
            <a:r>
              <a:rPr lang="en-US" altLang="zh-CN" sz="500" b="1" u="sng" dirty="0">
                <a:solidFill>
                  <a:srgbClr val="FF0000"/>
                </a:solidFill>
                <a:highlight>
                  <a:srgbClr val="00FF00"/>
                </a:highlight>
              </a:rPr>
              <a:t>EIGHT</a:t>
            </a:r>
            <a:r>
              <a:rPr lang="zh-CN" altLang="en-US" sz="500" b="1" u="sng" dirty="0">
                <a:solidFill>
                  <a:srgbClr val="FF0000"/>
                </a:solidFill>
                <a:highlight>
                  <a:srgbClr val="00FF00"/>
                </a:highlight>
              </a:rPr>
              <a:t> </a:t>
            </a:r>
            <a:r>
              <a:rPr lang="en-US" altLang="zh-CN" sz="500" b="1" u="sng" dirty="0">
                <a:solidFill>
                  <a:srgbClr val="FF0000"/>
                </a:solidFill>
                <a:highlight>
                  <a:srgbClr val="00FF00"/>
                </a:highlight>
              </a:rPr>
              <a:t>Golden</a:t>
            </a:r>
            <a:r>
              <a:rPr lang="zh-CN" altLang="en-US" sz="500" b="1" u="sng" dirty="0">
                <a:solidFill>
                  <a:srgbClr val="FF0000"/>
                </a:solidFill>
                <a:highlight>
                  <a:srgbClr val="00FF00"/>
                </a:highlight>
              </a:rPr>
              <a:t> </a:t>
            </a:r>
            <a:r>
              <a:rPr lang="en-US" altLang="zh-CN" sz="500" b="1" u="sng" dirty="0">
                <a:solidFill>
                  <a:srgbClr val="FF0000"/>
                </a:solidFill>
                <a:highlight>
                  <a:srgbClr val="00FF00"/>
                </a:highlight>
              </a:rPr>
              <a:t>Rules[design principles inform interaction design]</a:t>
            </a:r>
            <a:r>
              <a:rPr lang="en-GB" altLang="zh-CN" sz="500" b="1" u="sng" dirty="0">
                <a:solidFill>
                  <a:srgbClr val="FF0000"/>
                </a:solidFill>
                <a:highlight>
                  <a:srgbClr val="00FF00"/>
                </a:highlight>
              </a:rPr>
              <a:t>:</a:t>
            </a:r>
            <a:r>
              <a:rPr lang="en-GB" altLang="zh-CN" sz="500" u="sng" dirty="0">
                <a:highlight>
                  <a:srgbClr val="00FF00"/>
                </a:highlight>
              </a:rPr>
              <a:t> </a:t>
            </a:r>
            <a:r>
              <a:rPr lang="en-GB" altLang="zh-CN" sz="500" dirty="0"/>
              <a:t>1). </a:t>
            </a:r>
            <a:r>
              <a:rPr lang="en-GB" altLang="zh-CN" sz="500" b="1" dirty="0"/>
              <a:t>Strive for Consistence</a:t>
            </a:r>
            <a:r>
              <a:rPr lang="en-GB" altLang="zh-CN" sz="500" dirty="0"/>
              <a:t>: </a:t>
            </a:r>
            <a:r>
              <a:rPr lang="en-US" altLang="zh-CN" sz="500" dirty="0">
                <a:solidFill>
                  <a:srgbClr val="000000"/>
                </a:solidFill>
                <a:effectLst/>
              </a:rPr>
              <a:t>Consistent sequences of actions should be required in similar situations, include Workflows / Functionality / Appearance / Terminology. Importance is reducing learning cost, improve user efficiency and confidence; 2). </a:t>
            </a:r>
            <a:r>
              <a:rPr lang="en-US" altLang="zh-CN" sz="500" b="1" dirty="0">
                <a:solidFill>
                  <a:srgbClr val="000000"/>
                </a:solidFill>
                <a:effectLst/>
              </a:rPr>
              <a:t>Enable frequent users to use shortcuts</a:t>
            </a:r>
            <a:r>
              <a:rPr lang="en-US" altLang="zh-CN" sz="500" dirty="0">
                <a:solidFill>
                  <a:srgbClr val="000000"/>
                </a:solidFill>
                <a:effectLst/>
              </a:rPr>
              <a:t>: </a:t>
            </a:r>
            <a:r>
              <a:rPr lang="zh-CN" altLang="en-US" sz="500" dirty="0">
                <a:solidFill>
                  <a:srgbClr val="000000"/>
                </a:solidFill>
                <a:effectLst/>
              </a:rPr>
              <a:t>熟练用户使用快捷键</a:t>
            </a:r>
            <a:r>
              <a:rPr lang="en-US" altLang="zh-CN" sz="500" dirty="0">
                <a:solidFill>
                  <a:srgbClr val="000000"/>
                </a:solidFill>
              </a:rPr>
              <a:t>[copy </a:t>
            </a:r>
            <a:r>
              <a:rPr lang="en-US" altLang="zh-CN" sz="500" dirty="0" err="1">
                <a:solidFill>
                  <a:srgbClr val="000000"/>
                </a:solidFill>
              </a:rPr>
              <a:t>ctrl+C</a:t>
            </a:r>
            <a:r>
              <a:rPr lang="en-US" altLang="zh-CN" sz="500" dirty="0">
                <a:solidFill>
                  <a:srgbClr val="000000"/>
                </a:solidFill>
              </a:rPr>
              <a:t>]</a:t>
            </a:r>
            <a:r>
              <a:rPr lang="zh-CN" altLang="en-US" sz="500" dirty="0">
                <a:solidFill>
                  <a:srgbClr val="000000"/>
                </a:solidFill>
              </a:rPr>
              <a:t>，提高他们操作速度</a:t>
            </a:r>
            <a:r>
              <a:rPr lang="en-US" altLang="zh-CN" sz="500" dirty="0">
                <a:solidFill>
                  <a:srgbClr val="000000"/>
                </a:solidFill>
              </a:rPr>
              <a:t>. Shortcuts includes: keyboard shortcuts</a:t>
            </a:r>
            <a:r>
              <a:rPr lang="zh-CN" altLang="en-US" sz="500" dirty="0">
                <a:solidFill>
                  <a:srgbClr val="000000"/>
                </a:solidFill>
              </a:rPr>
              <a:t>→</a:t>
            </a:r>
            <a:r>
              <a:rPr lang="en-US" altLang="zh-CN" sz="500" dirty="0">
                <a:solidFill>
                  <a:srgbClr val="000000"/>
                </a:solidFill>
              </a:rPr>
              <a:t>hidden “power user” features</a:t>
            </a:r>
            <a:r>
              <a:rPr lang="zh-CN" altLang="en-US" sz="500" dirty="0">
                <a:solidFill>
                  <a:srgbClr val="000000"/>
                </a:solidFill>
              </a:rPr>
              <a:t>→</a:t>
            </a:r>
            <a:r>
              <a:rPr lang="en-US" altLang="zh-CN" sz="500" dirty="0">
                <a:solidFill>
                  <a:srgbClr val="000000"/>
                </a:solidFill>
              </a:rPr>
              <a:t>automations.[</a:t>
            </a:r>
            <a:r>
              <a:rPr lang="zh-CN" altLang="en-US" sz="500" dirty="0">
                <a:solidFill>
                  <a:srgbClr val="000000"/>
                </a:solidFill>
              </a:rPr>
              <a:t>右键选择复制指令→快捷键→直接拖拽目标文字</a:t>
            </a:r>
            <a:r>
              <a:rPr lang="en-US" altLang="zh-CN" sz="500" dirty="0">
                <a:solidFill>
                  <a:srgbClr val="000000"/>
                </a:solidFill>
              </a:rPr>
              <a:t>];</a:t>
            </a:r>
            <a:r>
              <a:rPr lang="zh-CN" altLang="en-US" sz="500" dirty="0">
                <a:solidFill>
                  <a:srgbClr val="000000"/>
                </a:solidFill>
              </a:rPr>
              <a:t> </a:t>
            </a:r>
            <a:r>
              <a:rPr lang="en-US" altLang="zh-CN" sz="500" dirty="0">
                <a:solidFill>
                  <a:srgbClr val="000000"/>
                </a:solidFill>
              </a:rPr>
              <a:t>3).</a:t>
            </a:r>
            <a:r>
              <a:rPr lang="zh-CN" altLang="en-US" sz="500" dirty="0">
                <a:solidFill>
                  <a:srgbClr val="000000"/>
                </a:solidFill>
              </a:rPr>
              <a:t> </a:t>
            </a:r>
            <a:r>
              <a:rPr lang="en-US" altLang="zh-CN" sz="500" dirty="0">
                <a:solidFill>
                  <a:srgbClr val="000000"/>
                </a:solidFill>
              </a:rPr>
              <a:t>Offer informative feedback: </a:t>
            </a:r>
            <a:r>
              <a:rPr lang="zh-CN" altLang="en-US" sz="500" dirty="0">
                <a:solidFill>
                  <a:srgbClr val="000000"/>
                </a:solidFill>
              </a:rPr>
              <a:t>及时反馈，用户知道操作结果</a:t>
            </a:r>
            <a:r>
              <a:rPr lang="en-US" altLang="zh-CN" sz="500" dirty="0">
                <a:solidFill>
                  <a:srgbClr val="000000"/>
                </a:solidFill>
              </a:rPr>
              <a:t>[</a:t>
            </a:r>
            <a:r>
              <a:rPr lang="zh-CN" altLang="en-US" sz="500" dirty="0">
                <a:solidFill>
                  <a:srgbClr val="000000"/>
                </a:solidFill>
              </a:rPr>
              <a:t>进度条，成功或失败的通知</a:t>
            </a:r>
            <a:r>
              <a:rPr lang="en-US" altLang="zh-CN" sz="500" dirty="0">
                <a:solidFill>
                  <a:srgbClr val="000000"/>
                </a:solidFill>
              </a:rPr>
              <a:t>]</a:t>
            </a:r>
            <a:r>
              <a:rPr lang="zh-CN" altLang="en-US" sz="500" dirty="0">
                <a:solidFill>
                  <a:srgbClr val="000000"/>
                </a:solidFill>
              </a:rPr>
              <a:t>，增强用户控制感，减少不确定性。确保通知 </a:t>
            </a:r>
            <a:r>
              <a:rPr lang="en-US" altLang="zh-CN" sz="500" dirty="0">
                <a:solidFill>
                  <a:srgbClr val="000000"/>
                </a:solidFill>
              </a:rPr>
              <a:t>relevant, fits importance and urgency, comprehensible and meaningful, within appropriate context; 4). </a:t>
            </a:r>
            <a:r>
              <a:rPr lang="en-US" altLang="zh-CN" sz="500" b="1" dirty="0">
                <a:solidFill>
                  <a:srgbClr val="000000"/>
                </a:solidFill>
              </a:rPr>
              <a:t>Design dialog to yield closure</a:t>
            </a:r>
            <a:r>
              <a:rPr lang="en-US" altLang="zh-CN" sz="500" dirty="0">
                <a:solidFill>
                  <a:srgbClr val="000000"/>
                </a:solidFill>
              </a:rPr>
              <a:t>: grouping of actions, explicit completion of an action, well-defined options for the next step.</a:t>
            </a:r>
            <a:r>
              <a:rPr lang="en-GB" altLang="zh-CN" sz="500" dirty="0">
                <a:solidFill>
                  <a:srgbClr val="000000"/>
                </a:solidFill>
                <a:effectLst/>
              </a:rPr>
              <a:t> Sequence of actions should be organized into groups with a beginning, middle, and end </a:t>
            </a:r>
            <a:r>
              <a:rPr lang="zh-CN" altLang="en-US" sz="500" dirty="0">
                <a:solidFill>
                  <a:srgbClr val="000000"/>
                </a:solidFill>
                <a:effectLst/>
                <a:ea typeface="等线" panose="02010600030101010101" pitchFamily="2" charset="-122"/>
              </a:rPr>
              <a:t>点开窗口，发消息，窗口关闭</a:t>
            </a:r>
            <a:r>
              <a:rPr lang="en-US" altLang="zh-CN" sz="500" dirty="0">
                <a:solidFill>
                  <a:srgbClr val="000000"/>
                </a:solidFill>
                <a:effectLst/>
                <a:ea typeface="等线" panose="02010600030101010101" pitchFamily="2" charset="-122"/>
              </a:rPr>
              <a:t>; 5). </a:t>
            </a:r>
            <a:r>
              <a:rPr lang="en-US" altLang="zh-CN" sz="500" b="1" dirty="0">
                <a:solidFill>
                  <a:srgbClr val="000000"/>
                </a:solidFill>
                <a:effectLst/>
                <a:ea typeface="等线" panose="02010600030101010101" pitchFamily="2" charset="-122"/>
              </a:rPr>
              <a:t>Offer simple error handling</a:t>
            </a:r>
            <a:r>
              <a:rPr lang="en-US" altLang="zh-CN" sz="500" dirty="0">
                <a:solidFill>
                  <a:srgbClr val="000000"/>
                </a:solidFill>
                <a:effectLst/>
                <a:ea typeface="等线" panose="02010600030101010101" pitchFamily="2" charset="-122"/>
              </a:rPr>
              <a:t>: </a:t>
            </a:r>
            <a:r>
              <a:rPr lang="en-US" altLang="zh-CN" sz="500" dirty="0">
                <a:solidFill>
                  <a:srgbClr val="000000"/>
                </a:solidFill>
                <a:effectLst/>
              </a:rPr>
              <a:t>(error prevention, detect the error and offer hints for handling error; 6). </a:t>
            </a:r>
            <a:r>
              <a:rPr lang="en-US" altLang="zh-CN" sz="500" b="1" dirty="0">
                <a:solidFill>
                  <a:srgbClr val="000000"/>
                </a:solidFill>
                <a:effectLst/>
              </a:rPr>
              <a:t>Permit easy reversal of actions</a:t>
            </a:r>
            <a:r>
              <a:rPr lang="en-US" altLang="zh-CN" sz="500" dirty="0">
                <a:solidFill>
                  <a:srgbClr val="000000"/>
                </a:solidFill>
                <a:effectLst/>
              </a:rPr>
              <a:t>: (errors can be undone </a:t>
            </a:r>
            <a:r>
              <a:rPr lang="zh-CN" altLang="en-US" sz="500" dirty="0">
                <a:solidFill>
                  <a:srgbClr val="000000"/>
                </a:solidFill>
                <a:effectLst/>
                <a:ea typeface="等线" panose="02010600030101010101" pitchFamily="2" charset="-122"/>
              </a:rPr>
              <a:t>撤回功能 </a:t>
            </a:r>
            <a:r>
              <a:rPr lang="en-US" altLang="zh-CN" sz="500" dirty="0">
                <a:solidFill>
                  <a:srgbClr val="000000"/>
                </a:solidFill>
                <a:effectLst/>
              </a:rPr>
              <a:t>no interference with workflow, </a:t>
            </a:r>
            <a:endParaRPr lang="en-US" altLang="zh-CN" sz="500" dirty="0"/>
          </a:p>
          <a:p>
            <a:pPr>
              <a:buNone/>
            </a:pPr>
            <a:r>
              <a:rPr lang="en-US" altLang="zh-CN" sz="500" dirty="0">
                <a:solidFill>
                  <a:srgbClr val="000000"/>
                </a:solidFill>
                <a:effectLst/>
              </a:rPr>
              <a:t>more freedom for user, single-action undo/action history); 7). </a:t>
            </a:r>
            <a:r>
              <a:rPr lang="en-US" altLang="zh-CN" sz="500" b="1" dirty="0">
                <a:solidFill>
                  <a:srgbClr val="000000"/>
                </a:solidFill>
                <a:effectLst/>
              </a:rPr>
              <a:t>Support </a:t>
            </a:r>
            <a:r>
              <a:rPr lang="en-US" altLang="zh-CN" sz="500" b="1" dirty="0">
                <a:solidFill>
                  <a:srgbClr val="000000"/>
                </a:solidFill>
              </a:rPr>
              <a:t>Internal Icons of Control</a:t>
            </a:r>
            <a:r>
              <a:rPr lang="en-US" altLang="zh-CN" sz="500" dirty="0">
                <a:solidFill>
                  <a:srgbClr val="000000"/>
                </a:solidFill>
              </a:rPr>
              <a:t>: </a:t>
            </a:r>
            <a:r>
              <a:rPr lang="en-US" altLang="zh-CN" sz="500" dirty="0">
                <a:solidFill>
                  <a:srgbClr val="000000"/>
                </a:solidFill>
                <a:effectLst/>
              </a:rPr>
              <a:t>make users the initiators of actions rather than the responders to increase their confidence and satisfaction, </a:t>
            </a:r>
            <a:r>
              <a:rPr lang="en-US" altLang="zh-CN" sz="500" dirty="0">
                <a:solidFill>
                  <a:srgbClr val="000000"/>
                </a:solidFill>
                <a:effectLst/>
                <a:ea typeface="等线" panose="02010600030101010101" pitchFamily="2" charset="-122"/>
              </a:rPr>
              <a:t>such as</a:t>
            </a:r>
            <a:r>
              <a:rPr lang="zh-CN" altLang="en-US" sz="500" dirty="0">
                <a:solidFill>
                  <a:srgbClr val="000000"/>
                </a:solidFill>
                <a:effectLst/>
                <a:ea typeface="等线" panose="02010600030101010101" pitchFamily="2" charset="-122"/>
              </a:rPr>
              <a:t> </a:t>
            </a:r>
            <a:r>
              <a:rPr lang="en-US" altLang="zh-CN" sz="500" dirty="0">
                <a:solidFill>
                  <a:srgbClr val="000000"/>
                </a:solidFill>
                <a:effectLst/>
              </a:rPr>
              <a:t>The user commands, the system obeys/ Strongly relies on the informative feedback); 8). </a:t>
            </a:r>
            <a:r>
              <a:rPr lang="en-US" altLang="zh-CN" sz="500" b="1" dirty="0">
                <a:solidFill>
                  <a:srgbClr val="000000"/>
                </a:solidFill>
                <a:effectLst/>
              </a:rPr>
              <a:t>Reduce Short Term Memory Load</a:t>
            </a:r>
            <a:r>
              <a:rPr lang="en-US" altLang="zh-CN" sz="500" dirty="0">
                <a:solidFill>
                  <a:srgbClr val="000000"/>
                </a:solidFill>
                <a:effectLst/>
              </a:rPr>
              <a:t>: displays be kept simple, multiple page displays be consolidated(</a:t>
            </a:r>
            <a:r>
              <a:rPr lang="zh-CN" altLang="en-US" sz="500" dirty="0">
                <a:solidFill>
                  <a:srgbClr val="000000"/>
                </a:solidFill>
                <a:effectLst/>
                <a:ea typeface="等线" panose="02010600030101010101" pitchFamily="2" charset="-122"/>
              </a:rPr>
              <a:t>整合</a:t>
            </a:r>
            <a:r>
              <a:rPr lang="en-US" altLang="zh-CN" sz="500" dirty="0">
                <a:solidFill>
                  <a:srgbClr val="000000"/>
                </a:solidFill>
                <a:effectLst/>
              </a:rPr>
              <a:t>), window</a:t>
            </a:r>
            <a:r>
              <a:rPr lang="en-US" altLang="zh-CN" sz="500" dirty="0"/>
              <a:t> </a:t>
            </a:r>
            <a:r>
              <a:rPr lang="en-US" altLang="zh-CN" sz="500" dirty="0">
                <a:solidFill>
                  <a:srgbClr val="000000"/>
                </a:solidFill>
                <a:effectLst/>
              </a:rPr>
              <a:t>motion frequency be reduced, distribute enough time to operation workflow.</a:t>
            </a:r>
          </a:p>
          <a:p>
            <a:pPr>
              <a:buNone/>
            </a:pPr>
            <a:r>
              <a:rPr lang="en-US" altLang="zh-CN" sz="500" b="1" dirty="0">
                <a:solidFill>
                  <a:srgbClr val="FF0000"/>
                </a:solidFill>
                <a:highlight>
                  <a:srgbClr val="00FF00"/>
                </a:highlight>
              </a:rPr>
              <a:t>How to Generate Alternative Design</a:t>
            </a:r>
            <a:r>
              <a:rPr lang="en-US" altLang="zh-CN" sz="500" dirty="0">
                <a:solidFill>
                  <a:srgbClr val="000000"/>
                </a:solidFill>
              </a:rPr>
              <a:t>: </a:t>
            </a:r>
            <a:r>
              <a:rPr lang="en-GB" altLang="zh-CN" sz="500" b="1" dirty="0">
                <a:solidFill>
                  <a:srgbClr val="000000"/>
                </a:solidFill>
                <a:effectLst/>
              </a:rPr>
              <a:t>:</a:t>
            </a:r>
            <a:r>
              <a:rPr lang="en-GB" altLang="zh-CN" sz="500" dirty="0">
                <a:solidFill>
                  <a:srgbClr val="000000"/>
                </a:solidFill>
                <a:effectLst/>
              </a:rPr>
              <a:t>‘</a:t>
            </a:r>
            <a:r>
              <a:rPr lang="en-GB" altLang="zh-CN" sz="500" b="1" dirty="0">
                <a:solidFill>
                  <a:srgbClr val="000000"/>
                </a:solidFill>
                <a:effectLst/>
              </a:rPr>
              <a:t>Flair and creativity’: research and synthesis</a:t>
            </a:r>
            <a:r>
              <a:rPr lang="en-GB" altLang="zh-CN" sz="500" dirty="0">
                <a:solidFill>
                  <a:srgbClr val="000000"/>
                </a:solidFill>
                <a:effectLst/>
              </a:rPr>
              <a:t> (</a:t>
            </a:r>
            <a:r>
              <a:rPr lang="zh-CN" altLang="en-US" sz="500" dirty="0">
                <a:solidFill>
                  <a:srgbClr val="000000"/>
                </a:solidFill>
                <a:effectLst/>
                <a:ea typeface="等线" panose="02010600030101010101" pitchFamily="2" charset="-122"/>
              </a:rPr>
              <a:t>可通过研究现有产品的优缺点结合用户反馈，提出多种不同的界面布局</a:t>
            </a:r>
            <a:r>
              <a:rPr lang="en-US" altLang="zh-CN" sz="500" dirty="0">
                <a:solidFill>
                  <a:srgbClr val="000000"/>
                </a:solidFill>
                <a:effectLst/>
              </a:rPr>
              <a:t>)/</a:t>
            </a:r>
            <a:r>
              <a:rPr lang="en-GB" altLang="zh-CN" sz="500" b="1" dirty="0">
                <a:solidFill>
                  <a:srgbClr val="000000"/>
                </a:solidFill>
                <a:effectLst/>
              </a:rPr>
              <a:t>Cross-fertilization of ideas from different perspectives</a:t>
            </a:r>
            <a:r>
              <a:rPr lang="en-GB" altLang="zh-CN" sz="500" dirty="0">
                <a:solidFill>
                  <a:srgbClr val="000000"/>
                </a:solidFill>
                <a:effectLst/>
              </a:rPr>
              <a:t>(</a:t>
            </a:r>
            <a:r>
              <a:rPr lang="zh-CN" altLang="en-US" sz="500" dirty="0">
                <a:solidFill>
                  <a:srgbClr val="000000"/>
                </a:solidFill>
                <a:effectLst/>
                <a:ea typeface="等线" panose="02010600030101010101" pitchFamily="2" charset="-122"/>
              </a:rPr>
              <a:t>结合教育学、心理学、工业设计的知识</a:t>
            </a:r>
            <a:r>
              <a:rPr lang="en-US" altLang="zh-CN" sz="500" dirty="0">
                <a:solidFill>
                  <a:srgbClr val="000000"/>
                </a:solidFill>
                <a:effectLst/>
              </a:rPr>
              <a:t>) /</a:t>
            </a:r>
            <a:r>
              <a:rPr lang="en-GB" altLang="zh-CN" sz="500" b="1" dirty="0">
                <a:solidFill>
                  <a:srgbClr val="000000"/>
                </a:solidFill>
                <a:effectLst/>
              </a:rPr>
              <a:t>Users can generate different designs</a:t>
            </a:r>
            <a:r>
              <a:rPr lang="en-GB" altLang="zh-CN" sz="500" dirty="0">
                <a:solidFill>
                  <a:srgbClr val="000000"/>
                </a:solidFill>
                <a:effectLst/>
              </a:rPr>
              <a:t>(</a:t>
            </a:r>
            <a:r>
              <a:rPr lang="zh-CN" altLang="en-US" sz="500" dirty="0">
                <a:solidFill>
                  <a:srgbClr val="000000"/>
                </a:solidFill>
                <a:effectLst/>
                <a:ea typeface="等线" panose="02010600030101010101" pitchFamily="2" charset="-122"/>
              </a:rPr>
              <a:t>让用户直接提供设计方案</a:t>
            </a:r>
            <a:r>
              <a:rPr lang="en-US" altLang="zh-CN" sz="500" dirty="0">
                <a:solidFill>
                  <a:srgbClr val="000000"/>
                </a:solidFill>
                <a:effectLst/>
              </a:rPr>
              <a:t>)/</a:t>
            </a:r>
            <a:r>
              <a:rPr lang="en-GB" altLang="zh-CN" sz="500" b="1" dirty="0">
                <a:solidFill>
                  <a:srgbClr val="000000"/>
                </a:solidFill>
                <a:effectLst/>
              </a:rPr>
              <a:t>Product evolution based on changing use</a:t>
            </a:r>
            <a:r>
              <a:rPr lang="en-GB" altLang="zh-CN" sz="500" dirty="0">
                <a:solidFill>
                  <a:srgbClr val="000000"/>
                </a:solidFill>
                <a:effectLst/>
              </a:rPr>
              <a:t>(</a:t>
            </a:r>
            <a:r>
              <a:rPr lang="zh-CN" altLang="en-US" sz="500" dirty="0">
                <a:solidFill>
                  <a:srgbClr val="000000"/>
                </a:solidFill>
                <a:effectLst/>
                <a:ea typeface="等线" panose="02010600030101010101" pitchFamily="2" charset="-122"/>
              </a:rPr>
              <a:t>发现某个功能使用频率很高，但用户体验不佳，遂对该功能进行优化</a:t>
            </a:r>
            <a:r>
              <a:rPr lang="en-US" altLang="zh-CN" sz="500" dirty="0">
                <a:solidFill>
                  <a:srgbClr val="000000"/>
                </a:solidFill>
                <a:effectLst/>
              </a:rPr>
              <a:t>)/</a:t>
            </a:r>
            <a:r>
              <a:rPr lang="en-GB" altLang="zh-CN" sz="500" b="1" dirty="0">
                <a:solidFill>
                  <a:srgbClr val="000000"/>
                </a:solidFill>
                <a:effectLst/>
              </a:rPr>
              <a:t>Seek inspiration: similar products and domain, or different products and domain.</a:t>
            </a:r>
            <a:endParaRPr lang="zh-CN" altLang="en-US" sz="500" dirty="0"/>
          </a:p>
        </p:txBody>
      </p:sp>
      <p:sp>
        <p:nvSpPr>
          <p:cNvPr id="44" name="文本框 43">
            <a:extLst>
              <a:ext uri="{FF2B5EF4-FFF2-40B4-BE49-F238E27FC236}">
                <a16:creationId xmlns:a16="http://schemas.microsoft.com/office/drawing/2014/main" id="{8067B07D-8718-6FF9-FFE3-D497FE7F7F35}"/>
              </a:ext>
            </a:extLst>
          </p:cNvPr>
          <p:cNvSpPr txBox="1"/>
          <p:nvPr/>
        </p:nvSpPr>
        <p:spPr>
          <a:xfrm>
            <a:off x="1484628" y="4382244"/>
            <a:ext cx="1670050" cy="2554545"/>
          </a:xfrm>
          <a:prstGeom prst="rect">
            <a:avLst/>
          </a:prstGeom>
          <a:noFill/>
        </p:spPr>
        <p:txBody>
          <a:bodyPr wrap="square" rtlCol="0">
            <a:spAutoFit/>
          </a:bodyPr>
          <a:lstStyle/>
          <a:p>
            <a:pPr>
              <a:buNone/>
            </a:pPr>
            <a:r>
              <a:rPr lang="en-US" altLang="zh-CN" sz="500" b="1" u="sng" dirty="0">
                <a:solidFill>
                  <a:srgbClr val="FF0000"/>
                </a:solidFill>
                <a:highlight>
                  <a:srgbClr val="00FF00"/>
                </a:highlight>
              </a:rPr>
              <a:t>How to Choose Among Alternatives</a:t>
            </a:r>
            <a:r>
              <a:rPr lang="en-GB" altLang="zh-CN" sz="500" b="1" dirty="0"/>
              <a:t>:</a:t>
            </a:r>
            <a:r>
              <a:rPr lang="en-GB" altLang="zh-CN" sz="500" dirty="0"/>
              <a:t> 1). </a:t>
            </a:r>
            <a:r>
              <a:rPr lang="en-GB" altLang="zh-CN" sz="500" dirty="0">
                <a:solidFill>
                  <a:srgbClr val="000000"/>
                </a:solidFill>
                <a:effectLst/>
              </a:rPr>
              <a:t>.</a:t>
            </a:r>
            <a:r>
              <a:rPr lang="en-GB" altLang="zh-CN" sz="500" b="1" dirty="0">
                <a:solidFill>
                  <a:srgbClr val="000000"/>
                </a:solidFill>
                <a:effectLst/>
              </a:rPr>
              <a:t>Interaction design focuses on externally-visible and measurable behaviour.</a:t>
            </a:r>
            <a:r>
              <a:rPr lang="en-GB" altLang="zh-CN" sz="500" dirty="0">
                <a:solidFill>
                  <a:srgbClr val="000000"/>
                </a:solidFill>
                <a:effectLst/>
              </a:rPr>
              <a:t> (</a:t>
            </a:r>
            <a:r>
              <a:rPr lang="zh-CN" altLang="en-US" sz="500" dirty="0">
                <a:solidFill>
                  <a:srgbClr val="000000"/>
                </a:solidFill>
                <a:effectLst/>
                <a:ea typeface="等线" panose="02010600030101010101" pitchFamily="2" charset="-122"/>
              </a:rPr>
              <a:t>可用性测试</a:t>
            </a:r>
            <a:r>
              <a:rPr lang="en-US" altLang="zh-CN" sz="500" dirty="0">
                <a:solidFill>
                  <a:srgbClr val="000000"/>
                </a:solidFill>
                <a:effectLst/>
                <a:ea typeface="等线" panose="02010600030101010101" pitchFamily="2" charset="-122"/>
              </a:rPr>
              <a:t>: </a:t>
            </a:r>
            <a:r>
              <a:rPr lang="zh-CN" altLang="en-US" sz="500" dirty="0">
                <a:solidFill>
                  <a:srgbClr val="000000"/>
                </a:solidFill>
                <a:effectLst/>
                <a:ea typeface="等线" panose="02010600030101010101" pitchFamily="2" charset="-122"/>
              </a:rPr>
              <a:t>通过实际测试，观察用户如何与产品交互，记录他们的行为和反馈</a:t>
            </a:r>
            <a:r>
              <a:rPr lang="en-US" altLang="zh-CN" sz="500" dirty="0">
                <a:solidFill>
                  <a:srgbClr val="000000"/>
                </a:solidFill>
                <a:effectLst/>
              </a:rPr>
              <a:t>/</a:t>
            </a:r>
            <a:r>
              <a:rPr lang="zh-CN" altLang="en-US" sz="500" dirty="0">
                <a:solidFill>
                  <a:srgbClr val="000000"/>
                </a:solidFill>
                <a:effectLst/>
                <a:ea typeface="等线" panose="02010600030101010101" pitchFamily="2" charset="-122"/>
              </a:rPr>
              <a:t>性能指标：如任务完成时间、点击率、错误率等</a:t>
            </a:r>
            <a:r>
              <a:rPr lang="en-US" altLang="zh-CN" sz="500" dirty="0">
                <a:solidFill>
                  <a:srgbClr val="000000"/>
                </a:solidFill>
                <a:effectLst/>
              </a:rPr>
              <a:t>); 2). </a:t>
            </a:r>
            <a:r>
              <a:rPr lang="en-GB" altLang="zh-CN" sz="500" b="1" dirty="0">
                <a:solidFill>
                  <a:srgbClr val="000000"/>
                </a:solidFill>
                <a:effectLst/>
              </a:rPr>
              <a:t>Technical feasibility</a:t>
            </a:r>
            <a:r>
              <a:rPr lang="en-GB" altLang="zh-CN" sz="500" dirty="0">
                <a:solidFill>
                  <a:srgbClr val="000000"/>
                </a:solidFill>
                <a:effectLst/>
              </a:rPr>
              <a:t>. 3). </a:t>
            </a:r>
            <a:r>
              <a:rPr lang="en-GB" altLang="zh-CN" sz="500" b="1" dirty="0">
                <a:solidFill>
                  <a:srgbClr val="000000"/>
                </a:solidFill>
                <a:effectLst/>
              </a:rPr>
              <a:t>Evaluation with users and stakeholders</a:t>
            </a:r>
            <a:r>
              <a:rPr lang="en-GB" altLang="zh-CN" sz="500" dirty="0">
                <a:solidFill>
                  <a:srgbClr val="000000"/>
                </a:solidFill>
                <a:effectLst/>
              </a:rPr>
              <a:t>(</a:t>
            </a:r>
            <a:r>
              <a:rPr lang="zh-CN" altLang="en-US" sz="500" dirty="0">
                <a:solidFill>
                  <a:srgbClr val="000000"/>
                </a:solidFill>
                <a:effectLst/>
                <a:ea typeface="等线" panose="02010600030101010101" pitchFamily="2" charset="-122"/>
              </a:rPr>
              <a:t>使用 </a:t>
            </a:r>
            <a:r>
              <a:rPr lang="en-GB" altLang="zh-CN" sz="500" dirty="0">
                <a:solidFill>
                  <a:srgbClr val="000000"/>
                </a:solidFill>
                <a:effectLst/>
              </a:rPr>
              <a:t>prototype </a:t>
            </a:r>
            <a:r>
              <a:rPr lang="zh-CN" altLang="en-US" sz="500" dirty="0">
                <a:solidFill>
                  <a:srgbClr val="000000"/>
                </a:solidFill>
                <a:effectLst/>
                <a:ea typeface="等线" panose="02010600030101010101" pitchFamily="2" charset="-122"/>
              </a:rPr>
              <a:t>给用户体验进行测评 </a:t>
            </a:r>
            <a:r>
              <a:rPr lang="en-GB" altLang="zh-CN" sz="500" dirty="0">
                <a:solidFill>
                  <a:srgbClr val="000000"/>
                </a:solidFill>
                <a:effectLst/>
              </a:rPr>
              <a:t>not static document, </a:t>
            </a:r>
            <a:endParaRPr lang="en-GB" altLang="zh-CN" sz="500" dirty="0"/>
          </a:p>
          <a:p>
            <a:pPr>
              <a:buNone/>
            </a:pPr>
            <a:r>
              <a:rPr lang="en-GB" altLang="zh-CN" sz="500" dirty="0">
                <a:solidFill>
                  <a:srgbClr val="000000"/>
                </a:solidFill>
                <a:effectLst/>
              </a:rPr>
              <a:t>behaviour is the key); 4).</a:t>
            </a:r>
            <a:r>
              <a:rPr lang="en-GB" altLang="zh-CN" sz="500" b="1" dirty="0">
                <a:solidFill>
                  <a:srgbClr val="000000"/>
                </a:solidFill>
                <a:effectLst/>
              </a:rPr>
              <a:t>A/B testing</a:t>
            </a:r>
            <a:r>
              <a:rPr lang="en-GB" altLang="zh-CN" sz="500" dirty="0">
                <a:solidFill>
                  <a:srgbClr val="000000"/>
                </a:solidFill>
                <a:effectLst/>
              </a:rPr>
              <a:t>(</a:t>
            </a:r>
            <a:r>
              <a:rPr lang="zh-CN" altLang="en-US" sz="500" dirty="0">
                <a:solidFill>
                  <a:srgbClr val="000000"/>
                </a:solidFill>
                <a:effectLst/>
                <a:ea typeface="等线" panose="02010600030101010101" pitchFamily="2" charset="-122"/>
              </a:rPr>
              <a:t>同时发布两个版本（</a:t>
            </a:r>
            <a:r>
              <a:rPr lang="en-GB" altLang="zh-CN" sz="500" dirty="0">
                <a:solidFill>
                  <a:srgbClr val="000000"/>
                </a:solidFill>
                <a:effectLst/>
              </a:rPr>
              <a:t>A </a:t>
            </a:r>
            <a:r>
              <a:rPr lang="zh-CN" altLang="en-US" sz="500" dirty="0">
                <a:solidFill>
                  <a:srgbClr val="000000"/>
                </a:solidFill>
                <a:effectLst/>
                <a:ea typeface="等线" panose="02010600030101010101" pitchFamily="2" charset="-122"/>
              </a:rPr>
              <a:t>版和 </a:t>
            </a:r>
            <a:r>
              <a:rPr lang="en-GB" altLang="zh-CN" sz="500" dirty="0">
                <a:solidFill>
                  <a:srgbClr val="000000"/>
                </a:solidFill>
                <a:effectLst/>
              </a:rPr>
              <a:t>B </a:t>
            </a:r>
            <a:r>
              <a:rPr lang="zh-CN" altLang="en-US" sz="500" dirty="0">
                <a:solidFill>
                  <a:srgbClr val="000000"/>
                </a:solidFill>
                <a:effectLst/>
                <a:ea typeface="等线" panose="02010600030101010101" pitchFamily="2" charset="-122"/>
              </a:rPr>
              <a:t>版），通过分析用户行为数据，选择用户反应更好的版本</a:t>
            </a:r>
            <a:r>
              <a:rPr lang="en-US" altLang="zh-CN" sz="500" dirty="0">
                <a:solidFill>
                  <a:srgbClr val="000000"/>
                </a:solidFill>
                <a:effectLst/>
              </a:rPr>
              <a:t>); 5).</a:t>
            </a:r>
            <a:r>
              <a:rPr lang="en-GB" altLang="zh-CN" sz="500" b="1" dirty="0">
                <a:solidFill>
                  <a:srgbClr val="000000"/>
                </a:solidFill>
                <a:effectLst/>
              </a:rPr>
              <a:t>Quality thresholds</a:t>
            </a:r>
            <a:r>
              <a:rPr lang="en-GB" altLang="zh-CN" sz="500" dirty="0">
                <a:solidFill>
                  <a:srgbClr val="000000"/>
                </a:solidFill>
                <a:effectLst/>
              </a:rPr>
              <a:t>(</a:t>
            </a:r>
            <a:r>
              <a:rPr lang="zh-CN" altLang="en-US" sz="500" dirty="0">
                <a:solidFill>
                  <a:srgbClr val="000000"/>
                </a:solidFill>
                <a:effectLst/>
                <a:ea typeface="等线" panose="02010600030101010101" pitchFamily="2" charset="-122"/>
              </a:rPr>
              <a:t>需要考虑不同利益相关者的质量标准</a:t>
            </a:r>
            <a:r>
              <a:rPr lang="en-US" altLang="zh-CN" sz="500" dirty="0">
                <a:solidFill>
                  <a:srgbClr val="000000"/>
                </a:solidFill>
                <a:effectLst/>
                <a:ea typeface="等线" panose="02010600030101010101" pitchFamily="2" charset="-122"/>
              </a:rPr>
              <a:t>[amateur</a:t>
            </a:r>
            <a:r>
              <a:rPr lang="zh-CN" altLang="en-US" sz="500" dirty="0">
                <a:solidFill>
                  <a:srgbClr val="000000"/>
                </a:solidFill>
                <a:effectLst/>
                <a:ea typeface="等线" panose="02010600030101010101" pitchFamily="2" charset="-122"/>
              </a:rPr>
              <a:t>和</a:t>
            </a:r>
            <a:r>
              <a:rPr lang="en-US" altLang="zh-CN" sz="500" dirty="0">
                <a:solidFill>
                  <a:srgbClr val="000000"/>
                </a:solidFill>
                <a:effectLst/>
                <a:ea typeface="等线" panose="02010600030101010101" pitchFamily="2" charset="-122"/>
              </a:rPr>
              <a:t>expert </a:t>
            </a:r>
            <a:r>
              <a:rPr lang="zh-CN" altLang="en-US" sz="500" dirty="0">
                <a:solidFill>
                  <a:srgbClr val="000000"/>
                </a:solidFill>
                <a:effectLst/>
                <a:ea typeface="等线" panose="02010600030101010101" pitchFamily="2" charset="-122"/>
              </a:rPr>
              <a:t>在手机上拍照</a:t>
            </a:r>
            <a:r>
              <a:rPr lang="en-US" altLang="zh-CN" sz="500" dirty="0">
                <a:solidFill>
                  <a:srgbClr val="000000"/>
                </a:solidFill>
                <a:effectLst/>
                <a:ea typeface="等线" panose="02010600030101010101" pitchFamily="2" charset="-122"/>
              </a:rPr>
              <a:t>]</a:t>
            </a:r>
            <a:r>
              <a:rPr lang="zh-CN" altLang="en-US" sz="500" dirty="0">
                <a:solidFill>
                  <a:srgbClr val="000000"/>
                </a:solidFill>
                <a:effectLst/>
                <a:ea typeface="等线" panose="02010600030101010101" pitchFamily="2" charset="-122"/>
              </a:rPr>
              <a:t>，</a:t>
            </a:r>
            <a:r>
              <a:rPr lang="en-GB" altLang="zh-CN" sz="500" u="sng" dirty="0">
                <a:solidFill>
                  <a:srgbClr val="000000"/>
                </a:solidFill>
                <a:effectLst/>
              </a:rPr>
              <a:t>Usability</a:t>
            </a:r>
            <a:r>
              <a:rPr lang="en-GB" altLang="zh-CN" sz="500" dirty="0">
                <a:solidFill>
                  <a:srgbClr val="000000"/>
                </a:solidFill>
                <a:effectLst/>
              </a:rPr>
              <a:t> and </a:t>
            </a:r>
            <a:r>
              <a:rPr lang="en-GB" altLang="zh-CN" sz="500" u="sng" dirty="0">
                <a:solidFill>
                  <a:srgbClr val="000000"/>
                </a:solidFill>
                <a:effectLst/>
              </a:rPr>
              <a:t>user experience goals</a:t>
            </a:r>
            <a:r>
              <a:rPr lang="en-GB" altLang="zh-CN" sz="500" dirty="0">
                <a:solidFill>
                  <a:srgbClr val="000000"/>
                </a:solidFill>
                <a:effectLst/>
              </a:rPr>
              <a:t> lead to relevant criteria).  </a:t>
            </a:r>
            <a:r>
              <a:rPr lang="zh-CN" altLang="en-US" sz="500" b="1" u="sng" dirty="0">
                <a:solidFill>
                  <a:srgbClr val="000000"/>
                </a:solidFill>
                <a:effectLst/>
              </a:rPr>
              <a:t>下面是三个</a:t>
            </a:r>
            <a:r>
              <a:rPr lang="en-US" altLang="zh-CN" sz="500" b="1" u="sng" dirty="0">
                <a:solidFill>
                  <a:srgbClr val="000000"/>
                </a:solidFill>
                <a:effectLst/>
              </a:rPr>
              <a:t>Evaluation Methods</a:t>
            </a:r>
            <a:r>
              <a:rPr lang="zh-CN" altLang="en-US" sz="500" dirty="0">
                <a:solidFill>
                  <a:srgbClr val="000000"/>
                </a:solidFill>
                <a:effectLst/>
              </a:rPr>
              <a:t>：</a:t>
            </a:r>
            <a:endParaRPr lang="en-GB" altLang="zh-CN" sz="500" dirty="0">
              <a:solidFill>
                <a:srgbClr val="000000"/>
              </a:solidFill>
              <a:effectLst/>
            </a:endParaRPr>
          </a:p>
          <a:p>
            <a:pPr>
              <a:buNone/>
            </a:pPr>
            <a:r>
              <a:rPr lang="en-GB" altLang="zh-CN" sz="500" b="1" dirty="0">
                <a:solidFill>
                  <a:srgbClr val="FF0000"/>
                </a:solidFill>
                <a:highlight>
                  <a:srgbClr val="FFFF00"/>
                </a:highlight>
              </a:rPr>
              <a:t>5. </a:t>
            </a:r>
            <a:r>
              <a:rPr lang="en-US" altLang="zh-CN" sz="500" b="1" dirty="0">
                <a:solidFill>
                  <a:srgbClr val="FF0000"/>
                </a:solidFill>
                <a:highlight>
                  <a:srgbClr val="FFFF00"/>
                </a:highlight>
              </a:rPr>
              <a:t>Heuristic Evaluation, Questionnaire and Interview</a:t>
            </a:r>
          </a:p>
          <a:p>
            <a:pPr>
              <a:buNone/>
            </a:pPr>
            <a:r>
              <a:rPr lang="en-US" altLang="zh-CN" sz="500" b="1" u="sng" dirty="0">
                <a:solidFill>
                  <a:srgbClr val="FF0000"/>
                </a:solidFill>
                <a:highlight>
                  <a:srgbClr val="00FF00"/>
                </a:highlight>
              </a:rPr>
              <a:t>Questionnaire</a:t>
            </a:r>
            <a:r>
              <a:rPr lang="en-US" altLang="zh-CN" sz="500" dirty="0"/>
              <a:t>: </a:t>
            </a:r>
            <a:r>
              <a:rPr lang="en-US" altLang="zh-CN" sz="500" b="1" u="sng" dirty="0">
                <a:solidFill>
                  <a:srgbClr val="000000"/>
                </a:solidFill>
                <a:effectLst/>
              </a:rPr>
              <a:t>Structure</a:t>
            </a:r>
            <a:r>
              <a:rPr lang="en-US" altLang="zh-CN" sz="500" dirty="0">
                <a:solidFill>
                  <a:srgbClr val="000000"/>
                </a:solidFill>
                <a:effectLst/>
              </a:rPr>
              <a:t>: be </a:t>
            </a:r>
            <a:r>
              <a:rPr lang="en-US" altLang="zh-CN" sz="500" b="1" dirty="0">
                <a:solidFill>
                  <a:srgbClr val="000000"/>
                </a:solidFill>
                <a:effectLst/>
              </a:rPr>
              <a:t>closed-ended</a:t>
            </a:r>
            <a:r>
              <a:rPr lang="en-US" altLang="zh-CN" sz="500" dirty="0">
                <a:solidFill>
                  <a:srgbClr val="000000"/>
                </a:solidFill>
                <a:effectLst/>
              </a:rPr>
              <a:t> (are easier to analyze, may be distributed and analyzed by computer) or </a:t>
            </a:r>
            <a:r>
              <a:rPr lang="en-US" altLang="zh-CN" sz="500" b="1" dirty="0">
                <a:solidFill>
                  <a:srgbClr val="000000"/>
                </a:solidFill>
                <a:effectLst/>
              </a:rPr>
              <a:t>open-ended</a:t>
            </a:r>
            <a:r>
              <a:rPr lang="en-US" altLang="zh-CN" sz="500" dirty="0">
                <a:solidFill>
                  <a:srgbClr val="000000"/>
                </a:solidFill>
                <a:effectLst/>
              </a:rPr>
              <a:t>. They can be administered to </a:t>
            </a:r>
            <a:r>
              <a:rPr lang="en-US" altLang="zh-CN" sz="500" b="1" dirty="0">
                <a:solidFill>
                  <a:srgbClr val="000000"/>
                </a:solidFill>
                <a:effectLst/>
              </a:rPr>
              <a:t>large population</a:t>
            </a:r>
            <a:r>
              <a:rPr lang="en-US" altLang="zh-CN" sz="500" dirty="0">
                <a:solidFill>
                  <a:srgbClr val="000000"/>
                </a:solidFill>
              </a:rPr>
              <a:t>;</a:t>
            </a:r>
            <a:r>
              <a:rPr lang="en-US" altLang="zh-CN" sz="500" dirty="0">
                <a:solidFill>
                  <a:srgbClr val="000000"/>
                </a:solidFill>
                <a:effectLst/>
              </a:rPr>
              <a:t> </a:t>
            </a:r>
            <a:r>
              <a:rPr lang="en-US" altLang="zh-CN" sz="500" b="1" u="sng" dirty="0">
                <a:solidFill>
                  <a:srgbClr val="000000"/>
                </a:solidFill>
                <a:effectLst/>
              </a:rPr>
              <a:t>Design(Cautions</a:t>
            </a:r>
            <a:r>
              <a:rPr lang="en-US" altLang="zh-CN" sz="500" dirty="0">
                <a:solidFill>
                  <a:srgbClr val="000000"/>
                </a:solidFill>
                <a:effectLst/>
              </a:rPr>
              <a:t>): </a:t>
            </a:r>
            <a:r>
              <a:rPr lang="en-GB" altLang="zh-CN" sz="500" dirty="0">
                <a:solidFill>
                  <a:srgbClr val="000000"/>
                </a:solidFill>
                <a:effectLst/>
                <a:latin typeface="Calibri" panose="020F0502020204030204" pitchFamily="34" charset="0"/>
              </a:rPr>
              <a:t>The impact of a question can be influenced by </a:t>
            </a:r>
            <a:r>
              <a:rPr lang="en-GB" altLang="zh-CN" sz="500" b="1" dirty="0">
                <a:solidFill>
                  <a:srgbClr val="000000"/>
                </a:solidFill>
                <a:effectLst/>
                <a:latin typeface="Calibri-Bold"/>
              </a:rPr>
              <a:t>question order </a:t>
            </a:r>
            <a:r>
              <a:rPr lang="en-GB" altLang="zh-CN" sz="500" dirty="0">
                <a:solidFill>
                  <a:srgbClr val="000000"/>
                </a:solidFill>
                <a:effectLst/>
                <a:latin typeface="Calibri" panose="020F0502020204030204" pitchFamily="34" charset="0"/>
              </a:rPr>
              <a:t>/ may need </a:t>
            </a:r>
            <a:r>
              <a:rPr lang="en-GB" altLang="zh-CN" sz="500" b="1" dirty="0">
                <a:solidFill>
                  <a:srgbClr val="000000"/>
                </a:solidFill>
                <a:effectLst/>
                <a:latin typeface="Calibri-Bold"/>
              </a:rPr>
              <a:t>different versions of the questionnaire for different populations </a:t>
            </a:r>
            <a:r>
              <a:rPr lang="en-GB" altLang="zh-CN" sz="500" dirty="0">
                <a:solidFill>
                  <a:srgbClr val="000000"/>
                </a:solidFill>
                <a:effectLst/>
                <a:latin typeface="Calibri" panose="020F0502020204030204" pitchFamily="34" charset="0"/>
              </a:rPr>
              <a:t>/ </a:t>
            </a:r>
            <a:r>
              <a:rPr lang="en-GB" altLang="zh-CN" sz="500" b="1" dirty="0">
                <a:solidFill>
                  <a:srgbClr val="000000"/>
                </a:solidFill>
                <a:effectLst/>
                <a:latin typeface="Calibri-Bold"/>
              </a:rPr>
              <a:t>Provide clear instructions </a:t>
            </a:r>
            <a:r>
              <a:rPr lang="en-GB" altLang="zh-CN" sz="500" dirty="0">
                <a:solidFill>
                  <a:srgbClr val="000000"/>
                </a:solidFill>
                <a:effectLst/>
                <a:latin typeface="Calibri" panose="020F0502020204030204" pitchFamily="34" charset="0"/>
              </a:rPr>
              <a:t>on how to complete the questionnaire / </a:t>
            </a:r>
            <a:r>
              <a:rPr lang="en-GB" altLang="zh-CN" sz="500" b="1" dirty="0">
                <a:solidFill>
                  <a:srgbClr val="000000"/>
                </a:solidFill>
                <a:effectLst/>
                <a:latin typeface="Calibri-Bold"/>
              </a:rPr>
              <a:t>Avoid very long questions</a:t>
            </a:r>
            <a:r>
              <a:rPr lang="en-GB" altLang="zh-CN" sz="500" dirty="0">
                <a:solidFill>
                  <a:srgbClr val="000000"/>
                </a:solidFill>
                <a:effectLst/>
                <a:latin typeface="Calibri" panose="020F0502020204030204" pitchFamily="34" charset="0"/>
              </a:rPr>
              <a:t>; / Decide on whether phrases</a:t>
            </a:r>
            <a:r>
              <a:rPr lang="en-GB" altLang="zh-CN" sz="500" b="1" dirty="0">
                <a:solidFill>
                  <a:srgbClr val="000000"/>
                </a:solidFill>
                <a:effectLst/>
                <a:latin typeface="Calibri-Bold"/>
              </a:rPr>
              <a:t> will all be positive, all negative, or mixed(</a:t>
            </a:r>
            <a:r>
              <a:rPr lang="zh-CN" altLang="en-US" sz="500" b="1" dirty="0">
                <a:solidFill>
                  <a:srgbClr val="000000"/>
                </a:solidFill>
                <a:effectLst/>
                <a:latin typeface="DengXian-Bold"/>
              </a:rPr>
              <a:t>是否愿意自动检测</a:t>
            </a:r>
            <a:r>
              <a:rPr lang="en-US" altLang="zh-CN" sz="500" b="1" dirty="0">
                <a:solidFill>
                  <a:srgbClr val="000000"/>
                </a:solidFill>
                <a:effectLst/>
                <a:latin typeface="Calibri-Bold"/>
              </a:rPr>
              <a:t>?</a:t>
            </a:r>
            <a:r>
              <a:rPr lang="zh-CN" altLang="en-US" sz="500" b="1" dirty="0">
                <a:solidFill>
                  <a:srgbClr val="000000"/>
                </a:solidFill>
                <a:effectLst/>
                <a:latin typeface="DengXian-Bold"/>
              </a:rPr>
              <a:t>是否不愿意增加 </a:t>
            </a:r>
            <a:r>
              <a:rPr lang="en-GB" altLang="zh-CN" sz="500" b="1" dirty="0">
                <a:solidFill>
                  <a:srgbClr val="000000"/>
                </a:solidFill>
                <a:effectLst/>
                <a:latin typeface="Calibri-Bold"/>
              </a:rPr>
              <a:t>dual mode?) </a:t>
            </a:r>
            <a:r>
              <a:rPr lang="en-GB" altLang="zh-CN" sz="500" dirty="0">
                <a:solidFill>
                  <a:srgbClr val="000000"/>
                </a:solidFill>
                <a:effectLst/>
                <a:latin typeface="Calibri" panose="020F0502020204030204" pitchFamily="34" charset="0"/>
              </a:rPr>
              <a:t>/ Strike a balance between using white space and keeping the questionnaire</a:t>
            </a:r>
            <a:r>
              <a:rPr lang="en-GB" altLang="zh-CN" sz="500" b="1" dirty="0">
                <a:solidFill>
                  <a:srgbClr val="000000"/>
                </a:solidFill>
                <a:effectLst/>
                <a:latin typeface="Calibri-Bold"/>
              </a:rPr>
              <a:t> compact(</a:t>
            </a:r>
            <a:r>
              <a:rPr lang="zh-CN" altLang="en-US" sz="500" b="1" dirty="0">
                <a:solidFill>
                  <a:srgbClr val="000000"/>
                </a:solidFill>
                <a:effectLst/>
                <a:latin typeface="DengXian-Bold"/>
              </a:rPr>
              <a:t>紧凑</a:t>
            </a:r>
            <a:r>
              <a:rPr lang="en-US" altLang="zh-CN" sz="500" b="1" dirty="0">
                <a:solidFill>
                  <a:srgbClr val="000000"/>
                </a:solidFill>
                <a:effectLst/>
                <a:latin typeface="Calibri-Bold"/>
              </a:rPr>
              <a:t>) </a:t>
            </a:r>
            <a:r>
              <a:rPr lang="en-US" altLang="zh-CN" sz="500" dirty="0">
                <a:solidFill>
                  <a:srgbClr val="000000"/>
                </a:solidFill>
                <a:effectLst/>
                <a:latin typeface="Calibri" panose="020F0502020204030204" pitchFamily="34" charset="0"/>
              </a:rPr>
              <a:t>/ </a:t>
            </a:r>
            <a:r>
              <a:rPr lang="en-GB" altLang="zh-CN" sz="500" dirty="0">
                <a:solidFill>
                  <a:srgbClr val="000000"/>
                </a:solidFill>
                <a:effectLst/>
                <a:latin typeface="Calibri" panose="020F0502020204030204" pitchFamily="34" charset="0"/>
              </a:rPr>
              <a:t>promise </a:t>
            </a:r>
            <a:r>
              <a:rPr lang="en-GB" altLang="zh-CN" sz="500" b="1" dirty="0">
                <a:solidFill>
                  <a:srgbClr val="000000"/>
                </a:solidFill>
                <a:effectLst/>
                <a:latin typeface="Calibri-Bold"/>
              </a:rPr>
              <a:t>anonymity/</a:t>
            </a:r>
            <a:r>
              <a:rPr lang="en-GB" altLang="zh-CN" sz="500" dirty="0">
                <a:solidFill>
                  <a:srgbClr val="000000"/>
                </a:solidFill>
                <a:effectLst/>
                <a:latin typeface="Calibri" panose="020F0502020204030204" pitchFamily="34" charset="0"/>
              </a:rPr>
              <a:t>make sure </a:t>
            </a:r>
            <a:r>
              <a:rPr lang="en-GB" altLang="zh-CN" sz="500" b="1" dirty="0">
                <a:solidFill>
                  <a:srgbClr val="000000"/>
                </a:solidFill>
                <a:effectLst/>
                <a:latin typeface="Calibri-Bold"/>
              </a:rPr>
              <a:t>the purpose of study is clear</a:t>
            </a:r>
            <a:r>
              <a:rPr lang="en-GB" altLang="zh-CN" sz="500" b="1" dirty="0">
                <a:solidFill>
                  <a:srgbClr val="000000"/>
                </a:solidFill>
                <a:latin typeface="Calibri" panose="020F0502020204030204" pitchFamily="34" charset="0"/>
              </a:rPr>
              <a:t>; </a:t>
            </a:r>
            <a:r>
              <a:rPr lang="en-GB" altLang="zh-CN" sz="500" b="1" u="sng" dirty="0">
                <a:solidFill>
                  <a:srgbClr val="000000"/>
                </a:solidFill>
                <a:latin typeface="Calibri" panose="020F0502020204030204" pitchFamily="34" charset="0"/>
              </a:rPr>
              <a:t>Format</a:t>
            </a:r>
            <a:r>
              <a:rPr lang="en-GB" altLang="zh-CN" sz="500" b="1" dirty="0">
                <a:solidFill>
                  <a:srgbClr val="000000"/>
                </a:solidFill>
                <a:latin typeface="Calibri" panose="020F0502020204030204" pitchFamily="34" charset="0"/>
              </a:rPr>
              <a:t>: </a:t>
            </a:r>
            <a:r>
              <a:rPr lang="en-US" altLang="zh-CN" sz="500" b="1" dirty="0">
                <a:solidFill>
                  <a:srgbClr val="000000"/>
                </a:solidFill>
                <a:effectLst/>
                <a:latin typeface="Calibri-Bold"/>
              </a:rPr>
              <a:t>Yes and No check boxes</a:t>
            </a:r>
            <a:r>
              <a:rPr lang="en-US" altLang="zh-CN" sz="500" dirty="0">
                <a:solidFill>
                  <a:srgbClr val="000000"/>
                </a:solidFill>
                <a:effectLst/>
                <a:latin typeface="Calibri" panose="020F0502020204030204" pitchFamily="34" charset="0"/>
              </a:rPr>
              <a:t>/Check boxes that </a:t>
            </a:r>
            <a:r>
              <a:rPr lang="en-US" altLang="zh-CN" sz="500" b="1" dirty="0">
                <a:solidFill>
                  <a:srgbClr val="000000"/>
                </a:solidFill>
                <a:effectLst/>
                <a:latin typeface="Calibri-Bold"/>
              </a:rPr>
              <a:t>offer many options</a:t>
            </a:r>
            <a:r>
              <a:rPr lang="en-US" altLang="zh-CN" sz="500" dirty="0">
                <a:solidFill>
                  <a:srgbClr val="000000"/>
                </a:solidFill>
                <a:effectLst/>
                <a:latin typeface="Calibri" panose="020F0502020204030204" pitchFamily="34" charset="0"/>
              </a:rPr>
              <a:t>/Rating scales/Open-ended responses; </a:t>
            </a:r>
            <a:r>
              <a:rPr lang="en-US" altLang="zh-CN" sz="500" b="1" u="sng" dirty="0">
                <a:solidFill>
                  <a:srgbClr val="000000"/>
                </a:solidFill>
                <a:latin typeface="Calibri" panose="020F0502020204030204" pitchFamily="34" charset="0"/>
              </a:rPr>
              <a:t>Encourage Engagement</a:t>
            </a:r>
            <a:r>
              <a:rPr lang="en-US" altLang="zh-CN" sz="500" dirty="0">
                <a:solidFill>
                  <a:srgbClr val="000000"/>
                </a:solidFill>
                <a:effectLst/>
                <a:latin typeface="Calibri" panose="020F0502020204030204" pitchFamily="34" charset="0"/>
              </a:rPr>
              <a:t>: the purpose is clear, anonymity, short version available, we designed questions, incentive.</a:t>
            </a:r>
            <a:endParaRPr lang="zh-CN" altLang="en-US" sz="500" dirty="0"/>
          </a:p>
        </p:txBody>
      </p:sp>
      <p:pic>
        <p:nvPicPr>
          <p:cNvPr id="47" name="图片 46">
            <a:extLst>
              <a:ext uri="{FF2B5EF4-FFF2-40B4-BE49-F238E27FC236}">
                <a16:creationId xmlns:a16="http://schemas.microsoft.com/office/drawing/2014/main" id="{506513F5-7C96-2F29-FE3B-5232FCF97D02}"/>
              </a:ext>
            </a:extLst>
          </p:cNvPr>
          <p:cNvPicPr>
            <a:picLocks noChangeAspect="1"/>
          </p:cNvPicPr>
          <p:nvPr/>
        </p:nvPicPr>
        <p:blipFill>
          <a:blip r:embed="rId5"/>
          <a:stretch>
            <a:fillRect/>
          </a:stretch>
        </p:blipFill>
        <p:spPr>
          <a:xfrm>
            <a:off x="1578886" y="3994652"/>
            <a:ext cx="1445478" cy="430933"/>
          </a:xfrm>
          <a:prstGeom prst="rect">
            <a:avLst/>
          </a:prstGeom>
        </p:spPr>
      </p:pic>
      <p:sp>
        <p:nvSpPr>
          <p:cNvPr id="48" name="文本框 47">
            <a:extLst>
              <a:ext uri="{FF2B5EF4-FFF2-40B4-BE49-F238E27FC236}">
                <a16:creationId xmlns:a16="http://schemas.microsoft.com/office/drawing/2014/main" id="{6BA6C64F-35E0-9B1E-CC76-33F986147451}"/>
              </a:ext>
            </a:extLst>
          </p:cNvPr>
          <p:cNvSpPr txBox="1"/>
          <p:nvPr/>
        </p:nvSpPr>
        <p:spPr>
          <a:xfrm>
            <a:off x="2978701" y="3350529"/>
            <a:ext cx="1696133" cy="3477875"/>
          </a:xfrm>
          <a:prstGeom prst="rect">
            <a:avLst/>
          </a:prstGeom>
          <a:noFill/>
        </p:spPr>
        <p:txBody>
          <a:bodyPr wrap="square" rtlCol="0">
            <a:spAutoFit/>
          </a:bodyPr>
          <a:lstStyle/>
          <a:p>
            <a:pPr>
              <a:buNone/>
            </a:pPr>
            <a:r>
              <a:rPr lang="en-GB" altLang="zh-CN" sz="500" b="1" dirty="0">
                <a:solidFill>
                  <a:srgbClr val="000000"/>
                </a:solidFill>
                <a:effectLst/>
                <a:highlight>
                  <a:srgbClr val="00FFFF"/>
                </a:highlight>
              </a:rPr>
              <a:t>CONTINUE with  questionnaire</a:t>
            </a:r>
            <a:r>
              <a:rPr lang="en-GB" altLang="zh-CN" sz="500" b="1" dirty="0">
                <a:solidFill>
                  <a:srgbClr val="000000"/>
                </a:solidFill>
                <a:effectLst/>
              </a:rPr>
              <a:t>: </a:t>
            </a:r>
            <a:r>
              <a:rPr lang="en-GB" altLang="zh-CN" sz="500" b="1" u="sng" dirty="0">
                <a:solidFill>
                  <a:srgbClr val="000000"/>
                </a:solidFill>
                <a:effectLst/>
              </a:rPr>
              <a:t>Pro</a:t>
            </a:r>
            <a:r>
              <a:rPr lang="en-GB" altLang="zh-CN" sz="500" b="1" dirty="0">
                <a:solidFill>
                  <a:srgbClr val="000000"/>
                </a:solidFill>
                <a:effectLst/>
              </a:rPr>
              <a:t>:</a:t>
            </a:r>
            <a:r>
              <a:rPr lang="en-GB" altLang="zh-CN" sz="500" dirty="0">
                <a:solidFill>
                  <a:srgbClr val="000000"/>
                </a:solidFill>
                <a:effectLst/>
              </a:rPr>
              <a:t> </a:t>
            </a:r>
            <a:r>
              <a:rPr lang="en-US" altLang="zh-CN" sz="500" dirty="0">
                <a:solidFill>
                  <a:srgbClr val="000000"/>
                </a:solidFill>
                <a:effectLst/>
              </a:rPr>
              <a:t>Can collect data </a:t>
            </a:r>
            <a:r>
              <a:rPr lang="en-US" altLang="zh-CN" sz="500" b="1" dirty="0">
                <a:solidFill>
                  <a:srgbClr val="000000"/>
                </a:solidFill>
                <a:effectLst/>
              </a:rPr>
              <a:t>from a large number of people </a:t>
            </a:r>
            <a:r>
              <a:rPr lang="en-US" altLang="zh-CN" sz="500" b="1">
                <a:solidFill>
                  <a:srgbClr val="000000"/>
                </a:solidFill>
                <a:effectLst/>
              </a:rPr>
              <a:t>(breadth)</a:t>
            </a:r>
            <a:r>
              <a:rPr lang="en-US" altLang="zh-CN" sz="500">
                <a:solidFill>
                  <a:srgbClr val="000000"/>
                </a:solidFill>
                <a:effectLst/>
              </a:rPr>
              <a:t>, </a:t>
            </a:r>
            <a:r>
              <a:rPr lang="en-US" altLang="zh-CN" sz="500" dirty="0">
                <a:solidFill>
                  <a:srgbClr val="000000"/>
                </a:solidFill>
                <a:effectLst/>
              </a:rPr>
              <a:t>at a relatively </a:t>
            </a:r>
            <a:r>
              <a:rPr lang="en-US" altLang="zh-CN" sz="500" b="1" dirty="0">
                <a:solidFill>
                  <a:srgbClr val="000000"/>
                </a:solidFill>
                <a:effectLst/>
              </a:rPr>
              <a:t>low cost </a:t>
            </a:r>
            <a:r>
              <a:rPr lang="en-US" altLang="zh-CN" sz="500" dirty="0">
                <a:solidFill>
                  <a:srgbClr val="000000"/>
                </a:solidFill>
                <a:effectLst/>
              </a:rPr>
              <a:t>/ Can </a:t>
            </a:r>
            <a:r>
              <a:rPr lang="en-US" altLang="zh-CN" sz="500" b="1" dirty="0">
                <a:solidFill>
                  <a:srgbClr val="000000"/>
                </a:solidFill>
                <a:effectLst/>
              </a:rPr>
              <a:t>get an overview</a:t>
            </a:r>
            <a:r>
              <a:rPr lang="en-US" altLang="zh-CN" sz="500" dirty="0">
                <a:solidFill>
                  <a:srgbClr val="000000"/>
                </a:solidFill>
                <a:effectLst/>
              </a:rPr>
              <a:t> of a population of users </a:t>
            </a:r>
            <a:r>
              <a:rPr lang="en-US" altLang="zh-CN" sz="500" b="1" dirty="0">
                <a:solidFill>
                  <a:srgbClr val="000000"/>
                </a:solidFill>
                <a:effectLst/>
              </a:rPr>
              <a:t>in a short amount of time </a:t>
            </a:r>
            <a:r>
              <a:rPr lang="en-US" altLang="zh-CN" sz="500" dirty="0">
                <a:solidFill>
                  <a:srgbClr val="000000"/>
                </a:solidFill>
                <a:effectLst/>
              </a:rPr>
              <a:t>/ Surveys </a:t>
            </a:r>
            <a:r>
              <a:rPr lang="en-US" altLang="zh-CN" sz="500" b="1" dirty="0">
                <a:solidFill>
                  <a:srgbClr val="000000"/>
                </a:solidFill>
                <a:effectLst/>
              </a:rPr>
              <a:t>do not require any special equipment</a:t>
            </a:r>
            <a:r>
              <a:rPr lang="en-US" altLang="zh-CN" sz="500" dirty="0">
                <a:solidFill>
                  <a:srgbClr val="000000"/>
                </a:solidFill>
                <a:effectLst/>
              </a:rPr>
              <a:t>/ Surveys are generally </a:t>
            </a:r>
            <a:r>
              <a:rPr lang="en-US" altLang="zh-CN" sz="500" b="1" dirty="0">
                <a:solidFill>
                  <a:srgbClr val="000000"/>
                </a:solidFill>
                <a:effectLst/>
              </a:rPr>
              <a:t>approved by institutional review boards </a:t>
            </a:r>
            <a:r>
              <a:rPr lang="en-US" altLang="zh-CN" sz="500" dirty="0">
                <a:solidFill>
                  <a:srgbClr val="000000"/>
                </a:solidFill>
                <a:effectLst/>
              </a:rPr>
              <a:t>because they are typically non-intrusive. / They can be used to collect quantitative data, such as user preferences or behaviors, or qualitative data, like user opinions or suggestions; </a:t>
            </a:r>
            <a:r>
              <a:rPr lang="en-US" altLang="zh-CN" sz="500" b="1" u="sng" dirty="0">
                <a:solidFill>
                  <a:srgbClr val="000000"/>
                </a:solidFill>
                <a:effectLst/>
              </a:rPr>
              <a:t>Cons</a:t>
            </a:r>
            <a:r>
              <a:rPr lang="en-US" altLang="zh-CN" sz="500" dirty="0">
                <a:solidFill>
                  <a:srgbClr val="000000"/>
                </a:solidFill>
                <a:effectLst/>
              </a:rPr>
              <a:t>: </a:t>
            </a:r>
            <a:r>
              <a:rPr lang="en-GB" altLang="zh-CN" sz="500" b="1" dirty="0">
                <a:solidFill>
                  <a:srgbClr val="000000"/>
                </a:solidFill>
                <a:effectLst/>
              </a:rPr>
              <a:t>good at getting shallow data </a:t>
            </a:r>
            <a:r>
              <a:rPr lang="en-GB" altLang="zh-CN" sz="500" dirty="0">
                <a:solidFill>
                  <a:srgbClr val="000000"/>
                </a:solidFill>
                <a:effectLst/>
              </a:rPr>
              <a:t>from a large number of people, </a:t>
            </a:r>
            <a:r>
              <a:rPr lang="en-GB" altLang="zh-CN" sz="500" b="1" dirty="0">
                <a:solidFill>
                  <a:srgbClr val="000000"/>
                </a:solidFill>
                <a:effectLst/>
              </a:rPr>
              <a:t>not good at getting “deep” data </a:t>
            </a:r>
            <a:r>
              <a:rPr lang="en-GB" altLang="zh-CN" sz="500" dirty="0">
                <a:solidFill>
                  <a:srgbClr val="000000"/>
                </a:solidFill>
                <a:effectLst/>
              </a:rPr>
              <a:t>/ are usually </a:t>
            </a:r>
            <a:r>
              <a:rPr lang="en-GB" altLang="zh-CN" sz="500" b="1" dirty="0">
                <a:solidFill>
                  <a:srgbClr val="000000"/>
                </a:solidFill>
                <a:effectLst/>
              </a:rPr>
              <a:t>self</a:t>
            </a:r>
            <a:endParaRPr lang="en-GB" altLang="zh-CN" sz="500" dirty="0"/>
          </a:p>
          <a:p>
            <a:pPr>
              <a:buNone/>
            </a:pPr>
            <a:r>
              <a:rPr lang="en-GB" altLang="zh-CN" sz="500" b="1" dirty="0">
                <a:solidFill>
                  <a:srgbClr val="000000"/>
                </a:solidFill>
                <a:effectLst/>
              </a:rPr>
              <a:t>administered</a:t>
            </a:r>
            <a:r>
              <a:rPr lang="en-GB" altLang="zh-CN" sz="500" dirty="0">
                <a:solidFill>
                  <a:srgbClr val="000000"/>
                </a:solidFill>
                <a:effectLst/>
              </a:rPr>
              <a:t>, it is usually </a:t>
            </a:r>
            <a:r>
              <a:rPr lang="en-GB" altLang="zh-CN" sz="500" b="1" dirty="0">
                <a:solidFill>
                  <a:srgbClr val="000000"/>
                </a:solidFill>
                <a:effectLst/>
              </a:rPr>
              <a:t>not possible to ask follow-up questions </a:t>
            </a:r>
            <a:r>
              <a:rPr lang="en-GB" altLang="zh-CN" sz="500" dirty="0">
                <a:solidFill>
                  <a:srgbClr val="000000"/>
                </a:solidFill>
                <a:effectLst/>
              </a:rPr>
              <a:t>/ can lead to </a:t>
            </a:r>
            <a:r>
              <a:rPr lang="en-GB" altLang="zh-CN" sz="500" b="1" dirty="0">
                <a:solidFill>
                  <a:srgbClr val="000000"/>
                </a:solidFill>
                <a:effectLst/>
              </a:rPr>
              <a:t>biased data</a:t>
            </a:r>
            <a:r>
              <a:rPr lang="en-GB" altLang="zh-CN" sz="500" dirty="0">
                <a:solidFill>
                  <a:srgbClr val="000000"/>
                </a:solidFill>
                <a:effectLst/>
              </a:rPr>
              <a:t> when the questions are related to patterns of usage, or feelings about a previous experience(</a:t>
            </a:r>
            <a:r>
              <a:rPr lang="zh-CN" altLang="en-US" sz="500" dirty="0">
                <a:solidFill>
                  <a:srgbClr val="000000"/>
                </a:solidFill>
                <a:effectLst/>
                <a:ea typeface="等线" panose="02010600030101010101" pitchFamily="2" charset="-122"/>
              </a:rPr>
              <a:t>记忆模糊</a:t>
            </a:r>
            <a:r>
              <a:rPr lang="en-US" altLang="zh-CN" sz="500" dirty="0">
                <a:solidFill>
                  <a:srgbClr val="000000"/>
                </a:solidFill>
                <a:effectLst/>
              </a:rPr>
              <a:t>)(</a:t>
            </a:r>
            <a:r>
              <a:rPr lang="zh-CN" altLang="en-US" sz="500" dirty="0">
                <a:solidFill>
                  <a:srgbClr val="000000"/>
                </a:solidFill>
                <a:effectLst/>
                <a:ea typeface="等线" panose="02010600030101010101" pitchFamily="2" charset="-122"/>
              </a:rPr>
              <a:t>每个人对于</a:t>
            </a:r>
            <a:r>
              <a:rPr lang="zh-CN" altLang="en-US" sz="500" dirty="0">
                <a:solidFill>
                  <a:srgbClr val="000000"/>
                </a:solidFill>
                <a:effectLst/>
              </a:rPr>
              <a:t>’</a:t>
            </a:r>
            <a:r>
              <a:rPr lang="zh-CN" altLang="en-US" sz="500" dirty="0">
                <a:solidFill>
                  <a:srgbClr val="000000"/>
                </a:solidFill>
                <a:effectLst/>
                <a:ea typeface="等线" panose="02010600030101010101" pitchFamily="2" charset="-122"/>
              </a:rPr>
              <a:t>经常</a:t>
            </a:r>
            <a:r>
              <a:rPr lang="zh-CN" altLang="en-US" sz="500" dirty="0">
                <a:solidFill>
                  <a:srgbClr val="000000"/>
                </a:solidFill>
                <a:effectLst/>
              </a:rPr>
              <a:t>’</a:t>
            </a:r>
            <a:r>
              <a:rPr lang="zh-CN" altLang="en-US" sz="500" dirty="0">
                <a:solidFill>
                  <a:srgbClr val="000000"/>
                </a:solidFill>
                <a:effectLst/>
                <a:ea typeface="等线" panose="02010600030101010101" pitchFamily="2" charset="-122"/>
              </a:rPr>
              <a:t>的定义不一样</a:t>
            </a:r>
            <a:r>
              <a:rPr lang="en-US" altLang="zh-CN" sz="500" dirty="0">
                <a:solidFill>
                  <a:srgbClr val="000000"/>
                </a:solidFill>
                <a:effectLst/>
              </a:rPr>
              <a:t>), </a:t>
            </a:r>
            <a:r>
              <a:rPr lang="en-GB" altLang="zh-CN" sz="500" b="1" dirty="0">
                <a:solidFill>
                  <a:srgbClr val="000000"/>
                </a:solidFill>
                <a:effectLst/>
              </a:rPr>
              <a:t>rather than clear factual phenomena</a:t>
            </a:r>
            <a:r>
              <a:rPr lang="en-GB" altLang="zh-CN" sz="500" b="1" dirty="0">
                <a:solidFill>
                  <a:srgbClr val="000000"/>
                </a:solidFill>
              </a:rPr>
              <a:t>; </a:t>
            </a:r>
            <a:r>
              <a:rPr lang="en-GB" altLang="zh-CN" sz="500" b="1" u="sng" dirty="0">
                <a:solidFill>
                  <a:srgbClr val="000000"/>
                </a:solidFill>
              </a:rPr>
              <a:t>Deploy</a:t>
            </a:r>
            <a:r>
              <a:rPr lang="en-GB" altLang="zh-CN" sz="500" dirty="0">
                <a:solidFill>
                  <a:srgbClr val="000000"/>
                </a:solidFill>
              </a:rPr>
              <a:t>: </a:t>
            </a:r>
            <a:r>
              <a:rPr lang="en-GB" altLang="zh-CN" sz="500" b="1" dirty="0">
                <a:solidFill>
                  <a:srgbClr val="000000"/>
                </a:solidFill>
              </a:rPr>
              <a:t>Plan the timeline </a:t>
            </a:r>
            <a:r>
              <a:rPr lang="zh-CN" altLang="en-US" sz="500" b="1" dirty="0">
                <a:solidFill>
                  <a:srgbClr val="000000"/>
                </a:solidFill>
              </a:rPr>
              <a:t>→ </a:t>
            </a:r>
            <a:r>
              <a:rPr lang="en-US" altLang="zh-CN" sz="500" b="1" dirty="0">
                <a:solidFill>
                  <a:srgbClr val="000000"/>
                </a:solidFill>
              </a:rPr>
              <a:t>Design the questionnaire offline </a:t>
            </a:r>
            <a:r>
              <a:rPr lang="zh-CN" altLang="en-US" sz="500" b="1" dirty="0">
                <a:solidFill>
                  <a:srgbClr val="000000"/>
                </a:solidFill>
              </a:rPr>
              <a:t>→ </a:t>
            </a:r>
            <a:r>
              <a:rPr lang="en-US" altLang="zh-CN" sz="500" b="1" dirty="0">
                <a:solidFill>
                  <a:srgbClr val="000000"/>
                </a:solidFill>
              </a:rPr>
              <a:t>start</a:t>
            </a:r>
            <a:r>
              <a:rPr lang="en-US" altLang="zh-CN" sz="500" dirty="0">
                <a:solidFill>
                  <a:srgbClr val="000000"/>
                </a:solidFill>
              </a:rPr>
              <a:t>/</a:t>
            </a:r>
            <a:r>
              <a:rPr lang="en-US" altLang="zh-CN" sz="500" b="1" dirty="0">
                <a:solidFill>
                  <a:srgbClr val="000000"/>
                </a:solidFill>
              </a:rPr>
              <a:t>complete onl</a:t>
            </a:r>
            <a:r>
              <a:rPr lang="en-US" altLang="zh-CN" sz="500" b="1" dirty="0">
                <a:solidFill>
                  <a:srgbClr val="000000"/>
                </a:solidFill>
                <a:effectLst/>
              </a:rPr>
              <a:t>ine survey</a:t>
            </a:r>
            <a:r>
              <a:rPr lang="en-US" altLang="zh-CN" sz="500" dirty="0">
                <a:solidFill>
                  <a:srgbClr val="000000"/>
                </a:solidFill>
                <a:effectLst/>
              </a:rPr>
              <a:t> -&gt; </a:t>
            </a:r>
            <a:r>
              <a:rPr lang="en-US" altLang="zh-CN" sz="500" b="1" dirty="0">
                <a:solidFill>
                  <a:srgbClr val="000000"/>
                </a:solidFill>
                <a:effectLst/>
              </a:rPr>
              <a:t>Test the survey</a:t>
            </a:r>
            <a:r>
              <a:rPr lang="en-US" altLang="zh-CN" sz="500" dirty="0">
                <a:solidFill>
                  <a:srgbClr val="000000"/>
                </a:solidFill>
                <a:effectLst/>
              </a:rPr>
              <a:t> to make sure that it behaves as you would expect -&gt;</a:t>
            </a:r>
            <a:r>
              <a:rPr lang="en-US" altLang="zh-CN" sz="500" b="1" dirty="0">
                <a:solidFill>
                  <a:srgbClr val="000000"/>
                </a:solidFill>
                <a:effectLst/>
              </a:rPr>
              <a:t> Test it with a group that will not be part of the survey</a:t>
            </a:r>
            <a:r>
              <a:rPr lang="en-US" altLang="zh-CN" sz="500" dirty="0">
                <a:solidFill>
                  <a:srgbClr val="000000"/>
                </a:solidFill>
                <a:effectLst/>
              </a:rPr>
              <a:t> to check that the questions are clear -&gt;</a:t>
            </a:r>
            <a:r>
              <a:rPr lang="en-US" altLang="zh-CN" sz="500" b="1" dirty="0">
                <a:solidFill>
                  <a:srgbClr val="000000"/>
                </a:solidFill>
                <a:effectLst/>
              </a:rPr>
              <a:t> Recruit participants</a:t>
            </a:r>
            <a:r>
              <a:rPr lang="en-US" altLang="zh-CN" sz="500" dirty="0">
                <a:solidFill>
                  <a:srgbClr val="000000"/>
                </a:solidFill>
                <a:effectLst/>
              </a:rPr>
              <a:t>.</a:t>
            </a:r>
          </a:p>
          <a:p>
            <a:pPr>
              <a:buNone/>
            </a:pPr>
            <a:r>
              <a:rPr lang="en-US" altLang="zh-CN" sz="500" b="1" u="sng" dirty="0">
                <a:solidFill>
                  <a:srgbClr val="FF0000"/>
                </a:solidFill>
                <a:highlight>
                  <a:srgbClr val="00FF00"/>
                </a:highlight>
              </a:rPr>
              <a:t>Interview</a:t>
            </a:r>
            <a:r>
              <a:rPr lang="en-US" altLang="zh-CN" sz="500" dirty="0">
                <a:solidFill>
                  <a:srgbClr val="000000"/>
                </a:solidFill>
              </a:rPr>
              <a:t>: </a:t>
            </a:r>
            <a:r>
              <a:rPr lang="en-US" altLang="zh-CN" sz="500" b="1" u="sng" dirty="0">
                <a:solidFill>
                  <a:srgbClr val="000000"/>
                </a:solidFill>
              </a:rPr>
              <a:t>Interview Types</a:t>
            </a:r>
            <a:r>
              <a:rPr lang="en-US" altLang="zh-CN" sz="500" dirty="0">
                <a:solidFill>
                  <a:srgbClr val="000000"/>
                </a:solidFill>
              </a:rPr>
              <a:t>: </a:t>
            </a:r>
            <a:r>
              <a:rPr lang="en-US" altLang="zh-CN" sz="500" b="1" dirty="0">
                <a:solidFill>
                  <a:srgbClr val="000000"/>
                </a:solidFill>
                <a:effectLst/>
              </a:rPr>
              <a:t>Unstructured</a:t>
            </a:r>
            <a:r>
              <a:rPr lang="en-US" altLang="zh-CN" sz="500" dirty="0">
                <a:solidFill>
                  <a:srgbClr val="000000"/>
                </a:solidFill>
                <a:effectLst/>
              </a:rPr>
              <a:t>: Not directed by a script. Rich but not Replicable;</a:t>
            </a:r>
            <a:r>
              <a:rPr lang="en-US" altLang="zh-CN" sz="500" u="sng" dirty="0">
                <a:solidFill>
                  <a:srgbClr val="000000"/>
                </a:solidFill>
                <a:effectLst/>
              </a:rPr>
              <a:t> </a:t>
            </a:r>
            <a:r>
              <a:rPr lang="en-US" altLang="zh-CN" sz="500" b="1" dirty="0">
                <a:solidFill>
                  <a:srgbClr val="000000"/>
                </a:solidFill>
                <a:effectLst/>
              </a:rPr>
              <a:t>Structured</a:t>
            </a:r>
            <a:r>
              <a:rPr lang="en-US" altLang="zh-CN" sz="500" dirty="0">
                <a:solidFill>
                  <a:srgbClr val="000000"/>
                </a:solidFill>
                <a:effectLst/>
              </a:rPr>
              <a:t>: Tightly scripted, often like a questionnaire. Replicable but may lack richness; </a:t>
            </a:r>
            <a:r>
              <a:rPr lang="en-US" altLang="zh-CN" sz="500" b="1" dirty="0">
                <a:solidFill>
                  <a:srgbClr val="000000"/>
                </a:solidFill>
                <a:effectLst/>
              </a:rPr>
              <a:t>Semi-structured</a:t>
            </a:r>
            <a:r>
              <a:rPr lang="en-US" altLang="zh-CN" sz="500" dirty="0">
                <a:solidFill>
                  <a:srgbClr val="000000"/>
                </a:solidFill>
                <a:effectLst/>
              </a:rPr>
              <a:t>: Guided by a script, but interesting issues can be explored in more depth. Can provide a good balance between richness and replicability.(how do you think of our app? "What functionalities would you like to have in an emotion-recording app?); </a:t>
            </a:r>
            <a:r>
              <a:rPr lang="en-US" altLang="zh-CN" sz="500" b="1" dirty="0">
                <a:solidFill>
                  <a:srgbClr val="000000"/>
                </a:solidFill>
                <a:effectLst/>
              </a:rPr>
              <a:t>Focus groups</a:t>
            </a:r>
            <a:r>
              <a:rPr lang="en-US" altLang="zh-CN" sz="500" dirty="0">
                <a:solidFill>
                  <a:srgbClr val="000000"/>
                </a:solidFill>
                <a:effectLst/>
              </a:rPr>
              <a:t>: A group interview. </a:t>
            </a:r>
            <a:r>
              <a:rPr lang="en-US" altLang="zh-CN" sz="500" b="1" u="sng" dirty="0">
                <a:solidFill>
                  <a:srgbClr val="000000"/>
                </a:solidFill>
                <a:effectLst/>
              </a:rPr>
              <a:t>Question Types</a:t>
            </a:r>
            <a:r>
              <a:rPr lang="en-US" altLang="zh-CN" sz="500" dirty="0">
                <a:solidFill>
                  <a:srgbClr val="000000"/>
                </a:solidFill>
                <a:effectLst/>
              </a:rPr>
              <a:t>: </a:t>
            </a:r>
            <a:r>
              <a:rPr lang="en-US" altLang="zh-CN" sz="500" b="1" dirty="0">
                <a:solidFill>
                  <a:srgbClr val="000000"/>
                </a:solidFill>
              </a:rPr>
              <a:t>Close-end</a:t>
            </a:r>
            <a:r>
              <a:rPr lang="en-US" altLang="zh-CN" sz="500" dirty="0">
                <a:solidFill>
                  <a:srgbClr val="000000"/>
                </a:solidFill>
              </a:rPr>
              <a:t>: have a predetermined answer format, e.g. “T”, “F”[easy to analyze]. </a:t>
            </a:r>
            <a:r>
              <a:rPr lang="en-US" altLang="zh-CN" sz="500" b="1" dirty="0">
                <a:solidFill>
                  <a:srgbClr val="000000"/>
                </a:solidFill>
              </a:rPr>
              <a:t>Open</a:t>
            </a:r>
            <a:r>
              <a:rPr lang="en-US" altLang="zh-CN" sz="500" dirty="0">
                <a:solidFill>
                  <a:srgbClr val="000000"/>
                </a:solidFill>
              </a:rPr>
              <a:t>: do not have predetermined format; </a:t>
            </a:r>
            <a:r>
              <a:rPr lang="en-GB" altLang="zh-CN" sz="500" b="1" u="sng" dirty="0">
                <a:solidFill>
                  <a:srgbClr val="000000"/>
                </a:solidFill>
                <a:effectLst/>
                <a:latin typeface="Calibri-Bold"/>
              </a:rPr>
              <a:t>Caution</a:t>
            </a:r>
            <a:r>
              <a:rPr lang="en-GB" altLang="zh-CN" sz="500" dirty="0">
                <a:solidFill>
                  <a:srgbClr val="000000"/>
                </a:solidFill>
                <a:effectLst/>
                <a:latin typeface="Calibri" panose="020F0502020204030204" pitchFamily="34" charset="0"/>
              </a:rPr>
              <a:t>: Avoid Long questions, split compound sentences into Two, no Jargon(</a:t>
            </a:r>
            <a:r>
              <a:rPr lang="zh-CN" altLang="en-US" sz="500" dirty="0">
                <a:solidFill>
                  <a:srgbClr val="000000"/>
                </a:solidFill>
                <a:effectLst/>
                <a:latin typeface="等线" panose="02010600030101010101" pitchFamily="2" charset="-122"/>
                <a:ea typeface="等线" panose="02010600030101010101" pitchFamily="2" charset="-122"/>
              </a:rPr>
              <a:t>行话</a:t>
            </a:r>
            <a:r>
              <a:rPr lang="en-US" altLang="zh-CN" sz="500" dirty="0">
                <a:solidFill>
                  <a:srgbClr val="000000"/>
                </a:solidFill>
                <a:effectLst/>
                <a:latin typeface="Calibri" panose="020F0502020204030204" pitchFamily="34" charset="0"/>
              </a:rPr>
              <a:t>) </a:t>
            </a:r>
            <a:r>
              <a:rPr lang="en-GB" altLang="zh-CN" sz="500" dirty="0">
                <a:solidFill>
                  <a:srgbClr val="000000"/>
                </a:solidFill>
                <a:effectLst/>
                <a:latin typeface="Calibri" panose="020F0502020204030204" pitchFamily="34" charset="0"/>
              </a:rPr>
              <a:t>and language that may not be understood, Leading questions, Unconscious biases; </a:t>
            </a:r>
            <a:r>
              <a:rPr lang="en-GB" altLang="zh-CN" sz="500" b="1" u="sng" dirty="0">
                <a:solidFill>
                  <a:srgbClr val="000000"/>
                </a:solidFill>
                <a:effectLst/>
                <a:latin typeface="Calibri" panose="020F0502020204030204" pitchFamily="34" charset="0"/>
              </a:rPr>
              <a:t>Deploy</a:t>
            </a:r>
            <a:r>
              <a:rPr lang="en-GB" altLang="zh-CN" sz="500" dirty="0">
                <a:solidFill>
                  <a:srgbClr val="000000"/>
                </a:solidFill>
                <a:effectLst/>
                <a:latin typeface="Calibri" panose="020F0502020204030204" pitchFamily="34" charset="0"/>
              </a:rPr>
              <a:t>: </a:t>
            </a:r>
            <a:r>
              <a:rPr lang="en-GB" altLang="zh-CN" sz="500" b="1" dirty="0">
                <a:solidFill>
                  <a:srgbClr val="000000"/>
                </a:solidFill>
                <a:effectLst/>
                <a:latin typeface="Calibri" panose="020F0502020204030204" pitchFamily="34" charset="0"/>
              </a:rPr>
              <a:t>Introduction</a:t>
            </a:r>
            <a:r>
              <a:rPr lang="en-GB" altLang="zh-CN" sz="500" dirty="0">
                <a:solidFill>
                  <a:srgbClr val="000000"/>
                </a:solidFill>
                <a:effectLst/>
                <a:latin typeface="Calibri" panose="020F0502020204030204" pitchFamily="34" charset="0"/>
              </a:rPr>
              <a:t>: Introduce yourself, explain the goals of interview, ethical issues, ask to record, and present </a:t>
            </a:r>
            <a:r>
              <a:rPr lang="en-US" altLang="zh-CN" sz="500" dirty="0">
                <a:solidFill>
                  <a:srgbClr val="000000"/>
                </a:solidFill>
                <a:effectLst/>
                <a:latin typeface="Calibri" panose="020F0502020204030204" pitchFamily="34" charset="0"/>
              </a:rPr>
              <a:t>the informed consent form. -&gt; </a:t>
            </a:r>
            <a:r>
              <a:rPr lang="en-US" altLang="zh-CN" sz="500" b="1" dirty="0">
                <a:solidFill>
                  <a:srgbClr val="000000"/>
                </a:solidFill>
                <a:effectLst/>
                <a:latin typeface="Calibri-Bold"/>
              </a:rPr>
              <a:t>Warm-up: </a:t>
            </a:r>
            <a:r>
              <a:rPr lang="en-US" altLang="zh-CN" sz="500" dirty="0">
                <a:solidFill>
                  <a:srgbClr val="000000"/>
                </a:solidFill>
                <a:effectLst/>
                <a:latin typeface="Calibri" panose="020F0502020204030204" pitchFamily="34" charset="0"/>
              </a:rPr>
              <a:t>Make first questions easy and non-threatening. Build </a:t>
            </a:r>
            <a:r>
              <a:rPr lang="en-US" altLang="zh-CN" sz="500" dirty="0"/>
              <a:t> </a:t>
            </a:r>
            <a:r>
              <a:rPr lang="en-US" altLang="zh-CN" sz="500" dirty="0">
                <a:solidFill>
                  <a:srgbClr val="000000"/>
                </a:solidFill>
                <a:effectLst/>
                <a:latin typeface="Calibri" panose="020F0502020204030204" pitchFamily="34" charset="0"/>
              </a:rPr>
              <a:t>rapport(</a:t>
            </a:r>
            <a:r>
              <a:rPr lang="zh-CN" altLang="en-US" sz="500" dirty="0">
                <a:solidFill>
                  <a:srgbClr val="000000"/>
                </a:solidFill>
                <a:effectLst/>
                <a:latin typeface="等线" panose="02010600030101010101" pitchFamily="2" charset="-122"/>
                <a:ea typeface="等线" panose="02010600030101010101" pitchFamily="2" charset="-122"/>
              </a:rPr>
              <a:t>融洽</a:t>
            </a:r>
            <a:r>
              <a:rPr lang="en-US" altLang="zh-CN" sz="500" dirty="0">
                <a:solidFill>
                  <a:srgbClr val="000000"/>
                </a:solidFill>
                <a:effectLst/>
                <a:latin typeface="Calibri" panose="020F0502020204030204" pitchFamily="34" charset="0"/>
              </a:rPr>
              <a:t>). -&gt; </a:t>
            </a:r>
            <a:r>
              <a:rPr lang="en-US" altLang="zh-CN" sz="500" b="1" dirty="0">
                <a:solidFill>
                  <a:srgbClr val="000000"/>
                </a:solidFill>
                <a:effectLst/>
                <a:latin typeface="Calibri-Bold"/>
              </a:rPr>
              <a:t>Main body</a:t>
            </a:r>
            <a:r>
              <a:rPr lang="en-US" altLang="zh-CN" sz="500" dirty="0">
                <a:solidFill>
                  <a:srgbClr val="000000"/>
                </a:solidFill>
                <a:effectLst/>
                <a:latin typeface="Calibri" panose="020F0502020204030204" pitchFamily="34" charset="0"/>
              </a:rPr>
              <a:t>: Present questions in a logical order. -&gt; </a:t>
            </a:r>
            <a:r>
              <a:rPr lang="en-US" altLang="zh-CN" sz="500" b="1" dirty="0">
                <a:solidFill>
                  <a:srgbClr val="000000"/>
                </a:solidFill>
                <a:effectLst/>
                <a:latin typeface="Calibri-Bold"/>
              </a:rPr>
              <a:t>A cool-off period:</a:t>
            </a:r>
            <a:r>
              <a:rPr lang="en-US" altLang="zh-CN" sz="500" dirty="0">
                <a:solidFill>
                  <a:srgbClr val="000000"/>
                </a:solidFill>
                <a:effectLst/>
                <a:latin typeface="Calibri" panose="020F0502020204030204" pitchFamily="34" charset="0"/>
              </a:rPr>
              <a:t> Include a few easy question to defuse tension at end -&gt; </a:t>
            </a:r>
            <a:r>
              <a:rPr lang="en-US" altLang="zh-CN" sz="500" b="1" dirty="0">
                <a:solidFill>
                  <a:srgbClr val="000000"/>
                </a:solidFill>
                <a:effectLst/>
                <a:latin typeface="Calibri" panose="020F0502020204030204" pitchFamily="34" charset="0"/>
              </a:rPr>
              <a:t>Closure</a:t>
            </a:r>
            <a:r>
              <a:rPr lang="en-US" altLang="zh-CN" sz="500" dirty="0">
                <a:solidFill>
                  <a:srgbClr val="000000"/>
                </a:solidFill>
                <a:effectLst/>
                <a:latin typeface="Calibri" panose="020F0502020204030204" pitchFamily="34" charset="0"/>
              </a:rPr>
              <a:t>: Thanks Interviewee, signal the end.</a:t>
            </a:r>
            <a:endParaRPr lang="en-US" altLang="zh-CN" sz="500" dirty="0"/>
          </a:p>
        </p:txBody>
      </p:sp>
      <p:sp>
        <p:nvSpPr>
          <p:cNvPr id="49" name="文本框 48">
            <a:extLst>
              <a:ext uri="{FF2B5EF4-FFF2-40B4-BE49-F238E27FC236}">
                <a16:creationId xmlns:a16="http://schemas.microsoft.com/office/drawing/2014/main" id="{13F9A688-06E9-E11C-D725-B4583D122A6A}"/>
              </a:ext>
            </a:extLst>
          </p:cNvPr>
          <p:cNvSpPr txBox="1"/>
          <p:nvPr/>
        </p:nvSpPr>
        <p:spPr>
          <a:xfrm>
            <a:off x="4507888" y="3613000"/>
            <a:ext cx="1759803" cy="784830"/>
          </a:xfrm>
          <a:prstGeom prst="rect">
            <a:avLst/>
          </a:prstGeom>
          <a:noFill/>
        </p:spPr>
        <p:txBody>
          <a:bodyPr wrap="square" rtlCol="0">
            <a:spAutoFit/>
          </a:bodyPr>
          <a:lstStyle/>
          <a:p>
            <a:pPr>
              <a:buNone/>
            </a:pPr>
            <a:r>
              <a:rPr lang="en-US" altLang="zh-CN" sz="500" b="1" dirty="0">
                <a:solidFill>
                  <a:srgbClr val="000000"/>
                </a:solidFill>
                <a:highlight>
                  <a:srgbClr val="00FFFF"/>
                </a:highlight>
              </a:rPr>
              <a:t>CONTINUE with interview</a:t>
            </a:r>
            <a:r>
              <a:rPr lang="en-US" altLang="zh-CN" sz="500" b="1" dirty="0">
                <a:solidFill>
                  <a:srgbClr val="000000"/>
                </a:solidFill>
              </a:rPr>
              <a:t>: </a:t>
            </a:r>
            <a:r>
              <a:rPr lang="en-US" altLang="zh-CN" sz="500" b="1" u="sng" dirty="0">
                <a:solidFill>
                  <a:srgbClr val="000000"/>
                </a:solidFill>
              </a:rPr>
              <a:t>Pros</a:t>
            </a:r>
            <a:r>
              <a:rPr lang="en-US" altLang="zh-CN" sz="500" dirty="0">
                <a:solidFill>
                  <a:srgbClr val="000000"/>
                </a:solidFill>
              </a:rPr>
              <a:t>: </a:t>
            </a:r>
            <a:r>
              <a:rPr lang="en-US" altLang="zh-CN" sz="500" b="1" dirty="0">
                <a:solidFill>
                  <a:srgbClr val="000000"/>
                </a:solidFill>
                <a:effectLst/>
                <a:latin typeface="Calibri-Bold"/>
              </a:rPr>
              <a:t>Go depth</a:t>
            </a:r>
            <a:r>
              <a:rPr lang="en-US" altLang="zh-CN" sz="500" dirty="0">
                <a:solidFill>
                  <a:srgbClr val="000000"/>
                </a:solidFill>
                <a:effectLst/>
                <a:latin typeface="Calibri" panose="020F0502020204030204" pitchFamily="34" charset="0"/>
              </a:rPr>
              <a:t>: encourage reflection and consideration; </a:t>
            </a:r>
            <a:r>
              <a:rPr lang="en-US" altLang="zh-CN" sz="500" b="1" dirty="0">
                <a:solidFill>
                  <a:srgbClr val="000000"/>
                </a:solidFill>
                <a:effectLst/>
                <a:latin typeface="Calibri-Bold"/>
              </a:rPr>
              <a:t>Flexible</a:t>
            </a:r>
            <a:r>
              <a:rPr lang="en-US" altLang="zh-CN" sz="500" dirty="0">
                <a:solidFill>
                  <a:srgbClr val="000000"/>
                </a:solidFill>
                <a:effectLst/>
                <a:latin typeface="Calibri" panose="020F0502020204030204" pitchFamily="34" charset="0"/>
              </a:rPr>
              <a:t>: open-ended and exploratory; </a:t>
            </a:r>
            <a:r>
              <a:rPr lang="en-US" altLang="zh-CN" sz="500" b="1" u="sng" dirty="0">
                <a:solidFill>
                  <a:srgbClr val="000000"/>
                </a:solidFill>
                <a:effectLst/>
                <a:latin typeface="Calibri-Bold"/>
              </a:rPr>
              <a:t>Cons</a:t>
            </a:r>
            <a:r>
              <a:rPr lang="en-US" altLang="zh-CN" sz="500" b="1" dirty="0">
                <a:solidFill>
                  <a:srgbClr val="000000"/>
                </a:solidFill>
                <a:effectLst/>
                <a:latin typeface="Calibri-Bold"/>
              </a:rPr>
              <a:t>: Skill to manage / Time and resource intensive / Data analysis </a:t>
            </a:r>
            <a:r>
              <a:rPr lang="en-US" altLang="zh-CN" sz="500" dirty="0">
                <a:solidFill>
                  <a:srgbClr val="000000"/>
                </a:solidFill>
                <a:effectLst/>
                <a:latin typeface="Calibri" panose="020F0502020204030204" pitchFamily="34" charset="0"/>
              </a:rPr>
              <a:t>/ Recall problems; </a:t>
            </a:r>
            <a:r>
              <a:rPr lang="en-US" altLang="zh-CN" sz="500" b="1" u="sng" dirty="0">
                <a:solidFill>
                  <a:srgbClr val="000000"/>
                </a:solidFill>
                <a:effectLst/>
                <a:latin typeface="Calibri" panose="020F0502020204030204" pitchFamily="34" charset="0"/>
              </a:rPr>
              <a:t>Enrich Interview Method</a:t>
            </a:r>
            <a:r>
              <a:rPr lang="en-US" altLang="zh-CN" sz="500" dirty="0">
                <a:solidFill>
                  <a:srgbClr val="000000"/>
                </a:solidFill>
                <a:effectLst/>
                <a:latin typeface="Calibri" panose="020F0502020204030204" pitchFamily="34" charset="0"/>
              </a:rPr>
              <a:t>: provide uses with interactive prototype or describe scenarios.</a:t>
            </a:r>
          </a:p>
          <a:p>
            <a:pPr>
              <a:buNone/>
            </a:pPr>
            <a:r>
              <a:rPr lang="en-US" altLang="zh-CN" sz="500" b="1" u="sng" dirty="0">
                <a:solidFill>
                  <a:srgbClr val="FF0000"/>
                </a:solidFill>
                <a:highlight>
                  <a:srgbClr val="00FF00"/>
                </a:highlight>
              </a:rPr>
              <a:t>Choosing and Combining Techniques</a:t>
            </a:r>
            <a:r>
              <a:rPr lang="en-US" altLang="zh-CN" sz="500" dirty="0"/>
              <a:t>:  </a:t>
            </a:r>
            <a:r>
              <a:rPr lang="en-US" altLang="zh-CN" sz="500" b="1" dirty="0">
                <a:solidFill>
                  <a:srgbClr val="000000"/>
                </a:solidFill>
                <a:effectLst/>
                <a:latin typeface="Calibri-Bold"/>
              </a:rPr>
              <a:t>Focus</a:t>
            </a:r>
            <a:r>
              <a:rPr lang="en-US" altLang="zh-CN" sz="500" dirty="0">
                <a:solidFill>
                  <a:srgbClr val="000000"/>
                </a:solidFill>
                <a:effectLst/>
                <a:latin typeface="Calibri" panose="020F0502020204030204" pitchFamily="34" charset="0"/>
              </a:rPr>
              <a:t> of the study; </a:t>
            </a:r>
            <a:r>
              <a:rPr lang="en-US" altLang="zh-CN" sz="500" b="1" dirty="0">
                <a:solidFill>
                  <a:srgbClr val="000000"/>
                </a:solidFill>
                <a:effectLst/>
                <a:latin typeface="Calibri-Bold"/>
              </a:rPr>
              <a:t>Participants </a:t>
            </a:r>
            <a:r>
              <a:rPr lang="en-US" altLang="zh-CN" sz="500" dirty="0">
                <a:solidFill>
                  <a:srgbClr val="000000"/>
                </a:solidFill>
                <a:effectLst/>
                <a:latin typeface="Calibri" panose="020F0502020204030204" pitchFamily="34" charset="0"/>
              </a:rPr>
              <a:t>involved; </a:t>
            </a:r>
            <a:r>
              <a:rPr lang="en-US" altLang="zh-CN" sz="500" b="1" dirty="0">
                <a:solidFill>
                  <a:srgbClr val="000000"/>
                </a:solidFill>
                <a:effectLst/>
                <a:latin typeface="Calibri-Bold"/>
              </a:rPr>
              <a:t>Nature</a:t>
            </a:r>
            <a:r>
              <a:rPr lang="en-US" altLang="zh-CN" sz="500" dirty="0">
                <a:solidFill>
                  <a:srgbClr val="000000"/>
                </a:solidFill>
                <a:effectLst/>
                <a:latin typeface="Calibri" panose="020F0502020204030204" pitchFamily="34" charset="0"/>
              </a:rPr>
              <a:t> of the technique(s);</a:t>
            </a:r>
            <a:r>
              <a:rPr lang="en-US" altLang="zh-CN" sz="500" b="1" dirty="0">
                <a:solidFill>
                  <a:srgbClr val="000000"/>
                </a:solidFill>
                <a:effectLst/>
                <a:latin typeface="Calibri-Bold"/>
              </a:rPr>
              <a:t> Resources</a:t>
            </a:r>
            <a:r>
              <a:rPr lang="en-US" altLang="zh-CN" sz="500" dirty="0">
                <a:solidFill>
                  <a:srgbClr val="000000"/>
                </a:solidFill>
                <a:effectLst/>
                <a:latin typeface="Calibri" panose="020F0502020204030204" pitchFamily="34" charset="0"/>
              </a:rPr>
              <a:t> available; </a:t>
            </a:r>
            <a:r>
              <a:rPr lang="en-US" altLang="zh-CN" sz="500" b="1" dirty="0">
                <a:solidFill>
                  <a:srgbClr val="000000"/>
                </a:solidFill>
                <a:effectLst/>
                <a:latin typeface="Calibri-Bold"/>
              </a:rPr>
              <a:t>Time</a:t>
            </a:r>
            <a:r>
              <a:rPr lang="en-US" altLang="zh-CN" sz="500" dirty="0">
                <a:solidFill>
                  <a:srgbClr val="000000"/>
                </a:solidFill>
                <a:effectLst/>
                <a:latin typeface="Calibri" panose="020F0502020204030204" pitchFamily="34" charset="0"/>
              </a:rPr>
              <a:t> available.</a:t>
            </a:r>
          </a:p>
        </p:txBody>
      </p:sp>
      <p:pic>
        <p:nvPicPr>
          <p:cNvPr id="51" name="图片 50">
            <a:extLst>
              <a:ext uri="{FF2B5EF4-FFF2-40B4-BE49-F238E27FC236}">
                <a16:creationId xmlns:a16="http://schemas.microsoft.com/office/drawing/2014/main" id="{3DED6833-2C44-9B9E-20AF-5AFBD4C39686}"/>
              </a:ext>
            </a:extLst>
          </p:cNvPr>
          <p:cNvPicPr>
            <a:picLocks noChangeAspect="1"/>
          </p:cNvPicPr>
          <p:nvPr/>
        </p:nvPicPr>
        <p:blipFill>
          <a:blip r:embed="rId6"/>
          <a:stretch>
            <a:fillRect/>
          </a:stretch>
        </p:blipFill>
        <p:spPr>
          <a:xfrm>
            <a:off x="4578972" y="4352429"/>
            <a:ext cx="1617634" cy="2150290"/>
          </a:xfrm>
          <a:prstGeom prst="rect">
            <a:avLst/>
          </a:prstGeom>
        </p:spPr>
      </p:pic>
      <p:sp>
        <p:nvSpPr>
          <p:cNvPr id="52" name="文本框 51">
            <a:extLst>
              <a:ext uri="{FF2B5EF4-FFF2-40B4-BE49-F238E27FC236}">
                <a16:creationId xmlns:a16="http://schemas.microsoft.com/office/drawing/2014/main" id="{820271ED-86E9-30A2-8093-1989E080AB38}"/>
              </a:ext>
            </a:extLst>
          </p:cNvPr>
          <p:cNvSpPr txBox="1"/>
          <p:nvPr/>
        </p:nvSpPr>
        <p:spPr>
          <a:xfrm>
            <a:off x="6134752" y="3447043"/>
            <a:ext cx="1470000" cy="3477875"/>
          </a:xfrm>
          <a:prstGeom prst="rect">
            <a:avLst/>
          </a:prstGeom>
          <a:noFill/>
        </p:spPr>
        <p:txBody>
          <a:bodyPr wrap="square" rtlCol="0">
            <a:spAutoFit/>
          </a:bodyPr>
          <a:lstStyle/>
          <a:p>
            <a:pPr>
              <a:buNone/>
            </a:pPr>
            <a:r>
              <a:rPr lang="en-US" altLang="zh-CN" sz="500" b="1" u="sng" dirty="0">
                <a:solidFill>
                  <a:srgbClr val="FF0000"/>
                </a:solidFill>
                <a:highlight>
                  <a:srgbClr val="00FF00"/>
                </a:highlight>
              </a:rPr>
              <a:t>Five Key Issues of Data Gathering</a:t>
            </a:r>
            <a:r>
              <a:rPr lang="en-US" altLang="zh-CN" sz="500" dirty="0"/>
              <a:t>:  </a:t>
            </a:r>
            <a:r>
              <a:rPr lang="en-US" altLang="zh-CN" sz="500" b="1" u="sng" dirty="0">
                <a:solidFill>
                  <a:srgbClr val="000000"/>
                </a:solidFill>
                <a:effectLst/>
              </a:rPr>
              <a:t>Setting Goals</a:t>
            </a:r>
            <a:r>
              <a:rPr lang="en-US" altLang="zh-CN" sz="500" dirty="0">
                <a:solidFill>
                  <a:srgbClr val="000000"/>
                </a:solidFill>
                <a:effectLst/>
              </a:rPr>
              <a:t>: </a:t>
            </a:r>
            <a:r>
              <a:rPr lang="en-US" altLang="zh-CN" sz="500" b="1" dirty="0">
                <a:solidFill>
                  <a:srgbClr val="000000"/>
                </a:solidFill>
                <a:effectLst/>
              </a:rPr>
              <a:t>What</a:t>
            </a:r>
            <a:r>
              <a:rPr lang="en-US" altLang="zh-CN" sz="500" dirty="0">
                <a:solidFill>
                  <a:srgbClr val="000000"/>
                </a:solidFill>
                <a:effectLst/>
              </a:rPr>
              <a:t> information to collect; </a:t>
            </a:r>
            <a:r>
              <a:rPr lang="en-US" altLang="zh-CN" sz="500" b="1" dirty="0">
                <a:solidFill>
                  <a:srgbClr val="000000"/>
                </a:solidFill>
                <a:effectLst/>
              </a:rPr>
              <a:t>How</a:t>
            </a:r>
            <a:r>
              <a:rPr lang="en-US" altLang="zh-CN" sz="500" dirty="0">
                <a:solidFill>
                  <a:srgbClr val="000000"/>
                </a:solidFill>
                <a:effectLst/>
              </a:rPr>
              <a:t> to analyze data once collected; </a:t>
            </a:r>
            <a:r>
              <a:rPr lang="en-US" altLang="zh-CN" sz="500" b="1" u="sng" dirty="0">
                <a:solidFill>
                  <a:srgbClr val="000000"/>
                </a:solidFill>
                <a:effectLst/>
              </a:rPr>
              <a:t>Identifying participants</a:t>
            </a:r>
            <a:r>
              <a:rPr lang="en-US" altLang="zh-CN" sz="500" dirty="0">
                <a:solidFill>
                  <a:srgbClr val="000000"/>
                </a:solidFill>
                <a:effectLst/>
              </a:rPr>
              <a:t>: Decide from </a:t>
            </a:r>
            <a:r>
              <a:rPr lang="en-US" altLang="zh-CN" sz="500" b="1" dirty="0">
                <a:solidFill>
                  <a:srgbClr val="000000"/>
                </a:solidFill>
                <a:effectLst/>
              </a:rPr>
              <a:t>whom</a:t>
            </a:r>
            <a:r>
              <a:rPr lang="en-US" altLang="zh-CN" sz="500" dirty="0">
                <a:solidFill>
                  <a:srgbClr val="000000"/>
                </a:solidFill>
                <a:effectLst/>
              </a:rPr>
              <a:t> to gather data and </a:t>
            </a:r>
            <a:r>
              <a:rPr lang="en-US" altLang="zh-CN" sz="500" b="1" dirty="0">
                <a:solidFill>
                  <a:srgbClr val="000000"/>
                </a:solidFill>
                <a:effectLst/>
              </a:rPr>
              <a:t>how many</a:t>
            </a:r>
            <a:r>
              <a:rPr lang="en-US" altLang="zh-CN" sz="500" dirty="0">
                <a:solidFill>
                  <a:srgbClr val="000000"/>
                </a:solidFill>
                <a:effectLst/>
              </a:rPr>
              <a:t>; </a:t>
            </a:r>
            <a:r>
              <a:rPr lang="en-US" altLang="zh-CN" sz="500" b="1" u="sng" dirty="0">
                <a:solidFill>
                  <a:srgbClr val="000000"/>
                </a:solidFill>
                <a:effectLst/>
              </a:rPr>
              <a:t>Relationship with Participants</a:t>
            </a:r>
            <a:r>
              <a:rPr lang="en-US" altLang="zh-CN" sz="500" dirty="0">
                <a:solidFill>
                  <a:srgbClr val="000000"/>
                </a:solidFill>
                <a:effectLst/>
              </a:rPr>
              <a:t>: should be clear and professional. Informed consent [</a:t>
            </a:r>
            <a:r>
              <a:rPr lang="zh-CN" altLang="en-US" sz="500" dirty="0">
                <a:solidFill>
                  <a:srgbClr val="000000"/>
                </a:solidFill>
                <a:effectLst/>
              </a:rPr>
              <a:t>知情同意</a:t>
            </a:r>
            <a:r>
              <a:rPr lang="en-US" altLang="zh-CN" sz="500" dirty="0">
                <a:solidFill>
                  <a:srgbClr val="000000"/>
                </a:solidFill>
                <a:effectLst/>
              </a:rPr>
              <a:t>] when appropriate; </a:t>
            </a:r>
            <a:r>
              <a:rPr lang="en-US" altLang="zh-CN" sz="500" b="1" u="sng" dirty="0">
                <a:solidFill>
                  <a:srgbClr val="000000"/>
                </a:solidFill>
                <a:effectLst/>
              </a:rPr>
              <a:t>Triangulation</a:t>
            </a:r>
            <a:r>
              <a:rPr lang="en-US" altLang="zh-CN" sz="500" dirty="0">
                <a:solidFill>
                  <a:srgbClr val="000000"/>
                </a:solidFill>
                <a:effectLst/>
              </a:rPr>
              <a:t>: Look at data from more than one perspective; Collect more than one type of data, for instance, </a:t>
            </a:r>
            <a:r>
              <a:rPr lang="en-US" altLang="zh-CN" sz="500" b="1" dirty="0">
                <a:solidFill>
                  <a:srgbClr val="000000"/>
                </a:solidFill>
                <a:effectLst/>
              </a:rPr>
              <a:t>quantitative data(</a:t>
            </a:r>
            <a:r>
              <a:rPr lang="zh-CN" altLang="en-US" sz="500" b="1" dirty="0">
                <a:solidFill>
                  <a:srgbClr val="000000"/>
                </a:solidFill>
                <a:effectLst/>
              </a:rPr>
              <a:t>定量</a:t>
            </a:r>
            <a:r>
              <a:rPr lang="en-US" altLang="zh-CN" sz="500" b="1" dirty="0">
                <a:solidFill>
                  <a:srgbClr val="000000"/>
                </a:solidFill>
                <a:effectLst/>
              </a:rPr>
              <a:t>) from experiments and qualitative data(</a:t>
            </a:r>
            <a:r>
              <a:rPr lang="zh-CN" altLang="en-US" sz="500" b="1" dirty="0">
                <a:solidFill>
                  <a:srgbClr val="000000"/>
                </a:solidFill>
                <a:effectLst/>
              </a:rPr>
              <a:t>定性</a:t>
            </a:r>
            <a:r>
              <a:rPr lang="en-US" altLang="zh-CN" sz="500" b="1" dirty="0">
                <a:solidFill>
                  <a:srgbClr val="000000"/>
                </a:solidFill>
                <a:effectLst/>
              </a:rPr>
              <a:t>) from interviews</a:t>
            </a:r>
            <a:r>
              <a:rPr lang="en-US" altLang="zh-CN" sz="500" dirty="0">
                <a:solidFill>
                  <a:srgbClr val="000000"/>
                </a:solidFill>
              </a:rPr>
              <a:t>; </a:t>
            </a:r>
            <a:r>
              <a:rPr lang="en-GB" altLang="zh-CN" sz="500" b="1" u="sng" dirty="0">
                <a:solidFill>
                  <a:srgbClr val="000000"/>
                </a:solidFill>
                <a:effectLst/>
              </a:rPr>
              <a:t>Pilot studies:</a:t>
            </a:r>
            <a:r>
              <a:rPr lang="zh-CN" altLang="en-GB" sz="500" dirty="0">
                <a:solidFill>
                  <a:srgbClr val="000000"/>
                </a:solidFill>
                <a:effectLst/>
              </a:rPr>
              <a:t>（</a:t>
            </a:r>
            <a:r>
              <a:rPr lang="zh-CN" altLang="en-US" sz="500" dirty="0">
                <a:solidFill>
                  <a:srgbClr val="000000"/>
                </a:solidFill>
                <a:effectLst/>
              </a:rPr>
              <a:t>试点研究，在进行正式研究前小规模研究）</a:t>
            </a:r>
            <a:endParaRPr lang="en-US" altLang="zh-CN" sz="500" dirty="0">
              <a:solidFill>
                <a:srgbClr val="000000"/>
              </a:solidFill>
              <a:effectLst/>
            </a:endParaRPr>
          </a:p>
          <a:p>
            <a:pPr>
              <a:buNone/>
            </a:pPr>
            <a:r>
              <a:rPr lang="en-US" altLang="zh-CN" sz="500" b="1" u="sng" dirty="0">
                <a:solidFill>
                  <a:srgbClr val="FF0000"/>
                </a:solidFill>
                <a:highlight>
                  <a:srgbClr val="00FF00"/>
                </a:highlight>
              </a:rPr>
              <a:t>TEN Heuristic Evaluation </a:t>
            </a:r>
            <a:r>
              <a:rPr lang="zh-CN" altLang="en-US" sz="500" b="1" u="sng" dirty="0">
                <a:solidFill>
                  <a:srgbClr val="FF0000"/>
                </a:solidFill>
                <a:highlight>
                  <a:srgbClr val="00FF00"/>
                </a:highlight>
              </a:rPr>
              <a:t>启发式分析 </a:t>
            </a:r>
            <a:r>
              <a:rPr lang="en-US" altLang="zh-CN" sz="500" b="1" u="sng" dirty="0">
                <a:solidFill>
                  <a:srgbClr val="FF0000"/>
                </a:solidFill>
                <a:highlight>
                  <a:srgbClr val="00FF00"/>
                </a:highlight>
              </a:rPr>
              <a:t>(Nielsen’s Heuristics)</a:t>
            </a:r>
            <a:r>
              <a:rPr lang="en-US" altLang="zh-CN" sz="500" dirty="0">
                <a:solidFill>
                  <a:srgbClr val="000000"/>
                </a:solidFill>
              </a:rPr>
              <a:t>: 1).  </a:t>
            </a:r>
            <a:r>
              <a:rPr lang="en-US" altLang="zh-CN" sz="500" b="1" u="sng" dirty="0">
                <a:solidFill>
                  <a:srgbClr val="000000"/>
                </a:solidFill>
              </a:rPr>
              <a:t>Visibility of system status</a:t>
            </a:r>
            <a:r>
              <a:rPr lang="en-US" altLang="zh-CN" sz="500" dirty="0">
                <a:solidFill>
                  <a:srgbClr val="000000"/>
                </a:solidFill>
              </a:rPr>
              <a:t>: </a:t>
            </a:r>
            <a:r>
              <a:rPr lang="en-US" altLang="zh-CN" sz="500" dirty="0"/>
              <a:t>The design should always keep users </a:t>
            </a:r>
            <a:r>
              <a:rPr lang="en-US" altLang="zh-CN" sz="500" b="1" dirty="0"/>
              <a:t>informed</a:t>
            </a:r>
            <a:r>
              <a:rPr lang="en-US" altLang="zh-CN" sz="500" dirty="0"/>
              <a:t> about what is going on, through appropriate </a:t>
            </a:r>
            <a:r>
              <a:rPr lang="en-US" altLang="zh-CN" sz="500" b="1" dirty="0"/>
              <a:t>feedback</a:t>
            </a:r>
            <a:r>
              <a:rPr lang="en-US" altLang="zh-CN" sz="500" dirty="0"/>
              <a:t> within a reasonable amount of time; 2). </a:t>
            </a:r>
            <a:r>
              <a:rPr lang="en-US" altLang="zh-CN" sz="500" b="1" u="sng" dirty="0"/>
              <a:t>Match Between System and Read World</a:t>
            </a:r>
            <a:r>
              <a:rPr lang="en-US" altLang="zh-CN" sz="500" dirty="0"/>
              <a:t>: </a:t>
            </a:r>
            <a:r>
              <a:rPr lang="en-US" altLang="zh-CN" sz="500" b="1" dirty="0">
                <a:solidFill>
                  <a:srgbClr val="000000"/>
                </a:solidFill>
                <a:effectLst/>
              </a:rPr>
              <a:t>should speak the users' language.</a:t>
            </a:r>
            <a:r>
              <a:rPr lang="en-US" altLang="zh-CN" sz="500" dirty="0">
                <a:solidFill>
                  <a:srgbClr val="000000"/>
                </a:solidFill>
                <a:effectLst/>
              </a:rPr>
              <a:t> Use words, phrases, and concepts familiar to the user rather than jargons, follow natural world conventions and logic; 3). </a:t>
            </a:r>
            <a:r>
              <a:rPr lang="en-US" altLang="zh-CN" sz="500" b="1" u="sng" dirty="0">
                <a:solidFill>
                  <a:srgbClr val="000000"/>
                </a:solidFill>
                <a:effectLst/>
              </a:rPr>
              <a:t>User Control and Freedom</a:t>
            </a:r>
            <a:r>
              <a:rPr lang="en-US" altLang="zh-CN" sz="500" dirty="0">
                <a:solidFill>
                  <a:srgbClr val="000000"/>
                </a:solidFill>
                <a:effectLst/>
              </a:rPr>
              <a:t>: When user perform actions by mistake, system needs to provide a “emergency exit” to abandon unwanted actions immediately; 4). </a:t>
            </a:r>
            <a:r>
              <a:rPr lang="en-US" altLang="zh-CN" sz="500" b="1" u="sng" dirty="0">
                <a:solidFill>
                  <a:srgbClr val="000000"/>
                </a:solidFill>
                <a:effectLst/>
              </a:rPr>
              <a:t>Consistency and Standard</a:t>
            </a:r>
            <a:r>
              <a:rPr lang="en-US" altLang="zh-CN" sz="500" dirty="0">
                <a:solidFill>
                  <a:srgbClr val="000000"/>
                </a:solidFill>
                <a:effectLst/>
              </a:rPr>
              <a:t>: User shouldn’t wonder whether different words situations, or actions mean the same thing. Design should follow field conventions; 5). </a:t>
            </a:r>
            <a:r>
              <a:rPr lang="en-US" altLang="zh-CN" sz="500" b="1" u="sng" dirty="0">
                <a:solidFill>
                  <a:srgbClr val="000000"/>
                </a:solidFill>
                <a:effectLst/>
              </a:rPr>
              <a:t>Error Preventing</a:t>
            </a:r>
            <a:r>
              <a:rPr lang="en-US" altLang="zh-CN" sz="500" dirty="0">
                <a:solidFill>
                  <a:srgbClr val="000000"/>
                </a:solidFill>
                <a:effectLst/>
              </a:rPr>
              <a:t>: Rather than </a:t>
            </a:r>
            <a:r>
              <a:rPr lang="en-US" altLang="zh-CN" sz="500" dirty="0">
                <a:solidFill>
                  <a:srgbClr val="000000"/>
                </a:solidFill>
              </a:rPr>
              <a:t>give clear error message, </a:t>
            </a:r>
            <a:r>
              <a:rPr lang="en-US" altLang="zh-CN" sz="500" dirty="0">
                <a:solidFill>
                  <a:srgbClr val="000000"/>
                </a:solidFill>
                <a:effectLst/>
              </a:rPr>
              <a:t>better design idea is preventing error occurs; 6). </a:t>
            </a:r>
            <a:r>
              <a:rPr lang="en-US" altLang="zh-CN" sz="500" b="1" u="sng" dirty="0">
                <a:solidFill>
                  <a:srgbClr val="000000"/>
                </a:solidFill>
                <a:effectLst/>
              </a:rPr>
              <a:t>Recognition Rather than Recall</a:t>
            </a:r>
            <a:r>
              <a:rPr lang="en-US" altLang="zh-CN" sz="500" dirty="0">
                <a:solidFill>
                  <a:srgbClr val="000000"/>
                </a:solidFill>
                <a:effectLst/>
              </a:rPr>
              <a:t>: minimize user’s memory load by making actions, elements and options visible; 7). </a:t>
            </a:r>
            <a:r>
              <a:rPr lang="en-US" altLang="zh-CN" sz="500" b="1" u="sng" dirty="0">
                <a:solidFill>
                  <a:srgbClr val="000000"/>
                </a:solidFill>
                <a:effectLst/>
              </a:rPr>
              <a:t>Flexibility and Efficiency of User</a:t>
            </a:r>
            <a:r>
              <a:rPr lang="en-US" altLang="zh-CN" sz="500" dirty="0">
                <a:solidFill>
                  <a:srgbClr val="000000"/>
                </a:solidFill>
                <a:effectLst/>
              </a:rPr>
              <a:t>: Hidden shortcuts can reduce the interruption to novice users, but these shortcuts will not be removed, because </a:t>
            </a:r>
            <a:r>
              <a:rPr lang="en-US" altLang="zh-CN" sz="500" dirty="0">
                <a:solidFill>
                  <a:srgbClr val="000000"/>
                </a:solidFill>
              </a:rPr>
              <a:t>they can speed up expert’s efficiency. Allow users to tailor frequent actions; 8). </a:t>
            </a:r>
            <a:r>
              <a:rPr lang="en-US" altLang="zh-CN" sz="500" b="1" u="sng" dirty="0">
                <a:solidFill>
                  <a:srgbClr val="000000"/>
                </a:solidFill>
              </a:rPr>
              <a:t>Aesthetic and Minimalist Design</a:t>
            </a:r>
            <a:r>
              <a:rPr lang="en-US" altLang="zh-CN" sz="500" dirty="0">
                <a:solidFill>
                  <a:srgbClr val="000000"/>
                </a:solidFill>
              </a:rPr>
              <a:t>: </a:t>
            </a:r>
            <a:r>
              <a:rPr lang="en-GB" altLang="zh-CN" sz="500" dirty="0">
                <a:solidFill>
                  <a:srgbClr val="000000"/>
                </a:solidFill>
                <a:effectLst/>
              </a:rPr>
              <a:t>Google’s minimalist </a:t>
            </a:r>
            <a:r>
              <a:rPr lang="zh-CN" altLang="en-US" sz="500" dirty="0">
                <a:solidFill>
                  <a:srgbClr val="000000"/>
                </a:solidFill>
                <a:effectLst/>
                <a:ea typeface="等线" panose="02010600030101010101" pitchFamily="2" charset="-122"/>
              </a:rPr>
              <a:t>极简</a:t>
            </a:r>
            <a:r>
              <a:rPr lang="zh-CN" altLang="en-US" sz="500" dirty="0">
                <a:solidFill>
                  <a:srgbClr val="000000"/>
                </a:solidFill>
                <a:effectLst/>
              </a:rPr>
              <a:t> </a:t>
            </a:r>
            <a:r>
              <a:rPr lang="en-GB" altLang="zh-CN" sz="500" dirty="0">
                <a:solidFill>
                  <a:srgbClr val="000000"/>
                </a:solidFill>
                <a:effectLst/>
              </a:rPr>
              <a:t>homepage was </a:t>
            </a:r>
            <a:endParaRPr lang="en-GB" altLang="zh-CN" sz="500" dirty="0"/>
          </a:p>
          <a:p>
            <a:pPr>
              <a:buNone/>
            </a:pPr>
            <a:r>
              <a:rPr lang="en-GB" altLang="zh-CN" sz="500" dirty="0">
                <a:solidFill>
                  <a:srgbClr val="000000"/>
                </a:solidFill>
                <a:effectLst/>
              </a:rPr>
              <a:t>tailored to user’s primary action – search; 9). </a:t>
            </a:r>
            <a:r>
              <a:rPr lang="en-GB" altLang="zh-CN" sz="500" b="1" u="sng" dirty="0">
                <a:solidFill>
                  <a:srgbClr val="000000"/>
                </a:solidFill>
                <a:effectLst/>
              </a:rPr>
              <a:t>Help Users Recognize, Diagnose, and Recover from Error</a:t>
            </a:r>
            <a:r>
              <a:rPr lang="en-GB" altLang="zh-CN" sz="500" dirty="0">
                <a:solidFill>
                  <a:srgbClr val="000000"/>
                </a:solidFill>
                <a:effectLst/>
              </a:rPr>
              <a:t>: Error message should be expressed in plain language; 10). </a:t>
            </a:r>
            <a:r>
              <a:rPr lang="en-GB" altLang="zh-CN" sz="500" b="1" u="sng" dirty="0">
                <a:solidFill>
                  <a:srgbClr val="000000"/>
                </a:solidFill>
                <a:effectLst/>
              </a:rPr>
              <a:t>Help and Documentation</a:t>
            </a:r>
            <a:r>
              <a:rPr lang="en-GB" altLang="zh-CN" sz="500" dirty="0">
                <a:solidFill>
                  <a:srgbClr val="000000"/>
                </a:solidFill>
                <a:effectLst/>
              </a:rPr>
              <a:t>.</a:t>
            </a:r>
            <a:endParaRPr lang="en-US" altLang="zh-CN" sz="500" dirty="0">
              <a:solidFill>
                <a:srgbClr val="000000"/>
              </a:solidFill>
              <a:effectLst/>
            </a:endParaRPr>
          </a:p>
        </p:txBody>
      </p:sp>
      <p:sp>
        <p:nvSpPr>
          <p:cNvPr id="53" name="文本框 52">
            <a:extLst>
              <a:ext uri="{FF2B5EF4-FFF2-40B4-BE49-F238E27FC236}">
                <a16:creationId xmlns:a16="http://schemas.microsoft.com/office/drawing/2014/main" id="{DD7B756A-DF7E-829C-84A1-6C4B489FC6CA}"/>
              </a:ext>
            </a:extLst>
          </p:cNvPr>
          <p:cNvSpPr txBox="1"/>
          <p:nvPr/>
        </p:nvSpPr>
        <p:spPr>
          <a:xfrm>
            <a:off x="7431737" y="3282565"/>
            <a:ext cx="1516185" cy="323165"/>
          </a:xfrm>
          <a:prstGeom prst="rect">
            <a:avLst/>
          </a:prstGeom>
          <a:noFill/>
        </p:spPr>
        <p:txBody>
          <a:bodyPr wrap="square" rtlCol="0">
            <a:spAutoFit/>
          </a:bodyPr>
          <a:lstStyle/>
          <a:p>
            <a:pPr>
              <a:buNone/>
            </a:pPr>
            <a:r>
              <a:rPr lang="en-US" altLang="zh-CN" sz="500" b="1" u="sng" dirty="0">
                <a:solidFill>
                  <a:srgbClr val="FF0000"/>
                </a:solidFill>
                <a:highlight>
                  <a:srgbClr val="00FF00"/>
                </a:highlight>
              </a:rPr>
              <a:t>Number of Evaluators and problems</a:t>
            </a:r>
            <a:r>
              <a:rPr lang="en-US" altLang="zh-CN" sz="500" dirty="0"/>
              <a:t>:</a:t>
            </a:r>
          </a:p>
          <a:p>
            <a:pPr>
              <a:buNone/>
            </a:pPr>
            <a:r>
              <a:rPr lang="zh-CN" altLang="en-US" sz="500" dirty="0">
                <a:solidFill>
                  <a:srgbClr val="000000"/>
                </a:solidFill>
                <a:effectLst/>
              </a:rPr>
              <a:t>图像展示通过不同数量的</a:t>
            </a:r>
            <a:r>
              <a:rPr lang="en-US" altLang="zh-CN" sz="500" dirty="0">
                <a:solidFill>
                  <a:srgbClr val="000000"/>
                </a:solidFill>
                <a:effectLst/>
              </a:rPr>
              <a:t>evaluator</a:t>
            </a:r>
            <a:r>
              <a:rPr lang="zh-CN" altLang="en-US" sz="500" dirty="0">
                <a:solidFill>
                  <a:srgbClr val="000000"/>
                </a:solidFill>
                <a:effectLst/>
              </a:rPr>
              <a:t>进行启发式评估时，发现界面中 </a:t>
            </a:r>
            <a:r>
              <a:rPr lang="en-US" altLang="zh-CN" sz="500" dirty="0">
                <a:solidFill>
                  <a:srgbClr val="000000"/>
                </a:solidFill>
                <a:effectLst/>
              </a:rPr>
              <a:t>usability problem</a:t>
            </a:r>
            <a:r>
              <a:rPr lang="zh-CN" altLang="en-US" sz="500" dirty="0">
                <a:solidFill>
                  <a:srgbClr val="000000"/>
                </a:solidFill>
                <a:effectLst/>
              </a:rPr>
              <a:t>的比例。</a:t>
            </a:r>
            <a:endParaRPr lang="en-US" altLang="zh-CN" sz="500" dirty="0">
              <a:solidFill>
                <a:srgbClr val="000000"/>
              </a:solidFill>
              <a:effectLst/>
            </a:endParaRPr>
          </a:p>
        </p:txBody>
      </p:sp>
      <p:pic>
        <p:nvPicPr>
          <p:cNvPr id="55" name="图片 54">
            <a:extLst>
              <a:ext uri="{FF2B5EF4-FFF2-40B4-BE49-F238E27FC236}">
                <a16:creationId xmlns:a16="http://schemas.microsoft.com/office/drawing/2014/main" id="{1E7B565B-5B14-36D9-6885-6D80587CB077}"/>
              </a:ext>
            </a:extLst>
          </p:cNvPr>
          <p:cNvPicPr>
            <a:picLocks noChangeAspect="1"/>
          </p:cNvPicPr>
          <p:nvPr/>
        </p:nvPicPr>
        <p:blipFill>
          <a:blip r:embed="rId7"/>
          <a:stretch>
            <a:fillRect/>
          </a:stretch>
        </p:blipFill>
        <p:spPr>
          <a:xfrm>
            <a:off x="7525773" y="3561254"/>
            <a:ext cx="1444660" cy="752991"/>
          </a:xfrm>
          <a:prstGeom prst="rect">
            <a:avLst/>
          </a:prstGeom>
        </p:spPr>
      </p:pic>
      <p:sp>
        <p:nvSpPr>
          <p:cNvPr id="56" name="文本框 55">
            <a:extLst>
              <a:ext uri="{FF2B5EF4-FFF2-40B4-BE49-F238E27FC236}">
                <a16:creationId xmlns:a16="http://schemas.microsoft.com/office/drawing/2014/main" id="{1E2B9FBE-3DA1-6610-8668-F3EDF124BB8F}"/>
              </a:ext>
            </a:extLst>
          </p:cNvPr>
          <p:cNvSpPr txBox="1"/>
          <p:nvPr/>
        </p:nvSpPr>
        <p:spPr>
          <a:xfrm>
            <a:off x="7431736" y="4282839"/>
            <a:ext cx="1572564" cy="2477601"/>
          </a:xfrm>
          <a:prstGeom prst="rect">
            <a:avLst/>
          </a:prstGeom>
          <a:noFill/>
        </p:spPr>
        <p:txBody>
          <a:bodyPr wrap="square" rtlCol="0">
            <a:spAutoFit/>
          </a:bodyPr>
          <a:lstStyle/>
          <a:p>
            <a:pPr>
              <a:buNone/>
            </a:pPr>
            <a:r>
              <a:rPr lang="en-US" altLang="zh-CN" sz="500" b="1" u="sng" dirty="0">
                <a:solidFill>
                  <a:srgbClr val="FF0000"/>
                </a:solidFill>
                <a:highlight>
                  <a:srgbClr val="00FF00"/>
                </a:highlight>
              </a:rPr>
              <a:t>Doing Heuristic Evaluation(Without User)</a:t>
            </a:r>
            <a:r>
              <a:rPr lang="en-US" altLang="zh-CN" sz="500" dirty="0"/>
              <a:t>: </a:t>
            </a:r>
            <a:r>
              <a:rPr lang="en-GB" altLang="zh-CN" sz="500" b="1" dirty="0">
                <a:solidFill>
                  <a:srgbClr val="000000"/>
                </a:solidFill>
                <a:effectLst/>
              </a:rPr>
              <a:t>Briefing session to tell </a:t>
            </a:r>
            <a:r>
              <a:rPr lang="en-GB" altLang="zh-CN" sz="500" b="1" dirty="0">
                <a:effectLst/>
              </a:rPr>
              <a:t>experts</a:t>
            </a:r>
            <a:r>
              <a:rPr lang="en-GB" altLang="zh-CN" sz="500" b="1" dirty="0">
                <a:solidFill>
                  <a:srgbClr val="FF0000"/>
                </a:solidFill>
                <a:effectLst/>
              </a:rPr>
              <a:t> </a:t>
            </a:r>
            <a:r>
              <a:rPr lang="en-GB" altLang="zh-CN" sz="500" b="1" dirty="0">
                <a:solidFill>
                  <a:srgbClr val="000000"/>
                </a:solidFill>
                <a:effectLst/>
              </a:rPr>
              <a:t>what to do</a:t>
            </a:r>
            <a:r>
              <a:rPr lang="zh-CN" altLang="en-US" sz="500" dirty="0">
                <a:solidFill>
                  <a:srgbClr val="000000"/>
                </a:solidFill>
                <a:effectLst/>
              </a:rPr>
              <a:t>→</a:t>
            </a:r>
            <a:r>
              <a:rPr lang="en-GB" altLang="zh-CN" sz="500" b="1" dirty="0">
                <a:solidFill>
                  <a:srgbClr val="000000"/>
                </a:solidFill>
                <a:effectLst/>
              </a:rPr>
              <a:t>Evaluation period of 1-2 hours in which</a:t>
            </a:r>
            <a:r>
              <a:rPr lang="en-GB" altLang="zh-CN" sz="500" dirty="0">
                <a:solidFill>
                  <a:srgbClr val="000000"/>
                </a:solidFill>
                <a:effectLst/>
              </a:rPr>
              <a:t>: Each expert works separately; Take one pass to get a feel for the product; Take a second pass to focus on specific features </a:t>
            </a:r>
            <a:r>
              <a:rPr lang="zh-CN" altLang="en-US" sz="500" dirty="0">
                <a:solidFill>
                  <a:srgbClr val="000000"/>
                </a:solidFill>
                <a:effectLst/>
              </a:rPr>
              <a:t>→ </a:t>
            </a:r>
            <a:r>
              <a:rPr lang="en-GB" altLang="zh-CN" sz="500" b="1" dirty="0">
                <a:solidFill>
                  <a:srgbClr val="000000"/>
                </a:solidFill>
                <a:effectLst/>
              </a:rPr>
              <a:t>Debriefing session(</a:t>
            </a:r>
            <a:r>
              <a:rPr lang="zh-CN" altLang="en-US" sz="500" b="1" dirty="0">
                <a:solidFill>
                  <a:srgbClr val="000000"/>
                </a:solidFill>
                <a:effectLst/>
              </a:rPr>
              <a:t>总结会</a:t>
            </a:r>
            <a:r>
              <a:rPr lang="en-US" altLang="zh-CN" sz="500" b="1" dirty="0">
                <a:solidFill>
                  <a:srgbClr val="000000"/>
                </a:solidFill>
                <a:effectLst/>
              </a:rPr>
              <a:t>) </a:t>
            </a:r>
            <a:r>
              <a:rPr lang="en-GB" altLang="zh-CN" sz="500" b="1" dirty="0">
                <a:solidFill>
                  <a:srgbClr val="000000"/>
                </a:solidFill>
                <a:effectLst/>
              </a:rPr>
              <a:t>in which experts work together to prioritize problems</a:t>
            </a:r>
            <a:r>
              <a:rPr lang="en-US" altLang="zh-CN" sz="500" dirty="0">
                <a:solidFill>
                  <a:srgbClr val="000000"/>
                </a:solidFill>
              </a:rPr>
              <a:t>.</a:t>
            </a:r>
          </a:p>
          <a:p>
            <a:pPr>
              <a:buNone/>
            </a:pPr>
            <a:r>
              <a:rPr lang="en-US" altLang="zh-CN" sz="500" dirty="0">
                <a:solidFill>
                  <a:srgbClr val="FF0000"/>
                </a:solidFill>
                <a:highlight>
                  <a:srgbClr val="00FF00"/>
                </a:highlight>
              </a:rPr>
              <a:t>Advantages and problems</a:t>
            </a:r>
            <a:r>
              <a:rPr lang="en-US" altLang="zh-CN" sz="500" dirty="0">
                <a:solidFill>
                  <a:srgbClr val="000000"/>
                </a:solidFill>
              </a:rPr>
              <a:t>: </a:t>
            </a:r>
            <a:r>
              <a:rPr lang="zh-CN" altLang="en-US" sz="500" dirty="0">
                <a:solidFill>
                  <a:srgbClr val="000000"/>
                </a:solidFill>
              </a:rPr>
              <a:t>优点</a:t>
            </a:r>
            <a:r>
              <a:rPr lang="en-US" altLang="zh-CN" sz="500" dirty="0">
                <a:solidFill>
                  <a:srgbClr val="000000"/>
                </a:solidFill>
              </a:rPr>
              <a:t>:</a:t>
            </a:r>
            <a:r>
              <a:rPr lang="en-GB" altLang="zh-CN" sz="500" b="1" dirty="0">
                <a:solidFill>
                  <a:srgbClr val="000000"/>
                </a:solidFill>
                <a:effectLst/>
                <a:latin typeface="Calibri-Bold"/>
              </a:rPr>
              <a:t>Few ethical and practical issues to consider </a:t>
            </a:r>
            <a:r>
              <a:rPr lang="en-GB" altLang="zh-CN" sz="500" dirty="0">
                <a:solidFill>
                  <a:srgbClr val="000000"/>
                </a:solidFill>
                <a:effectLst/>
                <a:latin typeface="Calibri" panose="020F0502020204030204" pitchFamily="34" charset="0"/>
              </a:rPr>
              <a:t>because </a:t>
            </a:r>
            <a:r>
              <a:rPr lang="en-GB" altLang="zh-CN" sz="500" b="1" dirty="0">
                <a:solidFill>
                  <a:srgbClr val="000000"/>
                </a:solidFill>
                <a:effectLst/>
                <a:latin typeface="Calibri" panose="020F0502020204030204" pitchFamily="34" charset="0"/>
              </a:rPr>
              <a:t>users are not involved</a:t>
            </a:r>
            <a:r>
              <a:rPr lang="en-GB" altLang="zh-CN" sz="500" dirty="0">
                <a:solidFill>
                  <a:srgbClr val="000000"/>
                </a:solidFill>
                <a:effectLst/>
                <a:latin typeface="Calibri" panose="020F0502020204030204" pitchFamily="34" charset="0"/>
              </a:rPr>
              <a:t>; </a:t>
            </a:r>
            <a:r>
              <a:rPr lang="en-GB" altLang="zh-CN" sz="500" b="1" dirty="0">
                <a:solidFill>
                  <a:srgbClr val="000000"/>
                </a:solidFill>
                <a:effectLst/>
                <a:latin typeface="Calibri-Bold"/>
              </a:rPr>
              <a:t>Best experts have knowledge of application domain and users</a:t>
            </a:r>
            <a:r>
              <a:rPr lang="en-GB" altLang="zh-CN" sz="500" b="1" dirty="0">
                <a:solidFill>
                  <a:srgbClr val="000000"/>
                </a:solidFill>
                <a:latin typeface="Calibri" panose="020F0502020204030204" pitchFamily="34" charset="0"/>
              </a:rPr>
              <a:t>; </a:t>
            </a:r>
            <a:r>
              <a:rPr lang="zh-CN" altLang="en-US" sz="500" dirty="0">
                <a:solidFill>
                  <a:srgbClr val="000000"/>
                </a:solidFill>
                <a:latin typeface="Calibri" panose="020F0502020204030204" pitchFamily="34" charset="0"/>
              </a:rPr>
              <a:t>缺点</a:t>
            </a:r>
            <a:r>
              <a:rPr lang="en-US" altLang="zh-CN" sz="500" dirty="0">
                <a:solidFill>
                  <a:srgbClr val="000000"/>
                </a:solidFill>
                <a:latin typeface="Calibri" panose="020F0502020204030204" pitchFamily="34" charset="0"/>
              </a:rPr>
              <a:t>:</a:t>
            </a:r>
            <a:r>
              <a:rPr lang="en-US" altLang="zh-CN" sz="500" b="1" dirty="0">
                <a:solidFill>
                  <a:srgbClr val="000000"/>
                </a:solidFill>
                <a:latin typeface="Calibri" panose="020F0502020204030204" pitchFamily="34" charset="0"/>
              </a:rPr>
              <a:t> </a:t>
            </a:r>
            <a:r>
              <a:rPr lang="en-GB" altLang="zh-CN" sz="500" b="1" dirty="0">
                <a:solidFill>
                  <a:srgbClr val="000000"/>
                </a:solidFill>
                <a:effectLst/>
                <a:latin typeface="Calibri-Bold"/>
              </a:rPr>
              <a:t>Important problems may get missed; </a:t>
            </a:r>
            <a:r>
              <a:rPr lang="en-GB" altLang="zh-CN" sz="500" dirty="0">
                <a:solidFill>
                  <a:srgbClr val="000000"/>
                </a:solidFill>
                <a:effectLst/>
                <a:latin typeface="Calibri" panose="020F0502020204030204" pitchFamily="34" charset="0"/>
              </a:rPr>
              <a:t>Many trivial problems are often identified, such as false alarms; </a:t>
            </a:r>
            <a:r>
              <a:rPr lang="en-GB" altLang="zh-CN" sz="500" b="1" dirty="0">
                <a:solidFill>
                  <a:srgbClr val="000000"/>
                </a:solidFill>
                <a:effectLst/>
                <a:latin typeface="Calibri-Bold"/>
              </a:rPr>
              <a:t>Experts have biases.</a:t>
            </a:r>
          </a:p>
          <a:p>
            <a:pPr>
              <a:buNone/>
            </a:pPr>
            <a:r>
              <a:rPr lang="en-GB" altLang="zh-CN" sz="500" b="1" u="sng" dirty="0">
                <a:solidFill>
                  <a:srgbClr val="FF0000"/>
                </a:solidFill>
                <a:highlight>
                  <a:srgbClr val="00FF00"/>
                </a:highlight>
                <a:latin typeface="Calibri-Bold"/>
              </a:rPr>
              <a:t>More detailed Procedure with EIGHT Steps</a:t>
            </a:r>
            <a:r>
              <a:rPr lang="en-GB" altLang="zh-CN" sz="500" dirty="0">
                <a:solidFill>
                  <a:srgbClr val="000000"/>
                </a:solidFill>
                <a:latin typeface="Calibri-Bold"/>
              </a:rPr>
              <a:t>: 1). </a:t>
            </a:r>
            <a:r>
              <a:rPr lang="en-US" altLang="zh-CN" sz="500" b="1" u="sng" dirty="0">
                <a:solidFill>
                  <a:srgbClr val="000000"/>
                </a:solidFill>
                <a:latin typeface="Calibri-Bold"/>
              </a:rPr>
              <a:t>Know what to test and how</a:t>
            </a:r>
            <a:r>
              <a:rPr lang="en-US" altLang="zh-CN" sz="500" b="1" dirty="0">
                <a:solidFill>
                  <a:srgbClr val="000000"/>
                </a:solidFill>
                <a:latin typeface="Calibri-Bold"/>
              </a:rPr>
              <a:t>:</a:t>
            </a:r>
            <a:r>
              <a:rPr lang="en-US" altLang="zh-CN" sz="500" dirty="0">
                <a:solidFill>
                  <a:srgbClr val="000000"/>
                </a:solidFill>
                <a:latin typeface="Calibri-Bold"/>
              </a:rPr>
              <a:t> Whether it’s the entire product or one procedure, clearly define the parameters of what to test and the objective; 2). </a:t>
            </a:r>
            <a:r>
              <a:rPr lang="en-US" altLang="zh-CN" sz="500" b="1" u="sng" dirty="0"/>
              <a:t>Know your users and have clear definitions of the target audience’s goals, contexts, </a:t>
            </a:r>
            <a:r>
              <a:rPr lang="en-US" altLang="zh-CN" sz="500" b="1" u="sng" dirty="0" err="1"/>
              <a:t>etc</a:t>
            </a:r>
            <a:r>
              <a:rPr lang="en-US" altLang="zh-CN" sz="500" b="1" dirty="0"/>
              <a:t>:</a:t>
            </a:r>
            <a:r>
              <a:rPr lang="en-US" altLang="zh-CN" sz="500" dirty="0"/>
              <a:t> User personas can help evaluators see things from the users’ perspectives; 3). </a:t>
            </a:r>
            <a:r>
              <a:rPr lang="en-US" altLang="zh-CN" sz="500" b="1" u="sng" dirty="0"/>
              <a:t>Select 3–5 evaluators</a:t>
            </a:r>
            <a:r>
              <a:rPr lang="en-US" altLang="zh-CN" sz="500" dirty="0"/>
              <a:t>:  ensuring their expertise in usability and the relevant industry; 4). </a:t>
            </a:r>
            <a:r>
              <a:rPr lang="en-US" altLang="zh-CN" sz="500" b="1" u="sng" dirty="0"/>
              <a:t>Define the heuristics</a:t>
            </a:r>
            <a:r>
              <a:rPr lang="en-US" altLang="zh-CN" sz="500" u="sng" dirty="0"/>
              <a:t> </a:t>
            </a:r>
            <a:r>
              <a:rPr lang="en-US" altLang="zh-CN" sz="500" dirty="0"/>
              <a:t>(around 5–10): This will depend on the nature of the system/product/design. Consider adopting/adapting the Nielsen-Molich heuristics and/or using/defining others; 5). </a:t>
            </a:r>
            <a:r>
              <a:rPr lang="en-US" altLang="zh-CN" sz="500" b="1" u="sng" dirty="0"/>
              <a:t>Brief evaluators on what to cover in a selection of tasks</a:t>
            </a:r>
            <a:r>
              <a:rPr lang="en-US" altLang="zh-CN" sz="500" dirty="0"/>
              <a:t>, suggesting a scale of severity codes to flag issues; </a:t>
            </a:r>
          </a:p>
          <a:p>
            <a:pPr>
              <a:buNone/>
            </a:pPr>
            <a:r>
              <a:rPr lang="en-US" altLang="zh-CN" sz="500" dirty="0"/>
              <a:t>6). </a:t>
            </a:r>
            <a:r>
              <a:rPr lang="en-US" altLang="zh-CN" sz="500" b="1" u="sng" dirty="0"/>
              <a:t>1st Walkthrough</a:t>
            </a:r>
            <a:r>
              <a:rPr lang="en-US" altLang="zh-CN" sz="500" dirty="0"/>
              <a:t>: Have evaluators use the product freely so they can identify elements to analyze; </a:t>
            </a:r>
            <a:endParaRPr lang="en-US" altLang="zh-CN" sz="500" dirty="0">
              <a:solidFill>
                <a:srgbClr val="000000"/>
              </a:solidFill>
            </a:endParaRPr>
          </a:p>
        </p:txBody>
      </p:sp>
      <p:sp>
        <p:nvSpPr>
          <p:cNvPr id="57" name="文本框 56">
            <a:extLst>
              <a:ext uri="{FF2B5EF4-FFF2-40B4-BE49-F238E27FC236}">
                <a16:creationId xmlns:a16="http://schemas.microsoft.com/office/drawing/2014/main" id="{7887B63E-7CE1-2D5D-CE3B-677CAB02FB58}"/>
              </a:ext>
            </a:extLst>
          </p:cNvPr>
          <p:cNvSpPr txBox="1"/>
          <p:nvPr/>
        </p:nvSpPr>
        <p:spPr>
          <a:xfrm>
            <a:off x="8913403" y="2808367"/>
            <a:ext cx="977780" cy="4124206"/>
          </a:xfrm>
          <a:prstGeom prst="rect">
            <a:avLst/>
          </a:prstGeom>
          <a:noFill/>
        </p:spPr>
        <p:txBody>
          <a:bodyPr wrap="square" rtlCol="0">
            <a:spAutoFit/>
          </a:bodyPr>
          <a:lstStyle/>
          <a:p>
            <a:pPr>
              <a:buNone/>
            </a:pPr>
            <a:r>
              <a:rPr lang="en-US" altLang="zh-CN" sz="500" b="1" dirty="0">
                <a:highlight>
                  <a:srgbClr val="00FFFF"/>
                </a:highlight>
              </a:rPr>
              <a:t>CONTINUE to steps</a:t>
            </a:r>
            <a:r>
              <a:rPr lang="en-US" altLang="zh-CN" sz="500" dirty="0"/>
              <a:t>:</a:t>
            </a:r>
          </a:p>
          <a:p>
            <a:r>
              <a:rPr lang="en-US" altLang="zh-CN" sz="500" dirty="0">
                <a:solidFill>
                  <a:srgbClr val="000000"/>
                </a:solidFill>
                <a:effectLst/>
              </a:rPr>
              <a:t>7). </a:t>
            </a:r>
            <a:r>
              <a:rPr lang="en-US" altLang="zh-CN" sz="500" b="1" u="sng" dirty="0"/>
              <a:t>2nd Walkthrough</a:t>
            </a:r>
            <a:r>
              <a:rPr lang="en-US" altLang="zh-CN" sz="500" dirty="0"/>
              <a:t>: Evaluators </a:t>
            </a:r>
            <a:r>
              <a:rPr lang="en-US" altLang="zh-CN" sz="500" b="1" dirty="0"/>
              <a:t>scrutinize</a:t>
            </a:r>
            <a:r>
              <a:rPr lang="en-US" altLang="zh-CN" sz="500" dirty="0"/>
              <a:t> individual elements according to the heuristics. They also examine how these fit into the overall design, clearly </a:t>
            </a:r>
            <a:r>
              <a:rPr lang="en-US" altLang="zh-CN" sz="500" b="1" dirty="0"/>
              <a:t>recording</a:t>
            </a:r>
            <a:r>
              <a:rPr lang="en-US" altLang="zh-CN" sz="500" dirty="0"/>
              <a:t> all issues encountered; 8). </a:t>
            </a:r>
            <a:r>
              <a:rPr lang="en-US" altLang="zh-CN" sz="500" b="1" u="sng" dirty="0"/>
              <a:t>Debrief evaluators</a:t>
            </a:r>
            <a:r>
              <a:rPr lang="en-US" altLang="zh-CN" sz="500" b="1" dirty="0"/>
              <a:t>:</a:t>
            </a:r>
            <a:r>
              <a:rPr lang="en-US" altLang="zh-CN" sz="500" dirty="0"/>
              <a:t> in a session so they can collate results for analysis and suggest fixes.</a:t>
            </a:r>
          </a:p>
          <a:p>
            <a:pPr>
              <a:buNone/>
            </a:pPr>
            <a:r>
              <a:rPr lang="en-US" altLang="zh-CN" sz="500" b="1" u="sng" dirty="0">
                <a:solidFill>
                  <a:srgbClr val="FF0000"/>
                </a:solidFill>
                <a:highlight>
                  <a:srgbClr val="00FF00"/>
                </a:highlight>
              </a:rPr>
              <a:t>Cognitive Walkthroughs(without user)</a:t>
            </a:r>
            <a:r>
              <a:rPr lang="en-US" altLang="zh-CN" sz="500" dirty="0"/>
              <a:t>:</a:t>
            </a:r>
            <a:r>
              <a:rPr lang="zh-CN" altLang="en-US" sz="500" dirty="0">
                <a:solidFill>
                  <a:srgbClr val="000000"/>
                </a:solidFill>
                <a:effectLst/>
                <a:latin typeface="等线" panose="02010600030101010101" pitchFamily="2" charset="-122"/>
                <a:ea typeface="等线" panose="02010600030101010101" pitchFamily="2" charset="-122"/>
              </a:rPr>
              <a:t>适用于早期设计阶段，可 </a:t>
            </a:r>
            <a:endParaRPr lang="zh-CN" altLang="en-US" sz="500" dirty="0"/>
          </a:p>
          <a:p>
            <a:pPr>
              <a:buNone/>
            </a:pPr>
            <a:r>
              <a:rPr lang="zh-CN" altLang="en-US" sz="500" dirty="0">
                <a:solidFill>
                  <a:srgbClr val="000000"/>
                </a:solidFill>
                <a:effectLst/>
                <a:latin typeface="等线" panose="02010600030101010101" pitchFamily="2" charset="-122"/>
                <a:ea typeface="等线" panose="02010600030101010101" pitchFamily="2" charset="-122"/>
              </a:rPr>
              <a:t>以在没有真实用户参与</a:t>
            </a:r>
            <a:r>
              <a:rPr lang="en-US" altLang="zh-CN" sz="500" dirty="0">
                <a:solidFill>
                  <a:srgbClr val="000000"/>
                </a:solidFill>
                <a:effectLst/>
                <a:latin typeface="Calibri" panose="020F0502020204030204" pitchFamily="34" charset="0"/>
              </a:rPr>
              <a:t>, </a:t>
            </a:r>
            <a:r>
              <a:rPr lang="en-GB" altLang="zh-CN" sz="500" dirty="0">
                <a:solidFill>
                  <a:srgbClr val="000000"/>
                </a:solidFill>
                <a:effectLst/>
                <a:latin typeface="Calibri" panose="020F0502020204030204" pitchFamily="34" charset="0"/>
              </a:rPr>
              <a:t>Simulating how users go about problem-solving at </a:t>
            </a:r>
            <a:endParaRPr lang="en-GB" altLang="zh-CN" sz="500" dirty="0"/>
          </a:p>
          <a:p>
            <a:pPr>
              <a:buNone/>
            </a:pPr>
            <a:r>
              <a:rPr lang="en-GB" altLang="zh-CN" sz="500" dirty="0">
                <a:solidFill>
                  <a:srgbClr val="000000"/>
                </a:solidFill>
                <a:effectLst/>
                <a:latin typeface="Calibri" panose="020F0502020204030204" pitchFamily="34" charset="0"/>
              </a:rPr>
              <a:t>each step in a human-computer interaction. Focus on ease of learning.</a:t>
            </a:r>
          </a:p>
          <a:p>
            <a:pPr>
              <a:buNone/>
            </a:pPr>
            <a:r>
              <a:rPr lang="en-US" altLang="zh-CN" sz="500" b="1" u="sng" dirty="0">
                <a:solidFill>
                  <a:srgbClr val="FF0000"/>
                </a:solidFill>
                <a:highlight>
                  <a:srgbClr val="00FF00"/>
                </a:highlight>
              </a:rPr>
              <a:t>Cognitive Walkthroughs Procedures</a:t>
            </a:r>
            <a:r>
              <a:rPr lang="en-US" altLang="zh-CN" sz="500" dirty="0"/>
              <a:t>: </a:t>
            </a:r>
            <a:r>
              <a:rPr lang="en-US" altLang="zh-CN" sz="500" b="1" dirty="0">
                <a:solidFill>
                  <a:srgbClr val="000000"/>
                </a:solidFill>
                <a:effectLst/>
                <a:latin typeface="Calibri-Bold"/>
              </a:rPr>
              <a:t>1.preparation(</a:t>
            </a:r>
            <a:r>
              <a:rPr lang="en-US" altLang="zh-CN" sz="500" dirty="0">
                <a:solidFill>
                  <a:srgbClr val="000000"/>
                </a:solidFill>
                <a:effectLst/>
                <a:latin typeface="Calibri" panose="020F0502020204030204" pitchFamily="34" charset="0"/>
              </a:rPr>
              <a:t>Identify and document the characteristics of typical users</a:t>
            </a:r>
            <a:r>
              <a:rPr lang="zh-CN" altLang="en-US" sz="500" dirty="0">
                <a:solidFill>
                  <a:srgbClr val="000000"/>
                </a:solidFill>
                <a:effectLst/>
                <a:latin typeface="Calibri" panose="020F0502020204030204" pitchFamily="34" charset="0"/>
              </a:rPr>
              <a:t>→ </a:t>
            </a:r>
            <a:r>
              <a:rPr lang="en-US" altLang="zh-CN" sz="500" dirty="0">
                <a:solidFill>
                  <a:srgbClr val="000000"/>
                </a:solidFill>
                <a:effectLst/>
                <a:latin typeface="Calibri" panose="020F0502020204030204" pitchFamily="34" charset="0"/>
              </a:rPr>
              <a:t>Develop sample tasks</a:t>
            </a:r>
            <a:r>
              <a:rPr lang="en-US" altLang="zh-CN" sz="500" dirty="0">
                <a:solidFill>
                  <a:srgbClr val="000000"/>
                </a:solidFill>
                <a:effectLst/>
                <a:latin typeface="Wingdings" panose="05000000000000000000" pitchFamily="2" charset="2"/>
              </a:rPr>
              <a:t> </a:t>
            </a:r>
            <a:r>
              <a:rPr lang="en-US" altLang="zh-CN" sz="500" dirty="0">
                <a:solidFill>
                  <a:srgbClr val="000000"/>
                </a:solidFill>
                <a:effectLst/>
                <a:latin typeface="Calibri" panose="020F0502020204030204" pitchFamily="34" charset="0"/>
              </a:rPr>
              <a:t>Produce a description, mock-up, or prototype of the interface to be developed, along with a clear sequence of the actions needed for the users to complete the task);</a:t>
            </a:r>
            <a:r>
              <a:rPr lang="en-US" altLang="zh-CN" sz="500" b="1" dirty="0">
                <a:solidFill>
                  <a:srgbClr val="000000"/>
                </a:solidFill>
                <a:effectLst/>
                <a:latin typeface="Calibri-Bold"/>
              </a:rPr>
              <a:t> 2). A designer and one or more researchers come together to do the analysis</a:t>
            </a:r>
            <a:r>
              <a:rPr lang="en-US" altLang="zh-CN" sz="500" dirty="0">
                <a:solidFill>
                  <a:srgbClr val="000000"/>
                </a:solidFill>
                <a:effectLst/>
                <a:latin typeface="Calibri-Bold"/>
              </a:rPr>
              <a:t>;</a:t>
            </a:r>
            <a:r>
              <a:rPr lang="en-US" altLang="zh-CN" sz="500" b="1" dirty="0">
                <a:solidFill>
                  <a:srgbClr val="000000"/>
                </a:solidFill>
                <a:effectLst/>
                <a:latin typeface="Calibri-Bold"/>
              </a:rPr>
              <a:t> 3).The researchers walk through the action sequences for each task, placing it within the context of a typical scenario, try to answer three questions</a:t>
            </a:r>
            <a:r>
              <a:rPr lang="en-US" altLang="zh-CN" sz="500" dirty="0">
                <a:solidFill>
                  <a:srgbClr val="000000"/>
                </a:solidFill>
                <a:effectLst/>
                <a:latin typeface="Calibri" panose="020F0502020204030204" pitchFamily="34" charset="0"/>
              </a:rPr>
              <a:t>(Users know what to do/Users know how to do it/ Users understand the feedback); 4.</a:t>
            </a:r>
            <a:r>
              <a:rPr lang="en-US" altLang="zh-CN" sz="500" b="1" dirty="0">
                <a:solidFill>
                  <a:srgbClr val="000000"/>
                </a:solidFill>
                <a:effectLst/>
                <a:latin typeface="Calibri-Bold"/>
              </a:rPr>
              <a:t> Compile a record of critical information</a:t>
            </a:r>
            <a:r>
              <a:rPr lang="en-US" altLang="zh-CN" sz="500" b="1" dirty="0">
                <a:solidFill>
                  <a:srgbClr val="000000"/>
                </a:solidFill>
                <a:latin typeface="Calibri" panose="020F0502020204030204" pitchFamily="34" charset="0"/>
              </a:rPr>
              <a:t>;</a:t>
            </a:r>
            <a:r>
              <a:rPr lang="en-US" altLang="zh-CN" sz="500" dirty="0">
                <a:solidFill>
                  <a:srgbClr val="000000"/>
                </a:solidFill>
                <a:effectLst/>
                <a:latin typeface="Calibri" panose="020F0502020204030204" pitchFamily="34" charset="0"/>
              </a:rPr>
              <a:t> 5. </a:t>
            </a:r>
            <a:r>
              <a:rPr lang="en-US" altLang="zh-CN" sz="500" b="1" dirty="0">
                <a:solidFill>
                  <a:srgbClr val="000000"/>
                </a:solidFill>
                <a:effectLst/>
                <a:latin typeface="Calibri-Bold"/>
              </a:rPr>
              <a:t>(Check with real users and) Revise the design to fix the problems presented</a:t>
            </a:r>
            <a:r>
              <a:rPr lang="en-US" altLang="zh-CN" sz="500" b="1" dirty="0">
                <a:solidFill>
                  <a:srgbClr val="000000"/>
                </a:solidFill>
                <a:latin typeface="Calibri-Bold"/>
              </a:rPr>
              <a:t>.</a:t>
            </a:r>
          </a:p>
          <a:p>
            <a:pPr>
              <a:buNone/>
            </a:pPr>
            <a:r>
              <a:rPr lang="en-US" altLang="zh-CN" sz="500" b="1" dirty="0">
                <a:solidFill>
                  <a:srgbClr val="FF0000"/>
                </a:solidFill>
                <a:highlight>
                  <a:srgbClr val="00FF00"/>
                </a:highlight>
                <a:latin typeface="Calibri-Bold"/>
              </a:rPr>
              <a:t>Three Questions</a:t>
            </a:r>
            <a:r>
              <a:rPr lang="en-US" altLang="zh-CN" sz="500" dirty="0">
                <a:solidFill>
                  <a:srgbClr val="000000"/>
                </a:solidFill>
                <a:latin typeface="Calibri-Bold"/>
              </a:rPr>
              <a:t>: </a:t>
            </a:r>
            <a:r>
              <a:rPr lang="en-US" altLang="zh-CN" sz="300" b="1" dirty="0">
                <a:solidFill>
                  <a:srgbClr val="000000"/>
                </a:solidFill>
                <a:latin typeface="Calibri-Bold"/>
              </a:rPr>
              <a:t>1).</a:t>
            </a:r>
            <a:r>
              <a:rPr lang="zh-CN" altLang="en-US" sz="300" b="1" dirty="0">
                <a:solidFill>
                  <a:srgbClr val="000000"/>
                </a:solidFill>
                <a:latin typeface="Calibri-Bold"/>
              </a:rPr>
              <a:t> </a:t>
            </a:r>
            <a:r>
              <a:rPr lang="en-US" altLang="zh-CN" sz="300" dirty="0">
                <a:solidFill>
                  <a:srgbClr val="000000"/>
                </a:solidFill>
                <a:latin typeface="Calibri-Bold"/>
              </a:rPr>
              <a:t>Will the correct action be sufficiently evident to user? </a:t>
            </a:r>
            <a:r>
              <a:rPr lang="en-US" altLang="zh-CN" sz="300" b="1" dirty="0">
                <a:solidFill>
                  <a:srgbClr val="000000"/>
                </a:solidFill>
                <a:latin typeface="Calibri-Bold"/>
              </a:rPr>
              <a:t>2). </a:t>
            </a:r>
            <a:r>
              <a:rPr lang="en-US" altLang="zh-CN" sz="300" dirty="0">
                <a:solidFill>
                  <a:srgbClr val="000000"/>
                </a:solidFill>
                <a:latin typeface="Calibri-Bold"/>
              </a:rPr>
              <a:t>Will the user notice that the correct action is available? </a:t>
            </a:r>
            <a:r>
              <a:rPr lang="en-US" altLang="zh-CN" sz="300" b="1" dirty="0">
                <a:solidFill>
                  <a:srgbClr val="000000"/>
                </a:solidFill>
                <a:latin typeface="Calibri-Bold"/>
              </a:rPr>
              <a:t>3). </a:t>
            </a:r>
            <a:r>
              <a:rPr lang="en-US" altLang="zh-CN" sz="300" dirty="0">
                <a:solidFill>
                  <a:srgbClr val="000000"/>
                </a:solidFill>
                <a:latin typeface="Calibri-Bold"/>
              </a:rPr>
              <a:t>Will the user associate and interpret the response from the action correctly?</a:t>
            </a:r>
            <a:endParaRPr lang="en-US" altLang="zh-CN" sz="500" dirty="0"/>
          </a:p>
        </p:txBody>
      </p:sp>
      <p:sp>
        <p:nvSpPr>
          <p:cNvPr id="2" name="文本框 1">
            <a:extLst>
              <a:ext uri="{FF2B5EF4-FFF2-40B4-BE49-F238E27FC236}">
                <a16:creationId xmlns:a16="http://schemas.microsoft.com/office/drawing/2014/main" id="{CB87AC30-1D32-098C-A67A-99F1E6A65FBF}"/>
              </a:ext>
            </a:extLst>
          </p:cNvPr>
          <p:cNvSpPr txBox="1"/>
          <p:nvPr/>
        </p:nvSpPr>
        <p:spPr>
          <a:xfrm>
            <a:off x="4826101" y="6460067"/>
            <a:ext cx="1061333" cy="169277"/>
          </a:xfrm>
          <a:prstGeom prst="rect">
            <a:avLst/>
          </a:prstGeom>
          <a:noFill/>
        </p:spPr>
        <p:txBody>
          <a:bodyPr wrap="square" rtlCol="0">
            <a:spAutoFit/>
          </a:bodyPr>
          <a:lstStyle/>
          <a:p>
            <a:r>
              <a:rPr lang="en-US" altLang="zh-CN" sz="500" b="1" dirty="0">
                <a:solidFill>
                  <a:srgbClr val="FF0000"/>
                </a:solidFill>
                <a:highlight>
                  <a:srgbClr val="FFFF00"/>
                </a:highlight>
              </a:rPr>
              <a:t>TWO Data Gathering Techniques</a:t>
            </a:r>
          </a:p>
        </p:txBody>
      </p:sp>
    </p:spTree>
    <p:extLst>
      <p:ext uri="{BB962C8B-B14F-4D97-AF65-F5344CB8AC3E}">
        <p14:creationId xmlns:p14="http://schemas.microsoft.com/office/powerpoint/2010/main" val="2943666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A5CC5-53E5-86EC-0247-E1506067F604}"/>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DF555E33-91B4-C0B3-D3BA-9520ECE44559}"/>
              </a:ext>
            </a:extLst>
          </p:cNvPr>
          <p:cNvSpPr txBox="1"/>
          <p:nvPr/>
        </p:nvSpPr>
        <p:spPr>
          <a:xfrm>
            <a:off x="0" y="17642"/>
            <a:ext cx="1670050" cy="4401205"/>
          </a:xfrm>
          <a:prstGeom prst="rect">
            <a:avLst/>
          </a:prstGeom>
          <a:noFill/>
        </p:spPr>
        <p:txBody>
          <a:bodyPr wrap="square" rtlCol="0">
            <a:spAutoFit/>
          </a:bodyPr>
          <a:lstStyle/>
          <a:p>
            <a:pPr>
              <a:buNone/>
            </a:pPr>
            <a:r>
              <a:rPr lang="en-US" altLang="zh-CN" sz="500" b="1" dirty="0">
                <a:solidFill>
                  <a:srgbClr val="FF0000"/>
                </a:solidFill>
                <a:highlight>
                  <a:srgbClr val="FFFF00"/>
                </a:highlight>
              </a:rPr>
              <a:t>6.Prototyping Fidelity and Dimensions</a:t>
            </a:r>
            <a:endParaRPr lang="en-GB" altLang="zh-CN" sz="500" dirty="0">
              <a:highlight>
                <a:srgbClr val="FFFF00"/>
              </a:highlight>
            </a:endParaRPr>
          </a:p>
          <a:p>
            <a:pPr>
              <a:buNone/>
            </a:pPr>
            <a:r>
              <a:rPr lang="en-GB" altLang="zh-CN" sz="500" dirty="0">
                <a:solidFill>
                  <a:srgbClr val="FF0000"/>
                </a:solidFill>
                <a:highlight>
                  <a:srgbClr val="00FF00"/>
                </a:highlight>
              </a:rPr>
              <a:t>Importance of balance the trade-off</a:t>
            </a:r>
            <a:r>
              <a:rPr lang="en-GB" altLang="zh-CN" sz="500" dirty="0"/>
              <a:t>: </a:t>
            </a:r>
            <a:r>
              <a:rPr lang="zh-CN" altLang="en-US" sz="500" dirty="0"/>
              <a:t>如果使用低保真度，那么我们实际上需要花费更多的时间和精力来通过语言解释我们的项目。而如果一开始就是用高保真度，那么可能会导致前期团队就投入了大量的精力对原型进行设计，导致经历浪费，后期每次更改都会消耗更多的精力。</a:t>
            </a:r>
            <a:endParaRPr lang="en-US" altLang="zh-CN" sz="500" dirty="0"/>
          </a:p>
          <a:p>
            <a:pPr>
              <a:buNone/>
            </a:pPr>
            <a:r>
              <a:rPr lang="en-GB" altLang="zh-CN" sz="500" b="1" u="sng" dirty="0">
                <a:solidFill>
                  <a:srgbClr val="FF0000"/>
                </a:solidFill>
                <a:highlight>
                  <a:srgbClr val="00FF00"/>
                </a:highlight>
              </a:rPr>
              <a:t>Five Dimensions in Fidelity and  Prototyping*</a:t>
            </a:r>
            <a:r>
              <a:rPr lang="en-GB" altLang="zh-CN" sz="500" dirty="0"/>
              <a:t>: 1).</a:t>
            </a:r>
            <a:r>
              <a:rPr lang="en-GB" altLang="zh-CN" sz="500" b="1" u="sng" dirty="0">
                <a:solidFill>
                  <a:srgbClr val="000000"/>
                </a:solidFill>
                <a:effectLst/>
                <a:latin typeface="Calibri" panose="020F0502020204030204" pitchFamily="34" charset="0"/>
              </a:rPr>
              <a:t>Visual</a:t>
            </a:r>
            <a:r>
              <a:rPr lang="en-GB" altLang="zh-CN" sz="500" dirty="0">
                <a:solidFill>
                  <a:srgbClr val="000000"/>
                </a:solidFill>
                <a:effectLst/>
                <a:latin typeface="Calibri" panose="020F0502020204030204" pitchFamily="34" charset="0"/>
              </a:rPr>
              <a:t>: </a:t>
            </a:r>
            <a:r>
              <a:rPr lang="en-GB" altLang="zh-CN" sz="500" b="1" dirty="0">
                <a:solidFill>
                  <a:srgbClr val="000000"/>
                </a:solidFill>
                <a:effectLst/>
                <a:latin typeface="Calibri-Bold"/>
              </a:rPr>
              <a:t>how real does it look</a:t>
            </a:r>
            <a:r>
              <a:rPr lang="en-GB" altLang="zh-CN" sz="500" dirty="0">
                <a:solidFill>
                  <a:srgbClr val="000000"/>
                </a:solidFill>
                <a:effectLst/>
                <a:latin typeface="Calibri" panose="020F0502020204030204" pitchFamily="34" charset="0"/>
              </a:rPr>
              <a:t>, It is </a:t>
            </a:r>
            <a:r>
              <a:rPr lang="en-GB" altLang="zh-CN" sz="500" b="1" dirty="0">
                <a:solidFill>
                  <a:srgbClr val="000000"/>
                </a:solidFill>
                <a:effectLst/>
                <a:latin typeface="Calibri-Bold"/>
              </a:rPr>
              <a:t>the most direct dimension</a:t>
            </a:r>
            <a:r>
              <a:rPr lang="en-GB" altLang="zh-CN" sz="500" dirty="0">
                <a:solidFill>
                  <a:srgbClr val="000000"/>
                </a:solidFill>
                <a:effectLst/>
                <a:latin typeface="Calibri" panose="020F0502020204030204" pitchFamily="34" charset="0"/>
              </a:rPr>
              <a:t> that user feels about the prototype; Refers to the </a:t>
            </a:r>
            <a:r>
              <a:rPr lang="en-GB" altLang="zh-CN" sz="500" dirty="0"/>
              <a:t> </a:t>
            </a:r>
            <a:r>
              <a:rPr lang="en-GB" altLang="zh-CN" sz="500" b="1" dirty="0">
                <a:solidFill>
                  <a:srgbClr val="000000"/>
                </a:solidFill>
                <a:effectLst/>
                <a:latin typeface="Calibri-Bold"/>
              </a:rPr>
              <a:t>devotion</a:t>
            </a:r>
            <a:r>
              <a:rPr lang="en-GB" altLang="zh-CN" sz="500" dirty="0">
                <a:solidFill>
                  <a:srgbClr val="000000"/>
                </a:solidFill>
                <a:effectLst/>
                <a:latin typeface="Calibri" panose="020F0502020204030204" pitchFamily="34" charset="0"/>
              </a:rPr>
              <a:t>(</a:t>
            </a:r>
            <a:r>
              <a:rPr lang="zh-CN" altLang="en-US" sz="500" dirty="0">
                <a:solidFill>
                  <a:srgbClr val="000000"/>
                </a:solidFill>
                <a:effectLst/>
                <a:latin typeface="等线" panose="02010600030101010101" pitchFamily="2" charset="-122"/>
                <a:ea typeface="等线" panose="02010600030101010101" pitchFamily="2" charset="-122"/>
              </a:rPr>
              <a:t>投入</a:t>
            </a:r>
            <a:r>
              <a:rPr lang="en-US" altLang="zh-CN" sz="500" dirty="0">
                <a:solidFill>
                  <a:srgbClr val="000000"/>
                </a:solidFill>
                <a:effectLst/>
                <a:latin typeface="Calibri" panose="020F0502020204030204" pitchFamily="34" charset="0"/>
              </a:rPr>
              <a:t>) </a:t>
            </a:r>
            <a:r>
              <a:rPr lang="en-GB" altLang="zh-CN" sz="500" dirty="0">
                <a:solidFill>
                  <a:srgbClr val="000000"/>
                </a:solidFill>
                <a:effectLst/>
                <a:latin typeface="Calibri" panose="020F0502020204030204" pitchFamily="34" charset="0"/>
              </a:rPr>
              <a:t>and </a:t>
            </a:r>
            <a:r>
              <a:rPr lang="en-GB" altLang="zh-CN" sz="500" b="1" dirty="0">
                <a:solidFill>
                  <a:srgbClr val="000000"/>
                </a:solidFill>
                <a:effectLst/>
                <a:latin typeface="Calibri-Bold"/>
              </a:rPr>
              <a:t>granularity</a:t>
            </a:r>
            <a:r>
              <a:rPr lang="en-GB" altLang="zh-CN" sz="500" dirty="0">
                <a:solidFill>
                  <a:srgbClr val="000000"/>
                </a:solidFill>
                <a:effectLst/>
                <a:latin typeface="Calibri" panose="020F0502020204030204" pitchFamily="34" charset="0"/>
              </a:rPr>
              <a:t>(</a:t>
            </a:r>
            <a:r>
              <a:rPr lang="zh-CN" altLang="en-US" sz="500" dirty="0">
                <a:solidFill>
                  <a:srgbClr val="000000"/>
                </a:solidFill>
                <a:effectLst/>
                <a:latin typeface="等线" panose="02010600030101010101" pitchFamily="2" charset="-122"/>
                <a:ea typeface="等线" panose="02010600030101010101" pitchFamily="2" charset="-122"/>
              </a:rPr>
              <a:t>粒度</a:t>
            </a:r>
            <a:r>
              <a:rPr lang="en-US" altLang="zh-CN" sz="500" dirty="0">
                <a:solidFill>
                  <a:srgbClr val="000000"/>
                </a:solidFill>
                <a:effectLst/>
                <a:latin typeface="Calibri" panose="020F0502020204030204" pitchFamily="34" charset="0"/>
              </a:rPr>
              <a:t>) </a:t>
            </a:r>
            <a:r>
              <a:rPr lang="en-GB" altLang="zh-CN" sz="500" dirty="0">
                <a:solidFill>
                  <a:srgbClr val="000000"/>
                </a:solidFill>
                <a:effectLst/>
                <a:latin typeface="Calibri" panose="020F0502020204030204" pitchFamily="34" charset="0"/>
              </a:rPr>
              <a:t>put into the design for visual interfaces and physical objects.; </a:t>
            </a:r>
            <a:r>
              <a:rPr lang="en-GB" altLang="zh-CN" sz="500" b="1" dirty="0">
                <a:solidFill>
                  <a:srgbClr val="000000"/>
                </a:solidFill>
                <a:effectLst/>
                <a:latin typeface="Calibri-Bold"/>
              </a:rPr>
              <a:t>Actions / procedures / concepts for early stage</a:t>
            </a:r>
            <a:r>
              <a:rPr lang="en-GB" altLang="zh-CN" sz="500" dirty="0">
                <a:solidFill>
                  <a:srgbClr val="000000"/>
                </a:solidFill>
                <a:effectLst/>
                <a:latin typeface="Calibri" panose="020F0502020204030204" pitchFamily="34" charset="0"/>
              </a:rPr>
              <a:t>; </a:t>
            </a:r>
            <a:r>
              <a:rPr lang="en-GB" altLang="zh-CN" sz="500" b="1" dirty="0">
                <a:solidFill>
                  <a:srgbClr val="000000"/>
                </a:solidFill>
                <a:effectLst/>
                <a:latin typeface="Calibri-Bold"/>
              </a:rPr>
              <a:t>Accessibility / touch / visual details for later stage</a:t>
            </a:r>
            <a:r>
              <a:rPr lang="en-GB" altLang="zh-CN" sz="500" dirty="0">
                <a:solidFill>
                  <a:srgbClr val="000000"/>
                </a:solidFill>
                <a:effectLst/>
                <a:latin typeface="Calibri" panose="020F0502020204030204" pitchFamily="34" charset="0"/>
              </a:rPr>
              <a:t>; The big, obvious </a:t>
            </a:r>
            <a:r>
              <a:rPr lang="en-GB" altLang="zh-CN" sz="500" b="1" dirty="0">
                <a:solidFill>
                  <a:srgbClr val="000000"/>
                </a:solidFill>
                <a:effectLst/>
                <a:latin typeface="Calibri-Bold"/>
              </a:rPr>
              <a:t>problem</a:t>
            </a:r>
            <a:r>
              <a:rPr lang="en-GB" altLang="zh-CN" sz="500" dirty="0">
                <a:solidFill>
                  <a:srgbClr val="000000"/>
                </a:solidFill>
                <a:effectLst/>
                <a:latin typeface="Calibri" panose="020F0502020204030204" pitchFamily="34" charset="0"/>
              </a:rPr>
              <a:t> involves</a:t>
            </a:r>
            <a:r>
              <a:rPr lang="en-GB" altLang="zh-CN" sz="500" b="1" dirty="0">
                <a:solidFill>
                  <a:srgbClr val="000000"/>
                </a:solidFill>
                <a:effectLst/>
                <a:latin typeface="Calibri-Bold"/>
              </a:rPr>
              <a:t> jumping to high visual fidelity too early </a:t>
            </a:r>
            <a:r>
              <a:rPr lang="en-GB" altLang="zh-CN" sz="500" dirty="0">
                <a:solidFill>
                  <a:srgbClr val="000000"/>
                </a:solidFill>
                <a:effectLst/>
                <a:latin typeface="Calibri" panose="020F0502020204030204" pitchFamily="34" charset="0"/>
              </a:rPr>
              <a:t>in the process; Designers should </a:t>
            </a:r>
            <a:r>
              <a:rPr lang="en-GB" altLang="zh-CN" sz="500" b="1" dirty="0">
                <a:solidFill>
                  <a:srgbClr val="000000"/>
                </a:solidFill>
                <a:effectLst/>
                <a:latin typeface="Calibri-Bold"/>
              </a:rPr>
              <a:t>sometimes intentionally keep visual fidelity low</a:t>
            </a:r>
            <a:r>
              <a:rPr lang="en-GB" altLang="zh-CN" sz="500" dirty="0">
                <a:solidFill>
                  <a:srgbClr val="000000"/>
                </a:solidFill>
                <a:effectLst/>
                <a:latin typeface="Calibri" panose="020F0502020204030204" pitchFamily="34" charset="0"/>
              </a:rPr>
              <a:t> to encourage the kind of communication and feedback they want; 2).</a:t>
            </a:r>
            <a:r>
              <a:rPr lang="en-GB" altLang="zh-CN" sz="500" b="1" u="sng" dirty="0">
                <a:solidFill>
                  <a:srgbClr val="000000"/>
                </a:solidFill>
                <a:effectLst/>
                <a:latin typeface="Calibri" panose="020F0502020204030204" pitchFamily="34" charset="0"/>
              </a:rPr>
              <a:t>Interaction</a:t>
            </a:r>
            <a:r>
              <a:rPr lang="en-GB" altLang="zh-CN" sz="500" dirty="0">
                <a:solidFill>
                  <a:srgbClr val="000000"/>
                </a:solidFill>
                <a:effectLst/>
                <a:latin typeface="Calibri" panose="020F0502020204030204" pitchFamily="34" charset="0"/>
              </a:rPr>
              <a:t> is about</a:t>
            </a:r>
            <a:r>
              <a:rPr lang="en-GB" altLang="zh-CN" sz="500" b="1" dirty="0">
                <a:solidFill>
                  <a:srgbClr val="000000"/>
                </a:solidFill>
                <a:effectLst/>
                <a:latin typeface="Calibri-Bold"/>
              </a:rPr>
              <a:t> How real does it feel</a:t>
            </a:r>
            <a:r>
              <a:rPr lang="en-GB" altLang="zh-CN" sz="500" dirty="0">
                <a:solidFill>
                  <a:srgbClr val="000000"/>
                </a:solidFill>
                <a:effectLst/>
                <a:latin typeface="Calibri" panose="020F0502020204030204" pitchFamily="34" charset="0"/>
              </a:rPr>
              <a:t>? It refers to th</a:t>
            </a:r>
            <a:r>
              <a:rPr lang="en-GB" altLang="zh-CN" sz="500" b="1" dirty="0">
                <a:solidFill>
                  <a:srgbClr val="000000"/>
                </a:solidFill>
                <a:effectLst/>
                <a:latin typeface="Calibri-Bold"/>
              </a:rPr>
              <a:t>e objective degree of exactness with which real-world interactions can be reproduced</a:t>
            </a:r>
            <a:r>
              <a:rPr lang="en-GB" altLang="zh-CN" sz="500" dirty="0">
                <a:solidFill>
                  <a:srgbClr val="000000"/>
                </a:solidFill>
                <a:effectLst/>
                <a:latin typeface="Calibri" panose="020F0502020204030204" pitchFamily="34" charset="0"/>
              </a:rPr>
              <a:t>(Users can </a:t>
            </a:r>
            <a:r>
              <a:rPr lang="en-GB" altLang="zh-CN" sz="500" b="1" dirty="0">
                <a:solidFill>
                  <a:srgbClr val="000000"/>
                </a:solidFill>
                <a:effectLst/>
                <a:latin typeface="Calibri-Bold"/>
              </a:rPr>
              <a:t>click, tap, and swipe through screens and get the feel</a:t>
            </a:r>
            <a:r>
              <a:rPr lang="en-GB" altLang="zh-CN" sz="500" dirty="0">
                <a:solidFill>
                  <a:srgbClr val="000000"/>
                </a:solidFill>
                <a:effectLst/>
                <a:latin typeface="Calibri" panose="020F0502020204030204" pitchFamily="34" charset="0"/>
              </a:rPr>
              <a:t>.); It allowed the team to quickly and cheaply test hundreds of variations; 3).</a:t>
            </a:r>
            <a:r>
              <a:rPr lang="en-GB" altLang="zh-CN" sz="500" b="1" u="sng" dirty="0">
                <a:solidFill>
                  <a:srgbClr val="000000"/>
                </a:solidFill>
                <a:effectLst/>
                <a:latin typeface="Calibri" panose="020F0502020204030204" pitchFamily="34" charset="0"/>
              </a:rPr>
              <a:t>Breadth</a:t>
            </a:r>
            <a:r>
              <a:rPr lang="en-GB" altLang="zh-CN" sz="500" dirty="0">
                <a:solidFill>
                  <a:srgbClr val="000000"/>
                </a:solidFill>
                <a:effectLst/>
                <a:latin typeface="Calibri" panose="020F0502020204030204" pitchFamily="34" charset="0"/>
              </a:rPr>
              <a:t>: is about </a:t>
            </a:r>
            <a:r>
              <a:rPr lang="en-GB" altLang="zh-CN" sz="500" b="1" dirty="0">
                <a:solidFill>
                  <a:srgbClr val="000000"/>
                </a:solidFill>
                <a:effectLst/>
                <a:latin typeface="Calibri-Bold"/>
              </a:rPr>
              <a:t>the number of </a:t>
            </a:r>
            <a:r>
              <a:rPr lang="en-GB" altLang="zh-CN" sz="500" b="1" dirty="0">
                <a:solidFill>
                  <a:srgbClr val="ED7D31"/>
                </a:solidFill>
                <a:effectLst/>
                <a:latin typeface="Calibri-Bold"/>
              </a:rPr>
              <a:t>features</a:t>
            </a:r>
            <a:r>
              <a:rPr lang="en-GB" altLang="zh-CN" sz="500" b="1" dirty="0">
                <a:solidFill>
                  <a:srgbClr val="000000"/>
                </a:solidFill>
                <a:effectLst/>
                <a:latin typeface="Calibri-Bold"/>
              </a:rPr>
              <a:t> covered</a:t>
            </a:r>
            <a:r>
              <a:rPr lang="en-GB" altLang="zh-CN" sz="500" dirty="0">
                <a:solidFill>
                  <a:srgbClr val="000000"/>
                </a:solidFill>
                <a:effectLst/>
                <a:latin typeface="Calibri" panose="020F0502020204030204" pitchFamily="34" charset="0"/>
              </a:rPr>
              <a:t>? Choosing </a:t>
            </a:r>
            <a:r>
              <a:rPr lang="en-GB" altLang="zh-CN" sz="500" b="1" dirty="0">
                <a:solidFill>
                  <a:srgbClr val="000000"/>
                </a:solidFill>
                <a:effectLst/>
                <a:latin typeface="Calibri-Bold"/>
              </a:rPr>
              <a:t>where to draw the lines of your prototype’s edges </a:t>
            </a:r>
            <a:r>
              <a:rPr lang="en-GB" altLang="zh-CN" sz="500" dirty="0">
                <a:solidFill>
                  <a:srgbClr val="000000"/>
                </a:solidFill>
                <a:effectLst/>
                <a:latin typeface="Calibri" panose="020F0502020204030204" pitchFamily="34" charset="0"/>
              </a:rPr>
              <a:t>sets up its breadth</a:t>
            </a:r>
            <a:r>
              <a:rPr lang="en-GB" altLang="zh-CN" sz="500" dirty="0">
                <a:solidFill>
                  <a:srgbClr val="000000"/>
                </a:solidFill>
                <a:latin typeface="Calibri" panose="020F0502020204030204" pitchFamily="34" charset="0"/>
              </a:rPr>
              <a:t>;</a:t>
            </a:r>
            <a:r>
              <a:rPr lang="en-GB" altLang="zh-CN" sz="500" dirty="0">
                <a:solidFill>
                  <a:srgbClr val="000000"/>
                </a:solidFill>
                <a:effectLst/>
                <a:latin typeface="Calibri" panose="020F0502020204030204" pitchFamily="34" charset="0"/>
              </a:rPr>
              <a:t> 4).</a:t>
            </a:r>
            <a:r>
              <a:rPr lang="en-GB" altLang="zh-CN" sz="500" b="1" u="sng" dirty="0">
                <a:solidFill>
                  <a:srgbClr val="000000"/>
                </a:solidFill>
                <a:effectLst/>
                <a:latin typeface="Calibri" panose="020F0502020204030204" pitchFamily="34" charset="0"/>
              </a:rPr>
              <a:t>Depth</a:t>
            </a:r>
            <a:r>
              <a:rPr lang="en-GB" altLang="zh-CN" sz="500" dirty="0">
                <a:solidFill>
                  <a:srgbClr val="000000"/>
                </a:solidFill>
                <a:effectLst/>
                <a:latin typeface="Calibri" panose="020F0502020204030204" pitchFamily="34" charset="0"/>
              </a:rPr>
              <a:t>: </a:t>
            </a:r>
            <a:r>
              <a:rPr lang="en-GB" altLang="zh-CN" sz="500" b="1" dirty="0">
                <a:solidFill>
                  <a:srgbClr val="000000"/>
                </a:solidFill>
                <a:effectLst/>
                <a:latin typeface="Calibri-Bold"/>
              </a:rPr>
              <a:t>At a given level of breadth, the degree of functionality? /if the interactions are shallow </a:t>
            </a:r>
            <a:r>
              <a:rPr lang="en-GB" altLang="zh-CN" sz="500" dirty="0">
                <a:solidFill>
                  <a:srgbClr val="ED7D31"/>
                </a:solidFill>
                <a:effectLst/>
                <a:latin typeface="Calibri" panose="020F0502020204030204" pitchFamily="34" charset="0"/>
              </a:rPr>
              <a:t>(</a:t>
            </a:r>
            <a:r>
              <a:rPr lang="en-GB" altLang="zh-CN" sz="500" b="1" dirty="0">
                <a:solidFill>
                  <a:srgbClr val="ED7D31"/>
                </a:solidFill>
                <a:effectLst/>
                <a:latin typeface="Calibri-Bold"/>
              </a:rPr>
              <a:t>details</a:t>
            </a:r>
            <a:r>
              <a:rPr lang="en-GB" altLang="zh-CN" sz="500" dirty="0">
                <a:solidFill>
                  <a:srgbClr val="000000"/>
                </a:solidFill>
                <a:effectLst/>
                <a:latin typeface="Calibri" panose="020F0502020204030204" pitchFamily="34" charset="0"/>
              </a:rPr>
              <a:t>)(voice assistant </a:t>
            </a:r>
            <a:r>
              <a:rPr lang="zh-CN" altLang="en-US" sz="500" dirty="0">
                <a:solidFill>
                  <a:srgbClr val="000000"/>
                </a:solidFill>
                <a:effectLst/>
                <a:latin typeface="等线" panose="02010600030101010101" pitchFamily="2" charset="-122"/>
                <a:ea typeface="等线" panose="02010600030101010101" pitchFamily="2" charset="-122"/>
              </a:rPr>
              <a:t>限制在 </a:t>
            </a:r>
            <a:r>
              <a:rPr lang="en-GB" altLang="zh-CN" sz="500" dirty="0">
                <a:solidFill>
                  <a:srgbClr val="000000"/>
                </a:solidFill>
                <a:effectLst/>
                <a:latin typeface="Calibri" panose="020F0502020204030204" pitchFamily="34" charset="0"/>
              </a:rPr>
              <a:t>weather </a:t>
            </a:r>
            <a:r>
              <a:rPr lang="zh-CN" altLang="en-US" sz="500" dirty="0">
                <a:solidFill>
                  <a:srgbClr val="000000"/>
                </a:solidFill>
                <a:effectLst/>
                <a:latin typeface="等线" panose="02010600030101010101" pitchFamily="2" charset="-122"/>
                <a:ea typeface="等线" panose="02010600030101010101" pitchFamily="2" charset="-122"/>
              </a:rPr>
              <a:t>领域 </a:t>
            </a:r>
            <a:r>
              <a:rPr lang="en-US" altLang="zh-CN" sz="500" dirty="0">
                <a:solidFill>
                  <a:srgbClr val="000000"/>
                </a:solidFill>
                <a:effectLst/>
                <a:latin typeface="Calibri" panose="020F0502020204030204" pitchFamily="34" charset="0"/>
              </a:rPr>
              <a:t>(</a:t>
            </a:r>
            <a:r>
              <a:rPr lang="en-GB" altLang="zh-CN" sz="500" dirty="0">
                <a:solidFill>
                  <a:srgbClr val="000000"/>
                </a:solidFill>
                <a:effectLst/>
                <a:latin typeface="Calibri" panose="020F0502020204030204" pitchFamily="34" charset="0"/>
              </a:rPr>
              <a:t>breadth),can ask anything related to </a:t>
            </a:r>
            <a:r>
              <a:rPr lang="en-GB" altLang="zh-CN" sz="500" dirty="0" err="1">
                <a:solidFill>
                  <a:srgbClr val="000000"/>
                </a:solidFill>
                <a:effectLst/>
                <a:latin typeface="Calibri" panose="020F0502020204030204" pitchFamily="34" charset="0"/>
              </a:rPr>
              <a:t>weather</a:t>
            </a:r>
            <a:r>
              <a:rPr lang="en-GB" altLang="zh-CN" sz="500" dirty="0" err="1">
                <a:solidFill>
                  <a:srgbClr val="000000"/>
                </a:solidFill>
                <a:effectLst/>
                <a:latin typeface="Wingdings" panose="05000000000000000000" pitchFamily="2" charset="2"/>
              </a:rPr>
              <a:t></a:t>
            </a:r>
            <a:r>
              <a:rPr lang="en-GB" altLang="zh-CN" sz="500" dirty="0" err="1">
                <a:solidFill>
                  <a:srgbClr val="000000"/>
                </a:solidFill>
                <a:effectLst/>
                <a:latin typeface="Calibri" panose="020F0502020204030204" pitchFamily="34" charset="0"/>
              </a:rPr>
              <a:t>deep</a:t>
            </a:r>
            <a:r>
              <a:rPr lang="en-GB" altLang="zh-CN" sz="500" dirty="0">
                <a:solidFill>
                  <a:srgbClr val="000000"/>
                </a:solidFill>
                <a:effectLst/>
                <a:latin typeface="Calibri" panose="020F0502020204030204" pitchFamily="34" charset="0"/>
              </a:rPr>
              <a:t>, can only inquire in major </a:t>
            </a:r>
            <a:r>
              <a:rPr lang="en-GB" altLang="zh-CN" sz="500" dirty="0" err="1">
                <a:solidFill>
                  <a:srgbClr val="000000"/>
                </a:solidFill>
                <a:effectLst/>
                <a:latin typeface="Calibri" panose="020F0502020204030204" pitchFamily="34" charset="0"/>
              </a:rPr>
              <a:t>cities</a:t>
            </a:r>
            <a:r>
              <a:rPr lang="en-GB" altLang="zh-CN" sz="500" dirty="0" err="1">
                <a:solidFill>
                  <a:srgbClr val="000000"/>
                </a:solidFill>
                <a:effectLst/>
                <a:latin typeface="Wingdings" panose="05000000000000000000" pitchFamily="2" charset="2"/>
              </a:rPr>
              <a:t></a:t>
            </a:r>
            <a:r>
              <a:rPr lang="en-GB" altLang="zh-CN" sz="500" dirty="0" err="1">
                <a:solidFill>
                  <a:srgbClr val="000000"/>
                </a:solidFill>
                <a:effectLst/>
                <a:latin typeface="Calibri" panose="020F0502020204030204" pitchFamily="34" charset="0"/>
              </a:rPr>
              <a:t>less</a:t>
            </a:r>
            <a:r>
              <a:rPr lang="en-GB" altLang="zh-CN" sz="500" dirty="0">
                <a:solidFill>
                  <a:srgbClr val="000000"/>
                </a:solidFill>
                <a:effectLst/>
                <a:latin typeface="Calibri" panose="020F0502020204030204" pitchFamily="34" charset="0"/>
              </a:rPr>
              <a:t> depth ); 5). </a:t>
            </a:r>
            <a:r>
              <a:rPr lang="en-GB" altLang="zh-CN" sz="500" b="1" u="sng" dirty="0">
                <a:solidFill>
                  <a:srgbClr val="000000"/>
                </a:solidFill>
                <a:effectLst/>
                <a:latin typeface="Calibri" panose="020F0502020204030204" pitchFamily="34" charset="0"/>
              </a:rPr>
              <a:t>Content</a:t>
            </a:r>
            <a:r>
              <a:rPr lang="en-GB" altLang="zh-CN" sz="500" dirty="0">
                <a:solidFill>
                  <a:srgbClr val="000000"/>
                </a:solidFill>
                <a:effectLst/>
                <a:latin typeface="Calibri" panose="020F0502020204030204" pitchFamily="34" charset="0"/>
              </a:rPr>
              <a:t>: the degree of realism for the content(</a:t>
            </a:r>
            <a:r>
              <a:rPr lang="zh-CN" altLang="en-US" sz="500" dirty="0">
                <a:solidFill>
                  <a:srgbClr val="000000"/>
                </a:solidFill>
                <a:effectLst/>
                <a:latin typeface="等线" panose="02010600030101010101" pitchFamily="2" charset="-122"/>
                <a:ea typeface="等线" panose="02010600030101010101" pitchFamily="2" charset="-122"/>
              </a:rPr>
              <a:t>内容是否真实</a:t>
            </a:r>
            <a:r>
              <a:rPr lang="en-US" altLang="zh-CN" sz="500" dirty="0">
                <a:solidFill>
                  <a:srgbClr val="000000"/>
                </a:solidFill>
                <a:effectLst/>
                <a:latin typeface="Calibri" panose="020F0502020204030204" pitchFamily="34" charset="0"/>
              </a:rPr>
              <a:t>)(</a:t>
            </a:r>
            <a:r>
              <a:rPr lang="en-GB" altLang="zh-CN" sz="500" dirty="0">
                <a:solidFill>
                  <a:srgbClr val="000000"/>
                </a:solidFill>
                <a:effectLst/>
                <a:latin typeface="Calibri" panose="020F0502020204030204" pitchFamily="34" charset="0"/>
              </a:rPr>
              <a:t>High-fidelity content is realistic and relevant to the final application, while low-fidelity content typically uses placeholders or dummy data </a:t>
            </a:r>
            <a:r>
              <a:rPr lang="zh-CN" altLang="en-US" sz="500" dirty="0">
                <a:solidFill>
                  <a:srgbClr val="000000"/>
                </a:solidFill>
                <a:effectLst/>
                <a:latin typeface="等线" panose="02010600030101010101" pitchFamily="2" charset="-122"/>
                <a:ea typeface="等线" panose="02010600030101010101" pitchFamily="2" charset="-122"/>
              </a:rPr>
              <a:t>虚拟数据或占位符</a:t>
            </a:r>
            <a:r>
              <a:rPr lang="en-US" altLang="zh-CN" sz="500" dirty="0">
                <a:solidFill>
                  <a:srgbClr val="000000"/>
                </a:solidFill>
                <a:effectLst/>
                <a:latin typeface="Calibri" panose="020F0502020204030204" pitchFamily="34" charset="0"/>
              </a:rPr>
              <a:t>).6). Other dimensions: Autonomy: operates alone vs. requires “supervisor”; Platform: Interim vs. final implementation.</a:t>
            </a:r>
          </a:p>
          <a:p>
            <a:pPr>
              <a:buNone/>
            </a:pPr>
            <a:r>
              <a:rPr lang="en-US" altLang="zh-CN" sz="500" b="1" u="sng" dirty="0">
                <a:solidFill>
                  <a:srgbClr val="FF0000"/>
                </a:solidFill>
                <a:highlight>
                  <a:srgbClr val="00FF00"/>
                </a:highlight>
                <a:latin typeface="Calibri" panose="020F0502020204030204" pitchFamily="34" charset="0"/>
              </a:rPr>
              <a:t>Physical Design</a:t>
            </a:r>
            <a:r>
              <a:rPr lang="en-US" altLang="zh-CN" sz="500" dirty="0">
                <a:solidFill>
                  <a:srgbClr val="000000"/>
                </a:solidFill>
                <a:latin typeface="Calibri" panose="020F0502020204030204" pitchFamily="34" charset="0"/>
              </a:rPr>
              <a:t>: </a:t>
            </a:r>
            <a:r>
              <a:rPr lang="en-US" altLang="zh-CN" sz="500" dirty="0">
                <a:solidFill>
                  <a:srgbClr val="000000"/>
                </a:solidFill>
                <a:effectLst/>
                <a:latin typeface="Calibri" panose="020F0502020204030204" pitchFamily="34" charset="0"/>
              </a:rPr>
              <a:t>(</a:t>
            </a:r>
            <a:r>
              <a:rPr lang="zh-CN" altLang="en-US" sz="500" dirty="0">
                <a:solidFill>
                  <a:srgbClr val="000000"/>
                </a:solidFill>
                <a:effectLst/>
                <a:latin typeface="等线" panose="02010600030101010101" pitchFamily="2" charset="-122"/>
                <a:ea typeface="等线" panose="02010600030101010101" pitchFamily="2" charset="-122"/>
              </a:rPr>
              <a:t>涉及具体和详细的界面设计和实现细节，将 </a:t>
            </a:r>
            <a:r>
              <a:rPr lang="en-GB" altLang="zh-CN" sz="500" dirty="0">
                <a:solidFill>
                  <a:srgbClr val="000000"/>
                </a:solidFill>
                <a:effectLst/>
                <a:latin typeface="Calibri" panose="020F0502020204030204" pitchFamily="34" charset="0"/>
              </a:rPr>
              <a:t>Conceptualizing design </a:t>
            </a:r>
            <a:r>
              <a:rPr lang="zh-CN" altLang="en-US" sz="500" dirty="0">
                <a:solidFill>
                  <a:srgbClr val="000000"/>
                </a:solidFill>
                <a:effectLst/>
                <a:latin typeface="等线" panose="02010600030101010101" pitchFamily="2" charset="-122"/>
                <a:ea typeface="等线" panose="02010600030101010101" pitchFamily="2" charset="-122"/>
              </a:rPr>
              <a:t>转化为具体的界面布局</a:t>
            </a:r>
            <a:r>
              <a:rPr lang="en-US" altLang="zh-CN" sz="500" dirty="0">
                <a:solidFill>
                  <a:srgbClr val="000000"/>
                </a:solidFill>
                <a:effectLst/>
                <a:latin typeface="Calibri" panose="020F0502020204030204" pitchFamily="34" charset="0"/>
              </a:rPr>
              <a:t>(</a:t>
            </a:r>
            <a:r>
              <a:rPr lang="en-GB" altLang="zh-CN" sz="500" dirty="0">
                <a:solidFill>
                  <a:srgbClr val="000000"/>
                </a:solidFill>
                <a:effectLst/>
                <a:latin typeface="Calibri" panose="020F0502020204030204" pitchFamily="34" charset="0"/>
              </a:rPr>
              <a:t>widget)</a:t>
            </a:r>
            <a:r>
              <a:rPr lang="zh-CN" altLang="en-US" sz="500" dirty="0">
                <a:solidFill>
                  <a:srgbClr val="000000"/>
                </a:solidFill>
                <a:effectLst/>
                <a:latin typeface="等线" panose="02010600030101010101" pitchFamily="2" charset="-122"/>
                <a:ea typeface="等线" panose="02010600030101010101" pitchFamily="2" charset="-122"/>
              </a:rPr>
              <a:t>和交互细节</a:t>
            </a:r>
            <a:r>
              <a:rPr lang="en-US" altLang="zh-CN" sz="500" dirty="0">
                <a:solidFill>
                  <a:srgbClr val="000000"/>
                </a:solidFill>
                <a:effectLst/>
                <a:latin typeface="Calibri" panose="020F0502020204030204" pitchFamily="34" charset="0"/>
              </a:rPr>
              <a:t>,</a:t>
            </a:r>
            <a:r>
              <a:rPr lang="en-GB" altLang="zh-CN" sz="500" dirty="0">
                <a:solidFill>
                  <a:srgbClr val="000000"/>
                </a:solidFill>
                <a:effectLst/>
                <a:latin typeface="Calibri" panose="020F0502020204030204" pitchFamily="34" charset="0"/>
              </a:rPr>
              <a:t>Iteration between physical and conceptual design); </a:t>
            </a:r>
            <a:r>
              <a:rPr lang="en-GB" altLang="zh-CN" sz="500" b="1" dirty="0">
                <a:solidFill>
                  <a:srgbClr val="000000"/>
                </a:solidFill>
                <a:effectLst/>
                <a:latin typeface="Calibri-Bold"/>
              </a:rPr>
              <a:t>Menu design</a:t>
            </a:r>
            <a:r>
              <a:rPr lang="en-GB" altLang="zh-CN" sz="500" dirty="0">
                <a:solidFill>
                  <a:srgbClr val="000000"/>
                </a:solidFill>
                <a:latin typeface="Calibri" panose="020F0502020204030204" pitchFamily="34" charset="0"/>
              </a:rPr>
              <a:t>(</a:t>
            </a:r>
            <a:r>
              <a:rPr lang="zh-CN" altLang="en-US" sz="500" dirty="0">
                <a:solidFill>
                  <a:srgbClr val="000000"/>
                </a:solidFill>
                <a:latin typeface="Calibri" panose="020F0502020204030204" pitchFamily="34" charset="0"/>
              </a:rPr>
              <a:t>为了用户能一眼通过</a:t>
            </a:r>
            <a:r>
              <a:rPr lang="en-US" altLang="zh-CN" sz="500" dirty="0">
                <a:solidFill>
                  <a:srgbClr val="000000"/>
                </a:solidFill>
                <a:latin typeface="Calibri" panose="020F0502020204030204" pitchFamily="34" charset="0"/>
              </a:rPr>
              <a:t>menu</a:t>
            </a:r>
            <a:r>
              <a:rPr lang="zh-CN" altLang="en-US" sz="500" dirty="0">
                <a:solidFill>
                  <a:srgbClr val="000000"/>
                </a:solidFill>
                <a:latin typeface="Calibri" panose="020F0502020204030204" pitchFamily="34" charset="0"/>
              </a:rPr>
              <a:t>找到自己想要跳转的页面</a:t>
            </a:r>
            <a:r>
              <a:rPr lang="en-US" altLang="zh-CN" sz="500" dirty="0">
                <a:solidFill>
                  <a:srgbClr val="000000"/>
                </a:solidFill>
                <a:latin typeface="Calibri" panose="020F0502020204030204" pitchFamily="34" charset="0"/>
              </a:rPr>
              <a:t>, How long is the menu, in what order, structure of menu[sub-</a:t>
            </a:r>
            <a:r>
              <a:rPr lang="en-US" altLang="zh-CN" sz="500" dirty="0" err="1">
                <a:solidFill>
                  <a:srgbClr val="000000"/>
                </a:solidFill>
                <a:latin typeface="Calibri" panose="020F0502020204030204" pitchFamily="34" charset="0"/>
              </a:rPr>
              <a:t>meuns</a:t>
            </a:r>
            <a:r>
              <a:rPr lang="en-US" altLang="zh-CN" sz="500" dirty="0">
                <a:solidFill>
                  <a:srgbClr val="000000"/>
                </a:solidFill>
                <a:latin typeface="Calibri" panose="020F0502020204030204" pitchFamily="34" charset="0"/>
              </a:rPr>
              <a:t>], how </a:t>
            </a:r>
            <a:r>
              <a:rPr lang="en-US" altLang="zh-CN" sz="500" dirty="0" err="1">
                <a:solidFill>
                  <a:srgbClr val="000000"/>
                </a:solidFill>
                <a:latin typeface="Calibri" panose="020F0502020204030204" pitchFamily="34" charset="0"/>
              </a:rPr>
              <a:t>tp</a:t>
            </a:r>
            <a:r>
              <a:rPr lang="en-US" altLang="zh-CN" sz="500" dirty="0">
                <a:solidFill>
                  <a:srgbClr val="000000"/>
                </a:solidFill>
                <a:latin typeface="Calibri" panose="020F0502020204030204" pitchFamily="34" charset="0"/>
              </a:rPr>
              <a:t> </a:t>
            </a:r>
            <a:r>
              <a:rPr lang="en-US" altLang="zh-CN" sz="500" dirty="0" err="1">
                <a:solidFill>
                  <a:srgbClr val="000000"/>
                </a:solidFill>
                <a:latin typeface="Calibri" panose="020F0502020204030204" pitchFamily="34" charset="0"/>
              </a:rPr>
              <a:t>categorise</a:t>
            </a:r>
            <a:r>
              <a:rPr lang="en-US" altLang="zh-CN" sz="500" dirty="0">
                <a:solidFill>
                  <a:srgbClr val="000000"/>
                </a:solidFill>
                <a:latin typeface="Calibri" panose="020F0502020204030204" pitchFamily="34" charset="0"/>
              </a:rPr>
              <a:t>, different design on phone or PC, terminology of function</a:t>
            </a:r>
            <a:r>
              <a:rPr lang="en-GB" altLang="zh-CN" sz="500" dirty="0">
                <a:solidFill>
                  <a:srgbClr val="000000"/>
                </a:solidFill>
                <a:latin typeface="Calibri" panose="020F0502020204030204" pitchFamily="34" charset="0"/>
              </a:rPr>
              <a:t>);</a:t>
            </a:r>
            <a:r>
              <a:rPr lang="en-GB" altLang="zh-CN" sz="500" b="1" dirty="0">
                <a:solidFill>
                  <a:srgbClr val="000000"/>
                </a:solidFill>
                <a:latin typeface="Calibri" panose="020F0502020204030204" pitchFamily="34" charset="0"/>
              </a:rPr>
              <a:t> </a:t>
            </a:r>
            <a:r>
              <a:rPr lang="en-GB" altLang="zh-CN" sz="500" b="1" dirty="0">
                <a:solidFill>
                  <a:srgbClr val="000000"/>
                </a:solidFill>
                <a:effectLst/>
                <a:latin typeface="Calibri-Bold"/>
              </a:rPr>
              <a:t>Icon design</a:t>
            </a:r>
            <a:r>
              <a:rPr lang="en-GB" altLang="zh-CN" sz="500" dirty="0">
                <a:solidFill>
                  <a:srgbClr val="000000"/>
                </a:solidFill>
                <a:effectLst/>
                <a:latin typeface="Calibri" panose="020F0502020204030204" pitchFamily="34" charset="0"/>
              </a:rPr>
              <a:t>(Meaning of icons is cultural and context sensitive </a:t>
            </a:r>
            <a:r>
              <a:rPr lang="en-GB" altLang="zh-CN" sz="500" dirty="0">
                <a:solidFill>
                  <a:srgbClr val="000000"/>
                </a:solidFill>
                <a:effectLst/>
                <a:latin typeface="Wingdings" panose="05000000000000000000" pitchFamily="2" charset="2"/>
              </a:rPr>
              <a:t> </a:t>
            </a:r>
            <a:r>
              <a:rPr lang="en-GB" altLang="zh-CN" sz="500" dirty="0">
                <a:solidFill>
                  <a:srgbClr val="000000"/>
                </a:solidFill>
                <a:effectLst/>
                <a:latin typeface="Calibri" panose="020F0502020204030204" pitchFamily="34" charset="0"/>
              </a:rPr>
              <a:t>always draw on existing traditions or standards; concrete objects or things are easier to represent than actions); </a:t>
            </a:r>
            <a:r>
              <a:rPr lang="en-GB" altLang="zh-CN" sz="500" b="1" dirty="0">
                <a:solidFill>
                  <a:srgbClr val="000000"/>
                </a:solidFill>
                <a:effectLst/>
                <a:latin typeface="Calibri-Bold"/>
              </a:rPr>
              <a:t>Screen design </a:t>
            </a:r>
            <a:r>
              <a:rPr lang="en-GB" altLang="zh-CN" sz="500" dirty="0">
                <a:solidFill>
                  <a:srgbClr val="000000"/>
                </a:solidFill>
                <a:effectLst/>
                <a:latin typeface="Calibri" panose="020F0502020204030204" pitchFamily="34" charset="0"/>
              </a:rPr>
              <a:t>(</a:t>
            </a:r>
            <a:r>
              <a:rPr lang="en-GB" altLang="zh-CN" sz="500" u="sng" dirty="0">
                <a:solidFill>
                  <a:srgbClr val="000000"/>
                </a:solidFill>
                <a:effectLst/>
                <a:latin typeface="Calibri" panose="020F0502020204030204" pitchFamily="34" charset="0"/>
              </a:rPr>
              <a:t>How to split across </a:t>
            </a:r>
            <a:r>
              <a:rPr lang="en-GB" altLang="zh-CN" sz="500" u="sng" dirty="0"/>
              <a:t> </a:t>
            </a:r>
            <a:r>
              <a:rPr lang="en-GB" altLang="zh-CN" sz="500" u="sng" dirty="0">
                <a:solidFill>
                  <a:srgbClr val="000000"/>
                </a:solidFill>
                <a:effectLst/>
                <a:latin typeface="Calibri" panose="020F0502020204030204" pitchFamily="34" charset="0"/>
              </a:rPr>
              <a:t>screens</a:t>
            </a:r>
            <a:r>
              <a:rPr lang="en-GB" altLang="zh-CN" sz="500" dirty="0">
                <a:solidFill>
                  <a:srgbClr val="000000"/>
                </a:solidFill>
                <a:effectLst/>
                <a:latin typeface="Calibri" panose="020F0502020204030204" pitchFamily="34" charset="0"/>
              </a:rPr>
              <a:t>: Splitting functions across screens: Frustration if too many simple screens. Eac</a:t>
            </a:r>
            <a:r>
              <a:rPr lang="en-GB" altLang="zh-CN" sz="500" dirty="0">
                <a:solidFill>
                  <a:srgbClr val="000000"/>
                </a:solidFill>
                <a:latin typeface="Calibri" panose="020F0502020204030204" pitchFamily="34" charset="0"/>
              </a:rPr>
              <a:t>h screen contains a single step, can open multiple screens at once</a:t>
            </a:r>
            <a:r>
              <a:rPr lang="en-GB" altLang="zh-CN" sz="500" dirty="0">
                <a:solidFill>
                  <a:srgbClr val="000000"/>
                </a:solidFill>
                <a:effectLst/>
                <a:latin typeface="Calibri" panose="020F0502020204030204" pitchFamily="34" charset="0"/>
              </a:rPr>
              <a:t>/</a:t>
            </a:r>
            <a:r>
              <a:rPr lang="en-GB" altLang="zh-CN" sz="500" u="sng" dirty="0">
                <a:solidFill>
                  <a:srgbClr val="000000"/>
                </a:solidFill>
                <a:effectLst/>
                <a:latin typeface="Calibri" panose="020F0502020204030204" pitchFamily="34" charset="0"/>
              </a:rPr>
              <a:t>Individual screen design</a:t>
            </a:r>
            <a:r>
              <a:rPr lang="en-GB" altLang="zh-CN" sz="500" dirty="0">
                <a:solidFill>
                  <a:srgbClr val="000000"/>
                </a:solidFill>
                <a:effectLst/>
                <a:latin typeface="Calibri" panose="020F0502020204030204" pitchFamily="34" charset="0"/>
              </a:rPr>
              <a:t>: Draw user attention to salient point </a:t>
            </a:r>
            <a:r>
              <a:rPr lang="zh-CN" altLang="en-US" sz="500" dirty="0">
                <a:solidFill>
                  <a:srgbClr val="000000"/>
                </a:solidFill>
                <a:effectLst/>
                <a:latin typeface="等线" panose="02010600030101010101" pitchFamily="2" charset="-122"/>
                <a:ea typeface="等线" panose="02010600030101010101" pitchFamily="2" charset="-122"/>
              </a:rPr>
              <a:t>突出的点</a:t>
            </a:r>
            <a:r>
              <a:rPr lang="en-US" altLang="zh-CN" sz="500" dirty="0">
                <a:solidFill>
                  <a:srgbClr val="000000"/>
                </a:solidFill>
                <a:effectLst/>
                <a:latin typeface="Calibri" panose="020F0502020204030204" pitchFamily="34" charset="0"/>
              </a:rPr>
              <a:t>,</a:t>
            </a:r>
            <a:r>
              <a:rPr lang="en-GB" altLang="zh-CN" sz="500" dirty="0">
                <a:solidFill>
                  <a:srgbClr val="000000"/>
                </a:solidFill>
                <a:effectLst/>
                <a:latin typeface="Calibri" panose="020F0502020204030204" pitchFamily="34" charset="0"/>
              </a:rPr>
              <a:t>like animation and good organization); </a:t>
            </a:r>
            <a:r>
              <a:rPr lang="en-GB" altLang="zh-CN" sz="500" b="1" dirty="0">
                <a:solidFill>
                  <a:srgbClr val="000000"/>
                </a:solidFill>
                <a:effectLst/>
                <a:latin typeface="Calibri-Bold"/>
              </a:rPr>
              <a:t>Information display</a:t>
            </a:r>
            <a:r>
              <a:rPr lang="en-GB" altLang="zh-CN" sz="500" dirty="0">
                <a:solidFill>
                  <a:srgbClr val="000000"/>
                </a:solidFill>
                <a:effectLst/>
                <a:latin typeface="Calibri" panose="020F0502020204030204" pitchFamily="34" charset="0"/>
              </a:rPr>
              <a:t>(Relevant information available at all times, Different types of information imply different kinds of display)</a:t>
            </a:r>
            <a:endParaRPr lang="zh-CN" altLang="en-US" sz="500" dirty="0"/>
          </a:p>
        </p:txBody>
      </p:sp>
      <p:sp>
        <p:nvSpPr>
          <p:cNvPr id="8" name="文本框 7">
            <a:extLst>
              <a:ext uri="{FF2B5EF4-FFF2-40B4-BE49-F238E27FC236}">
                <a16:creationId xmlns:a16="http://schemas.microsoft.com/office/drawing/2014/main" id="{0099DADD-C7A8-6368-E3F8-CCE72897905C}"/>
              </a:ext>
            </a:extLst>
          </p:cNvPr>
          <p:cNvSpPr txBox="1"/>
          <p:nvPr/>
        </p:nvSpPr>
        <p:spPr>
          <a:xfrm>
            <a:off x="1496483" y="17645"/>
            <a:ext cx="1670050" cy="3631763"/>
          </a:xfrm>
          <a:prstGeom prst="rect">
            <a:avLst/>
          </a:prstGeom>
          <a:noFill/>
        </p:spPr>
        <p:txBody>
          <a:bodyPr wrap="square" rtlCol="0">
            <a:spAutoFit/>
          </a:bodyPr>
          <a:lstStyle/>
          <a:p>
            <a:pPr>
              <a:buNone/>
            </a:pPr>
            <a:r>
              <a:rPr lang="en-US" altLang="zh-CN" sz="500" b="1" dirty="0">
                <a:solidFill>
                  <a:srgbClr val="FF0000"/>
                </a:solidFill>
                <a:highlight>
                  <a:srgbClr val="00FF00"/>
                </a:highlight>
              </a:rPr>
              <a:t>Types</a:t>
            </a:r>
            <a:r>
              <a:rPr lang="en-GB" altLang="zh-CN" sz="500" b="1" dirty="0">
                <a:solidFill>
                  <a:srgbClr val="FF0000"/>
                </a:solidFill>
                <a:highlight>
                  <a:srgbClr val="00FF00"/>
                </a:highlight>
              </a:rPr>
              <a:t> for Prototyping</a:t>
            </a:r>
            <a:r>
              <a:rPr lang="en-GB" altLang="zh-CN" sz="500" dirty="0"/>
              <a:t>: </a:t>
            </a:r>
            <a:r>
              <a:rPr lang="en-US" altLang="zh-CN" sz="500" b="1" dirty="0">
                <a:solidFill>
                  <a:srgbClr val="000000"/>
                </a:solidFill>
                <a:effectLst/>
                <a:latin typeface="Calibri-Bold"/>
              </a:rPr>
              <a:t>throw-away </a:t>
            </a:r>
            <a:r>
              <a:rPr lang="en-US" altLang="zh-CN" sz="500" dirty="0">
                <a:solidFill>
                  <a:srgbClr val="000000"/>
                </a:solidFill>
                <a:effectLst/>
                <a:latin typeface="Calibri" panose="020F0502020204030204" pitchFamily="34" charset="0"/>
              </a:rPr>
              <a:t>(only serves to elicit user reaction, creation must be rapid) / </a:t>
            </a:r>
            <a:r>
              <a:rPr lang="en-US" altLang="zh-CN" sz="500" b="1" dirty="0">
                <a:solidFill>
                  <a:srgbClr val="000000"/>
                </a:solidFill>
                <a:effectLst/>
                <a:latin typeface="Calibri-Bold"/>
              </a:rPr>
              <a:t>incremental </a:t>
            </a:r>
            <a:r>
              <a:rPr lang="en-US" altLang="zh-CN" sz="500" dirty="0">
                <a:solidFill>
                  <a:srgbClr val="000000"/>
                </a:solidFill>
                <a:effectLst/>
                <a:latin typeface="Calibri" panose="020F0502020204030204" pitchFamily="34" charset="0"/>
              </a:rPr>
              <a:t>(product built as separate components (modules) and each component prototyped and tested, then added to the final system)/evolutionary (prototype altered to incorporate design changes, finally becomes the final product) / </a:t>
            </a:r>
            <a:r>
              <a:rPr lang="en-US" altLang="zh-CN" sz="500" b="1" dirty="0">
                <a:solidFill>
                  <a:srgbClr val="000000"/>
                </a:solidFill>
                <a:effectLst/>
                <a:latin typeface="Calibri-Bold"/>
              </a:rPr>
              <a:t>evolutionary </a:t>
            </a:r>
            <a:r>
              <a:rPr lang="en-US" altLang="zh-CN" sz="500" dirty="0">
                <a:solidFill>
                  <a:srgbClr val="000000"/>
                </a:solidFill>
                <a:effectLst/>
                <a:latin typeface="Calibri" panose="020F0502020204030204" pitchFamily="34" charset="0"/>
              </a:rPr>
              <a:t>(prototype altered to incorporate design changes, eventually becomes the final product)</a:t>
            </a:r>
          </a:p>
          <a:p>
            <a:pPr>
              <a:buNone/>
            </a:pPr>
            <a:r>
              <a:rPr lang="en-US" altLang="zh-CN" sz="500" dirty="0">
                <a:solidFill>
                  <a:srgbClr val="FF0000"/>
                </a:solidFill>
                <a:highlight>
                  <a:srgbClr val="00FF00"/>
                </a:highlight>
                <a:latin typeface="Calibri" panose="020F0502020204030204" pitchFamily="34" charset="0"/>
              </a:rPr>
              <a:t>Cautions</a:t>
            </a:r>
            <a:r>
              <a:rPr lang="en-US" altLang="zh-CN" sz="500" dirty="0">
                <a:solidFill>
                  <a:srgbClr val="000000"/>
                </a:solidFill>
                <a:latin typeface="Calibri" panose="020F0502020204030204" pitchFamily="34" charset="0"/>
              </a:rPr>
              <a:t>: </a:t>
            </a:r>
            <a:r>
              <a:rPr lang="en-US" altLang="zh-CN" sz="500" b="1" dirty="0">
                <a:solidFill>
                  <a:srgbClr val="000000"/>
                </a:solidFill>
                <a:effectLst/>
                <a:latin typeface="Calibri-Bold"/>
              </a:rPr>
              <a:t>Rationalize cost-value tradeoffs </a:t>
            </a:r>
            <a:r>
              <a:rPr lang="en-US" altLang="zh-CN" sz="500" dirty="0">
                <a:solidFill>
                  <a:srgbClr val="000000"/>
                </a:solidFill>
                <a:effectLst/>
                <a:latin typeface="Segoe UI Symbol" panose="020B0502040204020203" pitchFamily="34" charset="0"/>
              </a:rPr>
              <a:t>➔</a:t>
            </a:r>
            <a:r>
              <a:rPr lang="en-US" altLang="zh-CN" sz="500" dirty="0">
                <a:solidFill>
                  <a:srgbClr val="000000"/>
                </a:solidFill>
                <a:effectLst/>
                <a:latin typeface="Calibri" panose="020F0502020204030204" pitchFamily="34" charset="0"/>
              </a:rPr>
              <a:t> Do not </a:t>
            </a:r>
            <a:r>
              <a:rPr lang="en-US" altLang="zh-CN" sz="500" b="1" dirty="0">
                <a:solidFill>
                  <a:srgbClr val="000000"/>
                </a:solidFill>
                <a:effectLst/>
                <a:latin typeface="Calibri-Bold"/>
              </a:rPr>
              <a:t>oversell –</a:t>
            </a:r>
            <a:r>
              <a:rPr lang="en-US" altLang="zh-CN" sz="500" dirty="0">
                <a:solidFill>
                  <a:srgbClr val="000000"/>
                </a:solidFill>
                <a:effectLst/>
                <a:latin typeface="Calibri" panose="020F0502020204030204" pitchFamily="34" charset="0"/>
              </a:rPr>
              <a:t> don’t promise capabilities that can’t be delivered, development completeness </a:t>
            </a:r>
            <a:r>
              <a:rPr lang="en-US" altLang="zh-CN" sz="500" dirty="0">
                <a:solidFill>
                  <a:srgbClr val="000000"/>
                </a:solidFill>
                <a:effectLst/>
                <a:latin typeface="Segoe UI Symbol" panose="020B0502040204020203" pitchFamily="34" charset="0"/>
              </a:rPr>
              <a:t>➔</a:t>
            </a:r>
            <a:r>
              <a:rPr lang="en-US" altLang="zh-CN" sz="500" dirty="0">
                <a:solidFill>
                  <a:srgbClr val="000000"/>
                </a:solidFill>
                <a:effectLst/>
                <a:latin typeface="Calibri" panose="020F0502020204030204" pitchFamily="34" charset="0"/>
              </a:rPr>
              <a:t> Do not </a:t>
            </a:r>
            <a:r>
              <a:rPr lang="en-US" altLang="zh-CN" sz="500" b="1" dirty="0">
                <a:solidFill>
                  <a:srgbClr val="000000"/>
                </a:solidFill>
                <a:effectLst/>
                <a:latin typeface="Calibri-Bold"/>
              </a:rPr>
              <a:t>overbuild prototype </a:t>
            </a:r>
            <a:r>
              <a:rPr lang="en-US" altLang="zh-CN" sz="500" dirty="0">
                <a:solidFill>
                  <a:srgbClr val="000000"/>
                </a:solidFill>
                <a:effectLst/>
                <a:latin typeface="Calibri" panose="020F0502020204030204" pitchFamily="34" charset="0"/>
              </a:rPr>
              <a:t>– “good enough” as a prototype </a:t>
            </a:r>
            <a:r>
              <a:rPr lang="en-US" altLang="zh-CN" sz="500" dirty="0">
                <a:solidFill>
                  <a:srgbClr val="000000"/>
                </a:solidFill>
                <a:latin typeface="Calibri" panose="020F0502020204030204" pitchFamily="34" charset="0"/>
              </a:rPr>
              <a:t>[Decide early on exploratory evolutionary properties]</a:t>
            </a:r>
          </a:p>
          <a:p>
            <a:pPr>
              <a:buNone/>
            </a:pPr>
            <a:r>
              <a:rPr lang="en-US" altLang="zh-CN" sz="500" dirty="0">
                <a:solidFill>
                  <a:srgbClr val="FF0000"/>
                </a:solidFill>
                <a:highlight>
                  <a:srgbClr val="00FF00"/>
                </a:highlight>
              </a:rPr>
              <a:t>Questions Considered Before Start a Project</a:t>
            </a:r>
            <a:r>
              <a:rPr lang="en-US" altLang="zh-CN" sz="500" dirty="0"/>
              <a:t>:  What are the main challenges that your prototype means to solve?;</a:t>
            </a:r>
            <a:r>
              <a:rPr lang="zh-CN" altLang="en-US" sz="500" dirty="0"/>
              <a:t> </a:t>
            </a:r>
            <a:r>
              <a:rPr lang="en-US" altLang="zh-CN" sz="500" dirty="0"/>
              <a:t>what</a:t>
            </a:r>
            <a:r>
              <a:rPr lang="zh-CN" altLang="en-US" sz="500" dirty="0"/>
              <a:t> </a:t>
            </a:r>
            <a:r>
              <a:rPr lang="en-US" altLang="zh-CN" sz="500" dirty="0"/>
              <a:t>fidelity</a:t>
            </a:r>
            <a:r>
              <a:rPr lang="zh-CN" altLang="en-US" sz="500" dirty="0"/>
              <a:t> </a:t>
            </a:r>
            <a:r>
              <a:rPr lang="en-US" altLang="zh-CN" sz="500" dirty="0"/>
              <a:t>seems</a:t>
            </a:r>
            <a:r>
              <a:rPr lang="zh-CN" altLang="en-US" sz="500" dirty="0"/>
              <a:t> </a:t>
            </a:r>
            <a:r>
              <a:rPr lang="en-US" altLang="zh-CN" sz="500" dirty="0"/>
              <a:t>right</a:t>
            </a:r>
            <a:r>
              <a:rPr lang="zh-CN" altLang="en-US" sz="500" dirty="0"/>
              <a:t> </a:t>
            </a:r>
            <a:r>
              <a:rPr lang="en-US" altLang="zh-CN" sz="500" dirty="0"/>
              <a:t>for</a:t>
            </a:r>
            <a:r>
              <a:rPr lang="zh-CN" altLang="en-US" sz="500" dirty="0"/>
              <a:t> </a:t>
            </a:r>
            <a:r>
              <a:rPr lang="en-US" altLang="zh-CN" sz="500" dirty="0"/>
              <a:t>your</a:t>
            </a:r>
            <a:r>
              <a:rPr lang="zh-CN" altLang="en-US" sz="500" dirty="0"/>
              <a:t> </a:t>
            </a:r>
            <a:r>
              <a:rPr lang="en-US" altLang="zh-CN" sz="500" dirty="0"/>
              <a:t>prototype?; What dimensions you need to consider?; What are some possible tools for your project?; What is the trade-off?</a:t>
            </a:r>
          </a:p>
          <a:p>
            <a:r>
              <a:rPr lang="en-US" altLang="zh-CN" sz="500" dirty="0"/>
              <a:t> </a:t>
            </a:r>
            <a:r>
              <a:rPr lang="en-US" altLang="zh-CN" sz="500" b="1" dirty="0">
                <a:solidFill>
                  <a:srgbClr val="FF0000"/>
                </a:solidFill>
                <a:highlight>
                  <a:srgbClr val="FFFF00"/>
                </a:highlight>
              </a:rPr>
              <a:t>9. Usability Testing and Experimental Design</a:t>
            </a:r>
            <a:endParaRPr lang="en-GB" altLang="zh-CN" sz="500" dirty="0">
              <a:highlight>
                <a:srgbClr val="FFFF00"/>
              </a:highlight>
            </a:endParaRPr>
          </a:p>
          <a:p>
            <a:pPr>
              <a:buNone/>
            </a:pPr>
            <a:r>
              <a:rPr lang="en-US" altLang="zh-CN" sz="500" b="1" u="sng" dirty="0">
                <a:solidFill>
                  <a:srgbClr val="FF0000"/>
                </a:solidFill>
                <a:highlight>
                  <a:srgbClr val="00FF00"/>
                </a:highlight>
              </a:rPr>
              <a:t>Why, What Where and When to Evaluate*</a:t>
            </a:r>
            <a:r>
              <a:rPr lang="en-US" altLang="zh-CN" sz="500" dirty="0"/>
              <a:t>: </a:t>
            </a:r>
            <a:r>
              <a:rPr lang="en-US" altLang="zh-CN" sz="500" b="1" u="sng" dirty="0">
                <a:solidFill>
                  <a:srgbClr val="000000"/>
                </a:solidFill>
                <a:effectLst/>
                <a:latin typeface="Calibri-Bold"/>
              </a:rPr>
              <a:t>Why</a:t>
            </a:r>
            <a:r>
              <a:rPr lang="en-US" altLang="zh-CN" sz="500" dirty="0">
                <a:solidFill>
                  <a:srgbClr val="000000"/>
                </a:solidFill>
                <a:effectLst/>
                <a:latin typeface="Calibri" panose="020F0502020204030204" pitchFamily="34" charset="0"/>
              </a:rPr>
              <a:t>: To check users’ requirements and confirm that users can utilize the product and that they like it.</a:t>
            </a:r>
            <a:r>
              <a:rPr lang="en-US" altLang="zh-CN" sz="500" b="1" dirty="0">
                <a:solidFill>
                  <a:srgbClr val="000000"/>
                </a:solidFill>
                <a:effectLst/>
                <a:latin typeface="Calibri-Bold"/>
              </a:rPr>
              <a:t> </a:t>
            </a:r>
            <a:r>
              <a:rPr lang="en-US" altLang="zh-CN" sz="500" b="1" u="sng" dirty="0">
                <a:solidFill>
                  <a:srgbClr val="000000"/>
                </a:solidFill>
                <a:effectLst/>
                <a:latin typeface="Calibri-Bold"/>
              </a:rPr>
              <a:t>What</a:t>
            </a:r>
            <a:r>
              <a:rPr lang="en-US" altLang="zh-CN" sz="500" dirty="0">
                <a:solidFill>
                  <a:srgbClr val="000000"/>
                </a:solidFill>
                <a:effectLst/>
                <a:latin typeface="Calibri" panose="020F0502020204030204" pitchFamily="34" charset="0"/>
              </a:rPr>
              <a:t>: A conceptual model, early and subsequent prototypes of a new system, more complete prototypes, and a prototype to compare with competitors’ products. </a:t>
            </a:r>
            <a:r>
              <a:rPr lang="en-US" altLang="zh-CN" sz="500" b="1" u="sng" dirty="0">
                <a:solidFill>
                  <a:srgbClr val="000000"/>
                </a:solidFill>
                <a:effectLst/>
                <a:latin typeface="Calibri-Bold"/>
              </a:rPr>
              <a:t>Where</a:t>
            </a:r>
            <a:r>
              <a:rPr lang="en-US" altLang="zh-CN" sz="500" dirty="0">
                <a:solidFill>
                  <a:srgbClr val="000000"/>
                </a:solidFill>
                <a:effectLst/>
                <a:latin typeface="Calibri" panose="020F0502020204030204" pitchFamily="34" charset="0"/>
              </a:rPr>
              <a:t>: In natural, in-the-wild, and laboratory settings. </a:t>
            </a:r>
            <a:r>
              <a:rPr lang="en-US" altLang="zh-CN" sz="500" b="1" u="sng" dirty="0">
                <a:solidFill>
                  <a:srgbClr val="000000"/>
                </a:solidFill>
                <a:effectLst/>
                <a:latin typeface="Calibri-Bold"/>
              </a:rPr>
              <a:t>When</a:t>
            </a:r>
            <a:r>
              <a:rPr lang="en-US" altLang="zh-CN" sz="500" dirty="0">
                <a:solidFill>
                  <a:srgbClr val="000000"/>
                </a:solidFill>
                <a:effectLst/>
                <a:latin typeface="Calibri" panose="020F0502020204030204" pitchFamily="34" charset="0"/>
              </a:rPr>
              <a:t>: Throughout design; finished products can be evaluated to collect information to inform new products.</a:t>
            </a:r>
            <a:endParaRPr lang="en-US" altLang="zh-CN" sz="500" dirty="0"/>
          </a:p>
          <a:p>
            <a:pPr>
              <a:buNone/>
            </a:pPr>
            <a:r>
              <a:rPr lang="en-US" altLang="zh-CN" sz="500" dirty="0">
                <a:solidFill>
                  <a:srgbClr val="FF0000"/>
                </a:solidFill>
                <a:highlight>
                  <a:srgbClr val="00FF00"/>
                </a:highlight>
              </a:rPr>
              <a:t>HCI Research Methods and Measurement</a:t>
            </a:r>
            <a:r>
              <a:rPr lang="en-US" altLang="zh-CN" sz="500" dirty="0"/>
              <a:t>: 1). </a:t>
            </a:r>
            <a:r>
              <a:rPr lang="en-US" altLang="zh-CN" sz="500" b="1" u="sng" dirty="0"/>
              <a:t>Micro-HCI</a:t>
            </a:r>
            <a:r>
              <a:rPr lang="en-US" altLang="zh-CN" sz="500" dirty="0"/>
              <a:t>: How fast could someone complete a task / How many tasks were completed successfully? / How many errors were made? / Time performance / Task correctness, accuracy / Error rate / Time to learn and retention over time</a:t>
            </a:r>
            <a:r>
              <a:rPr lang="zh-CN" altLang="en-US" sz="500" dirty="0"/>
              <a:t> </a:t>
            </a:r>
            <a:r>
              <a:rPr lang="en-US" altLang="zh-CN" sz="500" dirty="0"/>
              <a:t>/</a:t>
            </a:r>
            <a:r>
              <a:rPr lang="zh-CN" altLang="en-US" sz="500" dirty="0"/>
              <a:t> </a:t>
            </a:r>
            <a:r>
              <a:rPr lang="en-US" altLang="zh-CN" sz="500" dirty="0"/>
              <a:t>User satisfaction; 2). </a:t>
            </a:r>
            <a:r>
              <a:rPr lang="en-US" altLang="zh-CN" sz="500" b="1" u="sng" dirty="0"/>
              <a:t>Macro-HCI</a:t>
            </a:r>
            <a:r>
              <a:rPr lang="en-US" altLang="zh-CN" sz="500" dirty="0"/>
              <a:t>: Motivation / Collaboration / Social participation / Trust / Empathy.</a:t>
            </a:r>
          </a:p>
          <a:p>
            <a:pPr>
              <a:buNone/>
            </a:pPr>
            <a:r>
              <a:rPr lang="en-US" altLang="zh-CN" sz="500" b="1" u="sng" dirty="0">
                <a:solidFill>
                  <a:srgbClr val="FF0000"/>
                </a:solidFill>
                <a:highlight>
                  <a:srgbClr val="00FF00"/>
                </a:highlight>
              </a:rPr>
              <a:t>THREE Types of Evaluation Method</a:t>
            </a:r>
            <a:r>
              <a:rPr lang="en-US" altLang="zh-CN" sz="500" dirty="0"/>
              <a:t>: </a:t>
            </a:r>
            <a:r>
              <a:rPr lang="en-GB" altLang="zh-CN" sz="500" dirty="0">
                <a:solidFill>
                  <a:srgbClr val="000000"/>
                </a:solidFill>
                <a:effectLst/>
                <a:latin typeface="Calibri" panose="020F0502020204030204" pitchFamily="34" charset="0"/>
              </a:rPr>
              <a:t>1).</a:t>
            </a:r>
            <a:r>
              <a:rPr lang="en-GB" altLang="zh-CN" sz="500" b="1" u="sng" dirty="0">
                <a:solidFill>
                  <a:srgbClr val="000000"/>
                </a:solidFill>
                <a:effectLst/>
                <a:latin typeface="Calibri-Bold"/>
              </a:rPr>
              <a:t>Controlled settings </a:t>
            </a:r>
            <a:r>
              <a:rPr lang="en-GB" altLang="zh-CN" sz="500" b="1" dirty="0">
                <a:solidFill>
                  <a:srgbClr val="000000"/>
                </a:solidFill>
                <a:effectLst/>
                <a:latin typeface="Calibri-Bold"/>
              </a:rPr>
              <a:t>that directly involve users</a:t>
            </a:r>
            <a:r>
              <a:rPr lang="en-GB" altLang="zh-CN" sz="500" b="1" dirty="0">
                <a:solidFill>
                  <a:srgbClr val="000000"/>
                </a:solidFill>
                <a:latin typeface="Cambria Math" panose="02040503050406030204" pitchFamily="18" charset="0"/>
              </a:rPr>
              <a:t>:</a:t>
            </a:r>
            <a:r>
              <a:rPr lang="en-GB" altLang="zh-CN" sz="500" b="1" dirty="0">
                <a:solidFill>
                  <a:srgbClr val="000000"/>
                </a:solidFill>
                <a:effectLst/>
                <a:latin typeface="Cambria Math" panose="02040503050406030204" pitchFamily="18" charset="0"/>
              </a:rPr>
              <a:t> </a:t>
            </a:r>
            <a:r>
              <a:rPr lang="en-GB" altLang="zh-CN" sz="500" dirty="0">
                <a:solidFill>
                  <a:srgbClr val="000000"/>
                </a:solidFill>
                <a:effectLst/>
                <a:latin typeface="Calibri" panose="020F0502020204030204" pitchFamily="34" charset="0"/>
              </a:rPr>
              <a:t>For example, </a:t>
            </a:r>
            <a:r>
              <a:rPr lang="en-GB" altLang="zh-CN" sz="500" b="1" dirty="0">
                <a:solidFill>
                  <a:srgbClr val="000000"/>
                </a:solidFill>
                <a:effectLst/>
                <a:latin typeface="Calibri-Bold"/>
              </a:rPr>
              <a:t>usability and research labs; </a:t>
            </a:r>
            <a:r>
              <a:rPr lang="en-GB" altLang="zh-CN" sz="500" dirty="0">
                <a:solidFill>
                  <a:srgbClr val="000000"/>
                </a:solidFill>
                <a:effectLst/>
                <a:latin typeface="Calibri" panose="020F0502020204030204" pitchFamily="34" charset="0"/>
              </a:rPr>
              <a:t>2). </a:t>
            </a:r>
            <a:r>
              <a:rPr lang="en-GB" altLang="zh-CN" sz="500" b="1" u="sng" dirty="0">
                <a:solidFill>
                  <a:srgbClr val="000000"/>
                </a:solidFill>
                <a:effectLst/>
                <a:latin typeface="Calibri" panose="020F0502020204030204" pitchFamily="34" charset="0"/>
              </a:rPr>
              <a:t>Natural settings </a:t>
            </a:r>
            <a:r>
              <a:rPr lang="en-GB" altLang="zh-CN" sz="500" dirty="0">
                <a:solidFill>
                  <a:srgbClr val="000000"/>
                </a:solidFill>
                <a:effectLst/>
                <a:latin typeface="Calibri" panose="020F0502020204030204" pitchFamily="34" charset="0"/>
              </a:rPr>
              <a:t>involving users: For instance, online communities and products that are used in public places. Often there is </a:t>
            </a:r>
            <a:r>
              <a:rPr lang="en-GB" altLang="zh-CN" sz="500" b="1" dirty="0">
                <a:solidFill>
                  <a:srgbClr val="000000"/>
                </a:solidFill>
                <a:effectLst/>
                <a:latin typeface="Calibri-Bold"/>
              </a:rPr>
              <a:t>little or no </a:t>
            </a:r>
            <a:endParaRPr lang="en-GB" altLang="zh-CN" sz="500" dirty="0"/>
          </a:p>
          <a:p>
            <a:pPr>
              <a:buNone/>
            </a:pPr>
            <a:r>
              <a:rPr lang="en-GB" altLang="zh-CN" sz="500" b="1" dirty="0">
                <a:solidFill>
                  <a:srgbClr val="000000"/>
                </a:solidFill>
                <a:effectLst/>
                <a:latin typeface="Calibri-Bold"/>
              </a:rPr>
              <a:t>control over what users do,</a:t>
            </a:r>
            <a:r>
              <a:rPr lang="en-GB" altLang="zh-CN" sz="500" dirty="0">
                <a:solidFill>
                  <a:srgbClr val="000000"/>
                </a:solidFill>
                <a:effectLst/>
                <a:latin typeface="Calibri" panose="020F0502020204030204" pitchFamily="34" charset="0"/>
              </a:rPr>
              <a:t> especially in in-the-wild settings; 3). Setting that </a:t>
            </a:r>
            <a:r>
              <a:rPr lang="en-GB" altLang="zh-CN" sz="500" b="1" u="sng" dirty="0">
                <a:solidFill>
                  <a:srgbClr val="000000"/>
                </a:solidFill>
                <a:effectLst/>
                <a:latin typeface="Calibri" panose="020F0502020204030204" pitchFamily="34" charset="0"/>
              </a:rPr>
              <a:t>does not directly involve users</a:t>
            </a:r>
            <a:r>
              <a:rPr lang="en-GB" altLang="zh-CN" sz="500" b="1" dirty="0">
                <a:solidFill>
                  <a:srgbClr val="000000"/>
                </a:solidFill>
                <a:latin typeface="Calibri" panose="020F0502020204030204" pitchFamily="34" charset="0"/>
              </a:rPr>
              <a:t>:</a:t>
            </a:r>
            <a:r>
              <a:rPr lang="en-GB" altLang="zh-CN" sz="500" b="1" dirty="0">
                <a:solidFill>
                  <a:srgbClr val="000000"/>
                </a:solidFill>
                <a:effectLst/>
                <a:latin typeface="Calibri-Bold"/>
              </a:rPr>
              <a:t> consultants and researchers critique(</a:t>
            </a:r>
            <a:r>
              <a:rPr lang="zh-CN" altLang="en-US" sz="500" b="1" dirty="0">
                <a:solidFill>
                  <a:srgbClr val="000000"/>
                </a:solidFill>
                <a:effectLst/>
                <a:latin typeface="DengXian-Bold"/>
              </a:rPr>
              <a:t>评判</a:t>
            </a:r>
            <a:r>
              <a:rPr lang="en-US" altLang="zh-CN" sz="500" b="1" dirty="0">
                <a:solidFill>
                  <a:srgbClr val="000000"/>
                </a:solidFill>
                <a:effectLst/>
                <a:latin typeface="Calibri-Bold"/>
              </a:rPr>
              <a:t>) </a:t>
            </a:r>
            <a:r>
              <a:rPr lang="en-GB" altLang="zh-CN" sz="500" b="1" dirty="0">
                <a:solidFill>
                  <a:srgbClr val="000000"/>
                </a:solidFill>
                <a:effectLst/>
                <a:latin typeface="Calibri-Bold"/>
              </a:rPr>
              <a:t>the prototypes</a:t>
            </a:r>
            <a:r>
              <a:rPr lang="en-GB" altLang="zh-CN" sz="500" dirty="0">
                <a:solidFill>
                  <a:srgbClr val="000000"/>
                </a:solidFill>
                <a:effectLst/>
                <a:latin typeface="Calibri" panose="020F0502020204030204" pitchFamily="34" charset="0"/>
              </a:rPr>
              <a:t>, and may predict and model how successful they will be when used by users.</a:t>
            </a:r>
            <a:endParaRPr lang="en-US" altLang="zh-CN" sz="500" dirty="0"/>
          </a:p>
          <a:p>
            <a:pPr>
              <a:buNone/>
            </a:pPr>
            <a:endParaRPr lang="zh-CN" altLang="en-US" sz="500" dirty="0"/>
          </a:p>
        </p:txBody>
      </p:sp>
      <p:sp>
        <p:nvSpPr>
          <p:cNvPr id="9" name="文本框 8">
            <a:extLst>
              <a:ext uri="{FF2B5EF4-FFF2-40B4-BE49-F238E27FC236}">
                <a16:creationId xmlns:a16="http://schemas.microsoft.com/office/drawing/2014/main" id="{65E37EAA-8FF5-9A4B-9891-107B214C82BE}"/>
              </a:ext>
            </a:extLst>
          </p:cNvPr>
          <p:cNvSpPr txBox="1"/>
          <p:nvPr/>
        </p:nvSpPr>
        <p:spPr>
          <a:xfrm>
            <a:off x="2992966" y="17645"/>
            <a:ext cx="1693334" cy="3939540"/>
          </a:xfrm>
          <a:prstGeom prst="rect">
            <a:avLst/>
          </a:prstGeom>
          <a:noFill/>
        </p:spPr>
        <p:txBody>
          <a:bodyPr wrap="square" rtlCol="0">
            <a:spAutoFit/>
          </a:bodyPr>
          <a:lstStyle/>
          <a:p>
            <a:pPr>
              <a:buNone/>
            </a:pPr>
            <a:r>
              <a:rPr lang="en-US" altLang="zh-CN" sz="500" b="1" u="sng" dirty="0">
                <a:solidFill>
                  <a:srgbClr val="FF0000"/>
                </a:solidFill>
                <a:highlight>
                  <a:srgbClr val="00FF00"/>
                </a:highlight>
              </a:rPr>
              <a:t>Practical Challenges of Evaluation</a:t>
            </a:r>
            <a:r>
              <a:rPr lang="en-GB" altLang="zh-CN" sz="500" dirty="0"/>
              <a:t>: </a:t>
            </a:r>
            <a:r>
              <a:rPr lang="zh-CN" altLang="en-US" sz="500" dirty="0"/>
              <a:t>确保手机的信息是</a:t>
            </a:r>
            <a:r>
              <a:rPr lang="en-US" altLang="zh-CN" sz="500" dirty="0"/>
              <a:t>ethical</a:t>
            </a:r>
            <a:r>
              <a:rPr lang="zh-CN" altLang="en-US" sz="500" dirty="0"/>
              <a:t>的</a:t>
            </a:r>
            <a:r>
              <a:rPr lang="en-US" altLang="zh-CN" sz="500" dirty="0"/>
              <a:t>. </a:t>
            </a:r>
            <a:r>
              <a:rPr lang="en-GB" altLang="zh-CN" sz="500" dirty="0">
                <a:solidFill>
                  <a:srgbClr val="000000"/>
                </a:solidFill>
                <a:effectLst/>
                <a:latin typeface="Calibri" panose="020F0502020204030204" pitchFamily="34" charset="0"/>
              </a:rPr>
              <a:t>1).</a:t>
            </a:r>
            <a:r>
              <a:rPr lang="en-GB" altLang="zh-CN" sz="500" b="1" dirty="0">
                <a:solidFill>
                  <a:srgbClr val="000000"/>
                </a:solidFill>
                <a:effectLst/>
                <a:latin typeface="Calibri-Bold"/>
              </a:rPr>
              <a:t>Participants need to be told(get consent) why the evaluation is being done,</a:t>
            </a:r>
            <a:r>
              <a:rPr lang="en-GB" altLang="zh-CN" sz="500" dirty="0">
                <a:solidFill>
                  <a:srgbClr val="000000"/>
                </a:solidFill>
                <a:effectLst/>
                <a:latin typeface="Calibri" panose="020F0502020204030204" pitchFamily="34" charset="0"/>
              </a:rPr>
              <a:t> what they will be asked to do and informed about their rights. 2). An </a:t>
            </a:r>
            <a:r>
              <a:rPr lang="en-GB" altLang="zh-CN" sz="500" b="1" dirty="0">
                <a:solidFill>
                  <a:srgbClr val="000000"/>
                </a:solidFill>
                <a:effectLst/>
                <a:latin typeface="Calibri" panose="020F0502020204030204" pitchFamily="34" charset="0"/>
              </a:rPr>
              <a:t>informed consent (</a:t>
            </a:r>
            <a:r>
              <a:rPr lang="zh-CN" altLang="en-US" sz="500" b="1" dirty="0">
                <a:solidFill>
                  <a:srgbClr val="000000"/>
                </a:solidFill>
                <a:latin typeface="Calibri" panose="020F0502020204030204" pitchFamily="34" charset="0"/>
              </a:rPr>
              <a:t>知情同意书</a:t>
            </a:r>
            <a:r>
              <a:rPr lang="en-GB" altLang="zh-CN" sz="500" b="1" dirty="0">
                <a:solidFill>
                  <a:srgbClr val="000000"/>
                </a:solidFill>
                <a:effectLst/>
                <a:latin typeface="Calibri" panose="020F0502020204030204" pitchFamily="34" charset="0"/>
              </a:rPr>
              <a:t>) </a:t>
            </a:r>
            <a:r>
              <a:rPr lang="en-GB" altLang="zh-CN" sz="500" dirty="0">
                <a:solidFill>
                  <a:srgbClr val="000000"/>
                </a:solidFill>
                <a:effectLst/>
                <a:latin typeface="Calibri" panose="020F0502020204030204" pitchFamily="34" charset="0"/>
              </a:rPr>
              <a:t>forms provide this information and act as a contract between participants and researchers 3). </a:t>
            </a:r>
            <a:r>
              <a:rPr lang="en-US" altLang="zh-CN" sz="500" dirty="0">
                <a:solidFill>
                  <a:srgbClr val="000000"/>
                </a:solidFill>
                <a:effectLst/>
                <a:latin typeface="Calibri" panose="020F0502020204030204" pitchFamily="34" charset="0"/>
              </a:rPr>
              <a:t>The design of the informed consent form, the evaluation process, data analysis, and data storage methods are typically approved by a high authority, such as the </a:t>
            </a:r>
            <a:r>
              <a:rPr lang="en-US" altLang="zh-CN" sz="500" b="1" dirty="0">
                <a:solidFill>
                  <a:srgbClr val="000000"/>
                </a:solidFill>
                <a:effectLst/>
                <a:latin typeface="Calibri" panose="020F0502020204030204" pitchFamily="34" charset="0"/>
              </a:rPr>
              <a:t>Institutional Review Board(</a:t>
            </a:r>
            <a:r>
              <a:rPr lang="zh-CN" altLang="en-US" sz="500" b="1" dirty="0">
                <a:solidFill>
                  <a:srgbClr val="000000"/>
                </a:solidFill>
                <a:effectLst/>
                <a:latin typeface="Calibri" panose="020F0502020204030204" pitchFamily="34" charset="0"/>
              </a:rPr>
              <a:t>审核委员会</a:t>
            </a:r>
            <a:r>
              <a:rPr lang="en-US" altLang="zh-CN" sz="500" b="1" dirty="0">
                <a:solidFill>
                  <a:srgbClr val="000000"/>
                </a:solidFill>
                <a:effectLst/>
                <a:latin typeface="Calibri" panose="020F0502020204030204" pitchFamily="34" charset="0"/>
              </a:rPr>
              <a:t>)</a:t>
            </a:r>
            <a:r>
              <a:rPr lang="en-US" altLang="zh-CN" sz="500" dirty="0">
                <a:solidFill>
                  <a:srgbClr val="000000"/>
                </a:solidFill>
                <a:effectLst/>
                <a:latin typeface="Calibri" panose="020F0502020204030204" pitchFamily="34" charset="0"/>
              </a:rPr>
              <a:t>.</a:t>
            </a:r>
            <a:r>
              <a:rPr lang="en-US" altLang="zh-CN" sz="500" b="1" dirty="0">
                <a:solidFill>
                  <a:srgbClr val="000000"/>
                </a:solidFill>
                <a:effectLst/>
                <a:latin typeface="Calibri" panose="020F0502020204030204" pitchFamily="34" charset="0"/>
              </a:rPr>
              <a:t> </a:t>
            </a:r>
            <a:r>
              <a:rPr lang="en-US" altLang="zh-CN" sz="500" dirty="0">
                <a:solidFill>
                  <a:srgbClr val="000000"/>
                </a:solidFill>
                <a:effectLst/>
                <a:latin typeface="Calibri" panose="020F0502020204030204" pitchFamily="34" charset="0"/>
              </a:rPr>
              <a:t>Example: XJTLU University Ethics Committee(UEC)</a:t>
            </a:r>
            <a:endParaRPr lang="en-GB" altLang="zh-CN" sz="500" dirty="0">
              <a:solidFill>
                <a:srgbClr val="000000"/>
              </a:solidFill>
              <a:effectLst/>
              <a:latin typeface="Calibri" panose="020F0502020204030204" pitchFamily="34" charset="0"/>
            </a:endParaRPr>
          </a:p>
          <a:p>
            <a:pPr>
              <a:buNone/>
            </a:pPr>
            <a:r>
              <a:rPr lang="en-GB" altLang="zh-CN" sz="500" b="1" u="sng" dirty="0">
                <a:solidFill>
                  <a:srgbClr val="FF0000"/>
                </a:solidFill>
                <a:effectLst/>
                <a:highlight>
                  <a:srgbClr val="00FF00"/>
                </a:highlight>
                <a:latin typeface="Calibri-Bold"/>
              </a:rPr>
              <a:t>Interpreting data(</a:t>
            </a:r>
            <a:r>
              <a:rPr lang="zh-CN" altLang="en-US" sz="500" b="1" u="sng" dirty="0">
                <a:solidFill>
                  <a:srgbClr val="FF0000"/>
                </a:solidFill>
                <a:effectLst/>
                <a:highlight>
                  <a:srgbClr val="00FF00"/>
                </a:highlight>
                <a:latin typeface="DengXian-Bold"/>
              </a:rPr>
              <a:t>数据分析</a:t>
            </a:r>
            <a:r>
              <a:rPr lang="en-US" altLang="zh-CN" sz="500" b="1" u="sng" dirty="0">
                <a:solidFill>
                  <a:srgbClr val="FF0000"/>
                </a:solidFill>
                <a:effectLst/>
                <a:highlight>
                  <a:srgbClr val="00FF00"/>
                </a:highlight>
                <a:latin typeface="Calibri-Bold"/>
              </a:rPr>
              <a:t>)</a:t>
            </a:r>
            <a:r>
              <a:rPr lang="en-US" altLang="zh-CN" sz="500" u="sng" dirty="0">
                <a:solidFill>
                  <a:srgbClr val="FF0000"/>
                </a:solidFill>
                <a:effectLst/>
                <a:highlight>
                  <a:srgbClr val="00FF00"/>
                </a:highlight>
                <a:latin typeface="Calibri" panose="020F0502020204030204" pitchFamily="34" charset="0"/>
              </a:rPr>
              <a:t>: </a:t>
            </a:r>
            <a:r>
              <a:rPr lang="en-GB" altLang="zh-CN" sz="500" b="1" u="sng" dirty="0">
                <a:solidFill>
                  <a:srgbClr val="000000"/>
                </a:solidFill>
                <a:effectLst/>
                <a:latin typeface="Calibri" panose="020F0502020204030204" pitchFamily="34" charset="0"/>
              </a:rPr>
              <a:t>Reliability</a:t>
            </a:r>
            <a:r>
              <a:rPr lang="en-GB" altLang="zh-CN" sz="500" dirty="0">
                <a:solidFill>
                  <a:srgbClr val="000000"/>
                </a:solidFill>
                <a:effectLst/>
                <a:latin typeface="Calibri" panose="020F0502020204030204" pitchFamily="34" charset="0"/>
              </a:rPr>
              <a:t>: Does the method produce the same results on separate occasions? </a:t>
            </a:r>
            <a:r>
              <a:rPr lang="en-GB" altLang="zh-CN" sz="500" b="1" u="sng" dirty="0">
                <a:solidFill>
                  <a:srgbClr val="000000"/>
                </a:solidFill>
                <a:effectLst/>
                <a:latin typeface="Calibri" panose="020F0502020204030204" pitchFamily="34" charset="0"/>
              </a:rPr>
              <a:t>Validity</a:t>
            </a:r>
            <a:r>
              <a:rPr lang="en-GB" altLang="zh-CN" sz="500" dirty="0">
                <a:solidFill>
                  <a:srgbClr val="000000"/>
                </a:solidFill>
                <a:effectLst/>
                <a:latin typeface="Calibri" panose="020F0502020204030204" pitchFamily="34" charset="0"/>
              </a:rPr>
              <a:t>: Does the method measure what it is intended to measure? </a:t>
            </a:r>
            <a:r>
              <a:rPr lang="en-GB" altLang="zh-CN" sz="500" b="1" u="sng" dirty="0">
                <a:solidFill>
                  <a:srgbClr val="000000"/>
                </a:solidFill>
                <a:effectLst/>
                <a:latin typeface="Calibri" panose="020F0502020204030204" pitchFamily="34" charset="0"/>
              </a:rPr>
              <a:t>Ecological validity</a:t>
            </a:r>
            <a:r>
              <a:rPr lang="en-GB" altLang="zh-CN" sz="500" dirty="0">
                <a:solidFill>
                  <a:srgbClr val="000000"/>
                </a:solidFill>
                <a:effectLst/>
                <a:latin typeface="Calibri" panose="020F0502020204030204" pitchFamily="34" charset="0"/>
              </a:rPr>
              <a:t>: Does the environment of the evaluation distort the results? </a:t>
            </a:r>
            <a:r>
              <a:rPr lang="en-GB" altLang="zh-CN" sz="500" b="1" u="sng" dirty="0">
                <a:solidFill>
                  <a:srgbClr val="000000"/>
                </a:solidFill>
                <a:effectLst/>
                <a:latin typeface="Calibri" panose="020F0502020204030204" pitchFamily="34" charset="0"/>
              </a:rPr>
              <a:t>Biases</a:t>
            </a:r>
            <a:r>
              <a:rPr lang="en-GB" altLang="zh-CN" sz="500" dirty="0">
                <a:solidFill>
                  <a:srgbClr val="000000"/>
                </a:solidFill>
                <a:effectLst/>
                <a:latin typeface="Calibri" panose="020F0502020204030204" pitchFamily="34" charset="0"/>
              </a:rPr>
              <a:t>: Are there biases that distort the results? </a:t>
            </a:r>
            <a:r>
              <a:rPr lang="en-GB" altLang="zh-CN" sz="500" b="1" u="sng" dirty="0">
                <a:solidFill>
                  <a:srgbClr val="000000"/>
                </a:solidFill>
                <a:effectLst/>
                <a:latin typeface="Calibri" panose="020F0502020204030204" pitchFamily="34" charset="0"/>
              </a:rPr>
              <a:t>Scope</a:t>
            </a:r>
            <a:r>
              <a:rPr lang="en-GB" altLang="zh-CN" sz="500" dirty="0">
                <a:solidFill>
                  <a:srgbClr val="000000"/>
                </a:solidFill>
                <a:effectLst/>
                <a:latin typeface="Calibri" panose="020F0502020204030204" pitchFamily="34" charset="0"/>
              </a:rPr>
              <a:t>: How generalizable are the results?</a:t>
            </a:r>
          </a:p>
          <a:p>
            <a:pPr>
              <a:buNone/>
            </a:pPr>
            <a:r>
              <a:rPr lang="en-US" altLang="zh-CN" sz="500" b="1" u="sng" dirty="0">
                <a:solidFill>
                  <a:srgbClr val="FF0000"/>
                </a:solidFill>
                <a:highlight>
                  <a:srgbClr val="00FF00"/>
                </a:highlight>
              </a:rPr>
              <a:t>Usability Testing(controlled)*</a:t>
            </a:r>
            <a:r>
              <a:rPr lang="en-US" altLang="zh-CN" sz="500" dirty="0"/>
              <a:t>: </a:t>
            </a:r>
            <a:r>
              <a:rPr lang="en-US" altLang="zh-CN" sz="500" b="1" dirty="0"/>
              <a:t>Controlled</a:t>
            </a:r>
            <a:r>
              <a:rPr lang="en-US" altLang="zh-CN" sz="500" dirty="0"/>
              <a:t> setting / </a:t>
            </a:r>
            <a:r>
              <a:rPr lang="en-US" altLang="zh-CN" sz="500" dirty="0">
                <a:solidFill>
                  <a:srgbClr val="000000"/>
                </a:solidFill>
                <a:effectLst/>
                <a:latin typeface="Calibri" panose="020F0502020204030204" pitchFamily="34" charset="0"/>
              </a:rPr>
              <a:t>Users are </a:t>
            </a:r>
            <a:r>
              <a:rPr lang="en-US" altLang="zh-CN" sz="500" b="1" dirty="0">
                <a:solidFill>
                  <a:srgbClr val="000000"/>
                </a:solidFill>
                <a:effectLst/>
                <a:latin typeface="Calibri-Bold"/>
              </a:rPr>
              <a:t>observed</a:t>
            </a:r>
            <a:r>
              <a:rPr lang="en-US" altLang="zh-CN" sz="500" dirty="0">
                <a:solidFill>
                  <a:srgbClr val="000000"/>
                </a:solidFill>
                <a:effectLst/>
                <a:latin typeface="Calibri" panose="020F0502020204030204" pitchFamily="34" charset="0"/>
              </a:rPr>
              <a:t> and timed / </a:t>
            </a:r>
            <a:r>
              <a:rPr lang="en-US" altLang="zh-CN" sz="500" b="1" dirty="0">
                <a:solidFill>
                  <a:srgbClr val="000000"/>
                </a:solidFill>
                <a:effectLst/>
                <a:latin typeface="Calibri-Bold"/>
              </a:rPr>
              <a:t>Data is recorded on video, and key presses are logged / </a:t>
            </a:r>
            <a:r>
              <a:rPr lang="en-US" altLang="zh-CN" sz="500" dirty="0">
                <a:solidFill>
                  <a:srgbClr val="000000"/>
                </a:solidFill>
                <a:effectLst/>
                <a:latin typeface="Calibri" panose="020F0502020204030204" pitchFamily="34" charset="0"/>
              </a:rPr>
              <a:t>The data is used to calculate performance times and to identify and explain errors / </a:t>
            </a:r>
            <a:r>
              <a:rPr lang="en-US" altLang="zh-CN" sz="500" b="1" dirty="0">
                <a:solidFill>
                  <a:srgbClr val="000000"/>
                </a:solidFill>
                <a:effectLst/>
                <a:latin typeface="Calibri-Bold"/>
              </a:rPr>
              <a:t>User satisfaction </a:t>
            </a:r>
            <a:r>
              <a:rPr lang="en-US" altLang="zh-CN" sz="500" dirty="0">
                <a:solidFill>
                  <a:srgbClr val="000000"/>
                </a:solidFill>
                <a:effectLst/>
                <a:latin typeface="Calibri-Bold"/>
              </a:rPr>
              <a:t>is evaluated using </a:t>
            </a:r>
            <a:r>
              <a:rPr lang="en-US" altLang="zh-CN" sz="500" b="1" dirty="0">
                <a:solidFill>
                  <a:srgbClr val="000000"/>
                </a:solidFill>
                <a:effectLst/>
                <a:latin typeface="Calibri-Bold"/>
              </a:rPr>
              <a:t>questionnaires</a:t>
            </a:r>
            <a:r>
              <a:rPr lang="en-US" altLang="zh-CN" sz="500" dirty="0">
                <a:solidFill>
                  <a:srgbClr val="000000"/>
                </a:solidFill>
                <a:effectLst/>
                <a:latin typeface="Calibri-Bold"/>
              </a:rPr>
              <a:t> and </a:t>
            </a:r>
            <a:r>
              <a:rPr lang="en-US" altLang="zh-CN" sz="500" b="1" dirty="0">
                <a:solidFill>
                  <a:srgbClr val="000000"/>
                </a:solidFill>
                <a:effectLst/>
                <a:latin typeface="Calibri-Bold"/>
              </a:rPr>
              <a:t>interviews</a:t>
            </a:r>
            <a:r>
              <a:rPr lang="en-US" altLang="zh-CN" sz="500" b="1" dirty="0">
                <a:solidFill>
                  <a:srgbClr val="000000"/>
                </a:solidFill>
                <a:latin typeface="Calibri" panose="020F0502020204030204" pitchFamily="34" charset="0"/>
              </a:rPr>
              <a:t> /</a:t>
            </a:r>
            <a:r>
              <a:rPr lang="en-US" altLang="zh-CN" sz="500" dirty="0">
                <a:solidFill>
                  <a:srgbClr val="000000"/>
                </a:solidFill>
                <a:effectLst/>
                <a:latin typeface="Calibri" panose="020F0502020204030204" pitchFamily="34" charset="0"/>
              </a:rPr>
              <a:t> Field observations may be used to provide </a:t>
            </a:r>
            <a:r>
              <a:rPr lang="en-US" altLang="zh-CN" sz="500" b="1" dirty="0">
                <a:solidFill>
                  <a:srgbClr val="000000"/>
                </a:solidFill>
                <a:effectLst/>
                <a:latin typeface="Calibri" panose="020F0502020204030204" pitchFamily="34" charset="0"/>
              </a:rPr>
              <a:t>contextual understanding</a:t>
            </a:r>
            <a:r>
              <a:rPr lang="en-US" altLang="zh-CN" sz="500" b="1" dirty="0">
                <a:solidFill>
                  <a:srgbClr val="000000"/>
                </a:solidFill>
                <a:latin typeface="Calibri" panose="020F0502020204030204" pitchFamily="34" charset="0"/>
              </a:rPr>
              <a:t> /</a:t>
            </a:r>
            <a:r>
              <a:rPr lang="en-US" altLang="zh-CN" sz="500" dirty="0">
                <a:solidFill>
                  <a:srgbClr val="000000"/>
                </a:solidFill>
                <a:effectLst/>
                <a:latin typeface="Calibri" panose="020F0502020204030204" pitchFamily="34" charset="0"/>
              </a:rPr>
              <a:t> </a:t>
            </a:r>
            <a:r>
              <a:rPr lang="en-US" altLang="zh-CN" sz="500" dirty="0">
                <a:solidFill>
                  <a:srgbClr val="000000"/>
                </a:solidFill>
                <a:effectLst/>
                <a:latin typeface="Calibri-Bold"/>
              </a:rPr>
              <a:t>Involves recording </a:t>
            </a:r>
            <a:r>
              <a:rPr lang="en-US" altLang="zh-CN" sz="500" b="1" dirty="0">
                <a:solidFill>
                  <a:srgbClr val="000000"/>
                </a:solidFill>
                <a:effectLst/>
                <a:latin typeface="Calibri-Bold"/>
              </a:rPr>
              <a:t>performance </a:t>
            </a:r>
            <a:r>
              <a:rPr lang="en-US" altLang="zh-CN" sz="500" dirty="0">
                <a:solidFill>
                  <a:srgbClr val="000000"/>
                </a:solidFill>
                <a:effectLst/>
                <a:latin typeface="Calibri-Bold"/>
              </a:rPr>
              <a:t>of</a:t>
            </a:r>
            <a:r>
              <a:rPr lang="en-US" altLang="zh-CN" sz="500" b="1" dirty="0">
                <a:solidFill>
                  <a:srgbClr val="000000"/>
                </a:solidFill>
                <a:effectLst/>
                <a:latin typeface="Calibri-Bold"/>
              </a:rPr>
              <a:t> typical users </a:t>
            </a:r>
            <a:r>
              <a:rPr lang="en-US" altLang="zh-CN" sz="500" dirty="0">
                <a:solidFill>
                  <a:srgbClr val="000000"/>
                </a:solidFill>
                <a:effectLst/>
                <a:latin typeface="Calibri-Bold"/>
              </a:rPr>
              <a:t>doing</a:t>
            </a:r>
            <a:r>
              <a:rPr lang="en-US" altLang="zh-CN" sz="500" b="1" dirty="0">
                <a:solidFill>
                  <a:srgbClr val="000000"/>
                </a:solidFill>
                <a:effectLst/>
                <a:latin typeface="Calibri-Bold"/>
              </a:rPr>
              <a:t> typical tasks. [5-10 users for 30min each, </a:t>
            </a:r>
            <a:r>
              <a:rPr lang="zh-CN" altLang="en-US" sz="500" b="1" dirty="0">
                <a:solidFill>
                  <a:srgbClr val="000000"/>
                </a:solidFill>
                <a:effectLst/>
                <a:latin typeface="Calibri-Bold"/>
              </a:rPr>
              <a:t>人数取决于</a:t>
            </a:r>
            <a:r>
              <a:rPr lang="en-US" altLang="zh-CN" sz="500" b="1" dirty="0">
                <a:solidFill>
                  <a:srgbClr val="000000"/>
                </a:solidFill>
                <a:effectLst/>
                <a:latin typeface="Calibri-Bold"/>
              </a:rPr>
              <a:t>: Schedule for testing, availability of participants, cost of running tests, </a:t>
            </a:r>
            <a:r>
              <a:rPr lang="zh-CN" altLang="en-US" sz="500" b="1" dirty="0">
                <a:solidFill>
                  <a:srgbClr val="000000"/>
                </a:solidFill>
                <a:effectLst/>
                <a:latin typeface="Calibri-Bold"/>
              </a:rPr>
              <a:t>每个参与者的测试条件都是相同的，并且需要提供</a:t>
            </a:r>
            <a:r>
              <a:rPr lang="en-US" altLang="zh-CN" sz="500" b="1" dirty="0">
                <a:solidFill>
                  <a:srgbClr val="000000"/>
                </a:solidFill>
                <a:effectLst/>
                <a:latin typeface="Calibri-Bold"/>
              </a:rPr>
              <a:t>Informed consent form]</a:t>
            </a:r>
            <a:r>
              <a:rPr lang="en-US" altLang="zh-CN" sz="500" dirty="0">
                <a:solidFill>
                  <a:srgbClr val="000000"/>
                </a:solidFill>
                <a:effectLst/>
                <a:latin typeface="Calibri-Bold"/>
              </a:rPr>
              <a:t>.</a:t>
            </a:r>
          </a:p>
          <a:p>
            <a:pPr>
              <a:buNone/>
            </a:pPr>
            <a:r>
              <a:rPr lang="en-US" altLang="zh-CN" sz="500" b="1" u="sng" dirty="0">
                <a:solidFill>
                  <a:srgbClr val="FF0000"/>
                </a:solidFill>
                <a:effectLst/>
                <a:highlight>
                  <a:srgbClr val="00FF00"/>
                </a:highlight>
                <a:latin typeface="Calibri-Bold"/>
              </a:rPr>
              <a:t>Quantitative Performance Measures</a:t>
            </a:r>
            <a:r>
              <a:rPr lang="en-US" altLang="zh-CN" sz="500" dirty="0">
                <a:solidFill>
                  <a:srgbClr val="000000"/>
                </a:solidFill>
                <a:effectLst/>
                <a:latin typeface="Calibri-Bold"/>
              </a:rPr>
              <a:t>: 1).</a:t>
            </a:r>
            <a:r>
              <a:rPr lang="en-US" altLang="zh-CN" sz="500" b="1" dirty="0"/>
              <a:t>Number</a:t>
            </a:r>
            <a:r>
              <a:rPr lang="en-US" altLang="zh-CN" sz="500" dirty="0"/>
              <a:t> of users successfully completing the </a:t>
            </a:r>
            <a:r>
              <a:rPr lang="en-US" altLang="zh-CN" sz="500" b="1" dirty="0"/>
              <a:t>task; </a:t>
            </a:r>
            <a:r>
              <a:rPr lang="en-US" altLang="zh-CN" sz="500" dirty="0"/>
              <a:t>2). </a:t>
            </a:r>
            <a:r>
              <a:rPr lang="en-US" altLang="zh-CN" sz="500" b="1" dirty="0"/>
              <a:t>Time</a:t>
            </a:r>
            <a:r>
              <a:rPr lang="en-US" altLang="zh-CN" sz="500" dirty="0"/>
              <a:t> to complete task; 3). </a:t>
            </a:r>
            <a:r>
              <a:rPr lang="en-US" altLang="zh-CN" sz="500" b="1" dirty="0"/>
              <a:t>Time</a:t>
            </a:r>
            <a:r>
              <a:rPr lang="en-US" altLang="zh-CN" sz="500" dirty="0"/>
              <a:t> to complete task after time away from task; 4). </a:t>
            </a:r>
            <a:r>
              <a:rPr lang="en-US" altLang="zh-CN" sz="500" b="1" dirty="0"/>
              <a:t>Number</a:t>
            </a:r>
            <a:r>
              <a:rPr lang="en-US" altLang="zh-CN" sz="500" dirty="0"/>
              <a:t> and type of errors per task; 5). Number of errors per unit of time; 6). Number of navigations to online help or manuals; 7). Number of users making a particular type of error; 8). Count and calculate data.</a:t>
            </a:r>
          </a:p>
          <a:p>
            <a:pPr>
              <a:buNone/>
            </a:pPr>
            <a:r>
              <a:rPr lang="en-US" altLang="zh-CN" sz="500" dirty="0">
                <a:solidFill>
                  <a:srgbClr val="FF0000"/>
                </a:solidFill>
                <a:effectLst/>
                <a:highlight>
                  <a:srgbClr val="00FF00"/>
                </a:highlight>
                <a:latin typeface="Calibri-Bold"/>
              </a:rPr>
              <a:t>System Usability Score(SUS</a:t>
            </a:r>
            <a:r>
              <a:rPr lang="en-US" altLang="zh-CN" sz="500" dirty="0">
                <a:solidFill>
                  <a:srgbClr val="000000"/>
                </a:solidFill>
                <a:effectLst/>
                <a:latin typeface="Calibri-Bold"/>
              </a:rPr>
              <a:t>): 1). Convert SUS responses to numbers, 1 for “Strongly disagree”, 5 for “strongly agree”; 2). For odd numbered questions, </a:t>
            </a:r>
            <a:r>
              <a:rPr lang="zh-CN" altLang="en-US" sz="500" dirty="0">
                <a:solidFill>
                  <a:srgbClr val="000000"/>
                </a:solidFill>
                <a:effectLst/>
                <a:latin typeface="Calibri-Bold"/>
              </a:rPr>
              <a:t>得分</a:t>
            </a:r>
            <a:r>
              <a:rPr lang="en-US" altLang="zh-CN" sz="500" dirty="0">
                <a:solidFill>
                  <a:srgbClr val="000000"/>
                </a:solidFill>
                <a:effectLst/>
                <a:latin typeface="Calibri-Bold"/>
              </a:rPr>
              <a:t>=</a:t>
            </a:r>
            <a:r>
              <a:rPr lang="zh-CN" altLang="en-US" sz="500" dirty="0">
                <a:solidFill>
                  <a:srgbClr val="000000"/>
                </a:solidFill>
                <a:effectLst/>
                <a:latin typeface="Calibri-Bold"/>
              </a:rPr>
              <a:t>原始分</a:t>
            </a:r>
            <a:r>
              <a:rPr lang="en-US" altLang="zh-CN" sz="500" dirty="0">
                <a:solidFill>
                  <a:srgbClr val="000000"/>
                </a:solidFill>
                <a:effectLst/>
                <a:latin typeface="Calibri-Bold"/>
              </a:rPr>
              <a:t>-1; For even-numbered questions, </a:t>
            </a:r>
            <a:r>
              <a:rPr lang="zh-CN" altLang="en-US" sz="500" dirty="0">
                <a:solidFill>
                  <a:srgbClr val="000000"/>
                </a:solidFill>
                <a:effectLst/>
                <a:latin typeface="Calibri-Bold"/>
              </a:rPr>
              <a:t>得分</a:t>
            </a:r>
            <a:r>
              <a:rPr lang="en-US" altLang="zh-CN" sz="500" dirty="0">
                <a:solidFill>
                  <a:srgbClr val="000000"/>
                </a:solidFill>
                <a:effectLst/>
                <a:latin typeface="Calibri-Bold"/>
              </a:rPr>
              <a:t>=5-</a:t>
            </a:r>
            <a:r>
              <a:rPr lang="zh-CN" altLang="en-US" sz="500" dirty="0">
                <a:solidFill>
                  <a:srgbClr val="000000"/>
                </a:solidFill>
                <a:effectLst/>
                <a:latin typeface="Calibri-Bold"/>
              </a:rPr>
              <a:t>原始分</a:t>
            </a:r>
            <a:r>
              <a:rPr lang="en-US" altLang="zh-CN" sz="500" dirty="0">
                <a:solidFill>
                  <a:srgbClr val="000000"/>
                </a:solidFill>
                <a:latin typeface="Calibri-Bold"/>
              </a:rPr>
              <a:t>; 3). </a:t>
            </a:r>
            <a:r>
              <a:rPr lang="zh-CN" altLang="en-US" sz="500" dirty="0">
                <a:solidFill>
                  <a:srgbClr val="000000"/>
                </a:solidFill>
                <a:latin typeface="Calibri-Bold"/>
              </a:rPr>
              <a:t>将所有题目转换后的得分相加</a:t>
            </a:r>
            <a:r>
              <a:rPr lang="en-US" altLang="zh-CN" sz="500" dirty="0">
                <a:solidFill>
                  <a:srgbClr val="000000"/>
                </a:solidFill>
                <a:latin typeface="Calibri-Bold"/>
              </a:rPr>
              <a:t>*2.5 = </a:t>
            </a:r>
            <a:r>
              <a:rPr lang="zh-CN" altLang="en-US" sz="500" dirty="0">
                <a:solidFill>
                  <a:srgbClr val="000000"/>
                </a:solidFill>
                <a:latin typeface="Calibri-Bold"/>
              </a:rPr>
              <a:t>总分范围 </a:t>
            </a:r>
            <a:r>
              <a:rPr lang="en-US" altLang="zh-CN" sz="500" dirty="0">
                <a:solidFill>
                  <a:srgbClr val="000000"/>
                </a:solidFill>
                <a:latin typeface="Calibri-Bold"/>
              </a:rPr>
              <a:t>0~100. </a:t>
            </a:r>
            <a:r>
              <a:rPr lang="en-US" altLang="zh-CN" sz="500" b="1" dirty="0">
                <a:solidFill>
                  <a:srgbClr val="000000"/>
                </a:solidFill>
                <a:latin typeface="Calibri-Bold"/>
              </a:rPr>
              <a:t>Above 68 </a:t>
            </a:r>
            <a:r>
              <a:rPr lang="en-US" altLang="zh-CN" sz="500" dirty="0">
                <a:solidFill>
                  <a:srgbClr val="000000"/>
                </a:solidFill>
                <a:latin typeface="Calibri-Bold"/>
              </a:rPr>
              <a:t>means over averages. </a:t>
            </a:r>
          </a:p>
          <a:p>
            <a:pPr>
              <a:buNone/>
            </a:pPr>
            <a:r>
              <a:rPr lang="en-US" altLang="zh-CN" sz="500" b="1" u="sng" dirty="0">
                <a:solidFill>
                  <a:srgbClr val="FF0000"/>
                </a:solidFill>
                <a:effectLst/>
                <a:highlight>
                  <a:srgbClr val="00FF00"/>
                </a:highlight>
                <a:latin typeface="Calibri-Bold"/>
              </a:rPr>
              <a:t>Usability Testing and Experiments*</a:t>
            </a:r>
            <a:r>
              <a:rPr lang="en-US" altLang="zh-CN" sz="500" dirty="0">
                <a:solidFill>
                  <a:srgbClr val="000000"/>
                </a:solidFill>
                <a:effectLst/>
                <a:latin typeface="Calibri-Bold"/>
              </a:rPr>
              <a:t>: 1).</a:t>
            </a:r>
            <a:r>
              <a:rPr lang="en-US" altLang="zh-CN" sz="500" b="1" dirty="0">
                <a:solidFill>
                  <a:srgbClr val="000000"/>
                </a:solidFill>
                <a:effectLst/>
                <a:latin typeface="Calibri-Bold"/>
              </a:rPr>
              <a:t> </a:t>
            </a:r>
            <a:r>
              <a:rPr lang="en-US" altLang="zh-CN" sz="500" b="1" dirty="0">
                <a:effectLst/>
                <a:latin typeface="Calibri-Bold"/>
              </a:rPr>
              <a:t>Usability testing</a:t>
            </a:r>
            <a:r>
              <a:rPr lang="en-US" altLang="zh-CN" sz="500" dirty="0">
                <a:effectLst/>
                <a:latin typeface="Calibri" panose="020F0502020204030204" pitchFamily="34" charset="0"/>
              </a:rPr>
              <a:t> is applied experimentation; 2). Developers check that the system is usable by the intended user population by collecting data about participants’ performance on prescribed tasks[SUS]. 3). </a:t>
            </a:r>
            <a:r>
              <a:rPr lang="en-US" altLang="zh-CN" sz="500" b="1" dirty="0">
                <a:effectLst/>
                <a:latin typeface="Calibri-Bold"/>
              </a:rPr>
              <a:t>Experiments test </a:t>
            </a:r>
            <a:r>
              <a:rPr lang="en-US" altLang="zh-CN" sz="500" dirty="0">
                <a:effectLst/>
                <a:latin typeface="Calibri" panose="020F0502020204030204" pitchFamily="34" charset="0"/>
              </a:rPr>
              <a:t>hypotheses to discover new knowledge by investigating the relationship between two or more variables</a:t>
            </a:r>
            <a:endParaRPr lang="en-US" altLang="zh-CN" sz="500" dirty="0">
              <a:effectLst/>
              <a:latin typeface="Calibri-Bold"/>
            </a:endParaRPr>
          </a:p>
        </p:txBody>
      </p:sp>
      <p:sp>
        <p:nvSpPr>
          <p:cNvPr id="10" name="文本框 9">
            <a:extLst>
              <a:ext uri="{FF2B5EF4-FFF2-40B4-BE49-F238E27FC236}">
                <a16:creationId xmlns:a16="http://schemas.microsoft.com/office/drawing/2014/main" id="{02FF9C1A-50C8-D163-9FA4-37564D2AB2B0}"/>
              </a:ext>
            </a:extLst>
          </p:cNvPr>
          <p:cNvSpPr txBox="1"/>
          <p:nvPr/>
        </p:nvSpPr>
        <p:spPr>
          <a:xfrm>
            <a:off x="4508500" y="17645"/>
            <a:ext cx="1566333" cy="3862596"/>
          </a:xfrm>
          <a:prstGeom prst="rect">
            <a:avLst/>
          </a:prstGeom>
          <a:noFill/>
        </p:spPr>
        <p:txBody>
          <a:bodyPr wrap="square" rtlCol="0">
            <a:spAutoFit/>
          </a:bodyPr>
          <a:lstStyle/>
          <a:p>
            <a:pPr>
              <a:buNone/>
            </a:pPr>
            <a:r>
              <a:rPr lang="en-US" altLang="zh-CN" sz="500" b="1" u="sng" dirty="0">
                <a:solidFill>
                  <a:srgbClr val="FF0000"/>
                </a:solidFill>
                <a:highlight>
                  <a:srgbClr val="00FF00"/>
                </a:highlight>
              </a:rPr>
              <a:t>Usability Testing Purpose</a:t>
            </a:r>
            <a:r>
              <a:rPr lang="en-GB" altLang="zh-CN" sz="500" dirty="0"/>
              <a:t>: Improve products / Few participant / Results inform design / Usually not completely replicable / Conditions controlled as much as possible / Procedure planned / Results reported to developers.</a:t>
            </a:r>
          </a:p>
          <a:p>
            <a:pPr>
              <a:buNone/>
            </a:pPr>
            <a:r>
              <a:rPr lang="en-US" altLang="zh-CN" sz="500" b="1" u="sng" dirty="0">
                <a:solidFill>
                  <a:srgbClr val="FF0000"/>
                </a:solidFill>
                <a:highlight>
                  <a:srgbClr val="00FF00"/>
                </a:highlight>
              </a:rPr>
              <a:t>Experiments for Research Purpose</a:t>
            </a:r>
            <a:r>
              <a:rPr lang="en-GB" altLang="zh-CN" sz="500" dirty="0"/>
              <a:t>: Discover Knowledge / Many participants / Results validated statistically / Must be replicable / Strongly controlled conditions / Experimental design / Scientific report to scientific community.</a:t>
            </a:r>
          </a:p>
          <a:p>
            <a:pPr>
              <a:buNone/>
            </a:pPr>
            <a:r>
              <a:rPr lang="en-US" altLang="zh-CN" sz="500" b="1" u="sng" dirty="0">
                <a:solidFill>
                  <a:srgbClr val="FF0000"/>
                </a:solidFill>
                <a:effectLst/>
                <a:highlight>
                  <a:srgbClr val="00FF00"/>
                </a:highlight>
                <a:latin typeface="Calibri-Bold"/>
              </a:rPr>
              <a:t>Experimental Design (controlled)*</a:t>
            </a:r>
            <a:r>
              <a:rPr lang="en-US" altLang="zh-CN" sz="500" dirty="0">
                <a:effectLst/>
                <a:latin typeface="Calibri-Bold"/>
              </a:rPr>
              <a:t>: </a:t>
            </a:r>
            <a:r>
              <a:rPr lang="en-US" altLang="zh-CN" sz="500" dirty="0">
                <a:solidFill>
                  <a:srgbClr val="000000"/>
                </a:solidFill>
                <a:latin typeface="等线" panose="02010600030101010101" pitchFamily="2" charset="-122"/>
                <a:ea typeface="等线" panose="02010600030101010101" pitchFamily="2" charset="-122"/>
              </a:rPr>
              <a:t>T</a:t>
            </a:r>
            <a:r>
              <a:rPr lang="en-US" altLang="zh-CN" sz="500" dirty="0">
                <a:solidFill>
                  <a:srgbClr val="000000"/>
                </a:solidFill>
                <a:effectLst/>
                <a:latin typeface="Calibri" panose="020F0502020204030204" pitchFamily="34" charset="0"/>
              </a:rPr>
              <a:t>est </a:t>
            </a:r>
            <a:r>
              <a:rPr lang="en-US" altLang="zh-CN" sz="500" b="1" dirty="0">
                <a:solidFill>
                  <a:srgbClr val="000000"/>
                </a:solidFill>
                <a:effectLst/>
                <a:latin typeface="Calibri-Bold"/>
              </a:rPr>
              <a:t>hypothesis</a:t>
            </a:r>
            <a:r>
              <a:rPr lang="en-US" altLang="zh-CN" sz="500" dirty="0">
                <a:solidFill>
                  <a:srgbClr val="000000"/>
                </a:solidFill>
                <a:effectLst/>
                <a:latin typeface="Calibri" panose="020F0502020204030204" pitchFamily="34" charset="0"/>
              </a:rPr>
              <a:t> on </a:t>
            </a:r>
            <a:r>
              <a:rPr lang="en-US" altLang="zh-CN" sz="500" b="1" dirty="0">
                <a:solidFill>
                  <a:srgbClr val="000000"/>
                </a:solidFill>
                <a:effectLst/>
                <a:latin typeface="Calibri" panose="020F0502020204030204" pitchFamily="34" charset="0"/>
              </a:rPr>
              <a:t>controlled </a:t>
            </a:r>
            <a:r>
              <a:rPr lang="en-US" altLang="zh-CN" sz="500" dirty="0">
                <a:solidFill>
                  <a:srgbClr val="000000"/>
                </a:solidFill>
                <a:effectLst/>
                <a:latin typeface="Calibri" panose="020F0502020204030204" pitchFamily="34" charset="0"/>
              </a:rPr>
              <a:t>settings / Predict the </a:t>
            </a:r>
            <a:r>
              <a:rPr lang="en-US" altLang="zh-CN" sz="500" b="1" dirty="0">
                <a:solidFill>
                  <a:srgbClr val="000000"/>
                </a:solidFill>
                <a:effectLst/>
                <a:latin typeface="Calibri-Bold"/>
              </a:rPr>
              <a:t>relationship</a:t>
            </a:r>
            <a:r>
              <a:rPr lang="en-US" altLang="zh-CN" sz="500" dirty="0">
                <a:solidFill>
                  <a:srgbClr val="000000"/>
                </a:solidFill>
                <a:effectLst/>
                <a:latin typeface="Calibri" panose="020F0502020204030204" pitchFamily="34" charset="0"/>
              </a:rPr>
              <a:t> between two or more variables / </a:t>
            </a:r>
            <a:r>
              <a:rPr lang="en-US" altLang="zh-CN" sz="500" b="1" u="sng" dirty="0">
                <a:solidFill>
                  <a:srgbClr val="000000"/>
                </a:solidFill>
                <a:effectLst/>
                <a:latin typeface="Calibri-Bold"/>
              </a:rPr>
              <a:t>Independent variable</a:t>
            </a:r>
            <a:r>
              <a:rPr lang="en-US" altLang="zh-CN" sz="500" u="sng" dirty="0">
                <a:solidFill>
                  <a:srgbClr val="000000"/>
                </a:solidFill>
                <a:effectLst/>
                <a:latin typeface="Calibri" panose="020F0502020204030204" pitchFamily="34" charset="0"/>
              </a:rPr>
              <a:t> </a:t>
            </a:r>
            <a:r>
              <a:rPr lang="en-US" altLang="zh-CN" sz="500" dirty="0">
                <a:solidFill>
                  <a:srgbClr val="000000"/>
                </a:solidFill>
                <a:effectLst/>
                <a:latin typeface="Calibri" panose="020F0502020204030204" pitchFamily="34" charset="0"/>
              </a:rPr>
              <a:t>is manipulated by the researcher / </a:t>
            </a:r>
            <a:r>
              <a:rPr lang="en-US" altLang="zh-CN" sz="500" b="1" u="sng" dirty="0">
                <a:solidFill>
                  <a:srgbClr val="000000"/>
                </a:solidFill>
                <a:effectLst/>
                <a:latin typeface="Calibri-Bold"/>
              </a:rPr>
              <a:t>Dependent variable </a:t>
            </a:r>
            <a:r>
              <a:rPr lang="en-US" altLang="zh-CN" sz="500" dirty="0">
                <a:solidFill>
                  <a:srgbClr val="000000"/>
                </a:solidFill>
                <a:effectLst/>
                <a:latin typeface="Calibri" panose="020F0502020204030204" pitchFamily="34" charset="0"/>
              </a:rPr>
              <a:t>influenced by the independent variable / Typically experimental designs have one or two independent variables. / Validated statistically and replicable.</a:t>
            </a:r>
          </a:p>
          <a:p>
            <a:pPr>
              <a:buNone/>
            </a:pPr>
            <a:r>
              <a:rPr lang="en-US" altLang="zh-CN" sz="500" dirty="0">
                <a:solidFill>
                  <a:srgbClr val="FF0000"/>
                </a:solidFill>
                <a:highlight>
                  <a:srgbClr val="00FF00"/>
                </a:highlight>
                <a:latin typeface="Calibri" panose="020F0502020204030204" pitchFamily="34" charset="0"/>
              </a:rPr>
              <a:t>Research Hypotheses</a:t>
            </a:r>
            <a:r>
              <a:rPr lang="en-US" altLang="zh-CN" sz="500" dirty="0">
                <a:solidFill>
                  <a:srgbClr val="000000"/>
                </a:solidFill>
                <a:latin typeface="Calibri" panose="020F0502020204030204" pitchFamily="34" charset="0"/>
              </a:rPr>
              <a:t>: An experiment normally starts with a research hypothesis. A </a:t>
            </a:r>
            <a:r>
              <a:rPr lang="en-US" altLang="zh-CN" sz="500" b="1" dirty="0">
                <a:solidFill>
                  <a:srgbClr val="000000"/>
                </a:solidFill>
                <a:latin typeface="Calibri" panose="020F0502020204030204" pitchFamily="34" charset="0"/>
              </a:rPr>
              <a:t>Hypothesis</a:t>
            </a:r>
            <a:r>
              <a:rPr lang="en-US" altLang="zh-CN" sz="500" dirty="0">
                <a:solidFill>
                  <a:srgbClr val="000000"/>
                </a:solidFill>
                <a:latin typeface="Calibri" panose="020F0502020204030204" pitchFamily="34" charset="0"/>
              </a:rPr>
              <a:t> is a precise problem statement that can be directly tested through an </a:t>
            </a:r>
            <a:r>
              <a:rPr lang="en-US" altLang="zh-CN" sz="500" b="1" dirty="0">
                <a:solidFill>
                  <a:srgbClr val="000000"/>
                </a:solidFill>
                <a:latin typeface="Calibri" panose="020F0502020204030204" pitchFamily="34" charset="0"/>
              </a:rPr>
              <a:t>empirical investigation</a:t>
            </a:r>
            <a:r>
              <a:rPr lang="zh-CN" altLang="en-US" sz="500" b="1" dirty="0">
                <a:solidFill>
                  <a:srgbClr val="000000"/>
                </a:solidFill>
                <a:latin typeface="Calibri" panose="020F0502020204030204" pitchFamily="34" charset="0"/>
              </a:rPr>
              <a:t>实证调查</a:t>
            </a:r>
            <a:r>
              <a:rPr lang="en-US" altLang="zh-CN" sz="500" dirty="0">
                <a:solidFill>
                  <a:srgbClr val="000000"/>
                </a:solidFill>
                <a:latin typeface="Calibri" panose="020F0502020204030204" pitchFamily="34" charset="0"/>
              </a:rPr>
              <a:t>. </a:t>
            </a:r>
            <a:endParaRPr lang="en-US" altLang="zh-CN" sz="500" dirty="0">
              <a:solidFill>
                <a:srgbClr val="000000"/>
              </a:solidFill>
              <a:effectLst/>
              <a:latin typeface="Calibri" panose="020F0502020204030204" pitchFamily="34" charset="0"/>
            </a:endParaRPr>
          </a:p>
          <a:p>
            <a:pPr>
              <a:buNone/>
            </a:pPr>
            <a:r>
              <a:rPr lang="en-US" altLang="zh-CN" sz="500" b="1" u="sng" dirty="0">
                <a:solidFill>
                  <a:srgbClr val="FF0000"/>
                </a:solidFill>
                <a:effectLst/>
                <a:highlight>
                  <a:srgbClr val="00FF00"/>
                </a:highlight>
                <a:latin typeface="Calibri-Bold"/>
              </a:rPr>
              <a:t>Type of Hypotheses*</a:t>
            </a:r>
            <a:r>
              <a:rPr lang="en-US" altLang="zh-CN" sz="500" dirty="0">
                <a:effectLst/>
                <a:latin typeface="Calibri-Bold"/>
              </a:rPr>
              <a:t>: 1). </a:t>
            </a:r>
            <a:r>
              <a:rPr lang="en-US" altLang="zh-CN" sz="500" b="1" u="sng" dirty="0">
                <a:effectLst/>
                <a:latin typeface="Calibri-Bold"/>
              </a:rPr>
              <a:t>Null Hypothesis*</a:t>
            </a:r>
            <a:r>
              <a:rPr lang="en-US" altLang="zh-CN" sz="500" dirty="0">
                <a:effectLst/>
                <a:latin typeface="Calibri-Bold"/>
              </a:rPr>
              <a:t>: </a:t>
            </a:r>
            <a:r>
              <a:rPr lang="en-US" altLang="zh-CN" sz="500" dirty="0">
                <a:solidFill>
                  <a:srgbClr val="000000"/>
                </a:solidFill>
                <a:effectLst/>
                <a:latin typeface="Calibri" panose="020F0502020204030204" pitchFamily="34" charset="0"/>
              </a:rPr>
              <a:t>typically states that </a:t>
            </a:r>
            <a:r>
              <a:rPr lang="en-US" altLang="zh-CN" sz="500" b="1" dirty="0">
                <a:effectLst/>
                <a:latin typeface="Calibri" panose="020F0502020204030204" pitchFamily="34" charset="0"/>
              </a:rPr>
              <a:t>there is no difference </a:t>
            </a:r>
            <a:r>
              <a:rPr lang="en-US" altLang="zh-CN" sz="500" dirty="0">
                <a:solidFill>
                  <a:srgbClr val="000000"/>
                </a:solidFill>
                <a:effectLst/>
                <a:latin typeface="Calibri" panose="020F0502020204030204" pitchFamily="34" charset="0"/>
              </a:rPr>
              <a:t>between </a:t>
            </a:r>
            <a:r>
              <a:rPr lang="en-US" altLang="zh-CN" sz="500" dirty="0"/>
              <a:t> </a:t>
            </a:r>
            <a:r>
              <a:rPr lang="en-US" altLang="zh-CN" sz="500" dirty="0">
                <a:solidFill>
                  <a:srgbClr val="000000"/>
                </a:solidFill>
                <a:effectLst/>
                <a:latin typeface="Calibri" panose="020F0502020204030204" pitchFamily="34" charset="0"/>
              </a:rPr>
              <a:t>experimental treatments; 2). </a:t>
            </a:r>
            <a:r>
              <a:rPr lang="en-US" altLang="zh-CN" sz="500" b="1" u="sng" dirty="0">
                <a:solidFill>
                  <a:srgbClr val="000000"/>
                </a:solidFill>
                <a:effectLst/>
                <a:latin typeface="Calibri" panose="020F0502020204030204" pitchFamily="34" charset="0"/>
              </a:rPr>
              <a:t>Alternative Hypotheses*</a:t>
            </a:r>
            <a:r>
              <a:rPr lang="en-US" altLang="zh-CN" sz="500" dirty="0">
                <a:solidFill>
                  <a:srgbClr val="000000"/>
                </a:solidFill>
                <a:effectLst/>
                <a:latin typeface="Calibri" panose="020F0502020204030204" pitchFamily="34" charset="0"/>
              </a:rPr>
              <a:t>: a statement that is</a:t>
            </a:r>
            <a:r>
              <a:rPr lang="en-US" altLang="zh-CN" sz="500" dirty="0">
                <a:solidFill>
                  <a:srgbClr val="ED7D31"/>
                </a:solidFill>
                <a:effectLst/>
                <a:latin typeface="Calibri" panose="020F0502020204030204" pitchFamily="34" charset="0"/>
              </a:rPr>
              <a:t> </a:t>
            </a:r>
            <a:r>
              <a:rPr lang="en-US" altLang="zh-CN" sz="500" b="1" dirty="0">
                <a:effectLst/>
                <a:latin typeface="Calibri" panose="020F0502020204030204" pitchFamily="34" charset="0"/>
              </a:rPr>
              <a:t>mutually exclusive(</a:t>
            </a:r>
            <a:r>
              <a:rPr lang="zh-CN" altLang="en-US" sz="500" b="1" dirty="0">
                <a:effectLst/>
                <a:latin typeface="等线" panose="02010600030101010101" pitchFamily="2" charset="-122"/>
                <a:ea typeface="等线" panose="02010600030101010101" pitchFamily="2" charset="-122"/>
              </a:rPr>
              <a:t>相互排斥</a:t>
            </a:r>
            <a:r>
              <a:rPr lang="en-US" altLang="zh-CN" sz="500" b="1" dirty="0">
                <a:effectLst/>
                <a:latin typeface="Calibri" panose="020F0502020204030204" pitchFamily="34" charset="0"/>
              </a:rPr>
              <a:t>) with the null hypothesis </a:t>
            </a:r>
            <a:r>
              <a:rPr lang="en-US" altLang="zh-CN" sz="500" dirty="0">
                <a:solidFill>
                  <a:srgbClr val="000000"/>
                </a:solidFill>
                <a:effectLst/>
                <a:latin typeface="Segoe UI Symbol" panose="020B0502040204020203" pitchFamily="34" charset="0"/>
              </a:rPr>
              <a:t>➔</a:t>
            </a:r>
            <a:r>
              <a:rPr lang="en-US" altLang="zh-CN" sz="500" dirty="0">
                <a:solidFill>
                  <a:srgbClr val="000000"/>
                </a:solidFill>
                <a:effectLst/>
                <a:latin typeface="Calibri" panose="020F0502020204030204" pitchFamily="34" charset="0"/>
              </a:rPr>
              <a:t> The goal of an experiment is to find statistical evidence </a:t>
            </a:r>
            <a:endParaRPr lang="en-US" altLang="zh-CN" sz="500" dirty="0"/>
          </a:p>
          <a:p>
            <a:pPr>
              <a:buNone/>
            </a:pPr>
            <a:r>
              <a:rPr lang="en-US" altLang="zh-CN" sz="500" dirty="0">
                <a:solidFill>
                  <a:srgbClr val="000000"/>
                </a:solidFill>
                <a:effectLst/>
                <a:latin typeface="Calibri" panose="020F0502020204030204" pitchFamily="34" charset="0"/>
              </a:rPr>
              <a:t>to</a:t>
            </a:r>
            <a:r>
              <a:rPr lang="en-US" altLang="zh-CN" sz="500" dirty="0">
                <a:solidFill>
                  <a:srgbClr val="ED7D31"/>
                </a:solidFill>
                <a:effectLst/>
                <a:latin typeface="Calibri" panose="020F0502020204030204" pitchFamily="34" charset="0"/>
              </a:rPr>
              <a:t> </a:t>
            </a:r>
            <a:r>
              <a:rPr lang="en-US" altLang="zh-CN" sz="500" b="1" dirty="0">
                <a:effectLst/>
                <a:latin typeface="Calibri" panose="020F0502020204030204" pitchFamily="34" charset="0"/>
              </a:rPr>
              <a:t>reject the null hypothesis in order to support the alternative hypothesis</a:t>
            </a:r>
            <a:r>
              <a:rPr lang="en-US" altLang="zh-CN" sz="500" dirty="0">
                <a:effectLst/>
                <a:latin typeface="Calibri" panose="020F0502020204030204" pitchFamily="34" charset="0"/>
              </a:rPr>
              <a:t>;</a:t>
            </a:r>
            <a:r>
              <a:rPr lang="en-US" altLang="zh-CN" sz="500" dirty="0">
                <a:solidFill>
                  <a:srgbClr val="ED7D31"/>
                </a:solidFill>
                <a:effectLst/>
                <a:latin typeface="Calibri" panose="020F0502020204030204" pitchFamily="34" charset="0"/>
              </a:rPr>
              <a:t> </a:t>
            </a:r>
          </a:p>
          <a:p>
            <a:pPr>
              <a:buNone/>
            </a:pPr>
            <a:r>
              <a:rPr lang="en-US" altLang="zh-CN" sz="500" b="1" u="sng" dirty="0">
                <a:effectLst/>
                <a:latin typeface="Calibri" panose="020F0502020204030204" pitchFamily="34" charset="0"/>
              </a:rPr>
              <a:t>Example</a:t>
            </a:r>
            <a:r>
              <a:rPr lang="en-US" altLang="zh-CN" sz="500" dirty="0">
                <a:effectLst/>
                <a:latin typeface="Calibri" panose="020F0502020204030204" pitchFamily="34" charset="0"/>
              </a:rPr>
              <a:t>: 1). There is no difference in academic performance between students wh</a:t>
            </a:r>
            <a:r>
              <a:rPr lang="en-US" altLang="zh-CN" sz="500" dirty="0">
                <a:latin typeface="Calibri" panose="020F0502020204030204" pitchFamily="34" charset="0"/>
              </a:rPr>
              <a:t>o are in relationship and those who are not; 2). There is a difference in academic performance between students who are in a relationship and those who are not.</a:t>
            </a:r>
          </a:p>
          <a:p>
            <a:pPr>
              <a:buNone/>
            </a:pPr>
            <a:r>
              <a:rPr lang="en-US" altLang="zh-CN" sz="500" b="1" u="sng" dirty="0">
                <a:latin typeface="Calibri" panose="020F0502020204030204" pitchFamily="34" charset="0"/>
              </a:rPr>
              <a:t>Another example</a:t>
            </a:r>
            <a:r>
              <a:rPr lang="en-US" altLang="zh-CN" sz="500" dirty="0">
                <a:latin typeface="Calibri" panose="020F0502020204030204" pitchFamily="34" charset="0"/>
              </a:rPr>
              <a:t>: </a:t>
            </a:r>
            <a:r>
              <a:rPr lang="en-US" altLang="zh-CN" sz="500" b="1" dirty="0">
                <a:latin typeface="Calibri" panose="020F0502020204030204" pitchFamily="34" charset="0"/>
              </a:rPr>
              <a:t>Goal</a:t>
            </a:r>
            <a:r>
              <a:rPr lang="en-US" altLang="zh-CN" sz="500" dirty="0">
                <a:latin typeface="Calibri" panose="020F0502020204030204" pitchFamily="34" charset="0"/>
              </a:rPr>
              <a:t>: To investigate which AR prototype can better motivate users in learning cultural heritage; </a:t>
            </a:r>
            <a:r>
              <a:rPr lang="en-US" altLang="zh-CN" sz="500" b="1" dirty="0">
                <a:latin typeface="Calibri" panose="020F0502020204030204" pitchFamily="34" charset="0"/>
              </a:rPr>
              <a:t>Independent Variable</a:t>
            </a:r>
            <a:r>
              <a:rPr lang="en-US" altLang="zh-CN" sz="500" dirty="0">
                <a:latin typeface="Calibri" panose="020F0502020204030204" pitchFamily="34" charset="0"/>
              </a:rPr>
              <a:t>: Postcard AR/</a:t>
            </a:r>
            <a:r>
              <a:rPr lang="en-US" altLang="zh-CN" sz="500" dirty="0" err="1">
                <a:latin typeface="Calibri" panose="020F0502020204030204" pitchFamily="34" charset="0"/>
              </a:rPr>
              <a:t>CubeMuseum</a:t>
            </a:r>
            <a:r>
              <a:rPr lang="en-US" altLang="zh-CN" sz="500" dirty="0">
                <a:latin typeface="Calibri" panose="020F0502020204030204" pitchFamily="34" charset="0"/>
              </a:rPr>
              <a:t> AR; </a:t>
            </a:r>
            <a:r>
              <a:rPr lang="en-US" altLang="zh-CN" sz="500" b="1" dirty="0">
                <a:latin typeface="Calibri" panose="020F0502020204030204" pitchFamily="34" charset="0"/>
              </a:rPr>
              <a:t>Dependent Variable</a:t>
            </a:r>
            <a:r>
              <a:rPr lang="en-US" altLang="zh-CN" sz="500" dirty="0">
                <a:latin typeface="Calibri" panose="020F0502020204030204" pitchFamily="34" charset="0"/>
              </a:rPr>
              <a:t>: User Motivation; </a:t>
            </a:r>
            <a:r>
              <a:rPr lang="en-US" altLang="zh-CN" sz="500" b="1" dirty="0">
                <a:latin typeface="Calibri" panose="020F0502020204030204" pitchFamily="34" charset="0"/>
              </a:rPr>
              <a:t>Hypothesis</a:t>
            </a:r>
            <a:r>
              <a:rPr lang="en-US" altLang="zh-CN" sz="500" dirty="0">
                <a:latin typeface="Calibri" panose="020F0502020204030204" pitchFamily="34" charset="0"/>
              </a:rPr>
              <a:t>: H0: There is no difference in user motivation between both AR; H1: There is a difference in user motivation between both AR.</a:t>
            </a:r>
          </a:p>
          <a:p>
            <a:pPr>
              <a:buNone/>
            </a:pPr>
            <a:r>
              <a:rPr lang="en-US" altLang="zh-CN" sz="500" b="1" u="sng" dirty="0">
                <a:solidFill>
                  <a:srgbClr val="FF0000"/>
                </a:solidFill>
                <a:highlight>
                  <a:srgbClr val="00FF00"/>
                </a:highlight>
                <a:latin typeface="Calibri" panose="020F0502020204030204" pitchFamily="34" charset="0"/>
              </a:rPr>
              <a:t>Experimental Design (Plan)*</a:t>
            </a:r>
            <a:r>
              <a:rPr lang="en-US" altLang="zh-CN" sz="500" dirty="0">
                <a:latin typeface="Calibri" panose="020F0502020204030204" pitchFamily="34" charset="0"/>
              </a:rPr>
              <a:t>: </a:t>
            </a:r>
            <a:r>
              <a:rPr lang="en-GB" altLang="zh-CN" sz="500" b="1" u="sng" dirty="0">
                <a:solidFill>
                  <a:srgbClr val="000000"/>
                </a:solidFill>
                <a:effectLst/>
                <a:latin typeface="Calibri-Bold"/>
              </a:rPr>
              <a:t>Between subjects design</a:t>
            </a:r>
            <a:r>
              <a:rPr lang="en-GB" altLang="zh-CN" sz="500" b="1" u="sng" dirty="0">
                <a:solidFill>
                  <a:srgbClr val="000000"/>
                </a:solidFill>
                <a:latin typeface="Calibri" panose="020F0502020204030204" pitchFamily="34" charset="0"/>
              </a:rPr>
              <a:t>: </a:t>
            </a:r>
            <a:r>
              <a:rPr lang="en-GB" altLang="zh-CN" sz="500" dirty="0">
                <a:solidFill>
                  <a:srgbClr val="000000"/>
                </a:solidFill>
                <a:effectLst/>
                <a:latin typeface="Calibri" panose="020F0502020204030204" pitchFamily="34" charset="0"/>
              </a:rPr>
              <a:t>Different participants; Single group of </a:t>
            </a:r>
            <a:endParaRPr lang="en-GB" altLang="zh-CN" sz="500" dirty="0"/>
          </a:p>
          <a:p>
            <a:pPr>
              <a:buNone/>
            </a:pPr>
            <a:r>
              <a:rPr lang="en-GB" altLang="zh-CN" sz="500" dirty="0">
                <a:solidFill>
                  <a:srgbClr val="000000"/>
                </a:solidFill>
                <a:effectLst/>
                <a:latin typeface="Calibri" panose="020F0502020204030204" pitchFamily="34" charset="0"/>
              </a:rPr>
              <a:t>participants is allocated randomly to the experimental conditions (</a:t>
            </a:r>
            <a:r>
              <a:rPr lang="zh-CN" altLang="en-US" sz="500" dirty="0">
                <a:solidFill>
                  <a:srgbClr val="000000"/>
                </a:solidFill>
                <a:effectLst/>
                <a:latin typeface="等线" panose="02010600030101010101" pitchFamily="2" charset="-122"/>
                <a:ea typeface="等线" panose="02010600030101010101" pitchFamily="2" charset="-122"/>
              </a:rPr>
              <a:t>每个条件都是不同的一 </a:t>
            </a:r>
            <a:endParaRPr lang="zh-CN" altLang="en-US" sz="500" dirty="0"/>
          </a:p>
          <a:p>
            <a:pPr>
              <a:buNone/>
            </a:pPr>
            <a:r>
              <a:rPr lang="zh-CN" altLang="en-US" sz="500" dirty="0">
                <a:solidFill>
                  <a:srgbClr val="000000"/>
                </a:solidFill>
                <a:effectLst/>
                <a:latin typeface="等线" panose="02010600030101010101" pitchFamily="2" charset="-122"/>
                <a:ea typeface="等线" panose="02010600030101010101" pitchFamily="2" charset="-122"/>
              </a:rPr>
              <a:t>组参与者</a:t>
            </a:r>
            <a:r>
              <a:rPr lang="en-US" altLang="zh-CN" sz="500" dirty="0">
                <a:solidFill>
                  <a:srgbClr val="000000"/>
                </a:solidFill>
                <a:effectLst/>
                <a:latin typeface="Calibri" panose="020F0502020204030204" pitchFamily="34" charset="0"/>
              </a:rPr>
              <a:t>,); </a:t>
            </a:r>
            <a:r>
              <a:rPr lang="en-GB" altLang="zh-CN" sz="500" b="1" dirty="0">
                <a:solidFill>
                  <a:srgbClr val="000000"/>
                </a:solidFill>
                <a:effectLst/>
                <a:latin typeface="Calibri" panose="020F0502020204030204" pitchFamily="34" charset="0"/>
              </a:rPr>
              <a:t>Advantage</a:t>
            </a:r>
            <a:r>
              <a:rPr lang="en-GB" altLang="zh-CN" sz="500" dirty="0">
                <a:solidFill>
                  <a:srgbClr val="000000"/>
                </a:solidFill>
                <a:effectLst/>
                <a:latin typeface="Calibri" panose="020F0502020204030204" pitchFamily="34" charset="0"/>
              </a:rPr>
              <a:t>: </a:t>
            </a:r>
            <a:r>
              <a:rPr lang="en-GB" altLang="zh-CN" sz="500" dirty="0">
                <a:effectLst/>
                <a:latin typeface="Calibri" panose="020F0502020204030204" pitchFamily="34" charset="0"/>
              </a:rPr>
              <a:t>No order effects; </a:t>
            </a:r>
            <a:r>
              <a:rPr lang="en-GB" altLang="zh-CN" sz="500" b="1" dirty="0">
                <a:effectLst/>
                <a:latin typeface="Calibri" panose="020F0502020204030204" pitchFamily="34" charset="0"/>
              </a:rPr>
              <a:t>Disadvantage</a:t>
            </a:r>
            <a:r>
              <a:rPr lang="en-GB" altLang="zh-CN" sz="500" dirty="0">
                <a:effectLst/>
                <a:latin typeface="Calibri" panose="020F0502020204030204" pitchFamily="34" charset="0"/>
              </a:rPr>
              <a:t>: Individual differences</a:t>
            </a:r>
            <a:r>
              <a:rPr lang="en-GB" altLang="zh-CN" sz="500" dirty="0">
                <a:solidFill>
                  <a:srgbClr val="000000"/>
                </a:solidFill>
                <a:latin typeface="Calibri" panose="020F0502020204030204" pitchFamily="34" charset="0"/>
              </a:rPr>
              <a:t>.</a:t>
            </a:r>
            <a:endParaRPr lang="en-US" altLang="zh-CN" sz="500" dirty="0">
              <a:effectLst/>
              <a:latin typeface="Calibri" panose="020F0502020204030204" pitchFamily="34" charset="0"/>
            </a:endParaRPr>
          </a:p>
        </p:txBody>
      </p:sp>
      <p:sp>
        <p:nvSpPr>
          <p:cNvPr id="13" name="文本框 12">
            <a:extLst>
              <a:ext uri="{FF2B5EF4-FFF2-40B4-BE49-F238E27FC236}">
                <a16:creationId xmlns:a16="http://schemas.microsoft.com/office/drawing/2014/main" id="{37022029-2761-DBEA-48C5-807834A63EEB}"/>
              </a:ext>
            </a:extLst>
          </p:cNvPr>
          <p:cNvSpPr txBox="1"/>
          <p:nvPr/>
        </p:nvSpPr>
        <p:spPr>
          <a:xfrm>
            <a:off x="5888567" y="17644"/>
            <a:ext cx="1566333" cy="3862596"/>
          </a:xfrm>
          <a:prstGeom prst="rect">
            <a:avLst/>
          </a:prstGeom>
          <a:noFill/>
        </p:spPr>
        <p:txBody>
          <a:bodyPr wrap="square" rtlCol="0">
            <a:spAutoFit/>
          </a:bodyPr>
          <a:lstStyle/>
          <a:p>
            <a:pPr>
              <a:buNone/>
            </a:pPr>
            <a:r>
              <a:rPr lang="en-GB" altLang="zh-CN" sz="500" b="1" dirty="0">
                <a:solidFill>
                  <a:srgbClr val="000000"/>
                </a:solidFill>
                <a:effectLst/>
                <a:latin typeface="Calibri-Bold"/>
              </a:rPr>
              <a:t>CONTINUE with experimental design: </a:t>
            </a:r>
            <a:r>
              <a:rPr lang="en-GB" altLang="zh-CN" sz="500" b="1" u="sng" dirty="0">
                <a:solidFill>
                  <a:srgbClr val="000000"/>
                </a:solidFill>
                <a:effectLst/>
                <a:latin typeface="Calibri-Bold"/>
              </a:rPr>
              <a:t>Within </a:t>
            </a:r>
            <a:endParaRPr lang="en-GB" altLang="zh-CN" sz="500" u="sng" dirty="0"/>
          </a:p>
          <a:p>
            <a:pPr>
              <a:buNone/>
            </a:pPr>
            <a:r>
              <a:rPr lang="en-GB" altLang="zh-CN" sz="500" b="1" u="sng" dirty="0">
                <a:solidFill>
                  <a:srgbClr val="000000"/>
                </a:solidFill>
                <a:effectLst/>
                <a:latin typeface="Calibri-Bold"/>
              </a:rPr>
              <a:t>subjects design</a:t>
            </a:r>
            <a:r>
              <a:rPr lang="en-GB" altLang="zh-CN" sz="500" dirty="0">
                <a:solidFill>
                  <a:srgbClr val="000000"/>
                </a:solidFill>
                <a:effectLst/>
                <a:latin typeface="Calibri" panose="020F0502020204030204" pitchFamily="34" charset="0"/>
              </a:rPr>
              <a:t>: Same participants; All participants appear in both conditions(</a:t>
            </a:r>
            <a:r>
              <a:rPr lang="zh-CN" altLang="en-US" sz="500" dirty="0">
                <a:solidFill>
                  <a:srgbClr val="000000"/>
                </a:solidFill>
                <a:effectLst/>
                <a:latin typeface="等线" panose="02010600030101010101" pitchFamily="2" charset="-122"/>
                <a:ea typeface="等线" panose="02010600030101010101" pitchFamily="2" charset="-122"/>
              </a:rPr>
              <a:t>一共一组，参 </a:t>
            </a:r>
            <a:endParaRPr lang="zh-CN" altLang="en-US" sz="500" dirty="0"/>
          </a:p>
          <a:p>
            <a:pPr>
              <a:buNone/>
            </a:pPr>
            <a:r>
              <a:rPr lang="zh-CN" altLang="en-US" sz="500" dirty="0">
                <a:solidFill>
                  <a:srgbClr val="000000"/>
                </a:solidFill>
                <a:effectLst/>
                <a:latin typeface="等线" panose="02010600030101010101" pitchFamily="2" charset="-122"/>
                <a:ea typeface="等线" panose="02010600030101010101" pitchFamily="2" charset="-122"/>
              </a:rPr>
              <a:t>与所有实验条件</a:t>
            </a:r>
            <a:r>
              <a:rPr lang="en-US" altLang="zh-CN" sz="500" dirty="0">
                <a:solidFill>
                  <a:srgbClr val="000000"/>
                </a:solidFill>
                <a:effectLst/>
                <a:latin typeface="Calibri" panose="020F0502020204030204" pitchFamily="34" charset="0"/>
              </a:rPr>
              <a:t>); </a:t>
            </a:r>
            <a:r>
              <a:rPr lang="en-GB" altLang="zh-CN" sz="500" b="1" dirty="0">
                <a:effectLst/>
                <a:latin typeface="Calibri" panose="020F0502020204030204" pitchFamily="34" charset="0"/>
              </a:rPr>
              <a:t>Advantage</a:t>
            </a:r>
            <a:r>
              <a:rPr lang="en-GB" altLang="zh-CN" sz="500" dirty="0">
                <a:effectLst/>
                <a:latin typeface="Calibri" panose="020F0502020204030204" pitchFamily="34" charset="0"/>
              </a:rPr>
              <a:t>: Few individuals, no individual differences; </a:t>
            </a:r>
            <a:r>
              <a:rPr lang="en-GB" altLang="zh-CN" sz="500" b="1" dirty="0">
                <a:effectLst/>
                <a:latin typeface="Calibri" panose="020F0502020204030204" pitchFamily="34" charset="0"/>
              </a:rPr>
              <a:t>Disadvantage</a:t>
            </a:r>
            <a:r>
              <a:rPr lang="en-GB" altLang="zh-CN" sz="500" dirty="0">
                <a:effectLst/>
                <a:latin typeface="Calibri" panose="020F0502020204030204" pitchFamily="34" charset="0"/>
              </a:rPr>
              <a:t>: </a:t>
            </a:r>
            <a:endParaRPr lang="en-GB" altLang="zh-CN" sz="500" dirty="0"/>
          </a:p>
          <a:p>
            <a:pPr>
              <a:buNone/>
            </a:pPr>
            <a:r>
              <a:rPr lang="en-GB" altLang="zh-CN" sz="500" dirty="0">
                <a:effectLst/>
                <a:latin typeface="Calibri" panose="020F0502020204030204" pitchFamily="34" charset="0"/>
              </a:rPr>
              <a:t>Counter-balancing needed because of order</a:t>
            </a:r>
            <a:r>
              <a:rPr lang="en-GB" altLang="zh-CN" sz="500" dirty="0">
                <a:solidFill>
                  <a:srgbClr val="000000"/>
                </a:solidFill>
                <a:effectLst/>
                <a:latin typeface="Calibri" panose="020F0502020204030204" pitchFamily="34" charset="0"/>
              </a:rPr>
              <a:t>(</a:t>
            </a:r>
            <a:r>
              <a:rPr lang="zh-CN" altLang="en-US" sz="500" dirty="0">
                <a:solidFill>
                  <a:srgbClr val="000000"/>
                </a:solidFill>
                <a:effectLst/>
                <a:latin typeface="等线" panose="02010600030101010101" pitchFamily="2" charset="-122"/>
                <a:ea typeface="等线" panose="02010600030101010101" pitchFamily="2" charset="-122"/>
              </a:rPr>
              <a:t>先进行哪个条件</a:t>
            </a:r>
            <a:r>
              <a:rPr lang="en-US" altLang="zh-CN" sz="500" dirty="0">
                <a:solidFill>
                  <a:srgbClr val="000000"/>
                </a:solidFill>
                <a:effectLst/>
                <a:latin typeface="Calibri" panose="020F0502020204030204" pitchFamily="34" charset="0"/>
              </a:rPr>
              <a:t>:</a:t>
            </a:r>
            <a:r>
              <a:rPr lang="en-GB" altLang="zh-CN" sz="500" dirty="0">
                <a:solidFill>
                  <a:srgbClr val="000000"/>
                </a:solidFill>
                <a:effectLst/>
                <a:latin typeface="Calibri" panose="020F0502020204030204" pitchFamily="34" charset="0"/>
              </a:rPr>
              <a:t>ABCD/DABC/CDAB/BCDA?)</a:t>
            </a:r>
            <a:r>
              <a:rPr lang="en-US" altLang="zh-CN" sz="500" dirty="0">
                <a:latin typeface="Calibri" panose="020F0502020204030204" pitchFamily="34" charset="0"/>
              </a:rPr>
              <a:t> </a:t>
            </a:r>
          </a:p>
          <a:p>
            <a:pPr>
              <a:buNone/>
            </a:pPr>
            <a:r>
              <a:rPr lang="en-US" altLang="zh-CN" sz="500" b="1" u="sng" dirty="0">
                <a:solidFill>
                  <a:srgbClr val="FF0000"/>
                </a:solidFill>
                <a:highlight>
                  <a:srgbClr val="00FF00"/>
                </a:highlight>
                <a:latin typeface="Calibri" panose="020F0502020204030204" pitchFamily="34" charset="0"/>
              </a:rPr>
              <a:t>Experimental Design Lifecycle (Data Collection)</a:t>
            </a:r>
            <a:r>
              <a:rPr lang="en-US" altLang="zh-CN" sz="500" dirty="0">
                <a:latin typeface="Calibri" panose="020F0502020204030204" pitchFamily="34" charset="0"/>
              </a:rPr>
              <a:t>:  1). Identify a research hypothesis (h0, h1); 2). </a:t>
            </a:r>
            <a:r>
              <a:rPr lang="en-GB" altLang="zh-CN" sz="500" dirty="0">
                <a:solidFill>
                  <a:srgbClr val="000000"/>
                </a:solidFill>
                <a:effectLst/>
                <a:latin typeface="Calibri-Bold"/>
              </a:rPr>
              <a:t>Specify the </a:t>
            </a:r>
            <a:r>
              <a:rPr lang="en-GB" altLang="zh-CN" sz="500" b="1" dirty="0">
                <a:solidFill>
                  <a:srgbClr val="000000"/>
                </a:solidFill>
                <a:effectLst/>
                <a:latin typeface="Calibri-Bold"/>
              </a:rPr>
              <a:t>design </a:t>
            </a:r>
            <a:r>
              <a:rPr lang="en-GB" altLang="zh-CN" sz="500" dirty="0">
                <a:solidFill>
                  <a:srgbClr val="000000"/>
                </a:solidFill>
                <a:effectLst/>
                <a:latin typeface="Calibri-Bold"/>
              </a:rPr>
              <a:t>of the study; 3). Run a</a:t>
            </a:r>
            <a:r>
              <a:rPr lang="en-GB" altLang="zh-CN" sz="500" b="1" dirty="0">
                <a:solidFill>
                  <a:srgbClr val="000000"/>
                </a:solidFill>
                <a:effectLst/>
                <a:latin typeface="Calibri-Bold"/>
              </a:rPr>
              <a:t> pilot study(</a:t>
            </a:r>
            <a:r>
              <a:rPr lang="zh-CN" altLang="en-US" sz="500" b="1" dirty="0">
                <a:solidFill>
                  <a:srgbClr val="000000"/>
                </a:solidFill>
                <a:effectLst/>
                <a:latin typeface="DengXian-Bold"/>
              </a:rPr>
              <a:t>试点研究</a:t>
            </a:r>
            <a:r>
              <a:rPr lang="en-US" altLang="zh-CN" sz="500" b="1" dirty="0">
                <a:solidFill>
                  <a:srgbClr val="000000"/>
                </a:solidFill>
                <a:effectLst/>
                <a:latin typeface="Calibri-Bold"/>
              </a:rPr>
              <a:t>) </a:t>
            </a:r>
            <a:r>
              <a:rPr lang="en-GB" altLang="zh-CN" sz="500" dirty="0">
                <a:solidFill>
                  <a:srgbClr val="000000"/>
                </a:solidFill>
                <a:effectLst/>
                <a:latin typeface="Calibri-Bold"/>
              </a:rPr>
              <a:t>to test the design, the system, and the study Instrument</a:t>
            </a:r>
            <a:r>
              <a:rPr lang="en-GB" altLang="zh-CN" sz="500" dirty="0">
                <a:solidFill>
                  <a:srgbClr val="000000"/>
                </a:solidFill>
                <a:latin typeface="Calibri" panose="020F0502020204030204" pitchFamily="34" charset="0"/>
              </a:rPr>
              <a:t>s; 4). </a:t>
            </a:r>
            <a:r>
              <a:rPr lang="en-GB" altLang="zh-CN" sz="500" b="1" dirty="0">
                <a:solidFill>
                  <a:srgbClr val="000000"/>
                </a:solidFill>
                <a:effectLst/>
                <a:latin typeface="Calibri-Bold"/>
              </a:rPr>
              <a:t>Recruit participants</a:t>
            </a:r>
            <a:r>
              <a:rPr lang="en-GB" altLang="zh-CN" sz="500" dirty="0">
                <a:solidFill>
                  <a:srgbClr val="000000"/>
                </a:solidFill>
                <a:effectLst/>
                <a:latin typeface="Calibri-Bold"/>
              </a:rPr>
              <a:t>; 5). Run the </a:t>
            </a:r>
            <a:r>
              <a:rPr lang="en-GB" altLang="zh-CN" sz="500" b="1" dirty="0">
                <a:solidFill>
                  <a:srgbClr val="000000"/>
                </a:solidFill>
                <a:effectLst/>
                <a:latin typeface="Calibri-Bold"/>
              </a:rPr>
              <a:t>actual </a:t>
            </a:r>
            <a:r>
              <a:rPr lang="en-GB" altLang="zh-CN" sz="500" b="1" u="sng" dirty="0">
                <a:solidFill>
                  <a:srgbClr val="000000"/>
                </a:solidFill>
                <a:effectLst/>
                <a:latin typeface="Calibri-Bold"/>
              </a:rPr>
              <a:t>data collection sessions</a:t>
            </a:r>
            <a:r>
              <a:rPr lang="en-GB" altLang="zh-CN" sz="500" dirty="0">
                <a:solidFill>
                  <a:srgbClr val="000000"/>
                </a:solidFill>
                <a:effectLst/>
                <a:latin typeface="Calibri" panose="020F0502020204030204" pitchFamily="34" charset="0"/>
              </a:rPr>
              <a:t>:[Preparation </a:t>
            </a:r>
            <a:r>
              <a:rPr lang="zh-CN" altLang="en-US" sz="500" dirty="0">
                <a:solidFill>
                  <a:srgbClr val="000000"/>
                </a:solidFill>
                <a:latin typeface="Calibri" panose="020F0502020204030204" pitchFamily="34" charset="0"/>
              </a:rPr>
              <a:t>→</a:t>
            </a:r>
            <a:r>
              <a:rPr lang="en-GB" altLang="zh-CN" sz="500" dirty="0"/>
              <a:t> </a:t>
            </a:r>
            <a:r>
              <a:rPr lang="en-GB" altLang="zh-CN" sz="500" dirty="0">
                <a:solidFill>
                  <a:srgbClr val="000000"/>
                </a:solidFill>
                <a:effectLst/>
                <a:latin typeface="Calibri" panose="020F0502020204030204" pitchFamily="34" charset="0"/>
              </a:rPr>
              <a:t>Greet participants </a:t>
            </a:r>
            <a:r>
              <a:rPr lang="zh-CN" altLang="en-US" sz="500" dirty="0">
                <a:solidFill>
                  <a:srgbClr val="000000"/>
                </a:solidFill>
                <a:effectLst/>
                <a:latin typeface="Calibri" panose="020F0502020204030204" pitchFamily="34" charset="0"/>
              </a:rPr>
              <a:t>→ </a:t>
            </a:r>
            <a:r>
              <a:rPr lang="en-GB" altLang="zh-CN" sz="500" dirty="0">
                <a:solidFill>
                  <a:srgbClr val="000000"/>
                </a:solidFill>
                <a:effectLst/>
                <a:latin typeface="Calibri" panose="020F0502020204030204" pitchFamily="34" charset="0"/>
              </a:rPr>
              <a:t>Introduce the purpose of the study and the procedures </a:t>
            </a:r>
            <a:r>
              <a:rPr lang="zh-CN" altLang="en-US" sz="500" dirty="0">
                <a:solidFill>
                  <a:srgbClr val="000000"/>
                </a:solidFill>
                <a:effectLst/>
                <a:latin typeface="Calibri" panose="020F0502020204030204" pitchFamily="34" charset="0"/>
              </a:rPr>
              <a:t>→ </a:t>
            </a:r>
            <a:r>
              <a:rPr lang="en-GB" altLang="zh-CN" sz="500" dirty="0">
                <a:solidFill>
                  <a:srgbClr val="000000"/>
                </a:solidFill>
                <a:effectLst/>
                <a:latin typeface="Calibri" panose="020F0502020204030204" pitchFamily="34" charset="0"/>
              </a:rPr>
              <a:t>Get consent </a:t>
            </a:r>
            <a:r>
              <a:rPr lang="zh-CN" altLang="en-US" sz="500" dirty="0">
                <a:solidFill>
                  <a:srgbClr val="000000"/>
                </a:solidFill>
                <a:effectLst/>
                <a:latin typeface="Calibri" panose="020F0502020204030204" pitchFamily="34" charset="0"/>
              </a:rPr>
              <a:t>→</a:t>
            </a:r>
            <a:r>
              <a:rPr lang="en-GB" altLang="zh-CN" sz="500" dirty="0"/>
              <a:t> </a:t>
            </a:r>
            <a:r>
              <a:rPr lang="en-GB" altLang="zh-CN" sz="500" dirty="0">
                <a:solidFill>
                  <a:srgbClr val="000000"/>
                </a:solidFill>
                <a:effectLst/>
                <a:latin typeface="Calibri" panose="020F0502020204030204" pitchFamily="34" charset="0"/>
              </a:rPr>
              <a:t>Assign participants to a specific experiment condition </a:t>
            </a:r>
            <a:r>
              <a:rPr lang="zh-CN" altLang="en-US" sz="500" dirty="0">
                <a:solidFill>
                  <a:srgbClr val="000000"/>
                </a:solidFill>
                <a:effectLst/>
                <a:latin typeface="Calibri" panose="020F0502020204030204" pitchFamily="34" charset="0"/>
              </a:rPr>
              <a:t>→</a:t>
            </a:r>
            <a:r>
              <a:rPr lang="en-GB" altLang="zh-CN" sz="500" dirty="0">
                <a:solidFill>
                  <a:srgbClr val="000000"/>
                </a:solidFill>
                <a:effectLst/>
                <a:latin typeface="Calibri" panose="020F0502020204030204" pitchFamily="34" charset="0"/>
              </a:rPr>
              <a:t> Training task(s) </a:t>
            </a:r>
            <a:r>
              <a:rPr lang="zh-CN" altLang="en-US" sz="500" dirty="0">
                <a:solidFill>
                  <a:srgbClr val="000000"/>
                </a:solidFill>
                <a:effectLst/>
                <a:latin typeface="Calibri" panose="020F0502020204030204" pitchFamily="34" charset="0"/>
              </a:rPr>
              <a:t>→</a:t>
            </a:r>
            <a:r>
              <a:rPr lang="en-GB" altLang="zh-CN" sz="500" dirty="0">
                <a:solidFill>
                  <a:srgbClr val="000000"/>
                </a:solidFill>
                <a:effectLst/>
                <a:latin typeface="Calibri" panose="020F0502020204030204" pitchFamily="34" charset="0"/>
              </a:rPr>
              <a:t> Actual task(s) </a:t>
            </a:r>
            <a:r>
              <a:rPr lang="zh-CN" altLang="en-US" sz="500" dirty="0">
                <a:solidFill>
                  <a:srgbClr val="000000"/>
                </a:solidFill>
                <a:effectLst/>
                <a:latin typeface="Calibri" panose="020F0502020204030204" pitchFamily="34" charset="0"/>
              </a:rPr>
              <a:t>→ </a:t>
            </a:r>
            <a:r>
              <a:rPr lang="en-GB" altLang="zh-CN" sz="500" dirty="0">
                <a:solidFill>
                  <a:srgbClr val="000000"/>
                </a:solidFill>
                <a:effectLst/>
                <a:latin typeface="Calibri" panose="020F0502020204030204" pitchFamily="34" charset="0"/>
              </a:rPr>
              <a:t>Participants answer questionnaires (if any), Debriefing session, Payment]; 6).</a:t>
            </a:r>
            <a:r>
              <a:rPr lang="en-GB" altLang="zh-CN" sz="500" b="1" dirty="0">
                <a:solidFill>
                  <a:srgbClr val="000000"/>
                </a:solidFill>
                <a:effectLst/>
                <a:latin typeface="Calibri-Bold"/>
              </a:rPr>
              <a:t>Analyse the data(sample size/mean value/standard deviation)</a:t>
            </a:r>
            <a:r>
              <a:rPr lang="en-GB" altLang="zh-CN" sz="500" dirty="0">
                <a:solidFill>
                  <a:srgbClr val="000000"/>
                </a:solidFill>
                <a:latin typeface="Calibri-Bold"/>
              </a:rPr>
              <a:t>; 7). </a:t>
            </a:r>
            <a:r>
              <a:rPr lang="en-GB" altLang="zh-CN" sz="500" b="1" dirty="0">
                <a:solidFill>
                  <a:srgbClr val="000000"/>
                </a:solidFill>
                <a:effectLst/>
                <a:latin typeface="Calibri-Bold"/>
              </a:rPr>
              <a:t>Report the results.</a:t>
            </a:r>
            <a:r>
              <a:rPr lang="en-US" altLang="zh-CN" sz="500" dirty="0">
                <a:latin typeface="Calibri" panose="020F0502020204030204" pitchFamily="34" charset="0"/>
              </a:rPr>
              <a:t> </a:t>
            </a:r>
          </a:p>
          <a:p>
            <a:pPr>
              <a:buNone/>
            </a:pPr>
            <a:r>
              <a:rPr lang="en-US" altLang="zh-CN" sz="500" b="1" dirty="0">
                <a:solidFill>
                  <a:srgbClr val="FF0000"/>
                </a:solidFill>
                <a:effectLst/>
                <a:highlight>
                  <a:srgbClr val="FFFF00"/>
                </a:highlight>
                <a:latin typeface="Calibri" panose="020F0502020204030204" pitchFamily="34" charset="0"/>
              </a:rPr>
              <a:t>10. Interfaces and Research Considerations</a:t>
            </a:r>
          </a:p>
          <a:p>
            <a:pPr>
              <a:buNone/>
            </a:pPr>
            <a:r>
              <a:rPr lang="en-US" altLang="zh-CN" sz="500" b="1" u="sng" dirty="0">
                <a:solidFill>
                  <a:srgbClr val="FF0000"/>
                </a:solidFill>
                <a:effectLst/>
                <a:highlight>
                  <a:srgbClr val="00FF00"/>
                </a:highlight>
                <a:latin typeface="Calibri-Bold"/>
              </a:rPr>
              <a:t>Interface metaphors*</a:t>
            </a:r>
            <a:r>
              <a:rPr lang="en-US" altLang="zh-CN" sz="500" dirty="0">
                <a:effectLst/>
                <a:latin typeface="Calibri-Bold"/>
              </a:rPr>
              <a:t>: Interface designed to be similar to a physical entity but also has own properties/ Can be based on </a:t>
            </a:r>
            <a:r>
              <a:rPr lang="en-US" altLang="zh-CN" sz="500" u="sng" dirty="0">
                <a:effectLst/>
                <a:latin typeface="Calibri-Bold"/>
              </a:rPr>
              <a:t>activity</a:t>
            </a:r>
            <a:r>
              <a:rPr lang="en-US" altLang="zh-CN" sz="500" dirty="0">
                <a:effectLst/>
                <a:latin typeface="Calibri-Bold"/>
              </a:rPr>
              <a:t>, </a:t>
            </a:r>
            <a:r>
              <a:rPr lang="en-US" altLang="zh-CN" sz="500" u="sng" dirty="0">
                <a:effectLst/>
                <a:latin typeface="Calibri-Bold"/>
              </a:rPr>
              <a:t>object</a:t>
            </a:r>
            <a:r>
              <a:rPr lang="en-US" altLang="zh-CN" sz="500" dirty="0">
                <a:effectLst/>
                <a:latin typeface="Calibri-Bold"/>
              </a:rPr>
              <a:t>, or a </a:t>
            </a:r>
            <a:r>
              <a:rPr lang="en-US" altLang="zh-CN" sz="500" u="sng" dirty="0">
                <a:effectLst/>
                <a:latin typeface="Calibri-Bold"/>
              </a:rPr>
              <a:t>combination</a:t>
            </a:r>
            <a:r>
              <a:rPr lang="en-US" altLang="zh-CN" sz="500" dirty="0">
                <a:effectLst/>
                <a:latin typeface="Calibri-Bold"/>
              </a:rPr>
              <a:t> of both. /  Exploit user’s familiar knowledge, helping them to understand ‘the familiar’.</a:t>
            </a:r>
          </a:p>
          <a:p>
            <a:pPr>
              <a:buNone/>
            </a:pPr>
            <a:r>
              <a:rPr lang="en-US" altLang="zh-CN" sz="500" dirty="0">
                <a:solidFill>
                  <a:srgbClr val="FF0000"/>
                </a:solidFill>
                <a:highlight>
                  <a:srgbClr val="00FF00"/>
                </a:highlight>
                <a:latin typeface="Calibri-Bold"/>
              </a:rPr>
              <a:t>Example of Interface Metaphors</a:t>
            </a:r>
            <a:r>
              <a:rPr lang="en-US" altLang="zh-CN" sz="500" dirty="0">
                <a:latin typeface="Calibri-Bold"/>
              </a:rPr>
              <a:t>: User actions[</a:t>
            </a:r>
            <a:r>
              <a:rPr lang="en-US" altLang="zh-CN" sz="500" b="1" dirty="0">
                <a:latin typeface="Calibri-Bold"/>
              </a:rPr>
              <a:t>surfing</a:t>
            </a:r>
            <a:r>
              <a:rPr lang="en-US" altLang="zh-CN" sz="500" dirty="0">
                <a:latin typeface="Calibri-Bold"/>
              </a:rPr>
              <a:t> on internet] / Using conceptual model as example[the “desktop” of PC and car metaphor(It has familiar form factor; can easily be flicked through, stored, and themed; structure content into meaningful chunk; material properties give the appearance of the surface of paper)] / Visualizing an operation [icon of a shopping cart].</a:t>
            </a:r>
          </a:p>
          <a:p>
            <a:pPr>
              <a:buNone/>
            </a:pPr>
            <a:r>
              <a:rPr lang="en-US" altLang="zh-CN" sz="500" b="1" dirty="0">
                <a:solidFill>
                  <a:srgbClr val="FF0000"/>
                </a:solidFill>
                <a:highlight>
                  <a:srgbClr val="00FF00"/>
                </a:highlight>
                <a:latin typeface="Calibri-Bold"/>
              </a:rPr>
              <a:t>Benefits of Interface Metaphors*</a:t>
            </a:r>
            <a:r>
              <a:rPr lang="en-US" altLang="zh-CN" sz="500" dirty="0">
                <a:latin typeface="Calibri-Bold"/>
              </a:rPr>
              <a:t>:  1). Making learning new systems easier; 2). Helps users understand the underlying conceptual model; 3). Can be very </a:t>
            </a:r>
            <a:r>
              <a:rPr lang="en-US" altLang="zh-CN" sz="500" b="1" dirty="0">
                <a:latin typeface="Calibri-Bold"/>
              </a:rPr>
              <a:t>innovative</a:t>
            </a:r>
            <a:r>
              <a:rPr lang="en-US" altLang="zh-CN" sz="500" dirty="0">
                <a:latin typeface="Calibri-Bold"/>
              </a:rPr>
              <a:t> and enable to realm</a:t>
            </a:r>
            <a:r>
              <a:rPr lang="zh-CN" altLang="en-US" sz="500" dirty="0">
                <a:latin typeface="Calibri-Bold"/>
              </a:rPr>
              <a:t>领域</a:t>
            </a:r>
            <a:r>
              <a:rPr lang="en-US" altLang="zh-CN" sz="500" dirty="0">
                <a:latin typeface="Calibri-Bold"/>
              </a:rPr>
              <a:t> of computers and their applications to be made </a:t>
            </a:r>
            <a:r>
              <a:rPr lang="en-US" altLang="zh-CN" sz="500" b="1" dirty="0">
                <a:latin typeface="Calibri-Bold"/>
              </a:rPr>
              <a:t>more accessible</a:t>
            </a:r>
            <a:r>
              <a:rPr lang="en-US" altLang="zh-CN" sz="500" dirty="0">
                <a:latin typeface="Calibri-Bold"/>
              </a:rPr>
              <a:t> to a greater diversity of users.</a:t>
            </a:r>
            <a:endParaRPr lang="en-US" altLang="zh-CN" sz="500" dirty="0">
              <a:latin typeface="Calibri" panose="020F0502020204030204" pitchFamily="34" charset="0"/>
            </a:endParaRPr>
          </a:p>
          <a:p>
            <a:pPr>
              <a:buNone/>
            </a:pPr>
            <a:r>
              <a:rPr lang="en-US" altLang="zh-CN" sz="500" b="1" u="sng" dirty="0">
                <a:solidFill>
                  <a:srgbClr val="FF0000"/>
                </a:solidFill>
                <a:effectLst/>
                <a:highlight>
                  <a:srgbClr val="00FF00"/>
                </a:highlight>
                <a:latin typeface="Calibri" panose="020F0502020204030204" pitchFamily="34" charset="0"/>
              </a:rPr>
              <a:t>Problem with Interface Metaphors*</a:t>
            </a:r>
            <a:r>
              <a:rPr lang="en-US" altLang="zh-CN" sz="500" dirty="0">
                <a:effectLst/>
                <a:latin typeface="Calibri" panose="020F0502020204030204" pitchFamily="34" charset="0"/>
              </a:rPr>
              <a:t>: 1). Break conventional and cultural rules;  2). </a:t>
            </a:r>
            <a:r>
              <a:rPr lang="en-US" altLang="zh-CN" sz="500" dirty="0">
                <a:latin typeface="Calibri" panose="020F0502020204030204" pitchFamily="34" charset="0"/>
              </a:rPr>
              <a:t>Constrain designers in the way that they conceptualize a problem space; 3). Conflicts with design principles; 4). Forces users to only understand the system based on metaphor. 5). Designers may use bad existing designs and transfer the bad parts; </a:t>
            </a:r>
            <a:r>
              <a:rPr lang="en-GB" altLang="zh-CN" sz="500" dirty="0">
                <a:solidFill>
                  <a:srgbClr val="000000"/>
                </a:solidFill>
                <a:effectLst/>
                <a:latin typeface="Calibri-Bold"/>
              </a:rPr>
              <a:t>6). Limit designer</a:t>
            </a:r>
            <a:r>
              <a:rPr lang="en-GB" altLang="zh-CN" sz="500" dirty="0">
                <a:solidFill>
                  <a:srgbClr val="000000"/>
                </a:solidFill>
                <a:latin typeface="Calibri-Bold"/>
              </a:rPr>
              <a:t>’s imagination</a:t>
            </a:r>
            <a:endParaRPr lang="en-US" altLang="zh-CN" sz="500" dirty="0">
              <a:effectLst/>
              <a:latin typeface="Calibri" panose="020F0502020204030204" pitchFamily="34" charset="0"/>
            </a:endParaRPr>
          </a:p>
        </p:txBody>
      </p:sp>
      <p:sp>
        <p:nvSpPr>
          <p:cNvPr id="14" name="文本框 13">
            <a:extLst>
              <a:ext uri="{FF2B5EF4-FFF2-40B4-BE49-F238E27FC236}">
                <a16:creationId xmlns:a16="http://schemas.microsoft.com/office/drawing/2014/main" id="{BEB3742D-76EC-38CE-031F-2E8F49D5BFDE}"/>
              </a:ext>
            </a:extLst>
          </p:cNvPr>
          <p:cNvSpPr txBox="1"/>
          <p:nvPr/>
        </p:nvSpPr>
        <p:spPr>
          <a:xfrm>
            <a:off x="7299324" y="17643"/>
            <a:ext cx="1566333" cy="3631763"/>
          </a:xfrm>
          <a:prstGeom prst="rect">
            <a:avLst/>
          </a:prstGeom>
          <a:noFill/>
        </p:spPr>
        <p:txBody>
          <a:bodyPr wrap="square" rtlCol="0">
            <a:spAutoFit/>
          </a:bodyPr>
          <a:lstStyle/>
          <a:p>
            <a:pPr>
              <a:buNone/>
            </a:pPr>
            <a:r>
              <a:rPr lang="en-GB" altLang="zh-CN" sz="500" b="1" u="sng" dirty="0">
                <a:solidFill>
                  <a:srgbClr val="FF0000"/>
                </a:solidFill>
                <a:highlight>
                  <a:srgbClr val="00FF00"/>
                </a:highlight>
              </a:rPr>
              <a:t>FIVE Interaction Type*</a:t>
            </a:r>
            <a:r>
              <a:rPr lang="en-GB" altLang="zh-CN" sz="500" dirty="0"/>
              <a:t>: </a:t>
            </a:r>
            <a:r>
              <a:rPr lang="en-GB" altLang="zh-CN" sz="500" b="1" u="sng" dirty="0"/>
              <a:t>1). Instruction</a:t>
            </a:r>
            <a:r>
              <a:rPr lang="en-GB" altLang="zh-CN" sz="500" dirty="0"/>
              <a:t>: </a:t>
            </a:r>
            <a:r>
              <a:rPr lang="en-US" altLang="zh-CN" sz="500" dirty="0">
                <a:solidFill>
                  <a:srgbClr val="000000"/>
                </a:solidFill>
                <a:effectLst/>
              </a:rPr>
              <a:t>users </a:t>
            </a:r>
            <a:r>
              <a:rPr lang="en-US" altLang="zh-CN" sz="500" b="1" dirty="0">
                <a:solidFill>
                  <a:srgbClr val="000000"/>
                </a:solidFill>
                <a:effectLst/>
              </a:rPr>
              <a:t>instruct a system and tell it what to do</a:t>
            </a:r>
            <a:r>
              <a:rPr lang="en-US" altLang="zh-CN" sz="500" dirty="0">
                <a:solidFill>
                  <a:srgbClr val="000000"/>
                </a:solidFill>
                <a:effectLst/>
              </a:rPr>
              <a:t>, instructing supports </a:t>
            </a:r>
            <a:r>
              <a:rPr lang="en-US" altLang="zh-CN" sz="500" b="1" dirty="0">
                <a:solidFill>
                  <a:srgbClr val="000000"/>
                </a:solidFill>
                <a:effectLst/>
              </a:rPr>
              <a:t>quick and efficient </a:t>
            </a:r>
            <a:r>
              <a:rPr lang="en-US" altLang="zh-CN" sz="500" dirty="0">
                <a:solidFill>
                  <a:srgbClr val="000000"/>
                </a:solidFill>
                <a:effectLst/>
              </a:rPr>
              <a:t>interaction, Good for </a:t>
            </a:r>
            <a:r>
              <a:rPr lang="en-US" altLang="zh-CN" sz="500" b="1" dirty="0">
                <a:solidFill>
                  <a:srgbClr val="000000"/>
                </a:solidFill>
                <a:effectLst/>
              </a:rPr>
              <a:t>repetitive kinds of</a:t>
            </a:r>
            <a:r>
              <a:rPr lang="en-US" altLang="zh-CN" sz="500" dirty="0">
                <a:solidFill>
                  <a:srgbClr val="000000"/>
                </a:solidFill>
                <a:effectLst/>
              </a:rPr>
              <a:t> actions performed on multiple devices or systems. (e.g. Tell the time, print a file, or save a file, Command Line Interface); </a:t>
            </a:r>
            <a:r>
              <a:rPr lang="en-US" altLang="zh-CN" sz="500" b="1" u="sng" dirty="0">
                <a:solidFill>
                  <a:srgbClr val="000000"/>
                </a:solidFill>
                <a:effectLst/>
              </a:rPr>
              <a:t>2). Conversing</a:t>
            </a:r>
            <a:r>
              <a:rPr lang="zh-CN" altLang="en-US" sz="500" b="1" u="sng" dirty="0">
                <a:solidFill>
                  <a:srgbClr val="000000"/>
                </a:solidFill>
                <a:effectLst/>
              </a:rPr>
              <a:t>对话</a:t>
            </a:r>
            <a:r>
              <a:rPr lang="en-US" altLang="zh-CN" sz="500" dirty="0">
                <a:solidFill>
                  <a:srgbClr val="000000"/>
                </a:solidFill>
                <a:effectLst/>
              </a:rPr>
              <a:t>: Ranges from </a:t>
            </a:r>
            <a:r>
              <a:rPr lang="en-US" altLang="zh-CN" sz="500" b="1" dirty="0">
                <a:solidFill>
                  <a:srgbClr val="000000"/>
                </a:solidFill>
                <a:effectLst/>
              </a:rPr>
              <a:t>simple voice recognition </a:t>
            </a:r>
            <a:r>
              <a:rPr lang="en-US" altLang="zh-CN" sz="500" dirty="0">
                <a:solidFill>
                  <a:srgbClr val="000000"/>
                </a:solidFill>
                <a:effectLst/>
              </a:rPr>
              <a:t>menu-driven system to more complex </a:t>
            </a:r>
            <a:r>
              <a:rPr lang="en-US" altLang="zh-CN" sz="500" b="1" dirty="0">
                <a:solidFill>
                  <a:srgbClr val="000000"/>
                </a:solidFill>
                <a:effectLst/>
              </a:rPr>
              <a:t>‘natural language’</a:t>
            </a:r>
            <a:r>
              <a:rPr lang="zh-CN" altLang="en-US" sz="500" b="1" dirty="0">
                <a:solidFill>
                  <a:srgbClr val="000000"/>
                </a:solidFill>
                <a:effectLst/>
              </a:rPr>
              <a:t>聊天大模型</a:t>
            </a:r>
            <a:r>
              <a:rPr lang="en-US" altLang="zh-CN" sz="500" b="1" dirty="0">
                <a:solidFill>
                  <a:srgbClr val="000000"/>
                </a:solidFill>
                <a:effectLst/>
              </a:rPr>
              <a:t> dialogues</a:t>
            </a:r>
            <a:r>
              <a:rPr lang="en-US" altLang="zh-CN" sz="500" dirty="0">
                <a:solidFill>
                  <a:srgbClr val="000000"/>
                </a:solidFill>
                <a:effectLst/>
              </a:rPr>
              <a:t>.[e.g. search engine, </a:t>
            </a:r>
            <a:r>
              <a:rPr lang="en-US" altLang="zh-CN" sz="500" dirty="0" err="1">
                <a:solidFill>
                  <a:srgbClr val="000000"/>
                </a:solidFill>
                <a:effectLst/>
              </a:rPr>
              <a:t>chatbox</a:t>
            </a:r>
            <a:r>
              <a:rPr lang="en-US" altLang="zh-CN" sz="500" dirty="0">
                <a:solidFill>
                  <a:srgbClr val="000000"/>
                </a:solidFill>
                <a:effectLst/>
              </a:rPr>
              <a:t> toys, virtual agent].</a:t>
            </a:r>
            <a:r>
              <a:rPr lang="zh-CN" altLang="en-US" sz="500" b="1" dirty="0">
                <a:solidFill>
                  <a:srgbClr val="000000"/>
                </a:solidFill>
                <a:effectLst/>
                <a:ea typeface="等线" panose="02010600030101010101" pitchFamily="2" charset="-122"/>
              </a:rPr>
              <a:t>优</a:t>
            </a:r>
            <a:r>
              <a:rPr lang="en-US" altLang="zh-CN" sz="500" dirty="0">
                <a:solidFill>
                  <a:srgbClr val="000000"/>
                </a:solidFill>
                <a:effectLst/>
                <a:ea typeface="等线" panose="02010600030101010101" pitchFamily="2" charset="-122"/>
              </a:rPr>
              <a:t>:</a:t>
            </a:r>
            <a:r>
              <a:rPr lang="zh-CN" altLang="en-US" sz="500" dirty="0">
                <a:solidFill>
                  <a:srgbClr val="000000"/>
                </a:solidFill>
                <a:effectLst/>
                <a:ea typeface="等线" panose="02010600030101010101" pitchFamily="2" charset="-122"/>
              </a:rPr>
              <a:t> </a:t>
            </a:r>
            <a:r>
              <a:rPr lang="en-US" altLang="zh-CN" sz="500" dirty="0">
                <a:solidFill>
                  <a:srgbClr val="000000"/>
                </a:solidFill>
                <a:effectLst/>
              </a:rPr>
              <a:t>Allows users, especially novices, to interact with a system in a way that is familiar to them. </a:t>
            </a:r>
            <a:r>
              <a:rPr lang="zh-CN" altLang="en-US" sz="500" b="1" dirty="0">
                <a:solidFill>
                  <a:srgbClr val="000000"/>
                </a:solidFill>
                <a:effectLst/>
                <a:ea typeface="等线" panose="02010600030101010101" pitchFamily="2" charset="-122"/>
              </a:rPr>
              <a:t>缺</a:t>
            </a:r>
            <a:r>
              <a:rPr lang="en-US" altLang="zh-CN" sz="500" dirty="0">
                <a:solidFill>
                  <a:srgbClr val="000000"/>
                </a:solidFill>
                <a:effectLst/>
                <a:ea typeface="等线" panose="02010600030101010101" pitchFamily="2" charset="-122"/>
              </a:rPr>
              <a:t>:</a:t>
            </a:r>
            <a:r>
              <a:rPr lang="zh-CN" altLang="en-US" sz="500" dirty="0">
                <a:solidFill>
                  <a:srgbClr val="000000"/>
                </a:solidFill>
                <a:effectLst/>
                <a:ea typeface="等线" panose="02010600030101010101" pitchFamily="2" charset="-122"/>
              </a:rPr>
              <a:t> </a:t>
            </a:r>
            <a:r>
              <a:rPr lang="en-US" altLang="zh-CN" sz="500" dirty="0">
                <a:solidFill>
                  <a:srgbClr val="000000"/>
                </a:solidFill>
                <a:effectLst/>
              </a:rPr>
              <a:t>Misunderstandings can arise when the system does not know how to parse user meaning</a:t>
            </a:r>
            <a:r>
              <a:rPr lang="en-US" altLang="zh-CN" sz="500" b="1" u="sng" dirty="0">
                <a:solidFill>
                  <a:srgbClr val="000000"/>
                </a:solidFill>
                <a:effectLst/>
              </a:rPr>
              <a:t>; 3). Manipulating</a:t>
            </a:r>
            <a:r>
              <a:rPr lang="en-US" altLang="zh-CN" sz="500" dirty="0">
                <a:solidFill>
                  <a:srgbClr val="000000"/>
                </a:solidFill>
                <a:effectLst/>
              </a:rPr>
              <a:t>: Exploit user’s knowledge of their move and actions in real world / Involving dragging, selecting, opening, closing and zooming actions /  Involve actions using physical controllers(switch) or air gestures(MS </a:t>
            </a:r>
            <a:r>
              <a:rPr lang="en-US" altLang="zh-CN" sz="500" dirty="0" err="1">
                <a:solidFill>
                  <a:srgbClr val="000000"/>
                </a:solidFill>
                <a:effectLst/>
              </a:rPr>
              <a:t>kinect</a:t>
            </a:r>
            <a:r>
              <a:rPr lang="en-US" altLang="zh-CN" sz="500" dirty="0">
                <a:solidFill>
                  <a:srgbClr val="000000"/>
                </a:solidFill>
                <a:effectLst/>
              </a:rPr>
              <a:t>); </a:t>
            </a:r>
            <a:r>
              <a:rPr lang="en-US" altLang="zh-CN" sz="500" b="1" u="sng" dirty="0">
                <a:solidFill>
                  <a:srgbClr val="000000"/>
                </a:solidFill>
                <a:effectLst/>
              </a:rPr>
              <a:t>Direct Manipulation(DM</a:t>
            </a:r>
            <a:r>
              <a:rPr lang="en-US" altLang="zh-CN" sz="500" b="1" dirty="0">
                <a:solidFill>
                  <a:srgbClr val="000000"/>
                </a:solidFill>
                <a:effectLst/>
              </a:rPr>
              <a:t>)</a:t>
            </a:r>
            <a:r>
              <a:rPr lang="en-US" altLang="zh-CN" sz="500" dirty="0">
                <a:solidFill>
                  <a:srgbClr val="000000"/>
                </a:solidFill>
                <a:effectLst/>
              </a:rPr>
              <a:t>: 3</a:t>
            </a:r>
            <a:r>
              <a:rPr lang="zh-CN" altLang="en-US" sz="500" dirty="0">
                <a:solidFill>
                  <a:srgbClr val="000000"/>
                </a:solidFill>
                <a:effectLst/>
              </a:rPr>
              <a:t>个核心原则</a:t>
            </a:r>
            <a:r>
              <a:rPr lang="en-US" altLang="zh-CN" sz="500" dirty="0">
                <a:solidFill>
                  <a:srgbClr val="000000"/>
                </a:solidFill>
                <a:effectLst/>
              </a:rPr>
              <a:t>: a). </a:t>
            </a:r>
            <a:r>
              <a:rPr lang="en-US" altLang="zh-CN" sz="500" b="1" dirty="0">
                <a:solidFill>
                  <a:srgbClr val="000000"/>
                </a:solidFill>
                <a:effectLst/>
              </a:rPr>
              <a:t>Continuous representation </a:t>
            </a:r>
            <a:r>
              <a:rPr lang="en-US" altLang="zh-CN" sz="500" dirty="0">
                <a:solidFill>
                  <a:srgbClr val="000000"/>
                </a:solidFill>
                <a:effectLst/>
              </a:rPr>
              <a:t>of objects and actions of interest; b). </a:t>
            </a:r>
            <a:r>
              <a:rPr lang="en-US" altLang="zh-CN" sz="500" b="1" dirty="0">
                <a:solidFill>
                  <a:srgbClr val="000000"/>
                </a:solidFill>
                <a:effectLst/>
              </a:rPr>
              <a:t>Rapid reversible </a:t>
            </a:r>
            <a:r>
              <a:rPr lang="en-US" altLang="zh-CN" sz="500" dirty="0">
                <a:solidFill>
                  <a:srgbClr val="000000"/>
                </a:solidFill>
                <a:effectLst/>
              </a:rPr>
              <a:t>action with </a:t>
            </a:r>
            <a:r>
              <a:rPr lang="en-US" altLang="zh-CN" sz="500" b="1" dirty="0">
                <a:solidFill>
                  <a:srgbClr val="000000"/>
                </a:solidFill>
                <a:effectLst/>
              </a:rPr>
              <a:t>immediate feedback </a:t>
            </a:r>
            <a:r>
              <a:rPr lang="en-US" altLang="zh-CN" sz="500" dirty="0">
                <a:solidFill>
                  <a:srgbClr val="000000"/>
                </a:solidFill>
                <a:effectLst/>
              </a:rPr>
              <a:t>on object of interest; c). </a:t>
            </a:r>
            <a:r>
              <a:rPr lang="en-US" altLang="zh-CN" sz="500" b="1" dirty="0">
                <a:solidFill>
                  <a:srgbClr val="000000"/>
                </a:solidFill>
                <a:effectLst/>
              </a:rPr>
              <a:t>Physical actions and button pressing</a:t>
            </a:r>
            <a:r>
              <a:rPr lang="en-US" altLang="zh-CN" sz="500" dirty="0">
                <a:solidFill>
                  <a:srgbClr val="000000"/>
                </a:solidFill>
                <a:effectLst/>
              </a:rPr>
              <a:t>; </a:t>
            </a:r>
            <a:r>
              <a:rPr lang="en-US" altLang="zh-CN" sz="500" b="1" u="sng" dirty="0">
                <a:solidFill>
                  <a:srgbClr val="000000"/>
                </a:solidFill>
                <a:effectLst/>
              </a:rPr>
              <a:t>Benefit of DM </a:t>
            </a:r>
            <a:r>
              <a:rPr lang="zh-CN" altLang="en-US" sz="500" b="1" u="sng" dirty="0">
                <a:solidFill>
                  <a:srgbClr val="000000"/>
                </a:solidFill>
              </a:rPr>
              <a:t>优</a:t>
            </a:r>
            <a:r>
              <a:rPr lang="en-US" altLang="zh-CN" sz="500" dirty="0">
                <a:solidFill>
                  <a:srgbClr val="000000"/>
                </a:solidFill>
                <a:effectLst/>
              </a:rPr>
              <a:t>:  Novices can learn basic usage quickly; experienced users works more efficiency. Intermittent users can retain operational concepts over time. Error messages rarely needed. Immediate feedback. User gain confidence and mastery and feel in control; </a:t>
            </a:r>
            <a:r>
              <a:rPr lang="en-US" altLang="zh-CN" sz="500" b="1" u="sng" dirty="0">
                <a:solidFill>
                  <a:srgbClr val="000000"/>
                </a:solidFill>
                <a:effectLst/>
              </a:rPr>
              <a:t>Drawbacks of DM</a:t>
            </a:r>
            <a:r>
              <a:rPr lang="zh-CN" altLang="en-US" sz="500" b="1" u="sng" dirty="0">
                <a:solidFill>
                  <a:srgbClr val="000000"/>
                </a:solidFill>
                <a:effectLst/>
              </a:rPr>
              <a:t>劣</a:t>
            </a:r>
            <a:r>
              <a:rPr lang="en-US" altLang="zh-CN" sz="500" dirty="0">
                <a:solidFill>
                  <a:srgbClr val="000000"/>
                </a:solidFill>
                <a:effectLst/>
              </a:rPr>
              <a:t>: Moving cursor using a mouse can be slower than pressing function keys (shortcuts)[final all and replace, copy multiply lines]. Some gestures can be more error-prone[</a:t>
            </a:r>
            <a:r>
              <a:rPr lang="zh-CN" altLang="en-US" sz="500" dirty="0">
                <a:solidFill>
                  <a:srgbClr val="000000"/>
                </a:solidFill>
                <a:effectLst/>
              </a:rPr>
              <a:t>更容易出错</a:t>
            </a:r>
            <a:r>
              <a:rPr lang="en-US" altLang="zh-CN" sz="500" dirty="0">
                <a:solidFill>
                  <a:srgbClr val="000000"/>
                </a:solidFill>
                <a:effectLst/>
              </a:rPr>
              <a:t>] than typing[exactly drag picture width to 2cm]</a:t>
            </a:r>
            <a:r>
              <a:rPr lang="en-US" altLang="zh-CN" sz="500" dirty="0">
                <a:solidFill>
                  <a:srgbClr val="000000"/>
                </a:solidFill>
              </a:rPr>
              <a:t>;</a:t>
            </a:r>
            <a:r>
              <a:rPr lang="zh-CN" altLang="en-US" sz="500" dirty="0">
                <a:solidFill>
                  <a:srgbClr val="000000"/>
                </a:solidFill>
              </a:rPr>
              <a:t> </a:t>
            </a:r>
            <a:r>
              <a:rPr lang="en-US" altLang="zh-CN" sz="500" b="1" u="sng" dirty="0">
                <a:solidFill>
                  <a:srgbClr val="000000"/>
                </a:solidFill>
              </a:rPr>
              <a:t>4). Exploring</a:t>
            </a:r>
            <a:r>
              <a:rPr lang="en-US" altLang="zh-CN" sz="500" dirty="0">
                <a:solidFill>
                  <a:srgbClr val="000000"/>
                </a:solidFill>
              </a:rPr>
              <a:t>: </a:t>
            </a:r>
            <a:r>
              <a:rPr lang="en-US" altLang="zh-CN" sz="500" b="1" dirty="0">
                <a:solidFill>
                  <a:srgbClr val="000000"/>
                </a:solidFill>
              </a:rPr>
              <a:t>Moving </a:t>
            </a:r>
            <a:r>
              <a:rPr lang="en-US" altLang="zh-CN" sz="500" dirty="0">
                <a:solidFill>
                  <a:srgbClr val="000000"/>
                </a:solidFill>
              </a:rPr>
              <a:t>through virtual and physical environments / explore all aspects of 3D environment / embedded sensors to collect data set / Users zoom in and out of different parts [VR Museum with a map]; </a:t>
            </a:r>
            <a:r>
              <a:rPr lang="en-US" altLang="zh-CN" sz="500" b="1" u="sng" dirty="0">
                <a:solidFill>
                  <a:srgbClr val="000000"/>
                </a:solidFill>
              </a:rPr>
              <a:t>5). Responding</a:t>
            </a:r>
            <a:r>
              <a:rPr lang="en-US" altLang="zh-CN" sz="500" dirty="0">
                <a:solidFill>
                  <a:srgbClr val="000000"/>
                </a:solidFill>
              </a:rPr>
              <a:t>: </a:t>
            </a:r>
            <a:r>
              <a:rPr lang="en-GB" altLang="zh-CN" sz="500" dirty="0">
                <a:solidFill>
                  <a:srgbClr val="000000"/>
                </a:solidFill>
                <a:effectLst/>
              </a:rPr>
              <a:t>take the </a:t>
            </a:r>
            <a:endParaRPr lang="en-GB" altLang="zh-CN" sz="500" dirty="0"/>
          </a:p>
          <a:p>
            <a:pPr>
              <a:buNone/>
            </a:pPr>
            <a:r>
              <a:rPr lang="en-GB" altLang="zh-CN" sz="500" dirty="0">
                <a:solidFill>
                  <a:srgbClr val="000000"/>
                </a:solidFill>
                <a:effectLst/>
              </a:rPr>
              <a:t>initiative to alert user to something that it “thinks” is of interest </a:t>
            </a:r>
            <a:r>
              <a:rPr lang="zh-CN" altLang="en-US" sz="500" dirty="0">
                <a:solidFill>
                  <a:srgbClr val="000000"/>
                </a:solidFill>
                <a:effectLst/>
                <a:ea typeface="等线" panose="02010600030101010101" pitchFamily="2" charset="-122"/>
              </a:rPr>
              <a:t>是</a:t>
            </a:r>
            <a:r>
              <a:rPr lang="zh-CN" altLang="en-US" sz="500" b="1" dirty="0">
                <a:solidFill>
                  <a:srgbClr val="000000"/>
                </a:solidFill>
                <a:effectLst/>
              </a:rPr>
              <a:t>系统主动行为，主要从用户当前位置或用户重复的行为进行分析                                                                                                            </a:t>
            </a:r>
            <a:r>
              <a:rPr lang="zh-CN" altLang="en-US" sz="500" b="1" dirty="0">
                <a:solidFill>
                  <a:srgbClr val="000000"/>
                </a:solidFill>
                <a:effectLst/>
                <a:ea typeface="等线" panose="02010600030101010101" pitchFamily="2" charset="-122"/>
              </a:rPr>
              <a:t>。</a:t>
            </a:r>
            <a:r>
              <a:rPr lang="zh-CN" altLang="en-US" sz="500" dirty="0">
                <a:solidFill>
                  <a:srgbClr val="000000"/>
                </a:solidFill>
                <a:effectLst/>
                <a:ea typeface="等线" panose="02010600030101010101" pitchFamily="2" charset="-122"/>
              </a:rPr>
              <a:t>当检测到用户情绪突然变化</a:t>
            </a:r>
            <a:r>
              <a:rPr lang="en-US" altLang="zh-CN" sz="500" dirty="0">
                <a:solidFill>
                  <a:srgbClr val="000000"/>
                </a:solidFill>
                <a:effectLst/>
              </a:rPr>
              <a:t>,</a:t>
            </a:r>
            <a:r>
              <a:rPr lang="zh-CN" altLang="en-US" sz="500" dirty="0">
                <a:solidFill>
                  <a:srgbClr val="000000"/>
                </a:solidFill>
                <a:effectLst/>
                <a:ea typeface="等线" panose="02010600030101010101" pitchFamily="2" charset="-122"/>
              </a:rPr>
              <a:t>软件可以主动通知用户这种变化</a:t>
            </a:r>
            <a:r>
              <a:rPr lang="en-US" altLang="zh-CN" sz="500" dirty="0">
                <a:solidFill>
                  <a:srgbClr val="000000"/>
                </a:solidFill>
                <a:effectLst/>
              </a:rPr>
              <a:t>,</a:t>
            </a:r>
            <a:r>
              <a:rPr lang="zh-CN" altLang="en-US" sz="500" dirty="0">
                <a:solidFill>
                  <a:srgbClr val="000000"/>
                </a:solidFill>
                <a:effectLst/>
                <a:ea typeface="等线" panose="02010600030101010101" pitchFamily="2" charset="-122"/>
              </a:rPr>
              <a:t>并给出相应的提示或建议（如深呼吸、放松等）</a:t>
            </a:r>
            <a:r>
              <a:rPr lang="en-US" altLang="zh-CN" sz="500" dirty="0">
                <a:solidFill>
                  <a:srgbClr val="000000"/>
                </a:solidFill>
                <a:ea typeface="等线" panose="02010600030101010101" pitchFamily="2" charset="-122"/>
              </a:rPr>
              <a:t>[e.g. </a:t>
            </a:r>
            <a:r>
              <a:rPr lang="en-US" altLang="zh-CN" sz="500" dirty="0">
                <a:solidFill>
                  <a:srgbClr val="000000"/>
                </a:solidFill>
                <a:effectLst/>
                <a:latin typeface="Calibri" panose="020F0502020204030204" pitchFamily="34" charset="0"/>
              </a:rPr>
              <a:t>Alerts the user of a nearby coffee bar where some friends are meeting; User fitness tracker notifies them of a milestone reached.</a:t>
            </a:r>
            <a:r>
              <a:rPr lang="en-US" altLang="zh-CN" sz="500" dirty="0">
                <a:solidFill>
                  <a:srgbClr val="000000"/>
                </a:solidFill>
                <a:ea typeface="等线" panose="02010600030101010101" pitchFamily="2" charset="-122"/>
              </a:rPr>
              <a:t>]</a:t>
            </a:r>
            <a:endParaRPr lang="en-US" altLang="zh-CN" sz="500" dirty="0">
              <a:solidFill>
                <a:srgbClr val="000000"/>
              </a:solidFill>
              <a:effectLst/>
            </a:endParaRPr>
          </a:p>
        </p:txBody>
      </p:sp>
      <p:sp>
        <p:nvSpPr>
          <p:cNvPr id="15" name="文本框 14">
            <a:extLst>
              <a:ext uri="{FF2B5EF4-FFF2-40B4-BE49-F238E27FC236}">
                <a16:creationId xmlns:a16="http://schemas.microsoft.com/office/drawing/2014/main" id="{CFE4E778-A2DE-9D0F-FED1-53A29FC7E5B9}"/>
              </a:ext>
            </a:extLst>
          </p:cNvPr>
          <p:cNvSpPr txBox="1"/>
          <p:nvPr/>
        </p:nvSpPr>
        <p:spPr>
          <a:xfrm>
            <a:off x="8703732" y="17642"/>
            <a:ext cx="1224493" cy="3708708"/>
          </a:xfrm>
          <a:prstGeom prst="rect">
            <a:avLst/>
          </a:prstGeom>
          <a:noFill/>
        </p:spPr>
        <p:txBody>
          <a:bodyPr wrap="square" rtlCol="0">
            <a:spAutoFit/>
          </a:bodyPr>
          <a:lstStyle/>
          <a:p>
            <a:pPr>
              <a:buNone/>
            </a:pPr>
            <a:r>
              <a:rPr lang="en-US" altLang="zh-CN" sz="500" b="1" u="sng" dirty="0">
                <a:solidFill>
                  <a:srgbClr val="FF0000"/>
                </a:solidFill>
                <a:highlight>
                  <a:srgbClr val="00FF00"/>
                </a:highlight>
              </a:rPr>
              <a:t>Choose an Interaction Type</a:t>
            </a:r>
            <a:r>
              <a:rPr lang="en-GB" altLang="zh-CN" sz="500" b="1" u="sng" dirty="0">
                <a:solidFill>
                  <a:srgbClr val="FF0000"/>
                </a:solidFill>
                <a:highlight>
                  <a:srgbClr val="00FF00"/>
                </a:highlight>
              </a:rPr>
              <a:t>*</a:t>
            </a:r>
            <a:r>
              <a:rPr lang="en-GB" altLang="zh-CN" sz="500" dirty="0"/>
              <a:t>: </a:t>
            </a:r>
            <a:r>
              <a:rPr lang="en-GB" altLang="zh-CN" sz="500" b="1" dirty="0"/>
              <a:t>1). </a:t>
            </a:r>
            <a:r>
              <a:rPr lang="en-GB" altLang="zh-CN" sz="500" dirty="0"/>
              <a:t>Direct Manipulation good for ‘doing’ types of tasks, e.g. designing[photoshop], drawing[3D</a:t>
            </a:r>
            <a:r>
              <a:rPr lang="zh-CN" altLang="en-US" sz="500" dirty="0"/>
              <a:t>建模</a:t>
            </a:r>
            <a:r>
              <a:rPr lang="en-GB" altLang="zh-CN" sz="500" dirty="0"/>
              <a:t>], </a:t>
            </a:r>
            <a:r>
              <a:rPr lang="en-US" altLang="zh-CN" sz="500" dirty="0"/>
              <a:t>sizing</a:t>
            </a:r>
            <a:r>
              <a:rPr lang="zh-CN" altLang="en-US" sz="500" dirty="0"/>
              <a:t> </a:t>
            </a:r>
            <a:r>
              <a:rPr lang="en-US" altLang="zh-CN" sz="500" dirty="0"/>
              <a:t>window</a:t>
            </a:r>
            <a:r>
              <a:rPr lang="en-GB" altLang="zh-CN" sz="500" dirty="0"/>
              <a:t>[</a:t>
            </a:r>
            <a:r>
              <a:rPr lang="zh-CN" altLang="en-US" sz="500" dirty="0"/>
              <a:t>桌面窗口</a:t>
            </a:r>
            <a:r>
              <a:rPr lang="en-GB" altLang="zh-CN" sz="500" dirty="0"/>
              <a:t>], driving[</a:t>
            </a:r>
            <a:r>
              <a:rPr lang="zh-CN" altLang="en-US" sz="500" dirty="0"/>
              <a:t>游戏操控</a:t>
            </a:r>
            <a:r>
              <a:rPr lang="en-GB" altLang="zh-CN" sz="500" dirty="0"/>
              <a:t>]</a:t>
            </a:r>
            <a:r>
              <a:rPr lang="en-US" altLang="zh-CN" sz="500" dirty="0"/>
              <a:t>;</a:t>
            </a:r>
            <a:r>
              <a:rPr lang="zh-CN" altLang="en-US" sz="500" dirty="0"/>
              <a:t> </a:t>
            </a:r>
            <a:r>
              <a:rPr lang="zh-CN" altLang="en-US" sz="500" b="1" dirty="0"/>
              <a:t>优</a:t>
            </a:r>
            <a:r>
              <a:rPr lang="en-US" altLang="zh-CN" sz="500" dirty="0"/>
              <a:t>: </a:t>
            </a:r>
            <a:r>
              <a:rPr lang="zh-CN" altLang="en-US" sz="500" dirty="0"/>
              <a:t>符合直觉</a:t>
            </a:r>
            <a:r>
              <a:rPr lang="en-US" altLang="zh-CN" sz="500" dirty="0"/>
              <a:t>[</a:t>
            </a:r>
            <a:r>
              <a:rPr lang="zh-CN" altLang="en-US" sz="500" dirty="0"/>
              <a:t>回收文件到垃圾桶</a:t>
            </a:r>
            <a:r>
              <a:rPr lang="en-US" altLang="zh-CN" sz="500" dirty="0"/>
              <a:t>], </a:t>
            </a:r>
            <a:r>
              <a:rPr lang="zh-CN" altLang="en-US" sz="500" dirty="0"/>
              <a:t>及时反馈</a:t>
            </a:r>
            <a:r>
              <a:rPr lang="en-US" altLang="zh-CN" sz="500" dirty="0"/>
              <a:t>[</a:t>
            </a:r>
            <a:r>
              <a:rPr lang="zh-CN" altLang="en-US" sz="500" dirty="0"/>
              <a:t>日夜模式</a:t>
            </a:r>
            <a:r>
              <a:rPr lang="en-US" altLang="zh-CN" sz="500" dirty="0"/>
              <a:t>]; </a:t>
            </a:r>
            <a:r>
              <a:rPr lang="zh-CN" altLang="en-US" sz="500" b="1" dirty="0"/>
              <a:t>劣</a:t>
            </a:r>
            <a:r>
              <a:rPr lang="en-US" altLang="zh-CN" sz="500" dirty="0"/>
              <a:t>: </a:t>
            </a:r>
            <a:r>
              <a:rPr lang="zh-CN" altLang="en-US" sz="500" dirty="0"/>
              <a:t>学习成本高</a:t>
            </a:r>
            <a:r>
              <a:rPr lang="en-US" altLang="zh-CN" sz="500" dirty="0"/>
              <a:t>[CAD],</a:t>
            </a:r>
            <a:r>
              <a:rPr lang="zh-CN" altLang="en-US" sz="500" dirty="0"/>
              <a:t> 功能局限性</a:t>
            </a:r>
            <a:r>
              <a:rPr lang="en-US" altLang="zh-CN" sz="500" dirty="0"/>
              <a:t>[</a:t>
            </a:r>
            <a:r>
              <a:rPr lang="zh-CN" altLang="en-US" sz="500" dirty="0"/>
              <a:t>批量操作</a:t>
            </a:r>
            <a:r>
              <a:rPr lang="en-US" altLang="zh-CN" sz="500" dirty="0"/>
              <a:t>100</a:t>
            </a:r>
            <a:r>
              <a:rPr lang="zh-CN" altLang="en-US" sz="500" dirty="0"/>
              <a:t>个文件</a:t>
            </a:r>
            <a:r>
              <a:rPr lang="en-US" altLang="zh-CN" sz="500" dirty="0"/>
              <a:t>];</a:t>
            </a:r>
            <a:r>
              <a:rPr lang="zh-CN" altLang="en-US" sz="500" dirty="0"/>
              <a:t> </a:t>
            </a:r>
            <a:r>
              <a:rPr lang="en-GB" altLang="zh-CN" sz="500" b="1" dirty="0"/>
              <a:t>2). </a:t>
            </a:r>
            <a:r>
              <a:rPr lang="en-GB" altLang="zh-CN" sz="500" dirty="0"/>
              <a:t>Issuing instructions is good for repetitive tasks, e.g. </a:t>
            </a:r>
            <a:r>
              <a:rPr lang="zh-CN" altLang="en-US" sz="500" dirty="0"/>
              <a:t>拼写检查，文件管理</a:t>
            </a:r>
            <a:r>
              <a:rPr lang="en-US" altLang="zh-CN" sz="500" dirty="0"/>
              <a:t>; </a:t>
            </a:r>
            <a:r>
              <a:rPr lang="zh-CN" altLang="en-US" sz="500" b="1" dirty="0"/>
              <a:t>优</a:t>
            </a:r>
            <a:r>
              <a:rPr lang="en-US" altLang="zh-CN" sz="500" dirty="0"/>
              <a:t>: </a:t>
            </a:r>
            <a:r>
              <a:rPr lang="zh-CN" altLang="en-US" sz="500" dirty="0"/>
              <a:t>高效</a:t>
            </a:r>
            <a:r>
              <a:rPr lang="en-US" altLang="zh-CN" sz="500" dirty="0"/>
              <a:t>[</a:t>
            </a:r>
            <a:r>
              <a:rPr lang="zh-CN" altLang="en-US" sz="500" dirty="0"/>
              <a:t>指令集</a:t>
            </a:r>
            <a:r>
              <a:rPr lang="en-US" altLang="zh-CN" sz="500" dirty="0"/>
              <a:t>’mv’], </a:t>
            </a:r>
            <a:r>
              <a:rPr lang="zh-CN" altLang="en-US" sz="500" dirty="0"/>
              <a:t>自动脚本</a:t>
            </a:r>
            <a:r>
              <a:rPr lang="en-US" altLang="zh-CN" sz="500" dirty="0"/>
              <a:t>,</a:t>
            </a:r>
            <a:r>
              <a:rPr lang="zh-CN" altLang="en-US" sz="500" dirty="0"/>
              <a:t>适合专业用户</a:t>
            </a:r>
            <a:r>
              <a:rPr lang="en-US" altLang="zh-CN" sz="500" dirty="0"/>
              <a:t>; </a:t>
            </a:r>
            <a:r>
              <a:rPr lang="zh-CN" altLang="en-US" sz="500" b="1" dirty="0"/>
              <a:t>劣</a:t>
            </a:r>
            <a:r>
              <a:rPr lang="en-US" altLang="zh-CN" sz="500" dirty="0"/>
              <a:t>: </a:t>
            </a:r>
            <a:r>
              <a:rPr lang="zh-CN" altLang="en-US" sz="500" dirty="0"/>
              <a:t>高门槛</a:t>
            </a:r>
            <a:r>
              <a:rPr lang="en-US" altLang="zh-CN" sz="500" dirty="0"/>
              <a:t>[Linux],</a:t>
            </a:r>
            <a:r>
              <a:rPr lang="zh-CN" altLang="en-US" sz="500" dirty="0"/>
              <a:t> 容错性滴</a:t>
            </a:r>
            <a:r>
              <a:rPr lang="en-US" altLang="zh-CN" sz="500" dirty="0"/>
              <a:t>[rm -rf],</a:t>
            </a:r>
            <a:r>
              <a:rPr lang="zh-CN" altLang="en-US" sz="500" dirty="0"/>
              <a:t> 不直观</a:t>
            </a:r>
            <a:r>
              <a:rPr lang="en-US" altLang="zh-CN" sz="500" dirty="0"/>
              <a:t>; </a:t>
            </a:r>
            <a:r>
              <a:rPr lang="en-GB" altLang="zh-CN" sz="500" dirty="0"/>
              <a:t> </a:t>
            </a:r>
            <a:r>
              <a:rPr lang="en-US" altLang="zh-CN" sz="500" b="1" dirty="0"/>
              <a:t>3). </a:t>
            </a:r>
            <a:r>
              <a:rPr lang="en-US" altLang="zh-CN" sz="500" dirty="0"/>
              <a:t>Having a conversation is good for certain service, e.g. </a:t>
            </a:r>
            <a:r>
              <a:rPr lang="zh-CN" altLang="en-US" sz="500" dirty="0"/>
              <a:t>查找信息</a:t>
            </a:r>
            <a:r>
              <a:rPr lang="en-US" altLang="zh-CN" sz="500" dirty="0"/>
              <a:t>; </a:t>
            </a:r>
            <a:r>
              <a:rPr lang="zh-CN" altLang="en-US" sz="500" dirty="0"/>
              <a:t>优</a:t>
            </a:r>
            <a:r>
              <a:rPr lang="en-US" altLang="zh-CN" sz="500" dirty="0"/>
              <a:t>: </a:t>
            </a:r>
            <a:r>
              <a:rPr lang="zh-CN" altLang="en-US" sz="500" dirty="0"/>
              <a:t>学习成本低</a:t>
            </a:r>
            <a:r>
              <a:rPr lang="en-US" altLang="zh-CN" sz="500" dirty="0"/>
              <a:t>, </a:t>
            </a:r>
            <a:r>
              <a:rPr lang="zh-CN" altLang="en-US" sz="500" dirty="0"/>
              <a:t>包容性强</a:t>
            </a:r>
            <a:r>
              <a:rPr lang="en-US" altLang="zh-CN" sz="500" dirty="0"/>
              <a:t>, </a:t>
            </a:r>
            <a:r>
              <a:rPr lang="zh-CN" altLang="en-US" sz="500" dirty="0"/>
              <a:t>语境化</a:t>
            </a:r>
            <a:r>
              <a:rPr lang="en-US" altLang="zh-CN" sz="500" dirty="0"/>
              <a:t>; </a:t>
            </a:r>
            <a:r>
              <a:rPr lang="zh-CN" altLang="en-US" sz="500" dirty="0"/>
              <a:t>劣</a:t>
            </a:r>
            <a:r>
              <a:rPr lang="en-US" altLang="zh-CN" sz="500" dirty="0"/>
              <a:t>: </a:t>
            </a:r>
            <a:r>
              <a:rPr lang="zh-CN" altLang="en-US" sz="500" dirty="0"/>
              <a:t>模糊处理</a:t>
            </a:r>
            <a:r>
              <a:rPr lang="en-US" altLang="zh-CN" sz="500" dirty="0"/>
              <a:t>, </a:t>
            </a:r>
            <a:r>
              <a:rPr lang="zh-CN" altLang="en-US" sz="500" dirty="0"/>
              <a:t>效率瓶颈</a:t>
            </a:r>
            <a:r>
              <a:rPr lang="en-US" altLang="zh-CN" sz="500" dirty="0"/>
              <a:t>, </a:t>
            </a:r>
            <a:r>
              <a:rPr lang="zh-CN" altLang="en-US" sz="500" dirty="0"/>
              <a:t>技术限制</a:t>
            </a:r>
            <a:r>
              <a:rPr lang="en-US" altLang="zh-CN" sz="500" dirty="0"/>
              <a:t>; </a:t>
            </a:r>
            <a:r>
              <a:rPr lang="en-US" altLang="zh-CN" sz="500" b="1" dirty="0"/>
              <a:t>4). </a:t>
            </a:r>
            <a:r>
              <a:rPr lang="en-US" altLang="zh-CN" sz="500" dirty="0"/>
              <a:t>Hybrid conceptual models,</a:t>
            </a:r>
            <a:r>
              <a:rPr lang="zh-CN" altLang="en-US" sz="500" dirty="0"/>
              <a:t> </a:t>
            </a:r>
            <a:r>
              <a:rPr lang="en-US" altLang="zh-CN" sz="500" dirty="0"/>
              <a:t>e.g.</a:t>
            </a:r>
            <a:r>
              <a:rPr lang="zh-CN" altLang="en-US" sz="500" dirty="0"/>
              <a:t> 万物物联</a:t>
            </a:r>
            <a:r>
              <a:rPr lang="en-US" altLang="zh-CN" sz="500" dirty="0"/>
              <a:t>; </a:t>
            </a:r>
            <a:r>
              <a:rPr lang="zh-CN" altLang="en-US" sz="500" b="1" dirty="0"/>
              <a:t>优</a:t>
            </a:r>
            <a:r>
              <a:rPr lang="en-US" altLang="zh-CN" sz="500" dirty="0"/>
              <a:t>: </a:t>
            </a:r>
            <a:r>
              <a:rPr lang="zh-CN" altLang="en-US" sz="500" dirty="0"/>
              <a:t>多样性</a:t>
            </a:r>
            <a:r>
              <a:rPr lang="en-US" altLang="zh-CN" sz="500" dirty="0"/>
              <a:t>[</a:t>
            </a:r>
            <a:r>
              <a:rPr lang="zh-CN" altLang="en-US" sz="500" dirty="0"/>
              <a:t>新手用</a:t>
            </a:r>
            <a:r>
              <a:rPr lang="en-US" altLang="zh-CN" sz="500" dirty="0"/>
              <a:t>GUI</a:t>
            </a:r>
            <a:r>
              <a:rPr lang="zh-CN" altLang="en-US" sz="500" dirty="0"/>
              <a:t>，高手用 </a:t>
            </a:r>
            <a:r>
              <a:rPr lang="en-US" altLang="zh-CN" sz="500" dirty="0"/>
              <a:t>CLI], </a:t>
            </a:r>
            <a:r>
              <a:rPr lang="zh-CN" altLang="en-US" sz="500" dirty="0"/>
              <a:t>容错强</a:t>
            </a:r>
            <a:r>
              <a:rPr lang="en-US" altLang="zh-CN" sz="500" dirty="0"/>
              <a:t>[</a:t>
            </a:r>
            <a:r>
              <a:rPr lang="zh-CN" altLang="en-US" sz="500" dirty="0"/>
              <a:t>一种模式失败可以直接切换另一种</a:t>
            </a:r>
            <a:r>
              <a:rPr lang="en-US" altLang="zh-CN" sz="500" dirty="0"/>
              <a:t>]; </a:t>
            </a:r>
            <a:r>
              <a:rPr lang="zh-CN" altLang="en-US" sz="500" b="1" dirty="0"/>
              <a:t>劣</a:t>
            </a:r>
            <a:r>
              <a:rPr lang="en-US" altLang="zh-CN" sz="500" dirty="0"/>
              <a:t>: </a:t>
            </a:r>
            <a:r>
              <a:rPr lang="zh-CN" altLang="en-US" sz="500" dirty="0"/>
              <a:t>设计复杂开发难，可能造成混乱，导致用户对操作犹豫</a:t>
            </a:r>
            <a:r>
              <a:rPr lang="en-US" altLang="zh-CN" sz="500" dirty="0"/>
              <a:t>.</a:t>
            </a:r>
          </a:p>
          <a:p>
            <a:pPr>
              <a:buNone/>
            </a:pPr>
            <a:r>
              <a:rPr lang="en-US" altLang="zh-CN" sz="500" b="1" u="sng" dirty="0">
                <a:solidFill>
                  <a:srgbClr val="FF0000"/>
                </a:solidFill>
                <a:highlight>
                  <a:srgbClr val="00FF00"/>
                </a:highlight>
              </a:rPr>
              <a:t>Interactions</a:t>
            </a:r>
            <a:r>
              <a:rPr lang="en-US" altLang="zh-CN" sz="500" dirty="0"/>
              <a:t>: </a:t>
            </a:r>
            <a:r>
              <a:rPr lang="en-US" altLang="zh-CN" sz="500" dirty="0">
                <a:solidFill>
                  <a:srgbClr val="000000"/>
                </a:solidFill>
                <a:effectLst/>
                <a:latin typeface="Calibri" panose="020F0502020204030204" pitchFamily="34" charset="0"/>
              </a:rPr>
              <a:t>A description of what the user is doing when interacting with a system.</a:t>
            </a:r>
          </a:p>
          <a:p>
            <a:pPr>
              <a:buNone/>
            </a:pPr>
            <a:r>
              <a:rPr lang="en-US" altLang="zh-CN" sz="500" b="1" u="sng" dirty="0">
                <a:solidFill>
                  <a:srgbClr val="FF0000"/>
                </a:solidFill>
                <a:highlight>
                  <a:srgbClr val="00FF00"/>
                </a:highlight>
                <a:latin typeface="Calibri" panose="020F0502020204030204" pitchFamily="34" charset="0"/>
              </a:rPr>
              <a:t>Interfaces</a:t>
            </a:r>
            <a:r>
              <a:rPr lang="en-US" altLang="zh-CN" sz="500" dirty="0">
                <a:solidFill>
                  <a:srgbClr val="000000"/>
                </a:solidFill>
                <a:latin typeface="Calibri" panose="020F0502020204030204" pitchFamily="34" charset="0"/>
              </a:rPr>
              <a:t>: </a:t>
            </a:r>
            <a:r>
              <a:rPr lang="en-US" altLang="zh-CN" sz="500" dirty="0">
                <a:solidFill>
                  <a:srgbClr val="000000"/>
                </a:solidFill>
                <a:effectLst/>
                <a:latin typeface="Calibri" panose="020F0502020204030204" pitchFamily="34" charset="0"/>
              </a:rPr>
              <a:t>The kind of interface used to support the interaction. [command, gesture, voice, menu-command].</a:t>
            </a:r>
          </a:p>
          <a:p>
            <a:pPr>
              <a:buNone/>
            </a:pPr>
            <a:r>
              <a:rPr lang="en-US" altLang="zh-CN" sz="500" b="1" u="sng" dirty="0">
                <a:solidFill>
                  <a:srgbClr val="FF0000"/>
                </a:solidFill>
                <a:effectLst/>
                <a:highlight>
                  <a:srgbClr val="00FF00"/>
                </a:highlight>
                <a:latin typeface="Calibri" panose="020F0502020204030204" pitchFamily="34" charset="0"/>
              </a:rPr>
              <a:t>TWENTY Interfaces Types*</a:t>
            </a:r>
            <a:r>
              <a:rPr lang="en-US" altLang="zh-CN" sz="500" dirty="0">
                <a:solidFill>
                  <a:srgbClr val="000000"/>
                </a:solidFill>
                <a:effectLst/>
                <a:latin typeface="Calibri" panose="020F0502020204030204" pitchFamily="34" charset="0"/>
              </a:rPr>
              <a:t>: </a:t>
            </a:r>
          </a:p>
          <a:p>
            <a:pPr>
              <a:buNone/>
            </a:pPr>
            <a:r>
              <a:rPr lang="en-US" altLang="zh-CN" sz="500" b="1" u="sng" dirty="0">
                <a:solidFill>
                  <a:srgbClr val="000000"/>
                </a:solidFill>
                <a:latin typeface="Calibri" panose="020F0502020204030204" pitchFamily="34" charset="0"/>
              </a:rPr>
              <a:t>1). Command Line Interface</a:t>
            </a:r>
            <a:r>
              <a:rPr lang="en-US" altLang="zh-CN" sz="500" dirty="0">
                <a:solidFill>
                  <a:srgbClr val="000000"/>
                </a:solidFill>
                <a:latin typeface="Calibri" panose="020F0502020204030204" pitchFamily="34" charset="0"/>
              </a:rPr>
              <a:t>: Commands such as abbreviations typed in at the prompt to which the system responds (for example, ‘ls’ listing current files); Efficient, precise, and fast; Large overhead to learning set of commands / </a:t>
            </a:r>
            <a:r>
              <a:rPr lang="en-US" altLang="zh-CN" sz="500" b="1" u="sng" dirty="0">
                <a:solidFill>
                  <a:srgbClr val="000000"/>
                </a:solidFill>
                <a:latin typeface="Calibri" panose="020F0502020204030204" pitchFamily="34" charset="0"/>
              </a:rPr>
              <a:t>Research Design Consideration</a:t>
            </a:r>
            <a:r>
              <a:rPr lang="en-US" altLang="zh-CN" sz="500" dirty="0">
                <a:solidFill>
                  <a:srgbClr val="000000"/>
                </a:solidFill>
                <a:latin typeface="Calibri" panose="020F0502020204030204" pitchFamily="34" charset="0"/>
              </a:rPr>
              <a:t>: </a:t>
            </a:r>
            <a:r>
              <a:rPr lang="en-US" altLang="zh-CN" sz="500" b="1" dirty="0">
                <a:solidFill>
                  <a:srgbClr val="000000"/>
                </a:solidFill>
                <a:latin typeface="Calibri" panose="020F0502020204030204" pitchFamily="34" charset="0"/>
              </a:rPr>
              <a:t>Consistency</a:t>
            </a:r>
            <a:r>
              <a:rPr lang="en-US" altLang="zh-CN" sz="500" dirty="0">
                <a:solidFill>
                  <a:srgbClr val="000000"/>
                </a:solidFill>
                <a:latin typeface="Calibri" panose="020F0502020204030204" pitchFamily="34" charset="0"/>
              </a:rPr>
              <a:t> is the most important design principle[</a:t>
            </a:r>
            <a:r>
              <a:rPr lang="zh-CN" altLang="en-US" sz="500" dirty="0">
                <a:solidFill>
                  <a:srgbClr val="000000"/>
                </a:solidFill>
                <a:latin typeface="Calibri" panose="020F0502020204030204" pitchFamily="34" charset="0"/>
              </a:rPr>
              <a:t>相同类型的快捷键开头相同</a:t>
            </a:r>
            <a:r>
              <a:rPr lang="en-US" altLang="zh-CN" sz="500" dirty="0">
                <a:solidFill>
                  <a:srgbClr val="000000"/>
                </a:solidFill>
                <a:latin typeface="Calibri" panose="020F0502020204030204" pitchFamily="34" charset="0"/>
              </a:rPr>
              <a:t>]. Form, name types and structure are key issues. </a:t>
            </a:r>
          </a:p>
          <a:p>
            <a:pPr>
              <a:buNone/>
            </a:pPr>
            <a:r>
              <a:rPr lang="en-US" altLang="zh-CN" sz="500" b="1" u="sng" dirty="0">
                <a:solidFill>
                  <a:srgbClr val="000000"/>
                </a:solidFill>
                <a:effectLst/>
                <a:latin typeface="Calibri" panose="020F0502020204030204" pitchFamily="34" charset="0"/>
              </a:rPr>
              <a:t>2). Graphical user interfaces*</a:t>
            </a:r>
            <a:r>
              <a:rPr lang="zh-CN" altLang="en-US" sz="500" dirty="0">
                <a:solidFill>
                  <a:srgbClr val="000000"/>
                </a:solidFill>
                <a:latin typeface="Calibri" panose="020F0502020204030204" pitchFamily="34" charset="0"/>
              </a:rPr>
              <a:t>：</a:t>
            </a:r>
            <a:endParaRPr lang="en-US" altLang="zh-CN" sz="500" dirty="0">
              <a:solidFill>
                <a:srgbClr val="000000"/>
              </a:solidFill>
              <a:latin typeface="Calibri" panose="020F0502020204030204" pitchFamily="34" charset="0"/>
            </a:endParaRPr>
          </a:p>
          <a:p>
            <a:r>
              <a:rPr lang="en-US" altLang="zh-CN" sz="500" b="1" dirty="0">
                <a:solidFill>
                  <a:srgbClr val="000000"/>
                </a:solidFill>
                <a:latin typeface="Calibri" panose="020F0502020204030204" pitchFamily="34" charset="0"/>
              </a:rPr>
              <a:t>Window</a:t>
            </a:r>
            <a:r>
              <a:rPr lang="en-US" altLang="zh-CN" sz="500" dirty="0">
                <a:solidFill>
                  <a:srgbClr val="000000"/>
                </a:solidFill>
                <a:latin typeface="Calibri" panose="020F0502020204030204" pitchFamily="34" charset="0"/>
              </a:rPr>
              <a:t>: Sections of the screen that can be scrolled, stretched, overlapped, opened, closed, and moved around the screen using the mouse; </a:t>
            </a:r>
            <a:r>
              <a:rPr lang="en-US" altLang="zh-CN" sz="500" b="1" dirty="0">
                <a:solidFill>
                  <a:srgbClr val="000000"/>
                </a:solidFill>
                <a:latin typeface="Calibri" panose="020F0502020204030204" pitchFamily="34" charset="0"/>
              </a:rPr>
              <a:t>Icons</a:t>
            </a:r>
            <a:r>
              <a:rPr lang="en-US" altLang="zh-CN" sz="500" dirty="0">
                <a:solidFill>
                  <a:srgbClr val="000000"/>
                </a:solidFill>
                <a:latin typeface="Calibri" panose="020F0502020204030204" pitchFamily="34" charset="0"/>
              </a:rPr>
              <a:t>: Pictograms that represent applications, objects, commands, and tools that were opened when clicked on. </a:t>
            </a:r>
            <a:endParaRPr lang="en-US" altLang="zh-CN" sz="500" dirty="0">
              <a:solidFill>
                <a:srgbClr val="000000"/>
              </a:solidFill>
              <a:effectLst/>
              <a:latin typeface="Calibri" panose="020F0502020204030204" pitchFamily="34" charset="0"/>
            </a:endParaRPr>
          </a:p>
        </p:txBody>
      </p:sp>
      <p:sp>
        <p:nvSpPr>
          <p:cNvPr id="16" name="文本框 15">
            <a:extLst>
              <a:ext uri="{FF2B5EF4-FFF2-40B4-BE49-F238E27FC236}">
                <a16:creationId xmlns:a16="http://schemas.microsoft.com/office/drawing/2014/main" id="{EB2F1C6A-3442-69DF-D986-5B39CDE457A6}"/>
              </a:ext>
            </a:extLst>
          </p:cNvPr>
          <p:cNvSpPr txBox="1"/>
          <p:nvPr/>
        </p:nvSpPr>
        <p:spPr>
          <a:xfrm>
            <a:off x="0" y="4262061"/>
            <a:ext cx="1670049" cy="2554545"/>
          </a:xfrm>
          <a:prstGeom prst="rect">
            <a:avLst/>
          </a:prstGeom>
          <a:noFill/>
        </p:spPr>
        <p:txBody>
          <a:bodyPr wrap="square" rtlCol="0">
            <a:spAutoFit/>
          </a:bodyPr>
          <a:lstStyle/>
          <a:p>
            <a:pPr>
              <a:buNone/>
            </a:pPr>
            <a:r>
              <a:rPr lang="en-US" altLang="zh-CN" sz="500" b="1" dirty="0">
                <a:solidFill>
                  <a:srgbClr val="000000"/>
                </a:solidFill>
                <a:effectLst/>
                <a:latin typeface="Calibri" panose="020F0502020204030204" pitchFamily="34" charset="0"/>
              </a:rPr>
              <a:t>Menus</a:t>
            </a:r>
            <a:r>
              <a:rPr lang="en-US" altLang="zh-CN" sz="500" dirty="0">
                <a:solidFill>
                  <a:srgbClr val="000000"/>
                </a:solidFill>
                <a:effectLst/>
                <a:latin typeface="Calibri" panose="020F0502020204030204" pitchFamily="34" charset="0"/>
              </a:rPr>
              <a:t>: Lists of options that can be scrolled through and selected. Pointing device: A mouse controlling the cursor as a point of entry to the windows, menus, and icons on the screen. / </a:t>
            </a:r>
            <a:r>
              <a:rPr lang="en-US" altLang="zh-CN" sz="500" b="1" dirty="0">
                <a:solidFill>
                  <a:srgbClr val="000000"/>
                </a:solidFill>
                <a:effectLst/>
                <a:latin typeface="Calibri" panose="020F0502020204030204" pitchFamily="34" charset="0"/>
              </a:rPr>
              <a:t>Window Design</a:t>
            </a:r>
            <a:r>
              <a:rPr lang="en-US" altLang="zh-CN" sz="500" dirty="0">
                <a:solidFill>
                  <a:srgbClr val="000000"/>
                </a:solidFill>
                <a:effectLst/>
                <a:latin typeface="Calibri" panose="020F0502020204030204" pitchFamily="34" charset="0"/>
              </a:rPr>
              <a:t>: Windows were invented to overcome the physical constraints of a computer display, They enable more information to be viewed and tasks to be performed, Listing, tabbing, and thumbnails are techniques that can help. / </a:t>
            </a:r>
            <a:r>
              <a:rPr lang="en-US" altLang="zh-CN" sz="500" b="1" dirty="0">
                <a:solidFill>
                  <a:srgbClr val="000000"/>
                </a:solidFill>
                <a:effectLst/>
                <a:latin typeface="Calibri" panose="020F0502020204030204" pitchFamily="34" charset="0"/>
              </a:rPr>
              <a:t>Menu style</a:t>
            </a:r>
            <a:r>
              <a:rPr lang="en-US" altLang="zh-CN" sz="500" dirty="0">
                <a:solidFill>
                  <a:srgbClr val="000000"/>
                </a:solidFill>
                <a:effectLst/>
                <a:latin typeface="Calibri" panose="020F0502020204030204" pitchFamily="34" charset="0"/>
              </a:rPr>
              <a:t>: Flat list, Drop, Pop-up, Contextual, Collapsible. / </a:t>
            </a:r>
            <a:r>
              <a:rPr lang="en-US" altLang="zh-CN" sz="500" b="1" u="sng" dirty="0">
                <a:solidFill>
                  <a:srgbClr val="000000"/>
                </a:solidFill>
                <a:effectLst/>
                <a:latin typeface="Calibri" panose="020F0502020204030204" pitchFamily="34" charset="0"/>
              </a:rPr>
              <a:t>Research and Design Consideration</a:t>
            </a:r>
            <a:r>
              <a:rPr lang="en-US" altLang="zh-CN" sz="500" dirty="0">
                <a:solidFill>
                  <a:srgbClr val="000000"/>
                </a:solidFill>
                <a:effectLst/>
                <a:latin typeface="Calibri" panose="020F0502020204030204" pitchFamily="34" charset="0"/>
              </a:rPr>
              <a:t>: How to enables users to move fluidly between different windows (and monitors). How to switch attention between windows without getting distracted. Spacing, grouping, and simplicity should be used. Terminologies. Which menu clear.</a:t>
            </a:r>
          </a:p>
          <a:p>
            <a:pPr>
              <a:buNone/>
            </a:pPr>
            <a:r>
              <a:rPr lang="en-US" altLang="zh-CN" sz="500" b="1" u="sng" dirty="0">
                <a:solidFill>
                  <a:srgbClr val="000000"/>
                </a:solidFill>
                <a:effectLst/>
                <a:latin typeface="Calibri" panose="020F0502020204030204" pitchFamily="34" charset="0"/>
              </a:rPr>
              <a:t>3). Multimedia</a:t>
            </a:r>
            <a:r>
              <a:rPr lang="en-US" altLang="zh-CN" sz="500" dirty="0">
                <a:solidFill>
                  <a:srgbClr val="000000"/>
                </a:solidFill>
                <a:effectLst/>
                <a:latin typeface="Calibri" panose="020F0502020204030204" pitchFamily="34" charset="0"/>
              </a:rPr>
              <a:t>: </a:t>
            </a:r>
            <a:r>
              <a:rPr lang="zh-CN" altLang="en-US" sz="500" dirty="0">
                <a:solidFill>
                  <a:srgbClr val="000000"/>
                </a:solidFill>
                <a:latin typeface="Calibri" panose="020F0502020204030204" pitchFamily="34" charset="0"/>
              </a:rPr>
              <a:t>多媒体</a:t>
            </a:r>
            <a:endParaRPr lang="en-US" altLang="zh-CN" sz="500" dirty="0">
              <a:solidFill>
                <a:srgbClr val="000000"/>
              </a:solidFill>
              <a:effectLst/>
              <a:latin typeface="Calibri" panose="020F0502020204030204" pitchFamily="34" charset="0"/>
            </a:endParaRPr>
          </a:p>
          <a:p>
            <a:pPr>
              <a:buNone/>
            </a:pPr>
            <a:r>
              <a:rPr lang="en-US" altLang="zh-CN" sz="500" dirty="0">
                <a:solidFill>
                  <a:srgbClr val="000000"/>
                </a:solidFill>
                <a:effectLst/>
                <a:latin typeface="Calibri" panose="020F0502020204030204" pitchFamily="34" charset="0"/>
              </a:rPr>
              <a:t>Combines different media within a single interface with various forms of interactivity[</a:t>
            </a:r>
            <a:r>
              <a:rPr lang="zh-CN" altLang="en-US" sz="500" dirty="0">
                <a:solidFill>
                  <a:srgbClr val="000000"/>
                </a:solidFill>
                <a:effectLst/>
                <a:latin typeface="Calibri" panose="020F0502020204030204" pitchFamily="34" charset="0"/>
              </a:rPr>
              <a:t>点击链接文字可以播放音乐</a:t>
            </a:r>
            <a:r>
              <a:rPr lang="en-US" altLang="zh-CN" sz="500" dirty="0">
                <a:solidFill>
                  <a:srgbClr val="000000"/>
                </a:solidFill>
                <a:effectLst/>
                <a:latin typeface="Calibri" panose="020F0502020204030204" pitchFamily="34" charset="0"/>
              </a:rPr>
              <a:t>]; </a:t>
            </a:r>
            <a:r>
              <a:rPr lang="en-US" altLang="zh-CN" sz="500" b="1" u="sng" dirty="0">
                <a:solidFill>
                  <a:srgbClr val="000000"/>
                </a:solidFill>
                <a:effectLst/>
                <a:latin typeface="Calibri" panose="020F0502020204030204" pitchFamily="34" charset="0"/>
              </a:rPr>
              <a:t>Pros</a:t>
            </a:r>
            <a:r>
              <a:rPr lang="en-US" altLang="zh-CN" sz="500" dirty="0">
                <a:solidFill>
                  <a:srgbClr val="000000"/>
                </a:solidFill>
                <a:effectLst/>
                <a:latin typeface="Calibri" panose="020F0502020204030204" pitchFamily="34" charset="0"/>
              </a:rPr>
              <a:t>: fast access, present more information, encourage exploring/ </a:t>
            </a:r>
            <a:r>
              <a:rPr lang="en-US" altLang="zh-CN" sz="500" b="1" u="sng" dirty="0">
                <a:solidFill>
                  <a:srgbClr val="000000"/>
                </a:solidFill>
                <a:effectLst/>
                <a:latin typeface="Calibri" panose="020F0502020204030204" pitchFamily="34" charset="0"/>
              </a:rPr>
              <a:t>Research and design considerations</a:t>
            </a:r>
            <a:r>
              <a:rPr lang="en-US" altLang="zh-CN" sz="500" dirty="0">
                <a:solidFill>
                  <a:srgbClr val="000000"/>
                </a:solidFill>
                <a:effectLst/>
                <a:latin typeface="Calibri" panose="020F0502020204030204" pitchFamily="34" charset="0"/>
              </a:rPr>
              <a:t>: How to design multimedia to help users explore, keep track of, and integrate the multiple representations; Multimedia good for supporting certain activities, such as browsing, but less optimal for reading at length.</a:t>
            </a:r>
          </a:p>
          <a:p>
            <a:pPr>
              <a:buNone/>
            </a:pPr>
            <a:r>
              <a:rPr lang="en-US" altLang="zh-CN" sz="500" b="1" u="sng" dirty="0">
                <a:solidFill>
                  <a:srgbClr val="000000"/>
                </a:solidFill>
                <a:latin typeface="Calibri" panose="020F0502020204030204" pitchFamily="34" charset="0"/>
              </a:rPr>
              <a:t>4). Virtual Reality</a:t>
            </a:r>
            <a:r>
              <a:rPr lang="en-US" altLang="zh-CN" sz="500" dirty="0">
                <a:solidFill>
                  <a:srgbClr val="000000"/>
                </a:solidFill>
                <a:latin typeface="Calibri" panose="020F0502020204030204" pitchFamily="34" charset="0"/>
              </a:rPr>
              <a:t>: </a:t>
            </a:r>
          </a:p>
          <a:p>
            <a:pPr>
              <a:buNone/>
            </a:pPr>
            <a:r>
              <a:rPr lang="en-US" altLang="zh-CN" sz="500" dirty="0">
                <a:solidFill>
                  <a:srgbClr val="000000"/>
                </a:solidFill>
                <a:latin typeface="Calibri" panose="020F0502020204030204" pitchFamily="34" charset="0"/>
              </a:rPr>
              <a:t>T</a:t>
            </a:r>
            <a:r>
              <a:rPr lang="en-US" altLang="zh-CN" sz="500" dirty="0">
                <a:solidFill>
                  <a:srgbClr val="000000"/>
                </a:solidFill>
                <a:effectLst/>
                <a:latin typeface="Calibri" panose="020F0502020204030204" pitchFamily="34" charset="0"/>
              </a:rPr>
              <a:t>he illusion of participation in a synthetic environment rather than external observation of such an environment. Provide new kinds of experience, enabling users to interact with objects and navigate in 3D space; </a:t>
            </a:r>
            <a:r>
              <a:rPr lang="en-US" altLang="zh-CN" sz="500" b="1" u="sng" dirty="0">
                <a:solidFill>
                  <a:srgbClr val="000000"/>
                </a:solidFill>
                <a:effectLst/>
                <a:latin typeface="Calibri" panose="020F0502020204030204" pitchFamily="34" charset="0"/>
              </a:rPr>
              <a:t>Pros</a:t>
            </a:r>
            <a:r>
              <a:rPr lang="en-US" altLang="zh-CN" sz="500" dirty="0">
                <a:solidFill>
                  <a:srgbClr val="000000"/>
                </a:solidFill>
                <a:effectLst/>
                <a:latin typeface="Calibri" panose="020F0502020204030204" pitchFamily="34" charset="0"/>
              </a:rPr>
              <a:t>: Can have a higher level of fidelity with objects that they represent compared to multimedia; Induces a sense of presence; first and third person.</a:t>
            </a:r>
          </a:p>
        </p:txBody>
      </p:sp>
      <p:sp>
        <p:nvSpPr>
          <p:cNvPr id="23" name="文本框 22">
            <a:extLst>
              <a:ext uri="{FF2B5EF4-FFF2-40B4-BE49-F238E27FC236}">
                <a16:creationId xmlns:a16="http://schemas.microsoft.com/office/drawing/2014/main" id="{60BA9299-E3BA-9BCB-EE04-B879B99E4BCB}"/>
              </a:ext>
            </a:extLst>
          </p:cNvPr>
          <p:cNvSpPr txBox="1"/>
          <p:nvPr/>
        </p:nvSpPr>
        <p:spPr>
          <a:xfrm>
            <a:off x="1509712" y="3482403"/>
            <a:ext cx="1562100" cy="3400931"/>
          </a:xfrm>
          <a:prstGeom prst="rect">
            <a:avLst/>
          </a:prstGeom>
          <a:noFill/>
        </p:spPr>
        <p:txBody>
          <a:bodyPr wrap="square" rtlCol="0">
            <a:spAutoFit/>
          </a:bodyPr>
          <a:lstStyle/>
          <a:p>
            <a:pPr>
              <a:buNone/>
            </a:pPr>
            <a:r>
              <a:rPr lang="en-US" altLang="zh-CN" sz="500" b="1" u="sng" dirty="0">
                <a:solidFill>
                  <a:srgbClr val="000000"/>
                </a:solidFill>
                <a:effectLst/>
                <a:latin typeface="Calibri" panose="020F0502020204030204" pitchFamily="34" charset="0"/>
              </a:rPr>
              <a:t>Cons</a:t>
            </a:r>
            <a:r>
              <a:rPr lang="en-US" altLang="zh-CN" sz="500" b="1" dirty="0">
                <a:solidFill>
                  <a:srgbClr val="000000"/>
                </a:solidFill>
                <a:effectLst/>
                <a:latin typeface="Calibri" panose="020F0502020204030204" pitchFamily="34" charset="0"/>
              </a:rPr>
              <a:t>: </a:t>
            </a:r>
            <a:r>
              <a:rPr lang="en-US" altLang="zh-CN" sz="500" dirty="0">
                <a:solidFill>
                  <a:srgbClr val="000000"/>
                </a:solidFill>
                <a:effectLst/>
                <a:latin typeface="Calibri" panose="020F0502020204030204" pitchFamily="34" charset="0"/>
              </a:rPr>
              <a:t>uncomfortable. / </a:t>
            </a:r>
            <a:r>
              <a:rPr lang="en-US" altLang="zh-CN" sz="500" b="1" u="sng" dirty="0">
                <a:solidFill>
                  <a:srgbClr val="000000"/>
                </a:solidFill>
                <a:effectLst/>
                <a:latin typeface="Calibri" panose="020F0502020204030204" pitchFamily="34" charset="0"/>
              </a:rPr>
              <a:t>Research and Design Consideratio</a:t>
            </a:r>
            <a:r>
              <a:rPr lang="en-US" altLang="zh-CN" sz="500" dirty="0">
                <a:solidFill>
                  <a:srgbClr val="000000"/>
                </a:solidFill>
                <a:effectLst/>
                <a:latin typeface="Calibri" panose="020F0502020204030204" pitchFamily="34" charset="0"/>
              </a:rPr>
              <a:t>n: How to control interactions and movements. How best to interact with information.</a:t>
            </a:r>
          </a:p>
          <a:p>
            <a:pPr>
              <a:buNone/>
            </a:pPr>
            <a:r>
              <a:rPr lang="en-US" altLang="zh-CN" sz="500" b="1" u="sng" dirty="0">
                <a:solidFill>
                  <a:srgbClr val="000000"/>
                </a:solidFill>
                <a:effectLst/>
                <a:latin typeface="Calibri" panose="020F0502020204030204" pitchFamily="34" charset="0"/>
              </a:rPr>
              <a:t>5). Webpage Design</a:t>
            </a:r>
            <a:r>
              <a:rPr lang="en-US" altLang="zh-CN" sz="500" dirty="0">
                <a:solidFill>
                  <a:srgbClr val="000000"/>
                </a:solidFill>
                <a:effectLst/>
                <a:latin typeface="Calibri" panose="020F0502020204030204" pitchFamily="34" charset="0"/>
              </a:rPr>
              <a:t>: </a:t>
            </a:r>
          </a:p>
          <a:p>
            <a:pPr>
              <a:buNone/>
            </a:pPr>
            <a:r>
              <a:rPr lang="en-US" altLang="zh-CN" sz="500" dirty="0">
                <a:solidFill>
                  <a:srgbClr val="000000"/>
                </a:solidFill>
                <a:effectLst/>
                <a:latin typeface="Calibri" panose="020F0502020204030204" pitchFamily="34" charset="0"/>
              </a:rPr>
              <a:t>Concern was with how best to structure information to enable users to navigate and access them easily and quickly. Need to think of how to design information for multiple platforms—keyboard or touch? / Research and Design Consideration: Where am I? Where can I go? What’s here? making pages distinctive, striking, and aesthetically pleasing.</a:t>
            </a:r>
          </a:p>
          <a:p>
            <a:pPr>
              <a:buNone/>
            </a:pPr>
            <a:r>
              <a:rPr lang="en-US" altLang="zh-CN" sz="500" b="1" u="sng" dirty="0">
                <a:solidFill>
                  <a:srgbClr val="000000"/>
                </a:solidFill>
                <a:latin typeface="Calibri" panose="020F0502020204030204" pitchFamily="34" charset="0"/>
              </a:rPr>
              <a:t>6). Mobile interfaces</a:t>
            </a:r>
            <a:r>
              <a:rPr lang="en-US" altLang="zh-CN" sz="500" dirty="0">
                <a:solidFill>
                  <a:srgbClr val="000000"/>
                </a:solidFill>
                <a:latin typeface="Calibri" panose="020F0502020204030204" pitchFamily="34" charset="0"/>
              </a:rPr>
              <a:t>:</a:t>
            </a:r>
          </a:p>
          <a:p>
            <a:pPr>
              <a:buNone/>
            </a:pPr>
            <a:r>
              <a:rPr lang="en-GB" altLang="zh-CN" sz="500" dirty="0">
                <a:solidFill>
                  <a:srgbClr val="000000"/>
                </a:solidFill>
                <a:effectLst/>
                <a:latin typeface="Calibri" panose="020F0502020204030204" pitchFamily="34" charset="0"/>
              </a:rPr>
              <a:t>Space needs to be big enough for all fingers to press accurately,</a:t>
            </a:r>
            <a:r>
              <a:rPr lang="zh-CN" altLang="en-US" sz="500" dirty="0">
                <a:solidFill>
                  <a:srgbClr val="000000"/>
                </a:solidFill>
                <a:latin typeface="等线" panose="02010600030101010101" pitchFamily="2" charset="-122"/>
                <a:ea typeface="等线" panose="02010600030101010101" pitchFamily="2" charset="-122"/>
              </a:rPr>
              <a:t>手</a:t>
            </a:r>
            <a:r>
              <a:rPr lang="zh-CN" altLang="en-US" sz="500" dirty="0">
                <a:solidFill>
                  <a:srgbClr val="000000"/>
                </a:solidFill>
                <a:effectLst/>
                <a:latin typeface="等线" panose="02010600030101010101" pitchFamily="2" charset="-122"/>
                <a:ea typeface="等线" panose="02010600030101010101" pitchFamily="2" charset="-122"/>
              </a:rPr>
              <a:t>动设置心情设置了三个图标，间距足够大，使用了 </a:t>
            </a:r>
            <a:r>
              <a:rPr lang="en-GB" altLang="zh-CN" sz="500" dirty="0" err="1">
                <a:solidFill>
                  <a:srgbClr val="000000"/>
                </a:solidFill>
                <a:effectLst/>
                <a:latin typeface="Calibri" panose="020F0502020204030204" pitchFamily="34" charset="0"/>
              </a:rPr>
              <a:t>Fitts’</a:t>
            </a:r>
            <a:r>
              <a:rPr lang="en-GB" altLang="zh-CN" sz="500" dirty="0">
                <a:solidFill>
                  <a:srgbClr val="000000"/>
                </a:solidFill>
                <a:effectLst/>
                <a:latin typeface="Calibri" panose="020F0502020204030204" pitchFamily="34" charset="0"/>
              </a:rPr>
              <a:t> law,</a:t>
            </a:r>
            <a:r>
              <a:rPr lang="zh-CN" altLang="en-US" sz="500" dirty="0">
                <a:solidFill>
                  <a:srgbClr val="000000"/>
                </a:solidFill>
                <a:effectLst/>
                <a:latin typeface="等线" panose="02010600030101010101" pitchFamily="2" charset="-122"/>
                <a:ea typeface="等线" panose="02010600030101010101" pitchFamily="2" charset="-122"/>
              </a:rPr>
              <a:t>确保 </a:t>
            </a:r>
            <a:r>
              <a:rPr lang="en-GB" altLang="zh-CN" sz="500" dirty="0">
                <a:solidFill>
                  <a:srgbClr val="000000"/>
                </a:solidFill>
                <a:effectLst/>
                <a:latin typeface="Calibri" panose="020F0502020204030204" pitchFamily="34" charset="0"/>
              </a:rPr>
              <a:t>right spacing</a:t>
            </a:r>
            <a:r>
              <a:rPr lang="en-US" altLang="zh-CN" sz="500" dirty="0">
                <a:solidFill>
                  <a:srgbClr val="000000"/>
                </a:solidFill>
                <a:effectLst/>
                <a:latin typeface="Calibri" panose="020F0502020204030204" pitchFamily="34" charset="0"/>
              </a:rPr>
              <a:t>.</a:t>
            </a:r>
          </a:p>
          <a:p>
            <a:pPr>
              <a:buNone/>
            </a:pPr>
            <a:r>
              <a:rPr lang="en-US" altLang="zh-CN" sz="500" b="1" u="sng" dirty="0">
                <a:solidFill>
                  <a:srgbClr val="000000"/>
                </a:solidFill>
                <a:latin typeface="Calibri" panose="020F0502020204030204" pitchFamily="34" charset="0"/>
              </a:rPr>
              <a:t>7). Appliances</a:t>
            </a:r>
            <a:r>
              <a:rPr lang="en-US" altLang="zh-CN" sz="500" dirty="0">
                <a:solidFill>
                  <a:srgbClr val="000000"/>
                </a:solidFill>
                <a:latin typeface="Calibri" panose="020F0502020204030204" pitchFamily="34" charset="0"/>
              </a:rPr>
              <a:t>:</a:t>
            </a:r>
          </a:p>
          <a:p>
            <a:pPr>
              <a:buNone/>
            </a:pPr>
            <a:r>
              <a:rPr lang="en-US" altLang="zh-CN" sz="500" dirty="0">
                <a:solidFill>
                  <a:srgbClr val="000000"/>
                </a:solidFill>
                <a:effectLst/>
                <a:latin typeface="Calibri" panose="020F0502020204030204" pitchFamily="34" charset="0"/>
              </a:rPr>
              <a:t>Used for short periods[e.g. washing machines, remotes, toasters, printers, and navigation systems, digital clock and digital camera]</a:t>
            </a:r>
            <a:r>
              <a:rPr lang="en-US" altLang="zh-CN" sz="500" dirty="0">
                <a:solidFill>
                  <a:srgbClr val="000000"/>
                </a:solidFill>
                <a:latin typeface="Calibri" panose="020F0502020204030204" pitchFamily="34" charset="0"/>
              </a:rPr>
              <a:t>.</a:t>
            </a:r>
            <a:r>
              <a:rPr lang="zh-CN" altLang="en-US" sz="500" dirty="0">
                <a:solidFill>
                  <a:srgbClr val="000000"/>
                </a:solidFill>
                <a:latin typeface="Calibri" panose="020F0502020204030204" pitchFamily="34" charset="0"/>
              </a:rPr>
              <a:t> </a:t>
            </a:r>
            <a:r>
              <a:rPr lang="en-US" altLang="zh-CN" sz="500" dirty="0">
                <a:solidFill>
                  <a:srgbClr val="000000"/>
                </a:solidFill>
                <a:effectLst/>
                <a:latin typeface="Calibri" panose="020F0502020204030204" pitchFamily="34" charset="0"/>
              </a:rPr>
              <a:t>Need to be usable with minimal, if any, learning. / Research and Design Consideration: Need to design as transient interfaces with short interactions. Simple interfaces. Consider trade-off between soft and hard controls, use of buttons or keys, dials, or scrolling.</a:t>
            </a:r>
          </a:p>
          <a:p>
            <a:pPr>
              <a:buNone/>
            </a:pPr>
            <a:r>
              <a:rPr lang="en-US" altLang="zh-CN" sz="500" b="1" u="sng" dirty="0">
                <a:solidFill>
                  <a:srgbClr val="000000"/>
                </a:solidFill>
                <a:latin typeface="Calibri" panose="020F0502020204030204" pitchFamily="34" charset="0"/>
              </a:rPr>
              <a:t>8). Voice User Interfaces:</a:t>
            </a:r>
          </a:p>
          <a:p>
            <a:pPr>
              <a:buNone/>
            </a:pPr>
            <a:r>
              <a:rPr lang="en-US" altLang="zh-CN" sz="500" dirty="0">
                <a:solidFill>
                  <a:srgbClr val="000000"/>
                </a:solidFill>
                <a:effectLst/>
                <a:latin typeface="Calibri" panose="020F0502020204030204" pitchFamily="34" charset="0"/>
              </a:rPr>
              <a:t>Used most for inquiring about specific information, for example, flight times or to perform a transaction, such as buying a ticket / Also used by people with visual impairments, e.g. speech recognition word processors, page scanners, web readers, and home control systems / </a:t>
            </a:r>
            <a:r>
              <a:rPr lang="en-US" altLang="zh-CN" sz="500" u="sng" dirty="0">
                <a:solidFill>
                  <a:srgbClr val="000000"/>
                </a:solidFill>
                <a:effectLst/>
                <a:latin typeface="Calibri" panose="020F0502020204030204" pitchFamily="34" charset="0"/>
              </a:rPr>
              <a:t>‘Barge-in</a:t>
            </a:r>
            <a:r>
              <a:rPr lang="en-US" altLang="zh-CN" sz="500" dirty="0">
                <a:solidFill>
                  <a:srgbClr val="000000"/>
                </a:solidFill>
                <a:effectLst/>
                <a:latin typeface="Calibri" panose="020F0502020204030204" pitchFamily="34" charset="0"/>
              </a:rPr>
              <a:t>’: Users can choose an option before the system has finished listing all of the options available / Can recover easily from errors / Guide those who have vague request; </a:t>
            </a:r>
            <a:r>
              <a:rPr lang="en-US" altLang="zh-CN" sz="500" b="1" u="sng" dirty="0">
                <a:solidFill>
                  <a:srgbClr val="000000"/>
                </a:solidFill>
                <a:effectLst/>
                <a:latin typeface="Calibri" panose="020F0502020204030204" pitchFamily="34" charset="0"/>
              </a:rPr>
              <a:t>Research and design considerations</a:t>
            </a:r>
            <a:r>
              <a:rPr lang="en-US" altLang="zh-CN" sz="500" dirty="0">
                <a:solidFill>
                  <a:srgbClr val="000000"/>
                </a:solidFill>
                <a:effectLst/>
                <a:latin typeface="Calibri" panose="020F0502020204030204" pitchFamily="34" charset="0"/>
              </a:rPr>
              <a:t>: Help people to navigate efficiently through a menu system. Enable them to recover easily from errors. Guide those who are vague and ambiguous in their request. Typ</a:t>
            </a:r>
            <a:r>
              <a:rPr lang="en-US" altLang="zh-CN" sz="500" dirty="0">
                <a:solidFill>
                  <a:srgbClr val="000000"/>
                </a:solidFill>
                <a:latin typeface="Calibri" panose="020F0502020204030204" pitchFamily="34" charset="0"/>
              </a:rPr>
              <a:t>e of voice (gender, dialect, accent)</a:t>
            </a:r>
            <a:endParaRPr lang="en-US" altLang="zh-CN" sz="500" dirty="0">
              <a:solidFill>
                <a:srgbClr val="000000"/>
              </a:solidFill>
              <a:effectLst/>
              <a:latin typeface="Calibri" panose="020F0502020204030204" pitchFamily="34" charset="0"/>
            </a:endParaRPr>
          </a:p>
          <a:p>
            <a:pPr>
              <a:buNone/>
            </a:pPr>
            <a:r>
              <a:rPr lang="en-US" altLang="zh-CN" sz="500" b="1" u="sng" dirty="0">
                <a:solidFill>
                  <a:srgbClr val="000000"/>
                </a:solidFill>
                <a:effectLst/>
                <a:latin typeface="Calibri" panose="020F0502020204030204" pitchFamily="34" charset="0"/>
              </a:rPr>
              <a:t>9). Pen-based devices: Cons: </a:t>
            </a:r>
            <a:r>
              <a:rPr lang="en-US" altLang="zh-CN" sz="500" dirty="0">
                <a:solidFill>
                  <a:srgbClr val="000000"/>
                </a:solidFill>
                <a:effectLst/>
                <a:latin typeface="Calibri" panose="020F0502020204030204" pitchFamily="34" charset="0"/>
              </a:rPr>
              <a:t>Allows users to annotate existing documents quickly and easily, sign doc, remote team communicate one shared doc.</a:t>
            </a:r>
          </a:p>
          <a:p>
            <a:pPr>
              <a:buNone/>
            </a:pPr>
            <a:endParaRPr lang="en-US" altLang="zh-CN" sz="500" dirty="0">
              <a:solidFill>
                <a:srgbClr val="000000"/>
              </a:solidFill>
              <a:effectLst/>
              <a:latin typeface="Calibri" panose="020F0502020204030204" pitchFamily="34" charset="0"/>
            </a:endParaRPr>
          </a:p>
        </p:txBody>
      </p:sp>
      <p:sp>
        <p:nvSpPr>
          <p:cNvPr id="28" name="文本框 27">
            <a:extLst>
              <a:ext uri="{FF2B5EF4-FFF2-40B4-BE49-F238E27FC236}">
                <a16:creationId xmlns:a16="http://schemas.microsoft.com/office/drawing/2014/main" id="{A76F0C52-3856-05CF-1352-F1276444B3F9}"/>
              </a:ext>
            </a:extLst>
          </p:cNvPr>
          <p:cNvSpPr txBox="1"/>
          <p:nvPr/>
        </p:nvSpPr>
        <p:spPr>
          <a:xfrm>
            <a:off x="2896498" y="3831727"/>
            <a:ext cx="1606867" cy="2939266"/>
          </a:xfrm>
          <a:prstGeom prst="rect">
            <a:avLst/>
          </a:prstGeom>
          <a:noFill/>
        </p:spPr>
        <p:txBody>
          <a:bodyPr wrap="square" rtlCol="0">
            <a:spAutoFit/>
          </a:bodyPr>
          <a:lstStyle/>
          <a:p>
            <a:pPr>
              <a:buNone/>
            </a:pPr>
            <a:r>
              <a:rPr lang="en-US" altLang="zh-CN" sz="500" b="1" u="sng" dirty="0">
                <a:solidFill>
                  <a:srgbClr val="000000"/>
                </a:solidFill>
                <a:effectLst/>
                <a:latin typeface="Calibri" panose="020F0502020204030204" pitchFamily="34" charset="0"/>
              </a:rPr>
              <a:t>10). Touchscreen</a:t>
            </a:r>
            <a:r>
              <a:rPr lang="en-US" altLang="zh-CN" sz="500" b="1" dirty="0">
                <a:solidFill>
                  <a:srgbClr val="000000"/>
                </a:solidFill>
                <a:effectLst/>
                <a:latin typeface="Calibri" panose="020F0502020204030204" pitchFamily="34" charset="0"/>
              </a:rPr>
              <a:t>:</a:t>
            </a:r>
          </a:p>
          <a:p>
            <a:pPr>
              <a:buNone/>
            </a:pPr>
            <a:r>
              <a:rPr lang="en-US" altLang="zh-CN" sz="500" dirty="0">
                <a:solidFill>
                  <a:srgbClr val="000000"/>
                </a:solidFill>
                <a:effectLst/>
                <a:latin typeface="Calibri" panose="020F0502020204030204" pitchFamily="34" charset="0"/>
              </a:rPr>
              <a:t>Multi-touch surfaces support a range of more dynamic finger tip actions, for example, swiping, flicking, pinching, pushing, and tapping; Supports one and two hand gestures, including tapping, zooming, stretching, flicking, dwelling, and dragging / </a:t>
            </a:r>
            <a:r>
              <a:rPr lang="en-US" altLang="zh-CN" sz="500" b="1" u="sng" dirty="0">
                <a:solidFill>
                  <a:srgbClr val="000000"/>
                </a:solidFill>
                <a:effectLst/>
                <a:latin typeface="Calibri" panose="020F0502020204030204" pitchFamily="34" charset="0"/>
              </a:rPr>
              <a:t>RDC</a:t>
            </a:r>
            <a:r>
              <a:rPr lang="en-US" altLang="zh-CN" sz="500" dirty="0">
                <a:solidFill>
                  <a:srgbClr val="000000"/>
                </a:solidFill>
                <a:effectLst/>
                <a:latin typeface="Calibri" panose="020F0502020204030204" pitchFamily="34" charset="0"/>
              </a:rPr>
              <a:t>: Core design concerns include whether size, orientation, and shape of touch displays effect collaboration.</a:t>
            </a:r>
          </a:p>
          <a:p>
            <a:pPr>
              <a:buNone/>
            </a:pPr>
            <a:r>
              <a:rPr lang="en-US" altLang="zh-CN" sz="500" b="1" u="sng" dirty="0">
                <a:solidFill>
                  <a:srgbClr val="000000"/>
                </a:solidFill>
                <a:latin typeface="Calibri" panose="020F0502020204030204" pitchFamily="34" charset="0"/>
              </a:rPr>
              <a:t>11).</a:t>
            </a:r>
            <a:r>
              <a:rPr lang="zh-CN" altLang="en-US" sz="500" b="1" u="sng" dirty="0">
                <a:solidFill>
                  <a:srgbClr val="000000"/>
                </a:solidFill>
                <a:latin typeface="Calibri" panose="020F0502020204030204" pitchFamily="34" charset="0"/>
              </a:rPr>
              <a:t> </a:t>
            </a:r>
            <a:r>
              <a:rPr lang="en-US" altLang="zh-CN" sz="500" b="1" u="sng" dirty="0">
                <a:solidFill>
                  <a:srgbClr val="000000"/>
                </a:solidFill>
                <a:latin typeface="Calibri" panose="020F0502020204030204" pitchFamily="34" charset="0"/>
              </a:rPr>
              <a:t>Gesture-based</a:t>
            </a:r>
            <a:r>
              <a:rPr lang="zh-CN" altLang="en-US" sz="500" b="1" u="sng" dirty="0">
                <a:solidFill>
                  <a:srgbClr val="000000"/>
                </a:solidFill>
                <a:latin typeface="Calibri" panose="020F0502020204030204" pitchFamily="34" charset="0"/>
              </a:rPr>
              <a:t> </a:t>
            </a:r>
            <a:r>
              <a:rPr lang="en-US" altLang="zh-CN" sz="500" b="1" u="sng" dirty="0">
                <a:solidFill>
                  <a:srgbClr val="000000"/>
                </a:solidFill>
                <a:latin typeface="Calibri" panose="020F0502020204030204" pitchFamily="34" charset="0"/>
              </a:rPr>
              <a:t>System</a:t>
            </a:r>
            <a:r>
              <a:rPr lang="en-US" altLang="zh-CN" sz="500" dirty="0">
                <a:solidFill>
                  <a:srgbClr val="000000"/>
                </a:solidFill>
                <a:latin typeface="Calibri" panose="020F0502020204030204" pitchFamily="34" charset="0"/>
              </a:rPr>
              <a:t>:</a:t>
            </a:r>
          </a:p>
          <a:p>
            <a:pPr>
              <a:buNone/>
            </a:pPr>
            <a:r>
              <a:rPr lang="en-US" altLang="zh-CN" sz="500" dirty="0">
                <a:solidFill>
                  <a:srgbClr val="000000"/>
                </a:solidFill>
                <a:latin typeface="Calibri" panose="020F0502020204030204" pitchFamily="34" charset="0"/>
              </a:rPr>
              <a:t>I</a:t>
            </a:r>
            <a:r>
              <a:rPr lang="en-US" altLang="zh-CN" sz="500" dirty="0">
                <a:solidFill>
                  <a:srgbClr val="000000"/>
                </a:solidFill>
                <a:effectLst/>
                <a:latin typeface="Calibri" panose="020F0502020204030204" pitchFamily="34" charset="0"/>
              </a:rPr>
              <a:t>nvolve moving arms and hands to communicate, uses camera recognition, sensor, and computer vision techniques. / </a:t>
            </a:r>
            <a:r>
              <a:rPr lang="en-US" altLang="zh-CN" sz="500" b="1" u="sng" dirty="0">
                <a:solidFill>
                  <a:srgbClr val="000000"/>
                </a:solidFill>
                <a:effectLst/>
                <a:latin typeface="Calibri" panose="020F0502020204030204" pitchFamily="34" charset="0"/>
              </a:rPr>
              <a:t>RDC</a:t>
            </a:r>
            <a:r>
              <a:rPr lang="en-US" altLang="zh-CN" sz="500" dirty="0">
                <a:solidFill>
                  <a:srgbClr val="000000"/>
                </a:solidFill>
                <a:effectLst/>
                <a:latin typeface="Calibri" panose="020F0502020204030204" pitchFamily="34" charset="0"/>
              </a:rPr>
              <a:t>: How does computer recognize and delineate user’s gestures? [star/end point, different gestures(deictic gesture, hand wave), religion/cultural gestures]; The sequence of actions.</a:t>
            </a:r>
          </a:p>
          <a:p>
            <a:pPr>
              <a:buNone/>
            </a:pPr>
            <a:r>
              <a:rPr lang="en-US" altLang="zh-CN" sz="500" b="1" u="sng" dirty="0">
                <a:solidFill>
                  <a:srgbClr val="000000"/>
                </a:solidFill>
                <a:latin typeface="Calibri" panose="020F0502020204030204" pitchFamily="34" charset="0"/>
              </a:rPr>
              <a:t>12). Haptic Interfaces: </a:t>
            </a:r>
            <a:r>
              <a:rPr lang="zh-CN" altLang="en-US" sz="500" b="1" u="sng" dirty="0">
                <a:solidFill>
                  <a:srgbClr val="000000"/>
                </a:solidFill>
                <a:latin typeface="Calibri" panose="020F0502020204030204" pitchFamily="34" charset="0"/>
              </a:rPr>
              <a:t>触觉交互</a:t>
            </a:r>
            <a:endParaRPr lang="en-US" altLang="zh-CN" sz="500" b="1" u="sng" dirty="0">
              <a:solidFill>
                <a:srgbClr val="000000"/>
              </a:solidFill>
              <a:latin typeface="Calibri" panose="020F0502020204030204" pitchFamily="34" charset="0"/>
            </a:endParaRPr>
          </a:p>
          <a:p>
            <a:pPr>
              <a:buNone/>
            </a:pPr>
            <a:r>
              <a:rPr lang="en-US" altLang="zh-CN" sz="500" dirty="0">
                <a:solidFill>
                  <a:srgbClr val="000000"/>
                </a:solidFill>
                <a:latin typeface="Calibri" panose="020F0502020204030204" pitchFamily="34" charset="0"/>
              </a:rPr>
              <a:t>By applying vibration and forces to a person’s body, using actuators that are embedded in their clothing or a device they are carrying, such as a smartphone. / </a:t>
            </a:r>
            <a:r>
              <a:rPr lang="en-US" altLang="zh-CN" sz="500" b="1" u="sng" dirty="0">
                <a:solidFill>
                  <a:srgbClr val="000000"/>
                </a:solidFill>
                <a:latin typeface="Calibri" panose="020F0502020204030204" pitchFamily="34" charset="0"/>
              </a:rPr>
              <a:t>Research and Design Consideration</a:t>
            </a:r>
            <a:r>
              <a:rPr lang="en-US" altLang="zh-CN" sz="500" dirty="0">
                <a:solidFill>
                  <a:srgbClr val="000000"/>
                </a:solidFill>
                <a:latin typeface="Calibri" panose="020F0502020204030204" pitchFamily="34" charset="0"/>
              </a:rPr>
              <a:t>: Where put, Whether to use single or sequence ‘touches’, When to buzz and how intense, Different feels in different contexts, What devices can support vibration. </a:t>
            </a:r>
          </a:p>
          <a:p>
            <a:pPr>
              <a:buNone/>
            </a:pPr>
            <a:r>
              <a:rPr lang="en-US" altLang="zh-CN" sz="500" b="1" u="sng" dirty="0">
                <a:solidFill>
                  <a:srgbClr val="000000"/>
                </a:solidFill>
                <a:latin typeface="Calibri" panose="020F0502020204030204" pitchFamily="34" charset="0"/>
              </a:rPr>
              <a:t>13). Multimodal Interfaces:</a:t>
            </a:r>
            <a:r>
              <a:rPr lang="zh-CN" altLang="en-US" sz="500" b="1" u="sng" dirty="0">
                <a:solidFill>
                  <a:srgbClr val="000000"/>
                </a:solidFill>
                <a:latin typeface="Calibri" panose="020F0502020204030204" pitchFamily="34" charset="0"/>
              </a:rPr>
              <a:t> 多模态</a:t>
            </a:r>
            <a:br>
              <a:rPr lang="en-US" altLang="zh-CN" sz="500" dirty="0">
                <a:solidFill>
                  <a:srgbClr val="000000"/>
                </a:solidFill>
                <a:latin typeface="Calibri" panose="020F0502020204030204" pitchFamily="34" charset="0"/>
              </a:rPr>
            </a:br>
            <a:r>
              <a:rPr lang="en-US" altLang="zh-CN" sz="500" dirty="0">
                <a:solidFill>
                  <a:srgbClr val="000000"/>
                </a:solidFill>
                <a:latin typeface="Calibri" panose="020F0502020204030204" pitchFamily="34" charset="0"/>
              </a:rPr>
              <a:t>Provide enriched user experiences, such as touch, sight, sound and speech. Support flexible, efficient, and expressive means of human computer interaction. Combine multi-sensor to track eye gaze, facial expression, lip move. / </a:t>
            </a:r>
            <a:r>
              <a:rPr lang="en-US" altLang="zh-CN" sz="500" b="1" u="sng" dirty="0">
                <a:solidFill>
                  <a:srgbClr val="000000"/>
                </a:solidFill>
                <a:latin typeface="Calibri" panose="020F0502020204030204" pitchFamily="34" charset="0"/>
              </a:rPr>
              <a:t>Research and Design Consideration</a:t>
            </a:r>
            <a:r>
              <a:rPr lang="en-US" altLang="zh-CN" sz="500" dirty="0">
                <a:solidFill>
                  <a:srgbClr val="000000"/>
                </a:solidFill>
                <a:latin typeface="Calibri" panose="020F0502020204030204" pitchFamily="34" charset="0"/>
              </a:rPr>
              <a:t>: Much harder to calibrate these than single modality system. What is the output from combining different input sources.</a:t>
            </a:r>
          </a:p>
          <a:p>
            <a:pPr>
              <a:buNone/>
            </a:pPr>
            <a:r>
              <a:rPr lang="en-US" altLang="zh-CN" sz="500" b="1" u="sng" dirty="0">
                <a:solidFill>
                  <a:srgbClr val="000000"/>
                </a:solidFill>
                <a:latin typeface="Calibri" panose="020F0502020204030204" pitchFamily="34" charset="0"/>
              </a:rPr>
              <a:t>14). Shareable Interfaces: </a:t>
            </a:r>
          </a:p>
          <a:p>
            <a:pPr>
              <a:buNone/>
            </a:pPr>
            <a:r>
              <a:rPr lang="en-US" altLang="zh-CN" sz="500" dirty="0">
                <a:solidFill>
                  <a:srgbClr val="000000"/>
                </a:solidFill>
                <a:latin typeface="Calibri" panose="020F0502020204030204" pitchFamily="34" charset="0"/>
              </a:rPr>
              <a:t>Provide a large interactional space that can support flexible group working. / </a:t>
            </a:r>
            <a:r>
              <a:rPr lang="en-US" altLang="zh-CN" sz="500" b="1" u="sng" dirty="0">
                <a:solidFill>
                  <a:srgbClr val="000000"/>
                </a:solidFill>
                <a:latin typeface="Calibri" panose="020F0502020204030204" pitchFamily="34" charset="0"/>
              </a:rPr>
              <a:t>Research and Design</a:t>
            </a:r>
            <a:r>
              <a:rPr lang="en-US" altLang="zh-CN" sz="500" dirty="0">
                <a:solidFill>
                  <a:srgbClr val="000000"/>
                </a:solidFill>
                <a:latin typeface="Calibri" panose="020F0502020204030204" pitchFamily="34" charset="0"/>
              </a:rPr>
              <a:t>: Whether size, orientation, shape of display have an effect on collaboration?</a:t>
            </a:r>
          </a:p>
        </p:txBody>
      </p:sp>
      <p:sp>
        <p:nvSpPr>
          <p:cNvPr id="39" name="文本框 38">
            <a:extLst>
              <a:ext uri="{FF2B5EF4-FFF2-40B4-BE49-F238E27FC236}">
                <a16:creationId xmlns:a16="http://schemas.microsoft.com/office/drawing/2014/main" id="{D4F4A286-A4DC-7D2C-B951-6DC0A8E043D5}"/>
              </a:ext>
            </a:extLst>
          </p:cNvPr>
          <p:cNvSpPr txBox="1"/>
          <p:nvPr/>
        </p:nvSpPr>
        <p:spPr>
          <a:xfrm>
            <a:off x="4327314" y="3747201"/>
            <a:ext cx="1562100" cy="3093154"/>
          </a:xfrm>
          <a:prstGeom prst="rect">
            <a:avLst/>
          </a:prstGeom>
          <a:noFill/>
        </p:spPr>
        <p:txBody>
          <a:bodyPr wrap="square" rtlCol="0">
            <a:spAutoFit/>
          </a:bodyPr>
          <a:lstStyle/>
          <a:p>
            <a:pPr>
              <a:buNone/>
            </a:pPr>
            <a:r>
              <a:rPr lang="en-US" altLang="zh-CN" sz="500" b="1" u="sng" dirty="0">
                <a:solidFill>
                  <a:srgbClr val="000000"/>
                </a:solidFill>
                <a:effectLst/>
                <a:latin typeface="Calibri" panose="020F0502020204030204" pitchFamily="34" charset="0"/>
              </a:rPr>
              <a:t>15).Tangible Interfaces</a:t>
            </a:r>
            <a:r>
              <a:rPr lang="en-US" altLang="zh-CN" sz="500" b="1" dirty="0">
                <a:solidFill>
                  <a:srgbClr val="000000"/>
                </a:solidFill>
                <a:effectLst/>
                <a:latin typeface="Calibri" panose="020F0502020204030204" pitchFamily="34" charset="0"/>
              </a:rPr>
              <a:t>:</a:t>
            </a:r>
          </a:p>
          <a:p>
            <a:pPr>
              <a:buNone/>
            </a:pPr>
            <a:r>
              <a:rPr lang="en-US" altLang="zh-CN" sz="500" dirty="0">
                <a:solidFill>
                  <a:srgbClr val="000000"/>
                </a:solidFill>
                <a:effectLst/>
                <a:latin typeface="Calibri" panose="020F0502020204030204" pitchFamily="34" charset="0"/>
              </a:rPr>
              <a:t>Type of sensor-based interaction, where physical objects, for example, bricks, are coupled with digital representations. </a:t>
            </a:r>
            <a:r>
              <a:rPr lang="en-US" altLang="zh-CN" sz="500" b="1" u="sng" dirty="0">
                <a:solidFill>
                  <a:srgbClr val="000000"/>
                </a:solidFill>
                <a:effectLst/>
                <a:latin typeface="Calibri" panose="020F0502020204030204" pitchFamily="34" charset="0"/>
              </a:rPr>
              <a:t>Pros</a:t>
            </a:r>
            <a:r>
              <a:rPr lang="en-US" altLang="zh-CN" sz="500" dirty="0">
                <a:solidFill>
                  <a:srgbClr val="000000"/>
                </a:solidFill>
                <a:effectLst/>
                <a:latin typeface="Calibri" panose="020F0502020204030204" pitchFamily="34" charset="0"/>
              </a:rPr>
              <a:t>: </a:t>
            </a:r>
            <a:r>
              <a:rPr lang="zh-CN" altLang="en-US" sz="500" dirty="0">
                <a:solidFill>
                  <a:srgbClr val="000000"/>
                </a:solidFill>
                <a:effectLst/>
                <a:latin typeface="Calibri" panose="020F0502020204030204" pitchFamily="34" charset="0"/>
              </a:rPr>
              <a:t>多人浏览，多视角同时观看，</a:t>
            </a:r>
            <a:r>
              <a:rPr lang="en-US" altLang="zh-CN" sz="500" dirty="0">
                <a:solidFill>
                  <a:srgbClr val="000000"/>
                </a:solidFill>
                <a:effectLst/>
                <a:latin typeface="Calibri" panose="020F0502020204030204" pitchFamily="34" charset="0"/>
              </a:rPr>
              <a:t>Encourages different ways of representing and exploring a problem space</a:t>
            </a:r>
            <a:r>
              <a:rPr lang="en-US" altLang="zh-CN" sz="500" dirty="0">
                <a:solidFill>
                  <a:srgbClr val="000000"/>
                </a:solidFill>
                <a:latin typeface="Calibri" panose="020F0502020204030204" pitchFamily="34" charset="0"/>
              </a:rPr>
              <a:t>.</a:t>
            </a:r>
            <a:r>
              <a:rPr lang="zh-CN" altLang="en-US" sz="500" dirty="0">
                <a:solidFill>
                  <a:srgbClr val="000000"/>
                </a:solidFill>
                <a:latin typeface="Calibri" panose="020F0502020204030204" pitchFamily="34" charset="0"/>
              </a:rPr>
              <a:t> </a:t>
            </a:r>
            <a:r>
              <a:rPr lang="en-US" altLang="zh-CN" sz="500" b="1" u="sng" dirty="0">
                <a:solidFill>
                  <a:srgbClr val="000000"/>
                </a:solidFill>
                <a:latin typeface="Calibri" panose="020F0502020204030204" pitchFamily="34" charset="0"/>
              </a:rPr>
              <a:t>RDC</a:t>
            </a:r>
            <a:r>
              <a:rPr lang="en-US" altLang="zh-CN" sz="500" dirty="0">
                <a:solidFill>
                  <a:srgbClr val="000000"/>
                </a:solidFill>
                <a:latin typeface="Calibri" panose="020F0502020204030204" pitchFamily="34" charset="0"/>
              </a:rPr>
              <a:t>: What kind of coupling to use between the physical action and digital effect[Study or Entertainment]? </a:t>
            </a:r>
            <a:r>
              <a:rPr lang="en-US" altLang="zh-CN" sz="500" dirty="0">
                <a:solidFill>
                  <a:srgbClr val="000000"/>
                </a:solidFill>
                <a:effectLst/>
                <a:latin typeface="Calibri" panose="020F0502020204030204" pitchFamily="34" charset="0"/>
              </a:rPr>
              <a:t>When a person manipulates the physical object/s, it causes a digital effect to occur)? What kind of physical artifact to use[bricks, cube, stickies, cardboard  token].</a:t>
            </a:r>
          </a:p>
          <a:p>
            <a:pPr>
              <a:buNone/>
            </a:pPr>
            <a:r>
              <a:rPr lang="en-US" altLang="zh-CN" sz="500" b="1" u="sng" dirty="0">
                <a:solidFill>
                  <a:srgbClr val="000000"/>
                </a:solidFill>
                <a:latin typeface="Calibri" panose="020F0502020204030204" pitchFamily="34" charset="0"/>
              </a:rPr>
              <a:t>16). Augmented Reality</a:t>
            </a:r>
            <a:r>
              <a:rPr lang="en-US" altLang="zh-CN" sz="500" dirty="0">
                <a:solidFill>
                  <a:srgbClr val="000000"/>
                </a:solidFill>
                <a:latin typeface="Calibri" panose="020F0502020204030204" pitchFamily="34" charset="0"/>
              </a:rPr>
              <a:t>:</a:t>
            </a:r>
          </a:p>
          <a:p>
            <a:pPr>
              <a:buNone/>
            </a:pPr>
            <a:r>
              <a:rPr lang="en-US" altLang="zh-CN" sz="500" dirty="0">
                <a:solidFill>
                  <a:srgbClr val="000000"/>
                </a:solidFill>
                <a:effectLst/>
                <a:latin typeface="Calibri" panose="020F0502020204030204" pitchFamily="34" charset="0"/>
              </a:rPr>
              <a:t>Virtual representations are superimposed on physical devices and objects [medicine: aid physician understands what being examined through X-ray; Air Traffic Control: helps identify planes difficult to make out with real landing, taking off taxiing info]. / </a:t>
            </a:r>
            <a:r>
              <a:rPr lang="en-US" altLang="zh-CN" sz="500" b="1" u="sng" dirty="0">
                <a:solidFill>
                  <a:srgbClr val="000000"/>
                </a:solidFill>
                <a:effectLst/>
                <a:latin typeface="Calibri" panose="020F0502020204030204" pitchFamily="34" charset="0"/>
              </a:rPr>
              <a:t>RDC</a:t>
            </a:r>
            <a:r>
              <a:rPr lang="en-US" altLang="zh-CN" sz="500" dirty="0">
                <a:solidFill>
                  <a:srgbClr val="000000"/>
                </a:solidFill>
                <a:effectLst/>
                <a:latin typeface="Calibri" panose="020F0502020204030204" pitchFamily="34" charset="0"/>
              </a:rPr>
              <a:t>:  When and where in physical environment? Stand out, but not distract normal routine. How to align with real world? What happen if AR off the track. What device can support AR.</a:t>
            </a:r>
          </a:p>
          <a:p>
            <a:pPr>
              <a:buNone/>
            </a:pPr>
            <a:r>
              <a:rPr lang="en-US" altLang="zh-CN" sz="500" b="1" u="sng" dirty="0">
                <a:solidFill>
                  <a:srgbClr val="000000"/>
                </a:solidFill>
                <a:latin typeface="Calibri" panose="020F0502020204030204" pitchFamily="34" charset="0"/>
              </a:rPr>
              <a:t>17).</a:t>
            </a:r>
            <a:r>
              <a:rPr lang="zh-CN" altLang="en-US" sz="500" b="1" u="sng" dirty="0">
                <a:solidFill>
                  <a:srgbClr val="000000"/>
                </a:solidFill>
                <a:latin typeface="Calibri" panose="020F0502020204030204" pitchFamily="34" charset="0"/>
              </a:rPr>
              <a:t> </a:t>
            </a:r>
            <a:r>
              <a:rPr lang="en-US" altLang="zh-CN" sz="500" b="1" u="sng" dirty="0">
                <a:solidFill>
                  <a:srgbClr val="000000"/>
                </a:solidFill>
                <a:latin typeface="Calibri" panose="020F0502020204030204" pitchFamily="34" charset="0"/>
              </a:rPr>
              <a:t>Wearable</a:t>
            </a:r>
            <a:r>
              <a:rPr lang="en-US" altLang="zh-CN" sz="500" dirty="0">
                <a:solidFill>
                  <a:srgbClr val="000000"/>
                </a:solidFill>
                <a:latin typeface="Calibri" panose="020F0502020204030204" pitchFamily="34" charset="0"/>
              </a:rPr>
              <a:t>:</a:t>
            </a:r>
          </a:p>
          <a:p>
            <a:pPr>
              <a:buNone/>
            </a:pPr>
            <a:r>
              <a:rPr lang="en-US" altLang="zh-CN" sz="500" dirty="0">
                <a:solidFill>
                  <a:srgbClr val="000000"/>
                </a:solidFill>
                <a:effectLst/>
                <a:latin typeface="Calibri" panose="020F0502020204030204" pitchFamily="34" charset="0"/>
              </a:rPr>
              <a:t>Comfort[not get in way], hygiene[still work after laundry], Ease of wear, Usability</a:t>
            </a:r>
          </a:p>
          <a:p>
            <a:pPr>
              <a:buNone/>
            </a:pPr>
            <a:r>
              <a:rPr lang="en-US" altLang="zh-CN" sz="500" b="1" u="sng" dirty="0">
                <a:solidFill>
                  <a:srgbClr val="000000"/>
                </a:solidFill>
                <a:latin typeface="Calibri" panose="020F0502020204030204" pitchFamily="34" charset="0"/>
              </a:rPr>
              <a:t>18). Robots</a:t>
            </a:r>
            <a:r>
              <a:rPr lang="en-US" altLang="zh-CN" sz="500" dirty="0">
                <a:solidFill>
                  <a:srgbClr val="000000"/>
                </a:solidFill>
                <a:latin typeface="Calibri" panose="020F0502020204030204" pitchFamily="34" charset="0"/>
              </a:rPr>
              <a:t>:</a:t>
            </a:r>
          </a:p>
          <a:p>
            <a:pPr>
              <a:buNone/>
            </a:pPr>
            <a:r>
              <a:rPr lang="en-US" altLang="zh-CN" sz="500" dirty="0">
                <a:solidFill>
                  <a:srgbClr val="000000"/>
                </a:solidFill>
                <a:latin typeface="Calibri" panose="020F0502020204030204" pitchFamily="34" charset="0"/>
              </a:rPr>
              <a:t>Industry Robot, Social robot, Drone / </a:t>
            </a:r>
            <a:r>
              <a:rPr lang="en-US" altLang="zh-CN" sz="500" b="1" u="sng" dirty="0">
                <a:solidFill>
                  <a:srgbClr val="000000"/>
                </a:solidFill>
                <a:latin typeface="Calibri" panose="020F0502020204030204" pitchFamily="34" charset="0"/>
              </a:rPr>
              <a:t>RDC</a:t>
            </a:r>
            <a:r>
              <a:rPr lang="en-US" altLang="zh-CN" sz="500" dirty="0">
                <a:solidFill>
                  <a:srgbClr val="000000"/>
                </a:solidFill>
                <a:latin typeface="Calibri" panose="020F0502020204030204" pitchFamily="34" charset="0"/>
              </a:rPr>
              <a:t>: Should robots be designed to be human-like or look like and behave like robots that serve a clearly-defined purpose? Ethical issues?</a:t>
            </a:r>
          </a:p>
          <a:p>
            <a:pPr>
              <a:buNone/>
            </a:pPr>
            <a:r>
              <a:rPr lang="en-US" altLang="zh-CN" sz="500" b="1" u="sng" dirty="0">
                <a:solidFill>
                  <a:srgbClr val="000000"/>
                </a:solidFill>
                <a:latin typeface="Calibri" panose="020F0502020204030204" pitchFamily="34" charset="0"/>
              </a:rPr>
              <a:t>19). Brain-computer Interfaces: </a:t>
            </a:r>
            <a:r>
              <a:rPr lang="zh-CN" altLang="en-US" sz="500" b="1" u="sng" dirty="0">
                <a:solidFill>
                  <a:srgbClr val="000000"/>
                </a:solidFill>
                <a:latin typeface="Calibri" panose="020F0502020204030204" pitchFamily="34" charset="0"/>
              </a:rPr>
              <a:t>脑机接口</a:t>
            </a:r>
            <a:endParaRPr lang="en-US" altLang="zh-CN" sz="500" b="1" u="sng" dirty="0">
              <a:solidFill>
                <a:srgbClr val="000000"/>
              </a:solidFill>
              <a:latin typeface="Calibri" panose="020F0502020204030204" pitchFamily="34" charset="0"/>
            </a:endParaRPr>
          </a:p>
          <a:p>
            <a:pPr>
              <a:buNone/>
            </a:pPr>
            <a:r>
              <a:rPr lang="en-US" altLang="zh-CN" sz="500" dirty="0">
                <a:solidFill>
                  <a:srgbClr val="000000"/>
                </a:solidFill>
                <a:latin typeface="Calibri" panose="020F0502020204030204" pitchFamily="34" charset="0"/>
              </a:rPr>
              <a:t>Brain-computer interfaces (BCI) provide a communication pathway between a person’s brain waves and an external device, such as a cursor on a screen.</a:t>
            </a:r>
          </a:p>
          <a:p>
            <a:pPr>
              <a:buNone/>
            </a:pPr>
            <a:r>
              <a:rPr lang="en-US" altLang="zh-CN" sz="500" b="1" u="sng" dirty="0">
                <a:solidFill>
                  <a:srgbClr val="000000"/>
                </a:solidFill>
                <a:latin typeface="Calibri" panose="020F0502020204030204" pitchFamily="34" charset="0"/>
              </a:rPr>
              <a:t>20). Smart Interfaces:</a:t>
            </a:r>
          </a:p>
          <a:p>
            <a:pPr>
              <a:buNone/>
            </a:pPr>
            <a:r>
              <a:rPr lang="en-US" altLang="zh-CN" sz="500" dirty="0">
                <a:solidFill>
                  <a:srgbClr val="000000"/>
                </a:solidFill>
                <a:latin typeface="Calibri" panose="020F0502020204030204" pitchFamily="34" charset="0"/>
              </a:rPr>
              <a:t>Context-aware, human-building interactions.</a:t>
            </a:r>
          </a:p>
          <a:p>
            <a:pPr>
              <a:buNone/>
            </a:pPr>
            <a:r>
              <a:rPr lang="en-US" altLang="zh-CN" sz="500" b="1" u="sng" dirty="0">
                <a:solidFill>
                  <a:srgbClr val="000000"/>
                </a:solidFill>
                <a:latin typeface="Calibri" panose="020F0502020204030204" pitchFamily="34" charset="0"/>
              </a:rPr>
              <a:t>Select Which Interfaces</a:t>
            </a:r>
            <a:r>
              <a:rPr lang="en-US" altLang="zh-CN" sz="500" dirty="0">
                <a:solidFill>
                  <a:srgbClr val="000000"/>
                </a:solidFill>
                <a:latin typeface="Calibri" panose="020F0502020204030204" pitchFamily="34" charset="0"/>
              </a:rPr>
              <a:t>: 1). task, users, context, cost, robustness;  2). Is multimedia better than tangible interfaces for learning?</a:t>
            </a:r>
          </a:p>
        </p:txBody>
      </p:sp>
      <p:sp>
        <p:nvSpPr>
          <p:cNvPr id="41" name="文本框 40">
            <a:extLst>
              <a:ext uri="{FF2B5EF4-FFF2-40B4-BE49-F238E27FC236}">
                <a16:creationId xmlns:a16="http://schemas.microsoft.com/office/drawing/2014/main" id="{D25CC5FE-8599-318E-65CD-B8524FFE3738}"/>
              </a:ext>
            </a:extLst>
          </p:cNvPr>
          <p:cNvSpPr txBox="1"/>
          <p:nvPr/>
        </p:nvSpPr>
        <p:spPr>
          <a:xfrm>
            <a:off x="5728229" y="3657831"/>
            <a:ext cx="1562100" cy="3339376"/>
          </a:xfrm>
          <a:prstGeom prst="rect">
            <a:avLst/>
          </a:prstGeom>
          <a:noFill/>
        </p:spPr>
        <p:txBody>
          <a:bodyPr wrap="square" rtlCol="0">
            <a:spAutoFit/>
          </a:bodyPr>
          <a:lstStyle/>
          <a:p>
            <a:pPr>
              <a:buNone/>
            </a:pPr>
            <a:r>
              <a:rPr lang="en-US" altLang="zh-CN" sz="500" dirty="0">
                <a:solidFill>
                  <a:srgbClr val="000000"/>
                </a:solidFill>
                <a:effectLst/>
                <a:latin typeface="Calibri" panose="020F0502020204030204" pitchFamily="34" charset="0"/>
              </a:rPr>
              <a:t>Continuous : 3). Is speech as effective as a command-based interface? 4). Is a multimodal interface more effective than a mono-modal interface? </a:t>
            </a:r>
          </a:p>
          <a:p>
            <a:pPr>
              <a:buNone/>
            </a:pPr>
            <a:r>
              <a:rPr lang="en-US" altLang="zh-CN" sz="500" b="1" dirty="0">
                <a:solidFill>
                  <a:srgbClr val="FF0000"/>
                </a:solidFill>
                <a:highlight>
                  <a:srgbClr val="FFFF00"/>
                </a:highlight>
                <a:latin typeface="Calibri" panose="020F0502020204030204" pitchFamily="34" charset="0"/>
              </a:rPr>
              <a:t>11. Field Study and Analytics</a:t>
            </a:r>
          </a:p>
          <a:p>
            <a:pPr>
              <a:buNone/>
            </a:pPr>
            <a:r>
              <a:rPr lang="en-GB" altLang="zh-CN" sz="500" b="1" u="sng" dirty="0">
                <a:solidFill>
                  <a:srgbClr val="FF0000"/>
                </a:solidFill>
                <a:effectLst/>
                <a:highlight>
                  <a:srgbClr val="00FF00"/>
                </a:highlight>
                <a:latin typeface="Calibri-Bold"/>
              </a:rPr>
              <a:t>Observation(natural/controlled)</a:t>
            </a:r>
            <a:r>
              <a:rPr lang="en-GB" altLang="zh-CN" sz="500" u="sng" dirty="0">
                <a:solidFill>
                  <a:srgbClr val="FF0000"/>
                </a:solidFill>
                <a:effectLst/>
                <a:highlight>
                  <a:srgbClr val="00FF00"/>
                </a:highlight>
                <a:latin typeface="Calibri" panose="020F0502020204030204" pitchFamily="34" charset="0"/>
              </a:rPr>
              <a:t>:</a:t>
            </a:r>
            <a:r>
              <a:rPr lang="en-GB" altLang="zh-CN" sz="500" b="1" u="sng" dirty="0">
                <a:solidFill>
                  <a:srgbClr val="FF0000"/>
                </a:solidFill>
                <a:effectLst/>
                <a:latin typeface="Calibri-Bold"/>
              </a:rPr>
              <a:t> </a:t>
            </a:r>
            <a:r>
              <a:rPr lang="en-GB" altLang="zh-CN" sz="500" b="1" dirty="0">
                <a:solidFill>
                  <a:srgbClr val="000000"/>
                </a:solidFill>
                <a:effectLst/>
                <a:latin typeface="Calibri-Bold"/>
              </a:rPr>
              <a:t>Direct observation(In the field)</a:t>
            </a:r>
            <a:r>
              <a:rPr lang="en-GB" altLang="zh-CN" sz="500" dirty="0">
                <a:solidFill>
                  <a:srgbClr val="000000"/>
                </a:solidFill>
                <a:effectLst/>
                <a:latin typeface="Calibri" panose="020F0502020204030204" pitchFamily="34" charset="0"/>
              </a:rPr>
              <a:t>: How involved you will be/How to gain acceptance/ How to handle sensitive topics like culture, private spaces/How to collect the data. </a:t>
            </a:r>
            <a:r>
              <a:rPr lang="en-GB" altLang="zh-CN" sz="500" b="1" dirty="0">
                <a:solidFill>
                  <a:srgbClr val="000000"/>
                </a:solidFill>
                <a:effectLst/>
                <a:latin typeface="Calibri-Bold"/>
              </a:rPr>
              <a:t>Direct observation(In controlled environments)</a:t>
            </a:r>
            <a:r>
              <a:rPr lang="en-GB" altLang="zh-CN" sz="500" dirty="0">
                <a:solidFill>
                  <a:srgbClr val="000000"/>
                </a:solidFill>
                <a:effectLst/>
                <a:latin typeface="Calibri" panose="020F0502020204030204" pitchFamily="34" charset="0"/>
              </a:rPr>
              <a:t>: Think aloud techniques/ Tracking users’ activities; Video, audio, photos, and notes are used to capture data in both direct and indirect observations. </a:t>
            </a:r>
            <a:r>
              <a:rPr lang="en-GB" altLang="zh-CN" sz="500" b="1" dirty="0">
                <a:solidFill>
                  <a:srgbClr val="000000"/>
                </a:solidFill>
                <a:effectLst/>
                <a:latin typeface="Calibri-Bold"/>
              </a:rPr>
              <a:t>Indirect observation</a:t>
            </a:r>
            <a:r>
              <a:rPr lang="en-GB" altLang="zh-CN" sz="500" dirty="0">
                <a:solidFill>
                  <a:srgbClr val="000000"/>
                </a:solidFill>
                <a:effectLst/>
                <a:latin typeface="Calibri" panose="020F0502020204030204" pitchFamily="34" charset="0"/>
              </a:rPr>
              <a:t>: Tracking users’ activities/Diaries/Interaction logging/Video and photographs collected remotely </a:t>
            </a:r>
            <a:endParaRPr lang="en-GB" altLang="zh-CN" sz="500" dirty="0"/>
          </a:p>
          <a:p>
            <a:pPr>
              <a:buNone/>
            </a:pPr>
            <a:r>
              <a:rPr lang="en-GB" altLang="zh-CN" sz="500" b="1" dirty="0">
                <a:solidFill>
                  <a:srgbClr val="FF0000"/>
                </a:solidFill>
                <a:effectLst/>
                <a:highlight>
                  <a:srgbClr val="00FF00"/>
                </a:highlight>
                <a:latin typeface="Calibri-Bold"/>
              </a:rPr>
              <a:t>Field study(natural setting)(</a:t>
            </a:r>
            <a:r>
              <a:rPr lang="en-GB" altLang="zh-CN" sz="500" b="1" dirty="0" err="1">
                <a:solidFill>
                  <a:srgbClr val="000000"/>
                </a:solidFill>
                <a:effectLst/>
                <a:latin typeface="Calibri-Bold"/>
              </a:rPr>
              <a:t>e.g</a:t>
            </a:r>
            <a:r>
              <a:rPr lang="en-GB" altLang="zh-CN" sz="500" b="1" dirty="0">
                <a:solidFill>
                  <a:srgbClr val="000000"/>
                </a:solidFill>
                <a:effectLst/>
                <a:latin typeface="Calibri-Bold"/>
              </a:rPr>
              <a:t>: goal is to understand how </a:t>
            </a:r>
            <a:r>
              <a:rPr lang="en-GB" altLang="zh-CN" sz="500" b="1" dirty="0" err="1">
                <a:solidFill>
                  <a:srgbClr val="000000"/>
                </a:solidFill>
                <a:effectLst/>
                <a:latin typeface="Calibri-Bold"/>
              </a:rPr>
              <a:t>painpad</a:t>
            </a:r>
            <a:r>
              <a:rPr lang="en-GB" altLang="zh-CN" sz="500" b="1" dirty="0">
                <a:solidFill>
                  <a:srgbClr val="000000"/>
                </a:solidFill>
                <a:effectLst/>
                <a:latin typeface="Calibri-Bold"/>
              </a:rPr>
              <a:t> was used in the </a:t>
            </a:r>
            <a:r>
              <a:rPr lang="en-GB" altLang="zh-CN" sz="500" b="1" dirty="0">
                <a:solidFill>
                  <a:srgbClr val="FF0000"/>
                </a:solidFill>
                <a:effectLst/>
                <a:latin typeface="Calibri-Bold"/>
              </a:rPr>
              <a:t>natural</a:t>
            </a:r>
            <a:r>
              <a:rPr lang="en-GB" altLang="zh-CN" sz="500" b="1" dirty="0">
                <a:solidFill>
                  <a:srgbClr val="000000"/>
                </a:solidFill>
                <a:effectLst/>
                <a:latin typeface="Calibri-Bold"/>
              </a:rPr>
              <a:t> environment)(Seek to understand what users do naturally and how technology impacts them)</a:t>
            </a:r>
            <a:r>
              <a:rPr lang="en-GB" altLang="zh-CN" sz="500" dirty="0">
                <a:solidFill>
                  <a:srgbClr val="000000"/>
                </a:solidFill>
                <a:effectLst/>
                <a:latin typeface="Calibri" panose="020F0502020204030204" pitchFamily="34" charset="0"/>
              </a:rPr>
              <a:t>: (1)</a:t>
            </a:r>
            <a:r>
              <a:rPr lang="en-GB" altLang="zh-CN" sz="500" b="1" u="sng" dirty="0">
                <a:solidFill>
                  <a:srgbClr val="ED7D31"/>
                </a:solidFill>
                <a:effectLst/>
                <a:latin typeface="Calibri-Bold"/>
              </a:rPr>
              <a:t>Field study used to</a:t>
            </a:r>
            <a:r>
              <a:rPr lang="en-GB" altLang="zh-CN" sz="500" dirty="0">
                <a:solidFill>
                  <a:srgbClr val="000000"/>
                </a:solidFill>
                <a:effectLst/>
                <a:latin typeface="Calibri" panose="020F0502020204030204" pitchFamily="34" charset="0"/>
              </a:rPr>
              <a:t>: </a:t>
            </a:r>
            <a:r>
              <a:rPr lang="en-GB" altLang="zh-CN" sz="500" b="1" dirty="0">
                <a:solidFill>
                  <a:srgbClr val="000000"/>
                </a:solidFill>
                <a:effectLst/>
                <a:latin typeface="Calibri-Bold"/>
              </a:rPr>
              <a:t>Identify opportunities for new technology</a:t>
            </a:r>
            <a:r>
              <a:rPr lang="en-GB" altLang="zh-CN" sz="500" dirty="0">
                <a:solidFill>
                  <a:srgbClr val="000000"/>
                </a:solidFill>
                <a:effectLst/>
                <a:latin typeface="Calibri" panose="020F0502020204030204" pitchFamily="34" charset="0"/>
              </a:rPr>
              <a:t>; Determine design requirements; </a:t>
            </a:r>
            <a:r>
              <a:rPr lang="en-GB" altLang="zh-CN" sz="500" b="1" dirty="0">
                <a:solidFill>
                  <a:srgbClr val="000000"/>
                </a:solidFill>
                <a:effectLst/>
                <a:latin typeface="Calibri-Bold"/>
              </a:rPr>
              <a:t>Decide how best to introduce new technology</a:t>
            </a:r>
            <a:r>
              <a:rPr lang="en-GB" altLang="zh-CN" sz="500" dirty="0">
                <a:solidFill>
                  <a:srgbClr val="000000"/>
                </a:solidFill>
                <a:effectLst/>
                <a:latin typeface="Calibri" panose="020F0502020204030204" pitchFamily="34" charset="0"/>
              </a:rPr>
              <a:t>; Evaluate technology in use</a:t>
            </a:r>
            <a:r>
              <a:rPr lang="en-US" altLang="zh-CN" sz="500" dirty="0">
                <a:solidFill>
                  <a:srgbClr val="000000"/>
                </a:solidFill>
                <a:latin typeface="Calibri" panose="020F0502020204030204" pitchFamily="34" charset="0"/>
              </a:rPr>
              <a:t>;</a:t>
            </a:r>
            <a:r>
              <a:rPr lang="en-GB" altLang="zh-CN" sz="500" dirty="0">
                <a:solidFill>
                  <a:srgbClr val="000000"/>
                </a:solidFill>
                <a:effectLst/>
                <a:latin typeface="Calibri" panose="020F0502020204030204" pitchFamily="34" charset="0"/>
              </a:rPr>
              <a:t> (2)</a:t>
            </a:r>
            <a:r>
              <a:rPr lang="en-GB" altLang="zh-CN" sz="500" b="1" u="sng" dirty="0">
                <a:solidFill>
                  <a:srgbClr val="ED7D31"/>
                </a:solidFill>
                <a:effectLst/>
                <a:latin typeface="Calibri-Bold"/>
              </a:rPr>
              <a:t>Do field study</a:t>
            </a:r>
            <a:r>
              <a:rPr lang="en-GB" altLang="zh-CN" sz="500" dirty="0">
                <a:solidFill>
                  <a:srgbClr val="000000"/>
                </a:solidFill>
                <a:effectLst/>
                <a:latin typeface="Calibri" panose="020F0502020204030204" pitchFamily="34" charset="0"/>
              </a:rPr>
              <a:t>: </a:t>
            </a:r>
            <a:endParaRPr lang="en-GB" altLang="zh-CN" sz="500" dirty="0"/>
          </a:p>
          <a:p>
            <a:pPr>
              <a:buNone/>
            </a:pPr>
            <a:r>
              <a:rPr lang="en-GB" altLang="zh-CN" sz="500" dirty="0">
                <a:solidFill>
                  <a:srgbClr val="000000"/>
                </a:solidFill>
                <a:effectLst/>
                <a:latin typeface="Calibri" panose="020F0502020204030204" pitchFamily="34" charset="0"/>
              </a:rPr>
              <a:t>identify goal -&gt; Data collection and participants -&gt; Data analysis and presentation </a:t>
            </a:r>
            <a:endParaRPr lang="en-GB" altLang="zh-CN" sz="500" dirty="0"/>
          </a:p>
          <a:p>
            <a:pPr>
              <a:buNone/>
            </a:pPr>
            <a:r>
              <a:rPr lang="en-GB" altLang="zh-CN" sz="500" b="1" u="sng" dirty="0">
                <a:solidFill>
                  <a:srgbClr val="FF0000"/>
                </a:solidFill>
                <a:effectLst/>
                <a:highlight>
                  <a:srgbClr val="00FF00"/>
                </a:highlight>
                <a:latin typeface="Calibri-Bold"/>
              </a:rPr>
              <a:t>Analytics(without user)</a:t>
            </a:r>
            <a:r>
              <a:rPr lang="en-GB" altLang="zh-CN" sz="500" u="sng" dirty="0">
                <a:solidFill>
                  <a:srgbClr val="FF0000"/>
                </a:solidFill>
                <a:effectLst/>
                <a:highlight>
                  <a:srgbClr val="00FF00"/>
                </a:highlight>
                <a:latin typeface="Calibri" panose="020F0502020204030204" pitchFamily="34" charset="0"/>
              </a:rPr>
              <a:t>: </a:t>
            </a:r>
            <a:r>
              <a:rPr lang="en-GB" altLang="zh-CN" sz="500" dirty="0">
                <a:solidFill>
                  <a:srgbClr val="000000"/>
                </a:solidFill>
                <a:effectLst/>
                <a:latin typeface="Calibri" panose="020F0502020204030204" pitchFamily="34" charset="0"/>
              </a:rPr>
              <a:t>A variety of users’ actions can be recorded by software automatically. </a:t>
            </a:r>
            <a:r>
              <a:rPr lang="en-GB" altLang="zh-CN" sz="500" b="1" dirty="0">
                <a:solidFill>
                  <a:srgbClr val="000000"/>
                </a:solidFill>
                <a:effectLst/>
                <a:latin typeface="Calibri-Bold"/>
              </a:rPr>
              <a:t>Advantages</a:t>
            </a:r>
            <a:r>
              <a:rPr lang="en-GB" altLang="zh-CN" sz="500" dirty="0">
                <a:solidFill>
                  <a:srgbClr val="000000"/>
                </a:solidFill>
                <a:effectLst/>
                <a:latin typeface="Calibri" panose="020F0502020204030204" pitchFamily="34" charset="0"/>
              </a:rPr>
              <a:t>: It is unobtrusive(</a:t>
            </a:r>
            <a:r>
              <a:rPr lang="zh-CN" altLang="en-US" sz="500" dirty="0">
                <a:solidFill>
                  <a:srgbClr val="000000"/>
                </a:solidFill>
                <a:effectLst/>
                <a:latin typeface="等线" panose="02010600030101010101" pitchFamily="2" charset="-122"/>
                <a:ea typeface="等线" panose="02010600030101010101" pitchFamily="2" charset="-122"/>
              </a:rPr>
              <a:t>不显眼</a:t>
            </a:r>
            <a:r>
              <a:rPr lang="en-US" altLang="zh-CN" sz="500" dirty="0">
                <a:solidFill>
                  <a:srgbClr val="000000"/>
                </a:solidFill>
                <a:effectLst/>
                <a:latin typeface="Calibri" panose="020F0502020204030204" pitchFamily="34" charset="0"/>
              </a:rPr>
              <a:t>) </a:t>
            </a:r>
            <a:r>
              <a:rPr lang="en-GB" altLang="zh-CN" sz="500" dirty="0">
                <a:solidFill>
                  <a:srgbClr val="000000"/>
                </a:solidFill>
                <a:effectLst/>
                <a:latin typeface="Calibri" panose="020F0502020204030204" pitchFamily="34" charset="0"/>
              </a:rPr>
              <a:t>provided the system’s performance is not affected; Large volumes of data can be logged automatically and then explored and analysed using visualization and other tools. </a:t>
            </a:r>
            <a:r>
              <a:rPr lang="en-GB" altLang="zh-CN" sz="500" b="1" dirty="0">
                <a:solidFill>
                  <a:srgbClr val="000000"/>
                </a:solidFill>
                <a:effectLst/>
                <a:latin typeface="Calibri-Bold"/>
              </a:rPr>
              <a:t>Disadvantages:</a:t>
            </a:r>
            <a:r>
              <a:rPr lang="en-GB" altLang="zh-CN" sz="500" dirty="0">
                <a:solidFill>
                  <a:srgbClr val="000000"/>
                </a:solidFill>
                <a:effectLst/>
                <a:latin typeface="Calibri" panose="020F0502020204030204" pitchFamily="34" charset="0"/>
              </a:rPr>
              <a:t> It raises ethical concerns about observing participants if this is done without their knowledge. </a:t>
            </a:r>
          </a:p>
          <a:p>
            <a:pPr>
              <a:buNone/>
            </a:pPr>
            <a:r>
              <a:rPr lang="zh-CN" altLang="en-US" sz="300" b="1" u="sng" dirty="0">
                <a:solidFill>
                  <a:srgbClr val="FF0000"/>
                </a:solidFill>
                <a:highlight>
                  <a:srgbClr val="FFFF00"/>
                </a:highlight>
                <a:latin typeface="Calibri" panose="020F0502020204030204" pitchFamily="34" charset="0"/>
              </a:rPr>
              <a:t>补充信息：</a:t>
            </a:r>
            <a:r>
              <a:rPr lang="zh-CN" altLang="en-US" sz="300" dirty="0"/>
              <a:t>在</a:t>
            </a:r>
            <a:r>
              <a:rPr lang="en-US" altLang="zh-CN" sz="300" dirty="0"/>
              <a:t>AB Test</a:t>
            </a:r>
            <a:r>
              <a:rPr lang="zh-CN" altLang="en-US" sz="300" dirty="0"/>
              <a:t>中，</a:t>
            </a:r>
            <a:r>
              <a:rPr lang="zh-CN" altLang="en-US" sz="300" b="1" u="sng" dirty="0">
                <a:solidFill>
                  <a:srgbClr val="000000"/>
                </a:solidFill>
                <a:effectLst/>
                <a:latin typeface="PingFangSC-Regular"/>
              </a:rPr>
              <a:t>⾃变量</a:t>
            </a:r>
            <a:r>
              <a:rPr lang="zh-CN" altLang="en-US" sz="300" dirty="0">
                <a:solidFill>
                  <a:srgbClr val="000000"/>
                </a:solidFill>
                <a:effectLst/>
                <a:latin typeface="PingFangSC-Regular"/>
              </a:rPr>
              <a:t>：在</a:t>
            </a:r>
            <a:r>
              <a:rPr lang="en-US" altLang="zh-CN" sz="300" dirty="0">
                <a:solidFill>
                  <a:srgbClr val="000000"/>
                </a:solidFill>
                <a:effectLst/>
                <a:latin typeface="Helvetica" panose="020B0604020202020204" pitchFamily="34" charset="0"/>
              </a:rPr>
              <a:t>AB</a:t>
            </a:r>
            <a:r>
              <a:rPr lang="zh-CN" altLang="en-US" sz="300" dirty="0">
                <a:solidFill>
                  <a:srgbClr val="000000"/>
                </a:solidFill>
                <a:effectLst/>
                <a:latin typeface="PingFangSC-Regular"/>
              </a:rPr>
              <a:t>测试中，⾃变量是你想要改变和测试的设计元素。例如，你可能 想要测试不同的登录⻚⾯设计（版本</a:t>
            </a:r>
            <a:r>
              <a:rPr lang="en-US" altLang="zh-CN" sz="300" dirty="0">
                <a:solidFill>
                  <a:srgbClr val="000000"/>
                </a:solidFill>
                <a:effectLst/>
                <a:latin typeface="Helvetica" panose="020B0604020202020204" pitchFamily="34" charset="0"/>
              </a:rPr>
              <a:t>A</a:t>
            </a:r>
            <a:r>
              <a:rPr lang="zh-CN" altLang="en-US" sz="300" dirty="0">
                <a:solidFill>
                  <a:srgbClr val="000000"/>
                </a:solidFill>
                <a:effectLst/>
                <a:latin typeface="PingFangSC-Regular"/>
              </a:rPr>
              <a:t>和版本</a:t>
            </a:r>
            <a:r>
              <a:rPr lang="en-US" altLang="zh-CN" sz="300" dirty="0">
                <a:solidFill>
                  <a:srgbClr val="000000"/>
                </a:solidFill>
                <a:effectLst/>
                <a:latin typeface="Helvetica" panose="020B0604020202020204" pitchFamily="34" charset="0"/>
              </a:rPr>
              <a:t>B</a:t>
            </a:r>
            <a:r>
              <a:rPr lang="zh-CN" altLang="en-US" sz="300" dirty="0">
                <a:solidFill>
                  <a:srgbClr val="000000"/>
                </a:solidFill>
                <a:effectLst/>
                <a:latin typeface="PingFangSC-Regular"/>
              </a:rPr>
              <a:t>）；</a:t>
            </a:r>
            <a:r>
              <a:rPr lang="zh-CN" altLang="en-US" sz="300" b="1" dirty="0">
                <a:solidFill>
                  <a:srgbClr val="000000"/>
                </a:solidFill>
                <a:effectLst/>
                <a:latin typeface="PingFangSC-Regular"/>
              </a:rPr>
              <a:t>因变量</a:t>
            </a:r>
            <a:r>
              <a:rPr lang="zh-CN" altLang="en-US" sz="300" dirty="0">
                <a:solidFill>
                  <a:srgbClr val="000000"/>
                </a:solidFill>
                <a:effectLst/>
                <a:latin typeface="PingFangSC-Regular"/>
              </a:rPr>
              <a:t>：这是你想要测量的结果。⽐如在登录⻚⾯的例⼦中，因变量可能是⽤户登录的成功率，⽤户在⻚⾯上停留的时间，或者转化率等；</a:t>
            </a:r>
            <a:r>
              <a:rPr lang="en-US" altLang="zh-CN" sz="300" dirty="0">
                <a:solidFill>
                  <a:srgbClr val="000000"/>
                </a:solidFill>
                <a:effectLst/>
                <a:latin typeface="PingFangSC-Regular"/>
              </a:rPr>
              <a:t>Hypothesis</a:t>
            </a:r>
            <a:r>
              <a:rPr lang="zh-CN" altLang="en-US" sz="300" dirty="0">
                <a:solidFill>
                  <a:srgbClr val="000000"/>
                </a:solidFill>
                <a:effectLst/>
                <a:latin typeface="PingFangSC-Regular"/>
              </a:rPr>
              <a:t>：你可能会有⼀个假设，⽐如你可能预期版本</a:t>
            </a:r>
            <a:r>
              <a:rPr lang="en-US" altLang="zh-CN" sz="300" dirty="0">
                <a:solidFill>
                  <a:srgbClr val="000000"/>
                </a:solidFill>
                <a:effectLst/>
                <a:latin typeface="Helvetica" panose="020B0604020202020204" pitchFamily="34" charset="0"/>
              </a:rPr>
              <a:t>B</a:t>
            </a:r>
            <a:r>
              <a:rPr lang="zh-CN" altLang="en-US" sz="300" dirty="0">
                <a:solidFill>
                  <a:srgbClr val="000000"/>
                </a:solidFill>
                <a:effectLst/>
                <a:latin typeface="PingFangSC-Regular"/>
              </a:rPr>
              <a:t>的设计会导致更⾼的⽤户登录成功率</a:t>
            </a:r>
            <a:r>
              <a:rPr lang="en-US" altLang="zh-CN" sz="300" dirty="0">
                <a:solidFill>
                  <a:srgbClr val="000000"/>
                </a:solidFill>
                <a:effectLst/>
                <a:latin typeface="PingFangSC-Regular"/>
              </a:rPr>
              <a:t>; </a:t>
            </a:r>
            <a:r>
              <a:rPr lang="zh-CN" altLang="en-US" sz="300" b="1" dirty="0">
                <a:solidFill>
                  <a:srgbClr val="000000"/>
                </a:solidFill>
                <a:effectLst/>
                <a:latin typeface="PingFangSC-Regular"/>
              </a:rPr>
              <a:t>实验设计</a:t>
            </a:r>
            <a:r>
              <a:rPr lang="zh-CN" altLang="en-US" sz="300" dirty="0">
                <a:solidFill>
                  <a:srgbClr val="000000"/>
                </a:solidFill>
                <a:effectLst/>
                <a:latin typeface="PingFangSC-Regular"/>
              </a:rPr>
              <a:t>：</a:t>
            </a:r>
            <a:r>
              <a:rPr lang="en-US" altLang="zh-CN" sz="300" dirty="0">
                <a:solidFill>
                  <a:srgbClr val="000000"/>
                </a:solidFill>
                <a:effectLst/>
                <a:latin typeface="Helvetica" panose="020B0604020202020204" pitchFamily="34" charset="0"/>
              </a:rPr>
              <a:t>AB</a:t>
            </a:r>
            <a:r>
              <a:rPr lang="zh-CN" altLang="en-US" sz="300" dirty="0">
                <a:solidFill>
                  <a:srgbClr val="000000"/>
                </a:solidFill>
                <a:effectLst/>
                <a:latin typeface="PingFangSC-Regular"/>
              </a:rPr>
              <a:t>测试通常是⼀个</a:t>
            </a:r>
            <a:r>
              <a:rPr lang="en-US" altLang="zh-CN" sz="300" dirty="0">
                <a:solidFill>
                  <a:srgbClr val="000000"/>
                </a:solidFill>
                <a:effectLst/>
                <a:latin typeface="Helvetica" panose="020B0604020202020204" pitchFamily="34" charset="0"/>
              </a:rPr>
              <a:t>"between-subjects"</a:t>
            </a:r>
            <a:r>
              <a:rPr lang="zh-CN" altLang="en-US" sz="300" dirty="0">
                <a:solidFill>
                  <a:srgbClr val="000000"/>
                </a:solidFill>
                <a:effectLst/>
                <a:latin typeface="PingFangSC-Regular"/>
              </a:rPr>
              <a:t>设计，也就是说每个参与者只看到⼀个版本（</a:t>
            </a:r>
            <a:r>
              <a:rPr lang="en-US" altLang="zh-CN" sz="300" dirty="0">
                <a:solidFill>
                  <a:srgbClr val="000000"/>
                </a:solidFill>
                <a:effectLst/>
                <a:latin typeface="Helvetica" panose="020B0604020202020204" pitchFamily="34" charset="0"/>
              </a:rPr>
              <a:t>A</a:t>
            </a:r>
            <a:r>
              <a:rPr lang="zh-CN" altLang="en-US" sz="300" dirty="0">
                <a:solidFill>
                  <a:srgbClr val="000000"/>
                </a:solidFill>
                <a:effectLst/>
                <a:latin typeface="PingFangSC-Regular"/>
              </a:rPr>
              <a:t>或</a:t>
            </a:r>
            <a:r>
              <a:rPr lang="en-US" altLang="zh-CN" sz="300" dirty="0">
                <a:solidFill>
                  <a:srgbClr val="000000"/>
                </a:solidFill>
                <a:effectLst/>
                <a:latin typeface="Helvetica" panose="020B0604020202020204" pitchFamily="34" charset="0"/>
              </a:rPr>
              <a:t>B</a:t>
            </a:r>
            <a:r>
              <a:rPr lang="zh-CN" altLang="en-US" sz="300" dirty="0">
                <a:solidFill>
                  <a:srgbClr val="000000"/>
                </a:solidFill>
                <a:effectLst/>
                <a:latin typeface="PingFangSC-Regular"/>
              </a:rPr>
              <a:t>），⽽不是两个版本都看到（这种情况被称为</a:t>
            </a:r>
            <a:r>
              <a:rPr lang="en-US" altLang="zh-CN" sz="300" dirty="0">
                <a:solidFill>
                  <a:srgbClr val="000000"/>
                </a:solidFill>
                <a:effectLst/>
                <a:latin typeface="Helvetica" panose="020B0604020202020204" pitchFamily="34" charset="0"/>
              </a:rPr>
              <a:t>"within-subjects"</a:t>
            </a:r>
            <a:r>
              <a:rPr lang="zh-CN" altLang="en-US" sz="300" dirty="0">
                <a:solidFill>
                  <a:srgbClr val="000000"/>
                </a:solidFill>
                <a:effectLst/>
                <a:latin typeface="PingFangSC-Regular"/>
              </a:rPr>
              <a:t>设计）</a:t>
            </a:r>
            <a:r>
              <a:rPr lang="en-US" altLang="zh-CN" sz="300" dirty="0">
                <a:solidFill>
                  <a:srgbClr val="000000"/>
                </a:solidFill>
                <a:effectLst/>
                <a:latin typeface="PingFangSC-Regular"/>
              </a:rPr>
              <a:t>; </a:t>
            </a:r>
            <a:r>
              <a:rPr lang="zh-CN" altLang="en-US" sz="300" b="1" dirty="0">
                <a:solidFill>
                  <a:srgbClr val="000000"/>
                </a:solidFill>
                <a:effectLst/>
                <a:latin typeface="PingFangSC-Regular"/>
              </a:rPr>
              <a:t>道德问题</a:t>
            </a:r>
            <a:r>
              <a:rPr lang="zh-CN" altLang="en-US" sz="300" dirty="0">
                <a:solidFill>
                  <a:srgbClr val="000000"/>
                </a:solidFill>
                <a:effectLst/>
                <a:latin typeface="PingFangSC-Regular"/>
              </a:rPr>
              <a:t>：在进⾏</a:t>
            </a:r>
            <a:r>
              <a:rPr lang="en-US" altLang="zh-CN" sz="300" dirty="0">
                <a:solidFill>
                  <a:srgbClr val="000000"/>
                </a:solidFill>
                <a:effectLst/>
                <a:latin typeface="Helvetica" panose="020B0604020202020204" pitchFamily="34" charset="0"/>
              </a:rPr>
              <a:t>AB</a:t>
            </a:r>
            <a:r>
              <a:rPr lang="zh-CN" altLang="en-US" sz="300" dirty="0">
                <a:solidFill>
                  <a:srgbClr val="000000"/>
                </a:solidFill>
                <a:effectLst/>
                <a:latin typeface="PingFangSC-Regular"/>
              </a:rPr>
              <a:t>测试时，需要确保⽤户的隐私和安全。如果⽤户不知道他们正在参与测试，这可能会引发道德问题。为了解决这个问题，你可能需要在⽤户开始使⽤你的产品或服务时，向他们清楚地告知他们可能会成为</a:t>
            </a:r>
            <a:r>
              <a:rPr lang="en-US" altLang="zh-CN" sz="300" dirty="0">
                <a:solidFill>
                  <a:srgbClr val="000000"/>
                </a:solidFill>
                <a:effectLst/>
                <a:latin typeface="Helvetica" panose="020B0604020202020204" pitchFamily="34" charset="0"/>
              </a:rPr>
              <a:t>AB</a:t>
            </a:r>
            <a:r>
              <a:rPr lang="zh-CN" altLang="en-US" sz="300" dirty="0">
                <a:solidFill>
                  <a:srgbClr val="000000"/>
                </a:solidFill>
                <a:effectLst/>
                <a:latin typeface="PingFangSC-Regular"/>
              </a:rPr>
              <a:t>测试的⼀部分。</a:t>
            </a:r>
            <a:endParaRPr lang="en-GB" altLang="zh-CN" sz="300" dirty="0"/>
          </a:p>
          <a:p>
            <a:pPr>
              <a:buNone/>
            </a:pPr>
            <a:endParaRPr lang="en-GB" altLang="zh-CN" sz="500" dirty="0"/>
          </a:p>
        </p:txBody>
      </p:sp>
      <p:sp>
        <p:nvSpPr>
          <p:cNvPr id="42" name="文本框 41">
            <a:extLst>
              <a:ext uri="{FF2B5EF4-FFF2-40B4-BE49-F238E27FC236}">
                <a16:creationId xmlns:a16="http://schemas.microsoft.com/office/drawing/2014/main" id="{2778BB79-F9EE-202D-9307-3976A4612CC2}"/>
              </a:ext>
            </a:extLst>
          </p:cNvPr>
          <p:cNvSpPr txBox="1"/>
          <p:nvPr/>
        </p:nvSpPr>
        <p:spPr>
          <a:xfrm>
            <a:off x="7125757" y="3557194"/>
            <a:ext cx="1562100" cy="1446550"/>
          </a:xfrm>
          <a:prstGeom prst="rect">
            <a:avLst/>
          </a:prstGeom>
          <a:noFill/>
        </p:spPr>
        <p:txBody>
          <a:bodyPr wrap="square" rtlCol="0">
            <a:spAutoFit/>
          </a:bodyPr>
          <a:lstStyle/>
          <a:p>
            <a:pPr>
              <a:buNone/>
            </a:pPr>
            <a:r>
              <a:rPr lang="en-GB" altLang="zh-CN" sz="500" b="1" u="sng" dirty="0">
                <a:solidFill>
                  <a:srgbClr val="FF0000"/>
                </a:solidFill>
                <a:effectLst/>
                <a:highlight>
                  <a:srgbClr val="00FF00"/>
                </a:highlight>
                <a:latin typeface="Calibri-Bold"/>
              </a:rPr>
              <a:t>A/B testing(without user)</a:t>
            </a:r>
            <a:r>
              <a:rPr lang="en-GB" altLang="zh-CN" sz="500" u="sng" dirty="0">
                <a:solidFill>
                  <a:srgbClr val="000000"/>
                </a:solidFill>
                <a:effectLst/>
                <a:highlight>
                  <a:srgbClr val="00FF00"/>
                </a:highlight>
                <a:latin typeface="Calibri" panose="020F0502020204030204" pitchFamily="34" charset="0"/>
              </a:rPr>
              <a:t>: </a:t>
            </a:r>
            <a:r>
              <a:rPr lang="en-GB" altLang="zh-CN" sz="500" dirty="0">
                <a:solidFill>
                  <a:srgbClr val="000000"/>
                </a:solidFill>
                <a:effectLst/>
                <a:latin typeface="Calibri" panose="020F0502020204030204" pitchFamily="34" charset="0"/>
              </a:rPr>
              <a:t>A</a:t>
            </a:r>
            <a:r>
              <a:rPr lang="en-GB" altLang="zh-CN" sz="500" b="1" dirty="0">
                <a:solidFill>
                  <a:srgbClr val="000000"/>
                </a:solidFill>
                <a:effectLst/>
                <a:latin typeface="Calibri-Bold"/>
              </a:rPr>
              <a:t> large-scale experiment </a:t>
            </a:r>
            <a:r>
              <a:rPr lang="en-GB" altLang="zh-CN" sz="500" dirty="0">
                <a:solidFill>
                  <a:srgbClr val="000000"/>
                </a:solidFill>
                <a:effectLst/>
                <a:latin typeface="Calibri" panose="020F0502020204030204" pitchFamily="34" charset="0"/>
              </a:rPr>
              <a:t>(thousands of participants or more) / Offers another way to evaluate a website, application of app running on a mobile device/Often used for </a:t>
            </a:r>
            <a:r>
              <a:rPr lang="en-GB" altLang="zh-CN" sz="500" b="1" dirty="0">
                <a:solidFill>
                  <a:srgbClr val="000000"/>
                </a:solidFill>
                <a:effectLst/>
                <a:latin typeface="Calibri-Bold"/>
              </a:rPr>
              <a:t>evaluating changes in design</a:t>
            </a:r>
            <a:r>
              <a:rPr lang="en-GB" altLang="zh-CN" sz="500" dirty="0">
                <a:solidFill>
                  <a:srgbClr val="000000"/>
                </a:solidFill>
                <a:effectLst/>
                <a:latin typeface="Calibri" panose="020F0502020204030204" pitchFamily="34" charset="0"/>
              </a:rPr>
              <a:t> on social media applications / Compares how two groups of users perform on two versions of a design / </a:t>
            </a:r>
            <a:r>
              <a:rPr lang="en-GB" altLang="zh-CN" sz="500" b="1" dirty="0">
                <a:solidFill>
                  <a:srgbClr val="000000"/>
                </a:solidFill>
                <a:effectLst/>
                <a:latin typeface="Calibri-Bold"/>
              </a:rPr>
              <a:t>May </a:t>
            </a:r>
            <a:r>
              <a:rPr lang="en-GB" altLang="zh-CN" sz="500" b="1" dirty="0">
                <a:solidFill>
                  <a:srgbClr val="ED7D31"/>
                </a:solidFill>
                <a:effectLst/>
                <a:latin typeface="Calibri-Bold"/>
              </a:rPr>
              <a:t>create ethical dilemmas</a:t>
            </a:r>
            <a:r>
              <a:rPr lang="en-GB" altLang="zh-CN" sz="500" dirty="0">
                <a:solidFill>
                  <a:srgbClr val="000000"/>
                </a:solidFill>
                <a:effectLst/>
                <a:latin typeface="Calibri" panose="020F0502020204030204" pitchFamily="34" charset="0"/>
              </a:rPr>
              <a:t> if users don’ t know they are part of the test. [</a:t>
            </a:r>
            <a:r>
              <a:rPr lang="en-US" altLang="zh-CN" sz="400" dirty="0">
                <a:solidFill>
                  <a:srgbClr val="000000"/>
                </a:solidFill>
                <a:effectLst/>
                <a:latin typeface="Helvetica" panose="020B0604020202020204" pitchFamily="34" charset="0"/>
              </a:rPr>
              <a:t>AB</a:t>
            </a:r>
            <a:r>
              <a:rPr lang="zh-CN" altLang="en-US" sz="400" dirty="0">
                <a:solidFill>
                  <a:srgbClr val="000000"/>
                </a:solidFill>
                <a:effectLst/>
                <a:latin typeface="PingFangSC-Regular"/>
              </a:rPr>
              <a:t>测试通常是⼀个</a:t>
            </a:r>
            <a:r>
              <a:rPr lang="en-US" altLang="zh-CN" sz="400" dirty="0">
                <a:solidFill>
                  <a:srgbClr val="000000"/>
                </a:solidFill>
                <a:effectLst/>
                <a:latin typeface="Helvetica" panose="020B0604020202020204" pitchFamily="34" charset="0"/>
              </a:rPr>
              <a:t>"between-subjects"</a:t>
            </a:r>
            <a:r>
              <a:rPr lang="zh-CN" altLang="en-US" sz="400" dirty="0">
                <a:solidFill>
                  <a:srgbClr val="000000"/>
                </a:solidFill>
                <a:effectLst/>
                <a:latin typeface="PingFangSC-Regular"/>
              </a:rPr>
              <a:t>设计，也就是说每个参与者只看到⼀个版本（</a:t>
            </a:r>
            <a:r>
              <a:rPr lang="en-US" altLang="zh-CN" sz="400" dirty="0">
                <a:solidFill>
                  <a:srgbClr val="000000"/>
                </a:solidFill>
                <a:effectLst/>
                <a:latin typeface="Helvetica" panose="020B0604020202020204" pitchFamily="34" charset="0"/>
              </a:rPr>
              <a:t>A</a:t>
            </a:r>
            <a:r>
              <a:rPr lang="zh-CN" altLang="en-US" sz="400" dirty="0">
                <a:solidFill>
                  <a:srgbClr val="000000"/>
                </a:solidFill>
                <a:effectLst/>
                <a:latin typeface="PingFangSC-Regular"/>
              </a:rPr>
              <a:t>或</a:t>
            </a:r>
            <a:r>
              <a:rPr lang="en-US" altLang="zh-CN" sz="400" dirty="0">
                <a:solidFill>
                  <a:srgbClr val="000000"/>
                </a:solidFill>
                <a:effectLst/>
                <a:latin typeface="Helvetica" panose="020B0604020202020204" pitchFamily="34" charset="0"/>
              </a:rPr>
              <a:t>B</a:t>
            </a:r>
            <a:r>
              <a:rPr lang="zh-CN" altLang="en-US" sz="400" dirty="0">
                <a:solidFill>
                  <a:srgbClr val="000000"/>
                </a:solidFill>
                <a:effectLst/>
                <a:latin typeface="PingFangSC-Regular"/>
              </a:rPr>
              <a:t>），⽽不是两个版本都看到（这种情况被称为</a:t>
            </a:r>
            <a:r>
              <a:rPr lang="en-US" altLang="zh-CN" sz="400" dirty="0">
                <a:solidFill>
                  <a:srgbClr val="000000"/>
                </a:solidFill>
                <a:effectLst/>
                <a:latin typeface="Helvetica" panose="020B0604020202020204" pitchFamily="34" charset="0"/>
              </a:rPr>
              <a:t>"within-subjects"</a:t>
            </a:r>
            <a:r>
              <a:rPr lang="zh-CN" altLang="en-US" sz="400" dirty="0">
                <a:solidFill>
                  <a:srgbClr val="000000"/>
                </a:solidFill>
                <a:effectLst/>
                <a:latin typeface="PingFangSC-Regular"/>
              </a:rPr>
              <a:t>设计）</a:t>
            </a:r>
            <a:r>
              <a:rPr lang="en-US" altLang="zh-CN" sz="500" dirty="0">
                <a:solidFill>
                  <a:srgbClr val="000000"/>
                </a:solidFill>
                <a:effectLst/>
                <a:latin typeface="Calibri" panose="020F0502020204030204" pitchFamily="34" charset="0"/>
              </a:rPr>
              <a:t>] </a:t>
            </a:r>
            <a:endParaRPr lang="zh-CN" altLang="en-US" sz="500" dirty="0"/>
          </a:p>
          <a:p>
            <a:pPr>
              <a:buNone/>
            </a:pPr>
            <a:r>
              <a:rPr lang="en-GB" altLang="zh-CN" sz="500" b="1" u="sng" dirty="0">
                <a:solidFill>
                  <a:srgbClr val="FF0000"/>
                </a:solidFill>
                <a:effectLst/>
                <a:highlight>
                  <a:srgbClr val="00FF00"/>
                </a:highlight>
                <a:latin typeface="Calibri-Bold"/>
              </a:rPr>
              <a:t>Predictive models(without user)</a:t>
            </a:r>
            <a:r>
              <a:rPr lang="en-GB" altLang="zh-CN" sz="500" u="sng" dirty="0">
                <a:solidFill>
                  <a:srgbClr val="FF0000"/>
                </a:solidFill>
                <a:effectLst/>
                <a:highlight>
                  <a:srgbClr val="00FF00"/>
                </a:highlight>
                <a:latin typeface="Calibri" panose="020F0502020204030204" pitchFamily="34" charset="0"/>
              </a:rPr>
              <a:t>: </a:t>
            </a:r>
            <a:r>
              <a:rPr lang="en-GB" altLang="zh-CN" sz="500" dirty="0">
                <a:solidFill>
                  <a:srgbClr val="000000"/>
                </a:solidFill>
                <a:effectLst/>
                <a:latin typeface="Calibri" panose="020F0502020204030204" pitchFamily="34" charset="0"/>
              </a:rPr>
              <a:t>Provide a way of evaluating products or designs </a:t>
            </a:r>
            <a:r>
              <a:rPr lang="en-GB" altLang="zh-CN" sz="500" b="1" dirty="0">
                <a:solidFill>
                  <a:srgbClr val="000000"/>
                </a:solidFill>
                <a:effectLst/>
                <a:latin typeface="Calibri-Bold"/>
              </a:rPr>
              <a:t>without directly involving users,</a:t>
            </a:r>
            <a:r>
              <a:rPr lang="en-GB" altLang="zh-CN" sz="500" dirty="0">
                <a:solidFill>
                  <a:srgbClr val="000000"/>
                </a:solidFill>
                <a:effectLst/>
                <a:latin typeface="Calibri" panose="020F0502020204030204" pitchFamily="34" charset="0"/>
              </a:rPr>
              <a:t> l</a:t>
            </a:r>
            <a:r>
              <a:rPr lang="en-GB" altLang="zh-CN" sz="500" b="1" dirty="0">
                <a:solidFill>
                  <a:srgbClr val="000000"/>
                </a:solidFill>
                <a:effectLst/>
                <a:latin typeface="Calibri-Bold"/>
              </a:rPr>
              <a:t>ess expensive than user testing</a:t>
            </a:r>
            <a:r>
              <a:rPr lang="en-GB" altLang="zh-CN" sz="500" dirty="0">
                <a:solidFill>
                  <a:srgbClr val="000000"/>
                </a:solidFill>
                <a:effectLst/>
                <a:latin typeface="Calibri" panose="020F0502020204030204" pitchFamily="34" charset="0"/>
              </a:rPr>
              <a:t>; / </a:t>
            </a:r>
            <a:r>
              <a:rPr lang="en-GB" altLang="zh-CN" sz="500" b="1" dirty="0">
                <a:solidFill>
                  <a:srgbClr val="000000"/>
                </a:solidFill>
                <a:effectLst/>
                <a:latin typeface="Calibri-Bold"/>
              </a:rPr>
              <a:t>Use formulas to derive various measures of user performance</a:t>
            </a:r>
            <a:r>
              <a:rPr lang="en-GB" altLang="zh-CN" sz="500" dirty="0">
                <a:solidFill>
                  <a:srgbClr val="000000"/>
                </a:solidFill>
                <a:effectLst/>
                <a:latin typeface="Calibri" panose="020F0502020204030204" pitchFamily="34" charset="0"/>
              </a:rPr>
              <a:t>;/Usefulness </a:t>
            </a:r>
            <a:r>
              <a:rPr lang="en-GB" altLang="zh-CN" sz="500" b="1" dirty="0">
                <a:solidFill>
                  <a:srgbClr val="000000"/>
                </a:solidFill>
                <a:effectLst/>
                <a:latin typeface="Calibri-Bold"/>
              </a:rPr>
              <a:t>limited to systems with predictable tasks</a:t>
            </a:r>
            <a:r>
              <a:rPr lang="en-GB" altLang="zh-CN" sz="500" dirty="0">
                <a:solidFill>
                  <a:srgbClr val="000000"/>
                </a:solidFill>
                <a:effectLst/>
                <a:latin typeface="Calibri" panose="020F0502020204030204" pitchFamily="34" charset="0"/>
              </a:rPr>
              <a:t>, for example, voicemail systems, smartphones, and dedicated mobile devices.</a:t>
            </a:r>
            <a:endParaRPr lang="en-GB" altLang="zh-CN" sz="500" dirty="0">
              <a:solidFill>
                <a:srgbClr val="000000"/>
              </a:solidFill>
              <a:latin typeface="Calibri" panose="020F0502020204030204" pitchFamily="34" charset="0"/>
            </a:endParaRPr>
          </a:p>
        </p:txBody>
      </p:sp>
      <p:sp>
        <p:nvSpPr>
          <p:cNvPr id="2" name="文本框 1">
            <a:extLst>
              <a:ext uri="{FF2B5EF4-FFF2-40B4-BE49-F238E27FC236}">
                <a16:creationId xmlns:a16="http://schemas.microsoft.com/office/drawing/2014/main" id="{1FF0A39A-9454-D70F-704E-F122150D2562}"/>
              </a:ext>
            </a:extLst>
          </p:cNvPr>
          <p:cNvSpPr txBox="1"/>
          <p:nvPr/>
        </p:nvSpPr>
        <p:spPr>
          <a:xfrm>
            <a:off x="7114278" y="4911531"/>
            <a:ext cx="1488972" cy="1654299"/>
          </a:xfrm>
          <a:prstGeom prst="rect">
            <a:avLst/>
          </a:prstGeom>
          <a:noFill/>
        </p:spPr>
        <p:txBody>
          <a:bodyPr wrap="square" rtlCol="0">
            <a:spAutoFit/>
          </a:bodyPr>
          <a:lstStyle/>
          <a:p>
            <a:pPr>
              <a:buNone/>
            </a:pPr>
            <a:r>
              <a:rPr lang="en-US" altLang="zh-CN" sz="350" b="1" dirty="0">
                <a:solidFill>
                  <a:srgbClr val="FF0000"/>
                </a:solidFill>
                <a:highlight>
                  <a:srgbClr val="FFFF00"/>
                </a:highlight>
              </a:rPr>
              <a:t>Experimental Plan Template</a:t>
            </a:r>
          </a:p>
          <a:p>
            <a:pPr>
              <a:buNone/>
            </a:pPr>
            <a:r>
              <a:rPr lang="en-US" altLang="zh-CN" sz="350" b="1" u="sng" dirty="0"/>
              <a:t>Research Question</a:t>
            </a:r>
            <a:r>
              <a:rPr lang="en-US" altLang="zh-CN" sz="350" dirty="0"/>
              <a:t>: Clearly state the main question the experiment aims to answer (e.g., Does Version X of the app offer improved usability compared to Version Y?).</a:t>
            </a:r>
          </a:p>
          <a:p>
            <a:pPr>
              <a:buNone/>
            </a:pPr>
            <a:r>
              <a:rPr lang="en-US" altLang="zh-CN" sz="350" b="1" u="sng" dirty="0"/>
              <a:t>Independent Variable</a:t>
            </a:r>
            <a:r>
              <a:rPr lang="en-US" altLang="zh-CN" sz="350" dirty="0"/>
              <a:t> (IV): Identify the variable you will manipulate  (e.g., App Version: [Version A] vs. [Version B]).</a:t>
            </a:r>
          </a:p>
          <a:p>
            <a:pPr>
              <a:buNone/>
            </a:pPr>
            <a:r>
              <a:rPr lang="en-US" altLang="zh-CN" sz="350" b="1" u="sng" dirty="0"/>
              <a:t>Dependent Variables </a:t>
            </a:r>
            <a:r>
              <a:rPr lang="en-US" altLang="zh-CN" sz="350" dirty="0"/>
              <a:t>(DV): Specify the measurable outcomes that will indicate usability  (e.g., Task Completion Time, Error Rate, User Satisfaction via SUS scores ).</a:t>
            </a:r>
          </a:p>
          <a:p>
            <a:pPr>
              <a:buNone/>
            </a:pPr>
            <a:r>
              <a:rPr lang="en-US" altLang="zh-CN" sz="350" b="1" u="sng" dirty="0"/>
              <a:t>Null Hypothesis </a:t>
            </a:r>
            <a:r>
              <a:rPr lang="en-US" altLang="zh-CN" sz="350" dirty="0"/>
              <a:t>(H0): State that there will be no statistically significant difference in the DVs between the conditions being tested.</a:t>
            </a:r>
          </a:p>
          <a:p>
            <a:pPr>
              <a:buNone/>
            </a:pPr>
            <a:r>
              <a:rPr lang="en-US" altLang="zh-CN" sz="350" b="1" u="sng" dirty="0"/>
              <a:t>Alternative Hypothesis </a:t>
            </a:r>
            <a:r>
              <a:rPr lang="en-US" altLang="zh-CN" sz="350" dirty="0"/>
              <a:t>(H1): State that there will be a statistically significant difference in the DVs between conditions.</a:t>
            </a:r>
          </a:p>
          <a:p>
            <a:pPr>
              <a:buNone/>
            </a:pPr>
            <a:r>
              <a:rPr lang="en-US" altLang="zh-CN" sz="350" b="1" u="sng" dirty="0"/>
              <a:t>Method</a:t>
            </a:r>
            <a:r>
              <a:rPr lang="en-US" altLang="zh-CN" sz="350" dirty="0"/>
              <a:t>:</a:t>
            </a:r>
          </a:p>
          <a:p>
            <a:pPr>
              <a:buNone/>
            </a:pPr>
            <a:r>
              <a:rPr lang="en-US" altLang="zh-CN" sz="350" b="1" dirty="0"/>
              <a:t>-Participants</a:t>
            </a:r>
            <a:r>
              <a:rPr lang="en-US" altLang="zh-CN" sz="350" dirty="0"/>
              <a:t>: Describe the target users and the planned number of participants.</a:t>
            </a:r>
          </a:p>
          <a:p>
            <a:pPr>
              <a:buNone/>
            </a:pPr>
            <a:r>
              <a:rPr lang="en-US" altLang="zh-CN" sz="350" b="1" dirty="0"/>
              <a:t>-Experimental Design</a:t>
            </a:r>
            <a:r>
              <a:rPr lang="en-US" altLang="zh-CN" sz="350" dirty="0"/>
              <a:t>: Specify the design (e.g., Between-subjects  with random allocation, or Within-subjects  with counterbalancing).</a:t>
            </a:r>
          </a:p>
          <a:p>
            <a:pPr>
              <a:buNone/>
            </a:pPr>
            <a:r>
              <a:rPr lang="en-US" altLang="zh-CN" sz="350" b="1" dirty="0"/>
              <a:t>-Tasks</a:t>
            </a:r>
            <a:r>
              <a:rPr lang="en-US" altLang="zh-CN" sz="350" dirty="0"/>
              <a:t>: List key representative tasks users will perform on the system.</a:t>
            </a:r>
          </a:p>
          <a:p>
            <a:pPr>
              <a:buNone/>
            </a:pPr>
            <a:r>
              <a:rPr lang="en-US" altLang="zh-CN" sz="350" b="1" dirty="0"/>
              <a:t>-Setting</a:t>
            </a:r>
            <a:r>
              <a:rPr lang="en-US" altLang="zh-CN" sz="350" dirty="0"/>
              <a:t>: Describe the controlled experimental environment.</a:t>
            </a:r>
          </a:p>
          <a:p>
            <a:pPr>
              <a:buNone/>
            </a:pPr>
            <a:r>
              <a:rPr lang="en-US" altLang="zh-CN" sz="350" b="1" dirty="0"/>
              <a:t>-Procedure</a:t>
            </a:r>
            <a:r>
              <a:rPr lang="en-US" altLang="zh-CN" sz="350" dirty="0"/>
              <a:t>: Outline the step-by-step process, including obtaining informed consent, task instructions, any training, and the sequence of data collection.</a:t>
            </a:r>
          </a:p>
          <a:p>
            <a:pPr>
              <a:buNone/>
            </a:pPr>
            <a:r>
              <a:rPr lang="en-US" altLang="zh-CN" sz="350" b="1" dirty="0"/>
              <a:t>-Data Collection Measures</a:t>
            </a:r>
            <a:r>
              <a:rPr lang="en-US" altLang="zh-CN" sz="350" dirty="0"/>
              <a:t>: Detail how each DV will be recorded (e.g., timing software, observation logs, questionnaires ).</a:t>
            </a:r>
          </a:p>
          <a:p>
            <a:pPr>
              <a:buNone/>
            </a:pPr>
            <a:r>
              <a:rPr lang="en-US" altLang="zh-CN" sz="350" b="1" dirty="0"/>
              <a:t>-Data Analysis Plan</a:t>
            </a:r>
            <a:r>
              <a:rPr lang="en-US" altLang="zh-CN" sz="350" dirty="0"/>
              <a:t>: Specify the statistical tests that will be used to analyze the data for each DV (e.g., t-tests, ANOVA).</a:t>
            </a:r>
          </a:p>
          <a:p>
            <a:pPr>
              <a:buNone/>
            </a:pPr>
            <a:r>
              <a:rPr lang="en-US" altLang="zh-CN" sz="350" b="1" dirty="0"/>
              <a:t>-Interpretation Criteria</a:t>
            </a:r>
            <a:r>
              <a:rPr lang="en-US" altLang="zh-CN" sz="350" dirty="0"/>
              <a:t>: Define how the results will be interpreted to support or reject the null hypothesis (e.g., significance level like p &lt; 0.05)</a:t>
            </a:r>
            <a:endParaRPr lang="en-GB" altLang="zh-CN" sz="350" dirty="0"/>
          </a:p>
        </p:txBody>
      </p:sp>
      <p:sp>
        <p:nvSpPr>
          <p:cNvPr id="7" name="文本框 6">
            <a:extLst>
              <a:ext uri="{FF2B5EF4-FFF2-40B4-BE49-F238E27FC236}">
                <a16:creationId xmlns:a16="http://schemas.microsoft.com/office/drawing/2014/main" id="{2E12571D-E61B-DDDD-5535-8334417E7FBD}"/>
              </a:ext>
            </a:extLst>
          </p:cNvPr>
          <p:cNvSpPr txBox="1"/>
          <p:nvPr/>
        </p:nvSpPr>
        <p:spPr>
          <a:xfrm>
            <a:off x="8514820" y="3615939"/>
            <a:ext cx="1431926" cy="3046988"/>
          </a:xfrm>
          <a:prstGeom prst="rect">
            <a:avLst/>
          </a:prstGeom>
          <a:noFill/>
        </p:spPr>
        <p:txBody>
          <a:bodyPr wrap="square" rtlCol="0">
            <a:spAutoFit/>
          </a:bodyPr>
          <a:lstStyle/>
          <a:p>
            <a:pPr>
              <a:buNone/>
            </a:pPr>
            <a:r>
              <a:rPr lang="en-US" altLang="zh-CN" sz="300" b="1" u="sng" dirty="0"/>
              <a:t>I. Obtaining In-depth Understanding of Requirements for app</a:t>
            </a:r>
          </a:p>
          <a:p>
            <a:pPr>
              <a:buNone/>
            </a:pPr>
            <a:r>
              <a:rPr lang="en-US" altLang="zh-CN" sz="300" b="1" u="sng" dirty="0"/>
              <a:t>Interviews (e.g., Semi-structured):</a:t>
            </a:r>
            <a:endParaRPr lang="en-US" altLang="zh-CN" sz="300" dirty="0"/>
          </a:p>
          <a:p>
            <a:pPr>
              <a:buNone/>
            </a:pPr>
            <a:r>
              <a:rPr lang="en-US" altLang="zh-CN" sz="300" b="1" dirty="0"/>
              <a:t>Purpose</a:t>
            </a:r>
            <a:r>
              <a:rPr lang="en-US" altLang="zh-CN" sz="300" dirty="0"/>
              <a:t>: To explore issues in-depth, gaining rich qualitative insights into [target users, e.g., delivery men's] current workflows, pain points, needs, and expectations for [App Name]. This method allows for flexible, open-ended exploration and encourages reflection from participants.</a:t>
            </a:r>
          </a:p>
          <a:p>
            <a:pPr>
              <a:buNone/>
            </a:pPr>
            <a:r>
              <a:rPr lang="en-US" altLang="zh-CN" sz="300" b="1" dirty="0"/>
              <a:t>Plan</a:t>
            </a:r>
            <a:r>
              <a:rPr lang="en-US" altLang="zh-CN" sz="300" dirty="0"/>
              <a:t>: We will recruit [number and type of target users, e.g., 5-7 experienced delivery men]. Interviews will be guided by a script  but allow for deeper probing on interesting issues. The process will involve: an introduction explaining the goals and ensuring informed consent, a warm-up phase, main body of questions focusing on [e.g., current delivery processes, challenges with existing tools, desired features for takeaway app like order management, navigation, communication], a cool-off period, and closure.</a:t>
            </a:r>
          </a:p>
          <a:p>
            <a:pPr>
              <a:buNone/>
            </a:pPr>
            <a:r>
              <a:rPr lang="en-US" altLang="zh-CN" sz="300" b="1" dirty="0"/>
              <a:t>Example Questions</a:t>
            </a:r>
            <a:r>
              <a:rPr lang="en-US" altLang="zh-CN" sz="300" dirty="0"/>
              <a:t>: [e.g., "Can you describe the most frustrating part of your current delivery process and why?" or "What specific information or tools in an app would make your pickups from restaurants more efficient?"]</a:t>
            </a:r>
          </a:p>
          <a:p>
            <a:pPr>
              <a:buNone/>
            </a:pPr>
            <a:r>
              <a:rPr lang="en-US" altLang="zh-CN" sz="300" b="1" u="sng" dirty="0"/>
              <a:t>Questionnaires:</a:t>
            </a:r>
          </a:p>
          <a:p>
            <a:pPr>
              <a:buNone/>
            </a:pPr>
            <a:r>
              <a:rPr lang="en-US" altLang="zh-CN" sz="300" b="1" dirty="0"/>
              <a:t>Purpose</a:t>
            </a:r>
            <a:r>
              <a:rPr lang="en-US" altLang="zh-CN" sz="300" dirty="0"/>
              <a:t>: To collect quantitative and qualitative data from a larger and broader audience of [target users]  regarding their [e.g., general preferences, frequency of specific activities, perceived importance of potential app features]. This helps get an overview of the user population.</a:t>
            </a:r>
          </a:p>
          <a:p>
            <a:pPr>
              <a:buNone/>
            </a:pPr>
            <a:r>
              <a:rPr lang="en-US" altLang="zh-CN" sz="300" b="1" dirty="0"/>
              <a:t>Plan</a:t>
            </a:r>
            <a:r>
              <a:rPr lang="en-US" altLang="zh-CN" sz="300" dirty="0"/>
              <a:t>: We will design an online questionnaire  featuring a mix of closed-ended questions (e.g., Likert scales, multiple-choice for quantitative data on feature importance) and open-ended questions for qualitative suggestions. Clear instructions will be provided, and participant anonymity will be ensured to encourage honest responses.</a:t>
            </a:r>
          </a:p>
          <a:p>
            <a:pPr>
              <a:buNone/>
            </a:pPr>
            <a:r>
              <a:rPr lang="en-US" altLang="zh-CN" sz="300" b="1" dirty="0"/>
              <a:t>Example Questions</a:t>
            </a:r>
            <a:r>
              <a:rPr lang="en-US" altLang="zh-CN" sz="300" dirty="0"/>
              <a:t>: [e.g., "On a scale of 1 (Not Important) to 5 (Very Important), how important is real-time earnings tracking in a delivery app?" or "What are the top three challenges you face when navigating to a customer's address?"]</a:t>
            </a:r>
          </a:p>
          <a:p>
            <a:pPr>
              <a:buNone/>
            </a:pPr>
            <a:r>
              <a:rPr lang="en-US" altLang="zh-CN" sz="300" b="1" u="sng" dirty="0"/>
              <a:t>II. Evaluating the Design of</a:t>
            </a:r>
            <a:r>
              <a:rPr lang="en-US" altLang="zh-CN" sz="300" u="sng" dirty="0"/>
              <a:t> app:</a:t>
            </a:r>
          </a:p>
          <a:p>
            <a:pPr>
              <a:buNone/>
            </a:pPr>
            <a:r>
              <a:rPr lang="en-US" altLang="zh-CN" sz="300" b="1" u="sng" dirty="0"/>
              <a:t>What to Evaluate</a:t>
            </a:r>
            <a:r>
              <a:rPr lang="en-US" altLang="zh-CN" sz="300" dirty="0"/>
              <a:t>: We will evaluate the conceptual model, early prototypes (e.g., sketches, wireframes), subsequent interactive prototypes, and more complete versions of [Your App Name]. The focus will be on key user tasks such as [User to list 2-3 key tasks, e.g., for delivery app: accepting a delivery order, navigating to a restaurant, marking a meal as picked up, and delivering a meal to a customer].</a:t>
            </a:r>
          </a:p>
          <a:p>
            <a:pPr>
              <a:buNone/>
            </a:pPr>
            <a:r>
              <a:rPr lang="en-US" altLang="zh-CN" sz="300" b="1" u="sng" dirty="0"/>
              <a:t>Where to Evaluate</a:t>
            </a:r>
            <a:r>
              <a:rPr lang="en-US" altLang="zh-CN" sz="300" dirty="0"/>
              <a:t>: Evaluations will occur in controlled laboratory settings  for initial usability tests and in natural/in-the-wild settings  (e.g., during actual delivery routes for delivery app) ensure logical validity.</a:t>
            </a:r>
          </a:p>
          <a:p>
            <a:pPr>
              <a:buNone/>
            </a:pPr>
            <a:r>
              <a:rPr lang="en-US" altLang="zh-CN" sz="300" b="1" u="sng" dirty="0"/>
              <a:t>When to Evaluate</a:t>
            </a:r>
            <a:r>
              <a:rPr lang="en-US" altLang="zh-CN" sz="300" dirty="0"/>
              <a:t>: Evaluation will be an iterative process conducted throughout the design lifecycle —from early concepts to refined prototypes, and even after release to inform future versions.</a:t>
            </a:r>
          </a:p>
          <a:p>
            <a:pPr>
              <a:buNone/>
            </a:pPr>
            <a:r>
              <a:rPr lang="en-US" altLang="zh-CN" sz="300" b="1" u="sng" dirty="0"/>
              <a:t>How to Evaluate</a:t>
            </a:r>
            <a:r>
              <a:rPr lang="en-US" altLang="zh-CN" sz="300" b="1" dirty="0"/>
              <a:t>:  </a:t>
            </a:r>
          </a:p>
          <a:p>
            <a:pPr>
              <a:buNone/>
            </a:pPr>
            <a:r>
              <a:rPr lang="en-US" altLang="zh-CN" sz="300" b="1" dirty="0"/>
              <a:t>1).Usability Testing </a:t>
            </a:r>
            <a:r>
              <a:rPr lang="en-US" altLang="zh-CN" sz="300" dirty="0"/>
              <a:t>(Controlled Setting): </a:t>
            </a:r>
          </a:p>
          <a:p>
            <a:pPr>
              <a:buNone/>
            </a:pPr>
            <a:r>
              <a:rPr lang="en-US" altLang="zh-CN" sz="300" u="sng" dirty="0"/>
              <a:t>Purpose</a:t>
            </a:r>
            <a:r>
              <a:rPr lang="en-US" altLang="zh-CN" sz="300" dirty="0"/>
              <a:t>: To identify specific usability problems, calculate performance times, and assess user satisfaction with [Your App Name] prototypes; </a:t>
            </a:r>
            <a:r>
              <a:rPr lang="en-US" altLang="zh-CN" sz="300" u="sng" dirty="0"/>
              <a:t>Method</a:t>
            </a:r>
            <a:r>
              <a:rPr lang="en-US" altLang="zh-CN" sz="300" dirty="0"/>
              <a:t>: Recruit [e.g., 5-10] representative [target users]  to perform predefined, typical or</a:t>
            </a:r>
            <a:r>
              <a:rPr lang="zh-CN" altLang="en-US" sz="300" dirty="0"/>
              <a:t> </a:t>
            </a:r>
            <a:r>
              <a:rPr lang="en-US" altLang="zh-CN" sz="300" dirty="0"/>
              <a:t>predefined tasks  on a prototype in a controlled environment. Data to be collected includes task completion time, error rates, task success, and user satisfaction via questionnaires like SUS. Think-aloud protocol may also be used; </a:t>
            </a:r>
          </a:p>
          <a:p>
            <a:pPr>
              <a:buNone/>
            </a:pPr>
            <a:r>
              <a:rPr lang="en-US" altLang="zh-CN" sz="300" b="1" dirty="0"/>
              <a:t>2). Field Studies</a:t>
            </a:r>
            <a:r>
              <a:rPr lang="en-US" altLang="zh-CN" sz="300" u="sng" dirty="0"/>
              <a:t> </a:t>
            </a:r>
            <a:r>
              <a:rPr lang="en-US" altLang="zh-CN" sz="300" dirty="0"/>
              <a:t>(Natural Setting): </a:t>
            </a:r>
            <a:r>
              <a:rPr lang="en-US" altLang="zh-CN" sz="300" u="sng" dirty="0"/>
              <a:t>Purpose</a:t>
            </a:r>
            <a:r>
              <a:rPr lang="en-US" altLang="zh-CN" sz="300" dirty="0"/>
              <a:t>: </a:t>
            </a:r>
          </a:p>
          <a:p>
            <a:pPr>
              <a:buNone/>
            </a:pPr>
            <a:r>
              <a:rPr lang="en-US" altLang="zh-CN" sz="300" dirty="0"/>
              <a:t>To understand how [Your App Name] is used naturally by [target users] and how technology impacts them in their actual environment. This helps evaluate technology in use; </a:t>
            </a:r>
            <a:r>
              <a:rPr lang="en-US" altLang="zh-CN" sz="300" u="sng" dirty="0"/>
              <a:t>Method</a:t>
            </a:r>
            <a:r>
              <a:rPr lang="en-US" altLang="zh-CN" sz="300" dirty="0"/>
              <a:t>: Deploy a relatively stable prototype of [Your App Name] to a small group of [target users] for use in their daily activities for a specified period. Data gathering can include diaries, interaction logging from the app  (with consent ), and follow-up interviews  to discuss their experiences.</a:t>
            </a:r>
          </a:p>
          <a:p>
            <a:pPr>
              <a:buNone/>
            </a:pPr>
            <a:r>
              <a:rPr lang="en-US" altLang="zh-CN" sz="300" b="1" dirty="0"/>
              <a:t>3). Heuristic Evaluation </a:t>
            </a:r>
            <a:r>
              <a:rPr lang="en-US" altLang="zh-CN" sz="300" dirty="0"/>
              <a:t>(Without Direct User Involvement):</a:t>
            </a:r>
          </a:p>
          <a:p>
            <a:pPr>
              <a:buNone/>
            </a:pPr>
            <a:r>
              <a:rPr lang="en-US" altLang="zh-CN" sz="300" u="sng" dirty="0"/>
              <a:t>Purpose</a:t>
            </a:r>
            <a:r>
              <a:rPr lang="en-US" altLang="zh-CN" sz="300" dirty="0"/>
              <a:t>: To identify usability problems early by having experts review the design against established usability principles (e.g., Nielsen's Heuristics).</a:t>
            </a:r>
          </a:p>
          <a:p>
            <a:pPr>
              <a:buNone/>
            </a:pPr>
            <a:r>
              <a:rPr lang="en-US" altLang="zh-CN" sz="300" u="sng" dirty="0"/>
              <a:t>Method</a:t>
            </a:r>
            <a:r>
              <a:rPr lang="en-US" altLang="zh-CN" sz="300" dirty="0"/>
              <a:t>: Engage 3-5 usability experts to independently examine the interface of [Your App Name]. They will take passes to get a feel for the product and then focus on specific features, followed by a debriefing session to prioritize problems</a:t>
            </a:r>
            <a:endParaRPr lang="en-GB" altLang="zh-CN" sz="300" dirty="0"/>
          </a:p>
        </p:txBody>
      </p:sp>
      <p:sp>
        <p:nvSpPr>
          <p:cNvPr id="11" name="文本框 10">
            <a:extLst>
              <a:ext uri="{FF2B5EF4-FFF2-40B4-BE49-F238E27FC236}">
                <a16:creationId xmlns:a16="http://schemas.microsoft.com/office/drawing/2014/main" id="{55CCF4D3-446A-84D0-9F88-414C85D85384}"/>
              </a:ext>
            </a:extLst>
          </p:cNvPr>
          <p:cNvSpPr txBox="1"/>
          <p:nvPr/>
        </p:nvSpPr>
        <p:spPr>
          <a:xfrm>
            <a:off x="7113905" y="6462442"/>
            <a:ext cx="1518920" cy="369332"/>
          </a:xfrm>
          <a:prstGeom prst="rect">
            <a:avLst/>
          </a:prstGeom>
          <a:noFill/>
        </p:spPr>
        <p:txBody>
          <a:bodyPr wrap="square" rtlCol="0">
            <a:spAutoFit/>
          </a:bodyPr>
          <a:lstStyle/>
          <a:p>
            <a:pPr>
              <a:buNone/>
            </a:pPr>
            <a:r>
              <a:rPr lang="en-US" altLang="zh-CN" sz="300" dirty="0"/>
              <a:t>Their primary </a:t>
            </a:r>
            <a:r>
              <a:rPr lang="en-US" altLang="zh-CN" sz="300" b="1" dirty="0"/>
              <a:t>differences</a:t>
            </a:r>
            <a:r>
              <a:rPr lang="en-US" altLang="zh-CN" sz="300" dirty="0"/>
              <a:t> lie in the level of control exerted by the evaluator, the environment of the evaluation (lab vs. real-world), and whether users are directly part of the evaluation session. Types 1 and 2 directly involve users, while Type 3 relies on expert judgment or models. Type 1 offers high control, whereas Type 2 has little to no control. A key </a:t>
            </a:r>
            <a:r>
              <a:rPr lang="en-US" altLang="zh-CN" sz="300" b="1" dirty="0"/>
              <a:t>similarity</a:t>
            </a:r>
            <a:r>
              <a:rPr lang="en-US" altLang="zh-CN" sz="300" dirty="0"/>
              <a:t> is that all three types aim to assess a design or product to identify areas for improvement and provide feedback for the design process.</a:t>
            </a:r>
            <a:endParaRPr lang="en-GB" altLang="zh-CN" sz="300" dirty="0"/>
          </a:p>
        </p:txBody>
      </p:sp>
      <p:cxnSp>
        <p:nvCxnSpPr>
          <p:cNvPr id="17" name="直接连接符 16">
            <a:extLst>
              <a:ext uri="{FF2B5EF4-FFF2-40B4-BE49-F238E27FC236}">
                <a16:creationId xmlns:a16="http://schemas.microsoft.com/office/drawing/2014/main" id="{D202988F-076D-22C1-89CB-4252C65590ED}"/>
              </a:ext>
            </a:extLst>
          </p:cNvPr>
          <p:cNvCxnSpPr/>
          <p:nvPr/>
        </p:nvCxnSpPr>
        <p:spPr>
          <a:xfrm>
            <a:off x="7205133" y="6460067"/>
            <a:ext cx="130968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33695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5855</TotalTime>
  <Words>11205</Words>
  <Application>Microsoft Office PowerPoint</Application>
  <PresentationFormat>A4 纸张(210x297 毫米)</PresentationFormat>
  <Paragraphs>224</Paragraphs>
  <Slides>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vt:i4>
      </vt:variant>
    </vt:vector>
  </HeadingPairs>
  <TitlesOfParts>
    <vt:vector size="14" baseType="lpstr">
      <vt:lpstr>Calibri-Bold</vt:lpstr>
      <vt:lpstr>DengXian-Bold</vt:lpstr>
      <vt:lpstr>PingFangSC-Regular</vt:lpstr>
      <vt:lpstr>等线</vt:lpstr>
      <vt:lpstr>Arial</vt:lpstr>
      <vt:lpstr>Calibri</vt:lpstr>
      <vt:lpstr>Calibri Light</vt:lpstr>
      <vt:lpstr>Cambria Math</vt:lpstr>
      <vt:lpstr>Helvetica</vt:lpstr>
      <vt:lpstr>Segoe UI Symbol</vt:lpstr>
      <vt:lpstr>Wingdings</vt:lpstr>
      <vt:lpstr>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Huang</dc:creator>
  <cp:lastModifiedBy>Huang Junhao</cp:lastModifiedBy>
  <cp:revision>92</cp:revision>
  <dcterms:created xsi:type="dcterms:W3CDTF">2023-08-09T12:44:55Z</dcterms:created>
  <dcterms:modified xsi:type="dcterms:W3CDTF">2025-05-27T12:27:04Z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2052-12.1.0.15259</vt:lpwstr>
  </property>
</Properties>
</file>