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6" r:id="rId3"/>
    <p:sldId id="297" r:id="rId4"/>
    <p:sldId id="274" r:id="rId5"/>
    <p:sldId id="259" r:id="rId6"/>
    <p:sldId id="260" r:id="rId7"/>
    <p:sldId id="261" r:id="rId8"/>
    <p:sldId id="262" r:id="rId9"/>
    <p:sldId id="263" r:id="rId10"/>
    <p:sldId id="264" r:id="rId11"/>
    <p:sldId id="265" r:id="rId12"/>
    <p:sldId id="298" r:id="rId13"/>
    <p:sldId id="266" r:id="rId14"/>
    <p:sldId id="268" r:id="rId15"/>
    <p:sldId id="293" r:id="rId16"/>
    <p:sldId id="267" r:id="rId17"/>
    <p:sldId id="301" r:id="rId18"/>
    <p:sldId id="284" r:id="rId19"/>
    <p:sldId id="279" r:id="rId20"/>
    <p:sldId id="283" r:id="rId21"/>
    <p:sldId id="282" r:id="rId22"/>
    <p:sldId id="278" r:id="rId23"/>
    <p:sldId id="269" r:id="rId24"/>
    <p:sldId id="270" r:id="rId25"/>
    <p:sldId id="294" r:id="rId26"/>
    <p:sldId id="271" r:id="rId27"/>
    <p:sldId id="272" r:id="rId28"/>
    <p:sldId id="295" r:id="rId29"/>
    <p:sldId id="273" r:id="rId30"/>
    <p:sldId id="299" r:id="rId31"/>
    <p:sldId id="280" r:id="rId32"/>
    <p:sldId id="281" r:id="rId33"/>
    <p:sldId id="300" r:id="rId34"/>
    <p:sldId id="285" r:id="rId35"/>
    <p:sldId id="286" r:id="rId36"/>
    <p:sldId id="287" r:id="rId37"/>
    <p:sldId id="288" r:id="rId38"/>
    <p:sldId id="289" r:id="rId39"/>
    <p:sldId id="290" r:id="rId40"/>
    <p:sldId id="291" r:id="rId41"/>
    <p:sldId id="292" r:id="rId42"/>
    <p:sldId id="302" r:id="rId4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07"/>
  </p:normalViewPr>
  <p:slideViewPr>
    <p:cSldViewPr snapToGrid="0" snapToObjects="1">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1261-9F6A-6C40-8F91-CAD92309A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7D2A3CD3-D7DA-984A-B9E8-8671B2FF1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F4BA5253-5B24-F047-9570-634AC2193059}"/>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5" name="Footer Placeholder 4">
            <a:extLst>
              <a:ext uri="{FF2B5EF4-FFF2-40B4-BE49-F238E27FC236}">
                <a16:creationId xmlns:a16="http://schemas.microsoft.com/office/drawing/2014/main" id="{7F693686-87B0-AC41-A7CE-8AD215C9BE67}"/>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14B9A5B-BB37-7E43-96EA-79CC426218A2}"/>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11626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1582-895B-1045-8B59-79A87BD4534F}"/>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8A1251BD-1EF2-F34C-8842-0D0E81006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CDB3A69-5108-3C48-A407-A773B3D2590C}"/>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5" name="Footer Placeholder 4">
            <a:extLst>
              <a:ext uri="{FF2B5EF4-FFF2-40B4-BE49-F238E27FC236}">
                <a16:creationId xmlns:a16="http://schemas.microsoft.com/office/drawing/2014/main" id="{7E9A1833-05FE-1F41-9FE6-923157D19FAE}"/>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01E2617-CF3C-0840-9A67-773007088E05}"/>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223548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5967DC-1E4F-2446-A27B-D48DC37A75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C32D7F6E-4EA5-C74A-BF3A-B7F4ADCDA1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D0B8BB1-9FC9-C044-8EDE-19881FB631DB}"/>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5" name="Footer Placeholder 4">
            <a:extLst>
              <a:ext uri="{FF2B5EF4-FFF2-40B4-BE49-F238E27FC236}">
                <a16:creationId xmlns:a16="http://schemas.microsoft.com/office/drawing/2014/main" id="{24C8F806-7FBC-4D42-9B77-CE623988971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97C5EE2-61D6-324E-9900-053BFA71375B}"/>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305231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1302-28C2-3848-B934-0C6E4445AC32}"/>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18DF3D3E-F667-5646-854B-6D0B0A311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55A527D3-CF89-BC47-B50A-5E9C2A7A090E}"/>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5" name="Footer Placeholder 4">
            <a:extLst>
              <a:ext uri="{FF2B5EF4-FFF2-40B4-BE49-F238E27FC236}">
                <a16:creationId xmlns:a16="http://schemas.microsoft.com/office/drawing/2014/main" id="{B0143FBB-A3F5-1648-A45C-50456EFAD72A}"/>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CE90CAC9-06D6-084D-B0A1-78AFA500C9D5}"/>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209482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5E68-F30D-814E-8BF5-15F97E154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D2FE3D0-2089-B642-B272-544B6D4C3A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E5BE8-06E4-C84F-BB19-5AE875D7B89D}"/>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5" name="Footer Placeholder 4">
            <a:extLst>
              <a:ext uri="{FF2B5EF4-FFF2-40B4-BE49-F238E27FC236}">
                <a16:creationId xmlns:a16="http://schemas.microsoft.com/office/drawing/2014/main" id="{359B6D8F-33CF-AD42-B26C-D74DBF73D39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4ABB141-155C-B542-B753-8534867597AC}"/>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60310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5542-760E-0743-B159-04D9B463914B}"/>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D9D27EC-DF93-8A47-B74D-2A5055E10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1998CF18-7CBD-CC46-B95C-A9EA1D6F7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5BD8A90E-FE90-DB4D-BC26-B2C9A2993E35}"/>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6" name="Footer Placeholder 5">
            <a:extLst>
              <a:ext uri="{FF2B5EF4-FFF2-40B4-BE49-F238E27FC236}">
                <a16:creationId xmlns:a16="http://schemas.microsoft.com/office/drawing/2014/main" id="{1F67C9C3-F431-1743-AE0F-35ACF405E71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9D8602F-4241-B54E-AE33-170704C0B3E6}"/>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83632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3480-1AC2-B54E-9152-EB45D22D16D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DA2E8AD9-2F8C-5F4B-A561-E63F7CEA0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C410E-5544-8541-A273-4633D3F69D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2D5CEE0B-8B85-8E40-B08B-AD248757C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2E2A2-B4ED-A443-BF2C-C7D6D0228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3D5F580E-5198-DC4C-AD22-C29AD5CC07A2}"/>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8" name="Footer Placeholder 7">
            <a:extLst>
              <a:ext uri="{FF2B5EF4-FFF2-40B4-BE49-F238E27FC236}">
                <a16:creationId xmlns:a16="http://schemas.microsoft.com/office/drawing/2014/main" id="{8B261D77-BA09-474B-A3DA-5963A5AC6332}"/>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EB8989A8-123B-654A-BCF9-361D6A4A4838}"/>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1911455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0454-5045-BF4F-A8C8-EEC72363213B}"/>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3106FF99-E97D-144B-B502-009CD5B67D80}"/>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4" name="Footer Placeholder 3">
            <a:extLst>
              <a:ext uri="{FF2B5EF4-FFF2-40B4-BE49-F238E27FC236}">
                <a16:creationId xmlns:a16="http://schemas.microsoft.com/office/drawing/2014/main" id="{0079A30B-931E-E543-8221-B901AE778E07}"/>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CDEC0CD5-0EA2-9542-AC8A-C9E834BA2E23}"/>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2255121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D699E-DD49-0E4E-BAA6-A171026841EC}"/>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3" name="Footer Placeholder 2">
            <a:extLst>
              <a:ext uri="{FF2B5EF4-FFF2-40B4-BE49-F238E27FC236}">
                <a16:creationId xmlns:a16="http://schemas.microsoft.com/office/drawing/2014/main" id="{C326D017-5B19-254A-A5C1-E31155071016}"/>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7DDFB760-17EA-084B-BDA8-5FC463F4EF69}"/>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303453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F299-8F7E-5948-A0E8-595BD8BD65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7CEAC6BE-A5E1-CA4A-A606-4ADDE2C09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6392C449-0337-EA4B-B7C1-976F86F1C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91547-F98D-CA46-A9FA-9AE2F15B5C0A}"/>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6" name="Footer Placeholder 5">
            <a:extLst>
              <a:ext uri="{FF2B5EF4-FFF2-40B4-BE49-F238E27FC236}">
                <a16:creationId xmlns:a16="http://schemas.microsoft.com/office/drawing/2014/main" id="{AFDFFC38-965E-D84B-8E9F-04BCBBBA385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0D42038-B9A8-7348-844B-3A2C86229516}"/>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169288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7849-5033-1247-AEAC-A313638AC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2F65BCB8-236B-8740-982D-7CFC0F835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15F5F126-3BDF-9A4E-9775-45685F0B7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80B31-549A-AB4C-82B4-D78740000FFE}"/>
              </a:ext>
            </a:extLst>
          </p:cNvPr>
          <p:cNvSpPr>
            <a:spLocks noGrp="1"/>
          </p:cNvSpPr>
          <p:nvPr>
            <p:ph type="dt" sz="half" idx="10"/>
          </p:nvPr>
        </p:nvSpPr>
        <p:spPr/>
        <p:txBody>
          <a:bodyPr/>
          <a:lstStyle/>
          <a:p>
            <a:fld id="{4F3281A2-AE19-5846-A828-73CE0D19FFAA}" type="datetimeFigureOut">
              <a:rPr lang="en-CN" smtClean="0"/>
              <a:t>2025/2/2</a:t>
            </a:fld>
            <a:endParaRPr lang="en-CN"/>
          </a:p>
        </p:txBody>
      </p:sp>
      <p:sp>
        <p:nvSpPr>
          <p:cNvPr id="6" name="Footer Placeholder 5">
            <a:extLst>
              <a:ext uri="{FF2B5EF4-FFF2-40B4-BE49-F238E27FC236}">
                <a16:creationId xmlns:a16="http://schemas.microsoft.com/office/drawing/2014/main" id="{4147B868-41CF-8F45-A6BC-6ACDD41632D6}"/>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59D7E33-AA1E-4349-AE29-8FB4006CF504}"/>
              </a:ext>
            </a:extLst>
          </p:cNvPr>
          <p:cNvSpPr>
            <a:spLocks noGrp="1"/>
          </p:cNvSpPr>
          <p:nvPr>
            <p:ph type="sldNum" sz="quarter" idx="12"/>
          </p:nvPr>
        </p:nvSpPr>
        <p:spPr/>
        <p:txBody>
          <a:bodyPr/>
          <a:lstStyle/>
          <a:p>
            <a:fld id="{C8FA39A3-BB40-7E46-9B54-9A81E2F272EC}" type="slidenum">
              <a:rPr lang="en-CN" smtClean="0"/>
              <a:t>‹#›</a:t>
            </a:fld>
            <a:endParaRPr lang="en-CN"/>
          </a:p>
        </p:txBody>
      </p:sp>
    </p:spTree>
    <p:extLst>
      <p:ext uri="{BB962C8B-B14F-4D97-AF65-F5344CB8AC3E}">
        <p14:creationId xmlns:p14="http://schemas.microsoft.com/office/powerpoint/2010/main" val="3351815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24BC5-CE63-9C46-B3FF-B316C2832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4B9739FE-8244-6F4D-9A4F-20FD59D41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F1323F95-4CC0-FA4D-8168-8C5C5AD05D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81A2-AE19-5846-A828-73CE0D19FFAA}" type="datetimeFigureOut">
              <a:rPr lang="en-CN" smtClean="0"/>
              <a:t>2025/2/2</a:t>
            </a:fld>
            <a:endParaRPr lang="en-CN"/>
          </a:p>
        </p:txBody>
      </p:sp>
      <p:sp>
        <p:nvSpPr>
          <p:cNvPr id="5" name="Footer Placeholder 4">
            <a:extLst>
              <a:ext uri="{FF2B5EF4-FFF2-40B4-BE49-F238E27FC236}">
                <a16:creationId xmlns:a16="http://schemas.microsoft.com/office/drawing/2014/main" id="{65E2A7E1-1941-2144-B722-CC61EC00E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35AE3C7B-03EC-BA46-93E5-4EE5FD42E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A39A3-BB40-7E46-9B54-9A81E2F272EC}" type="slidenum">
              <a:rPr lang="en-CN" smtClean="0"/>
              <a:t>‹#›</a:t>
            </a:fld>
            <a:endParaRPr lang="en-CN"/>
          </a:p>
        </p:txBody>
      </p:sp>
    </p:spTree>
    <p:extLst>
      <p:ext uri="{BB962C8B-B14F-4D97-AF65-F5344CB8AC3E}">
        <p14:creationId xmlns:p14="http://schemas.microsoft.com/office/powerpoint/2010/main" val="3375583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8BB-D083-1D41-806A-27A436BDC297}"/>
              </a:ext>
            </a:extLst>
          </p:cNvPr>
          <p:cNvSpPr>
            <a:spLocks noGrp="1"/>
          </p:cNvSpPr>
          <p:nvPr>
            <p:ph type="ctrTitle"/>
          </p:nvPr>
        </p:nvSpPr>
        <p:spPr/>
        <p:txBody>
          <a:bodyPr>
            <a:normAutofit/>
          </a:bodyPr>
          <a:lstStyle/>
          <a:p>
            <a:r>
              <a:rPr lang="en-US" dirty="0"/>
              <a:t>Managing Your Project</a:t>
            </a:r>
            <a:br>
              <a:rPr lang="en-US" dirty="0"/>
            </a:br>
            <a:r>
              <a:rPr lang="en-US" sz="2400" dirty="0">
                <a:solidFill>
                  <a:srgbClr val="CC6600"/>
                </a:solidFill>
              </a:rPr>
              <a:t>Using Software Engineering Process</a:t>
            </a:r>
            <a:endParaRPr lang="en-CN" sz="5400" dirty="0">
              <a:solidFill>
                <a:srgbClr val="CC6600"/>
              </a:solidFill>
            </a:endParaRPr>
          </a:p>
        </p:txBody>
      </p:sp>
      <p:sp>
        <p:nvSpPr>
          <p:cNvPr id="3" name="Subtitle 2">
            <a:extLst>
              <a:ext uri="{FF2B5EF4-FFF2-40B4-BE49-F238E27FC236}">
                <a16:creationId xmlns:a16="http://schemas.microsoft.com/office/drawing/2014/main" id="{25C3193F-EFAF-D246-B8FA-24AEB6DE3B7A}"/>
              </a:ext>
            </a:extLst>
          </p:cNvPr>
          <p:cNvSpPr>
            <a:spLocks noGrp="1"/>
          </p:cNvSpPr>
          <p:nvPr>
            <p:ph type="subTitle" idx="1"/>
          </p:nvPr>
        </p:nvSpPr>
        <p:spPr>
          <a:xfrm>
            <a:off x="1524000" y="4574627"/>
            <a:ext cx="9144000" cy="1655762"/>
          </a:xfrm>
        </p:spPr>
        <p:txBody>
          <a:bodyPr/>
          <a:lstStyle/>
          <a:p>
            <a:r>
              <a:rPr lang="en-CN" dirty="0"/>
              <a:t>CPT202 Software Engineering Group Project 202</a:t>
            </a:r>
            <a:r>
              <a:rPr lang="en-US" dirty="0"/>
              <a:t>4</a:t>
            </a:r>
            <a:r>
              <a:rPr lang="en-CN" dirty="0"/>
              <a:t>/202</a:t>
            </a:r>
            <a:r>
              <a:rPr lang="en-US" dirty="0"/>
              <a:t>5</a:t>
            </a:r>
            <a:endParaRPr lang="en-CN" dirty="0"/>
          </a:p>
          <a:p>
            <a:r>
              <a:rPr lang="en-CN" dirty="0"/>
              <a:t>Soon Phei Tin</a:t>
            </a:r>
          </a:p>
        </p:txBody>
      </p:sp>
    </p:spTree>
    <p:extLst>
      <p:ext uri="{BB962C8B-B14F-4D97-AF65-F5344CB8AC3E}">
        <p14:creationId xmlns:p14="http://schemas.microsoft.com/office/powerpoint/2010/main" val="2812022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C0B-6F1C-5445-A506-BF9D1D7D74B0}"/>
              </a:ext>
            </a:extLst>
          </p:cNvPr>
          <p:cNvSpPr>
            <a:spLocks noGrp="1"/>
          </p:cNvSpPr>
          <p:nvPr>
            <p:ph type="title"/>
          </p:nvPr>
        </p:nvSpPr>
        <p:spPr/>
        <p:txBody>
          <a:bodyPr/>
          <a:lstStyle/>
          <a:p>
            <a:r>
              <a:rPr lang="en-CN" dirty="0"/>
              <a:t>Assumption and Dependencies</a:t>
            </a:r>
          </a:p>
        </p:txBody>
      </p:sp>
      <p:sp>
        <p:nvSpPr>
          <p:cNvPr id="3" name="Content Placeholder 2">
            <a:extLst>
              <a:ext uri="{FF2B5EF4-FFF2-40B4-BE49-F238E27FC236}">
                <a16:creationId xmlns:a16="http://schemas.microsoft.com/office/drawing/2014/main" id="{87B6217C-E742-DF4F-A367-31CCBB640AF2}"/>
              </a:ext>
            </a:extLst>
          </p:cNvPr>
          <p:cNvSpPr>
            <a:spLocks noGrp="1"/>
          </p:cNvSpPr>
          <p:nvPr>
            <p:ph idx="1"/>
          </p:nvPr>
        </p:nvSpPr>
        <p:spPr>
          <a:xfrm>
            <a:off x="838200" y="1825625"/>
            <a:ext cx="10515600" cy="4667250"/>
          </a:xfrm>
        </p:spPr>
        <p:txBody>
          <a:bodyPr>
            <a:normAutofit/>
          </a:bodyPr>
          <a:lstStyle/>
          <a:p>
            <a:r>
              <a:rPr lang="en-CN" dirty="0"/>
              <a:t>Dependencies:</a:t>
            </a:r>
          </a:p>
          <a:p>
            <a:pPr lvl="1"/>
            <a:r>
              <a:rPr lang="en-US" dirty="0"/>
              <a:t>A dependency in project refers to a series of tasks that are interrelated. </a:t>
            </a:r>
          </a:p>
          <a:p>
            <a:pPr lvl="1"/>
            <a:r>
              <a:rPr lang="en-US" dirty="0"/>
              <a:t>Types of dependency</a:t>
            </a:r>
          </a:p>
          <a:p>
            <a:pPr lvl="2"/>
            <a:r>
              <a:rPr lang="en-US" b="1" dirty="0"/>
              <a:t>Finish-to-Start:</a:t>
            </a:r>
            <a:r>
              <a:rPr lang="en-US" dirty="0"/>
              <a:t> Task B cannot start until task A has been completed</a:t>
            </a:r>
          </a:p>
          <a:p>
            <a:pPr lvl="2"/>
            <a:r>
              <a:rPr lang="en-US" b="1" dirty="0"/>
              <a:t>Start-to-Start:</a:t>
            </a:r>
            <a:r>
              <a:rPr lang="en-US" dirty="0"/>
              <a:t> Task B cannot start until task A starts</a:t>
            </a:r>
          </a:p>
          <a:p>
            <a:pPr lvl="2"/>
            <a:r>
              <a:rPr lang="en-US" b="1" dirty="0"/>
              <a:t>Finish-to-Finish:</a:t>
            </a:r>
            <a:r>
              <a:rPr lang="en-US" dirty="0"/>
              <a:t> Task A cannot be completed until task B is completed</a:t>
            </a:r>
          </a:p>
          <a:p>
            <a:pPr lvl="2"/>
            <a:r>
              <a:rPr lang="en-US" b="1" dirty="0"/>
              <a:t>Start-to-Finish:</a:t>
            </a:r>
            <a:r>
              <a:rPr lang="en-US" dirty="0"/>
              <a:t> Task B cannot be completed until task A starts</a:t>
            </a:r>
          </a:p>
          <a:p>
            <a:r>
              <a:rPr lang="en-US" dirty="0"/>
              <a:t>Examples:</a:t>
            </a:r>
          </a:p>
          <a:p>
            <a:pPr lvl="1"/>
            <a:r>
              <a:rPr lang="en-US" dirty="0"/>
              <a:t>There is an old website running life, but you want to replace the old one with the new one, you will retain the old website unless the new one is completed.</a:t>
            </a:r>
          </a:p>
          <a:p>
            <a:pPr lvl="1"/>
            <a:r>
              <a:rPr lang="en-US" dirty="0"/>
              <a:t>The configuration of server cannot be started  before the completion of a training.</a:t>
            </a:r>
          </a:p>
        </p:txBody>
      </p:sp>
    </p:spTree>
    <p:extLst>
      <p:ext uri="{BB962C8B-B14F-4D97-AF65-F5344CB8AC3E}">
        <p14:creationId xmlns:p14="http://schemas.microsoft.com/office/powerpoint/2010/main" val="38975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FB0D-9F7F-644C-8890-3EE53D106416}"/>
              </a:ext>
            </a:extLst>
          </p:cNvPr>
          <p:cNvSpPr>
            <a:spLocks noGrp="1"/>
          </p:cNvSpPr>
          <p:nvPr>
            <p:ph type="title"/>
          </p:nvPr>
        </p:nvSpPr>
        <p:spPr/>
        <p:txBody>
          <a:bodyPr/>
          <a:lstStyle/>
          <a:p>
            <a:r>
              <a:rPr lang="en-CN" dirty="0"/>
              <a:t>Research Task</a:t>
            </a:r>
          </a:p>
        </p:txBody>
      </p:sp>
      <p:sp>
        <p:nvSpPr>
          <p:cNvPr id="3" name="Content Placeholder 2">
            <a:extLst>
              <a:ext uri="{FF2B5EF4-FFF2-40B4-BE49-F238E27FC236}">
                <a16:creationId xmlns:a16="http://schemas.microsoft.com/office/drawing/2014/main" id="{F49ADC2A-AF10-BC4D-A636-C7B54996B986}"/>
              </a:ext>
            </a:extLst>
          </p:cNvPr>
          <p:cNvSpPr>
            <a:spLocks noGrp="1"/>
          </p:cNvSpPr>
          <p:nvPr>
            <p:ph idx="1"/>
          </p:nvPr>
        </p:nvSpPr>
        <p:spPr/>
        <p:txBody>
          <a:bodyPr/>
          <a:lstStyle/>
          <a:p>
            <a:r>
              <a:rPr lang="en-CN" dirty="0"/>
              <a:t>How to manage and reduce risks of your assumption and dependencies?</a:t>
            </a:r>
          </a:p>
        </p:txBody>
      </p:sp>
    </p:spTree>
    <p:extLst>
      <p:ext uri="{BB962C8B-B14F-4D97-AF65-F5344CB8AC3E}">
        <p14:creationId xmlns:p14="http://schemas.microsoft.com/office/powerpoint/2010/main" val="312711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9F43-BD5F-6725-5380-DDC57448CE6C}"/>
              </a:ext>
            </a:extLst>
          </p:cNvPr>
          <p:cNvSpPr>
            <a:spLocks noGrp="1"/>
          </p:cNvSpPr>
          <p:nvPr>
            <p:ph type="title"/>
          </p:nvPr>
        </p:nvSpPr>
        <p:spPr>
          <a:xfrm>
            <a:off x="838200" y="2103437"/>
            <a:ext cx="10515600" cy="1325563"/>
          </a:xfrm>
        </p:spPr>
        <p:txBody>
          <a:bodyPr/>
          <a:lstStyle/>
          <a:p>
            <a:r>
              <a:rPr lang="en-CN" dirty="0"/>
              <a:t>Scrum Framework</a:t>
            </a:r>
          </a:p>
        </p:txBody>
      </p:sp>
    </p:spTree>
    <p:extLst>
      <p:ext uri="{BB962C8B-B14F-4D97-AF65-F5344CB8AC3E}">
        <p14:creationId xmlns:p14="http://schemas.microsoft.com/office/powerpoint/2010/main" val="193152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54F8-485B-CE4C-BAE6-ECF8B4C86864}"/>
              </a:ext>
            </a:extLst>
          </p:cNvPr>
          <p:cNvSpPr>
            <a:spLocks noGrp="1"/>
          </p:cNvSpPr>
          <p:nvPr>
            <p:ph type="title"/>
          </p:nvPr>
        </p:nvSpPr>
        <p:spPr/>
        <p:txBody>
          <a:bodyPr/>
          <a:lstStyle/>
          <a:p>
            <a:r>
              <a:rPr lang="en-CN" dirty="0"/>
              <a:t>Software Requirements</a:t>
            </a:r>
          </a:p>
        </p:txBody>
      </p:sp>
      <p:sp>
        <p:nvSpPr>
          <p:cNvPr id="3" name="Content Placeholder 2">
            <a:extLst>
              <a:ext uri="{FF2B5EF4-FFF2-40B4-BE49-F238E27FC236}">
                <a16:creationId xmlns:a16="http://schemas.microsoft.com/office/drawing/2014/main" id="{EE94CE34-5141-634F-BD96-786DF3FA5FC3}"/>
              </a:ext>
            </a:extLst>
          </p:cNvPr>
          <p:cNvSpPr>
            <a:spLocks noGrp="1"/>
          </p:cNvSpPr>
          <p:nvPr>
            <p:ph idx="1"/>
          </p:nvPr>
        </p:nvSpPr>
        <p:spPr/>
        <p:txBody>
          <a:bodyPr/>
          <a:lstStyle/>
          <a:p>
            <a:r>
              <a:rPr lang="en-CN" dirty="0"/>
              <a:t>Epics &gt; Features &gt; Product Backlog Items &gt; Tasks</a:t>
            </a:r>
          </a:p>
          <a:p>
            <a:r>
              <a:rPr lang="en-US" dirty="0"/>
              <a:t>Epic is a larger scope of requirement which can be divided into smaller requirements</a:t>
            </a:r>
          </a:p>
          <a:p>
            <a:r>
              <a:rPr lang="en-US" dirty="0"/>
              <a:t>An Epic can be spread across sprints and even across agile teams</a:t>
            </a:r>
          </a:p>
          <a:p>
            <a:r>
              <a:rPr lang="en-US" dirty="0"/>
              <a:t>An Epic can be a high-level description of what the client wants</a:t>
            </a:r>
          </a:p>
          <a:p>
            <a:r>
              <a:rPr lang="en-US" dirty="0"/>
              <a:t>Epics also allow teams to give high-level understanding of their work to stakeholders without getting into technical details.</a:t>
            </a:r>
            <a:endParaRPr lang="en-CN" dirty="0"/>
          </a:p>
        </p:txBody>
      </p:sp>
    </p:spTree>
    <p:extLst>
      <p:ext uri="{BB962C8B-B14F-4D97-AF65-F5344CB8AC3E}">
        <p14:creationId xmlns:p14="http://schemas.microsoft.com/office/powerpoint/2010/main" val="1794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FF84-D066-8C46-B23D-148B6D5BE7A8}"/>
              </a:ext>
            </a:extLst>
          </p:cNvPr>
          <p:cNvSpPr>
            <a:spLocks noGrp="1"/>
          </p:cNvSpPr>
          <p:nvPr>
            <p:ph type="title"/>
          </p:nvPr>
        </p:nvSpPr>
        <p:spPr/>
        <p:txBody>
          <a:bodyPr/>
          <a:lstStyle/>
          <a:p>
            <a:r>
              <a:rPr lang="en-CN" dirty="0"/>
              <a:t>Epic</a:t>
            </a:r>
          </a:p>
        </p:txBody>
      </p:sp>
      <p:sp>
        <p:nvSpPr>
          <p:cNvPr id="3" name="Content Placeholder 2">
            <a:extLst>
              <a:ext uri="{FF2B5EF4-FFF2-40B4-BE49-F238E27FC236}">
                <a16:creationId xmlns:a16="http://schemas.microsoft.com/office/drawing/2014/main" id="{848E95B2-645B-7546-AA1B-8F40A9D840A0}"/>
              </a:ext>
            </a:extLst>
          </p:cNvPr>
          <p:cNvSpPr>
            <a:spLocks noGrp="1"/>
          </p:cNvSpPr>
          <p:nvPr>
            <p:ph idx="1"/>
          </p:nvPr>
        </p:nvSpPr>
        <p:spPr/>
        <p:txBody>
          <a:bodyPr/>
          <a:lstStyle/>
          <a:p>
            <a:r>
              <a:rPr lang="en-US" dirty="0"/>
              <a:t>Examples</a:t>
            </a:r>
            <a:r>
              <a:rPr lang="en-CN" dirty="0"/>
              <a:t>: </a:t>
            </a:r>
          </a:p>
          <a:p>
            <a:pPr lvl="1"/>
            <a:r>
              <a:rPr lang="en-US" altLang="zh-CN" dirty="0"/>
              <a:t>As</a:t>
            </a:r>
            <a:r>
              <a:rPr lang="zh-CN" altLang="en-US" dirty="0"/>
              <a:t> </a:t>
            </a:r>
            <a:r>
              <a:rPr lang="en-US" altLang="zh-CN" dirty="0"/>
              <a:t>a customer, I want to shop online so that I can purchase books from the online book store.</a:t>
            </a:r>
            <a:endParaRPr lang="en-US" dirty="0"/>
          </a:p>
          <a:p>
            <a:pPr lvl="1"/>
            <a:r>
              <a:rPr lang="en-US" dirty="0"/>
              <a:t>As a store manager, I want to manage the store’s overall operation so </a:t>
            </a:r>
            <a:r>
              <a:rPr lang="en-CN" dirty="0"/>
              <a:t>that the store operation is smooth and the customer is satisfying with the service.</a:t>
            </a:r>
          </a:p>
          <a:p>
            <a:pPr lvl="1"/>
            <a:r>
              <a:rPr lang="en-US" dirty="0"/>
              <a:t>As an administrator, I want to</a:t>
            </a:r>
            <a:r>
              <a:rPr lang="en-CN" dirty="0"/>
              <a:t> maintain </a:t>
            </a:r>
            <a:r>
              <a:rPr lang="en-US" dirty="0"/>
              <a:t>the book store web</a:t>
            </a:r>
            <a:r>
              <a:rPr lang="en-CN" dirty="0"/>
              <a:t>site so that the store is secure and reliable.</a:t>
            </a:r>
            <a:endParaRPr lang="en-US" dirty="0"/>
          </a:p>
          <a:p>
            <a:r>
              <a:rPr lang="en-US" dirty="0"/>
              <a:t>All epics must be in a SLAP</a:t>
            </a:r>
          </a:p>
          <a:p>
            <a:pPr lvl="1"/>
            <a:r>
              <a:rPr lang="en-US" dirty="0"/>
              <a:t>Single Level of Abstraction Principles</a:t>
            </a:r>
            <a:endParaRPr lang="en-CN" dirty="0"/>
          </a:p>
        </p:txBody>
      </p:sp>
    </p:spTree>
    <p:extLst>
      <p:ext uri="{BB962C8B-B14F-4D97-AF65-F5344CB8AC3E}">
        <p14:creationId xmlns:p14="http://schemas.microsoft.com/office/powerpoint/2010/main" val="53737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Epic &gt;&gt; Features</a:t>
            </a:r>
          </a:p>
        </p:txBody>
      </p:sp>
      <p:sp>
        <p:nvSpPr>
          <p:cNvPr id="3" name="Content Placeholder 2"/>
          <p:cNvSpPr>
            <a:spLocks noGrp="1"/>
          </p:cNvSpPr>
          <p:nvPr>
            <p:ph idx="1"/>
          </p:nvPr>
        </p:nvSpPr>
        <p:spPr/>
        <p:txBody>
          <a:bodyPr/>
          <a:lstStyle/>
          <a:p>
            <a:r>
              <a:rPr lang="en-US" dirty="0"/>
              <a:t>Epic: </a:t>
            </a:r>
            <a:r>
              <a:rPr lang="en-US" altLang="zh-CN" dirty="0"/>
              <a:t>As</a:t>
            </a:r>
            <a:r>
              <a:rPr lang="zh-CN" altLang="en-US" dirty="0"/>
              <a:t> </a:t>
            </a:r>
            <a:r>
              <a:rPr lang="en-US" altLang="zh-CN" dirty="0"/>
              <a:t>a customer, I want to shop online so that I can purchase books from the online book store.</a:t>
            </a:r>
            <a:endParaRPr lang="en-US" dirty="0"/>
          </a:p>
          <a:p>
            <a:endParaRPr lang="en-US" dirty="0"/>
          </a:p>
          <a:p>
            <a:r>
              <a:rPr lang="en-US" dirty="0"/>
              <a:t>Features:</a:t>
            </a:r>
          </a:p>
          <a:p>
            <a:pPr lvl="1"/>
            <a:r>
              <a:rPr lang="en-US" dirty="0"/>
              <a:t>As a customer, I want to have wish lists so that I can come back to buy products later.</a:t>
            </a:r>
          </a:p>
          <a:p>
            <a:pPr lvl="1"/>
            <a:r>
              <a:rPr lang="en-US" dirty="0"/>
              <a:t>As a customer, I want to check my order status so that I know the delivery progress of my order.</a:t>
            </a:r>
          </a:p>
          <a:p>
            <a:pPr lvl="1"/>
            <a:r>
              <a:rPr lang="en-US" dirty="0" err="1"/>
              <a:t>etc</a:t>
            </a:r>
            <a:endParaRPr lang="en-US" dirty="0"/>
          </a:p>
        </p:txBody>
      </p:sp>
    </p:spTree>
    <p:extLst>
      <p:ext uri="{BB962C8B-B14F-4D97-AF65-F5344CB8AC3E}">
        <p14:creationId xmlns:p14="http://schemas.microsoft.com/office/powerpoint/2010/main" val="2420466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452250-877D-3341-B56E-105B91A9C50E}"/>
              </a:ext>
            </a:extLst>
          </p:cNvPr>
          <p:cNvSpPr>
            <a:spLocks noGrp="1"/>
          </p:cNvSpPr>
          <p:nvPr>
            <p:ph type="title"/>
          </p:nvPr>
        </p:nvSpPr>
        <p:spPr>
          <a:xfrm>
            <a:off x="643467" y="321734"/>
            <a:ext cx="10905066" cy="1135737"/>
          </a:xfrm>
        </p:spPr>
        <p:txBody>
          <a:bodyPr>
            <a:normAutofit/>
          </a:bodyPr>
          <a:lstStyle/>
          <a:p>
            <a:r>
              <a:rPr lang="en-CN" sz="3600" dirty="0"/>
              <a:t>Feature &gt; PBI &gt; Ta</a:t>
            </a:r>
            <a:r>
              <a:rPr lang="en-US" sz="3600"/>
              <a:t>s</a:t>
            </a:r>
            <a:r>
              <a:rPr lang="en-CN" sz="3600"/>
              <a:t>ks</a:t>
            </a:r>
            <a:endParaRPr lang="en-CN" sz="3600" dirty="0"/>
          </a:p>
        </p:txBody>
      </p:sp>
      <p:sp>
        <p:nvSpPr>
          <p:cNvPr id="3" name="Content Placeholder 2">
            <a:extLst>
              <a:ext uri="{FF2B5EF4-FFF2-40B4-BE49-F238E27FC236}">
                <a16:creationId xmlns:a16="http://schemas.microsoft.com/office/drawing/2014/main" id="{FD8E19FF-5F2A-554C-AC3E-F60DF68A8740}"/>
              </a:ext>
            </a:extLst>
          </p:cNvPr>
          <p:cNvSpPr>
            <a:spLocks noGrp="1"/>
          </p:cNvSpPr>
          <p:nvPr>
            <p:ph idx="1"/>
          </p:nvPr>
        </p:nvSpPr>
        <p:spPr>
          <a:xfrm>
            <a:off x="147588" y="2143542"/>
            <a:ext cx="5515866" cy="4241655"/>
          </a:xfrm>
        </p:spPr>
        <p:txBody>
          <a:bodyPr>
            <a:normAutofit/>
          </a:bodyPr>
          <a:lstStyle/>
          <a:p>
            <a:r>
              <a:rPr lang="en-US" sz="2000" b="1" dirty="0"/>
              <a:t>Feature -</a:t>
            </a:r>
            <a:r>
              <a:rPr lang="en-US" sz="2000" dirty="0"/>
              <a:t>  A requirement that the business wants. It represent of one the features broken down from an Epic.</a:t>
            </a:r>
          </a:p>
          <a:p>
            <a:r>
              <a:rPr lang="en-US" sz="2000" b="1" dirty="0"/>
              <a:t>Product Backlog Item -</a:t>
            </a:r>
            <a:r>
              <a:rPr lang="en-US" sz="2000" dirty="0"/>
              <a:t> A detail requirement that we further defined from the Feature. It is something that is deliverable within a single sprint.</a:t>
            </a:r>
          </a:p>
          <a:p>
            <a:r>
              <a:rPr lang="en-US" sz="2000" b="1" dirty="0"/>
              <a:t>Tasks -</a:t>
            </a:r>
            <a:r>
              <a:rPr lang="en-US" sz="2000" dirty="0"/>
              <a:t> Steps need to be taken in order to fulfill the requirement stated in the PBI.</a:t>
            </a:r>
          </a:p>
        </p:txBody>
      </p:sp>
      <p:grpSp>
        <p:nvGrpSpPr>
          <p:cNvPr id="28"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Diagram, table&#10;&#10;Description automatically generated with medium confidence">
            <a:extLst>
              <a:ext uri="{FF2B5EF4-FFF2-40B4-BE49-F238E27FC236}">
                <a16:creationId xmlns:a16="http://schemas.microsoft.com/office/drawing/2014/main" id="{EA32579D-0F39-F94D-AE39-EB8D0A34A9D3}"/>
              </a:ext>
            </a:extLst>
          </p:cNvPr>
          <p:cNvPicPr>
            <a:picLocks noChangeAspect="1"/>
          </p:cNvPicPr>
          <p:nvPr/>
        </p:nvPicPr>
        <p:blipFill>
          <a:blip r:embed="rId2"/>
          <a:stretch>
            <a:fillRect/>
          </a:stretch>
        </p:blipFill>
        <p:spPr>
          <a:xfrm>
            <a:off x="5663454" y="1830036"/>
            <a:ext cx="6253212" cy="3658127"/>
          </a:xfrm>
          <a:prstGeom prst="rect">
            <a:avLst/>
          </a:prstGeom>
        </p:spPr>
      </p:pic>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72327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AA8F-3CA3-ACF3-218A-98DE5F8E4681}"/>
              </a:ext>
            </a:extLst>
          </p:cNvPr>
          <p:cNvSpPr>
            <a:spLocks noGrp="1"/>
          </p:cNvSpPr>
          <p:nvPr>
            <p:ph type="title"/>
          </p:nvPr>
        </p:nvSpPr>
        <p:spPr/>
        <p:txBody>
          <a:bodyPr/>
          <a:lstStyle/>
          <a:p>
            <a:r>
              <a:rPr lang="en-CN" dirty="0"/>
              <a:t>Sample Software Requirements</a:t>
            </a:r>
          </a:p>
        </p:txBody>
      </p:sp>
      <p:sp>
        <p:nvSpPr>
          <p:cNvPr id="3" name="Content Placeholder 2">
            <a:extLst>
              <a:ext uri="{FF2B5EF4-FFF2-40B4-BE49-F238E27FC236}">
                <a16:creationId xmlns:a16="http://schemas.microsoft.com/office/drawing/2014/main" id="{C0E045FC-42CE-36B0-D80D-F63D2D9E66E4}"/>
              </a:ext>
            </a:extLst>
          </p:cNvPr>
          <p:cNvSpPr>
            <a:spLocks noGrp="1"/>
          </p:cNvSpPr>
          <p:nvPr>
            <p:ph idx="1"/>
          </p:nvPr>
        </p:nvSpPr>
        <p:spPr/>
        <p:txBody>
          <a:bodyPr/>
          <a:lstStyle/>
          <a:p>
            <a:r>
              <a:rPr lang="en-CN" dirty="0"/>
              <a:t>E-Commerce Platform: </a:t>
            </a:r>
          </a:p>
          <a:p>
            <a:pPr lvl="1"/>
            <a:r>
              <a:rPr lang="en-CN" dirty="0"/>
              <a:t>This is a large project and hence you may want to define multiple epics.</a:t>
            </a:r>
          </a:p>
          <a:p>
            <a:pPr lvl="1"/>
            <a:r>
              <a:rPr lang="en-CN" dirty="0"/>
              <a:t>The PBIs were ignore for simplicity.</a:t>
            </a:r>
          </a:p>
          <a:p>
            <a:r>
              <a:rPr lang="en-CN" dirty="0"/>
              <a:t>To-Do List project:</a:t>
            </a:r>
          </a:p>
          <a:p>
            <a:pPr lvl="1"/>
            <a:r>
              <a:rPr lang="en-CN" dirty="0"/>
              <a:t>It is a small project, we do not need to define epic.</a:t>
            </a:r>
          </a:p>
        </p:txBody>
      </p:sp>
    </p:spTree>
    <p:extLst>
      <p:ext uri="{BB962C8B-B14F-4D97-AF65-F5344CB8AC3E}">
        <p14:creationId xmlns:p14="http://schemas.microsoft.com/office/powerpoint/2010/main" val="3778776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011" y="2376805"/>
            <a:ext cx="10515600" cy="1325563"/>
          </a:xfrm>
        </p:spPr>
        <p:txBody>
          <a:bodyPr/>
          <a:lstStyle/>
          <a:p>
            <a:r>
              <a:rPr lang="en-US" dirty="0"/>
              <a:t>Product Backlog</a:t>
            </a:r>
          </a:p>
        </p:txBody>
      </p:sp>
    </p:spTree>
    <p:extLst>
      <p:ext uri="{BB962C8B-B14F-4D97-AF65-F5344CB8AC3E}">
        <p14:creationId xmlns:p14="http://schemas.microsoft.com/office/powerpoint/2010/main" val="373488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452250-877D-3341-B56E-105B91A9C50E}"/>
              </a:ext>
            </a:extLst>
          </p:cNvPr>
          <p:cNvSpPr>
            <a:spLocks noGrp="1"/>
          </p:cNvSpPr>
          <p:nvPr>
            <p:ph type="title"/>
          </p:nvPr>
        </p:nvSpPr>
        <p:spPr>
          <a:xfrm>
            <a:off x="643467" y="321734"/>
            <a:ext cx="10905066" cy="1135737"/>
          </a:xfrm>
        </p:spPr>
        <p:txBody>
          <a:bodyPr>
            <a:normAutofit/>
          </a:bodyPr>
          <a:lstStyle/>
          <a:p>
            <a:r>
              <a:rPr lang="en-US" sz="3600" dirty="0"/>
              <a:t>What is a Product Backlog?</a:t>
            </a:r>
            <a:endParaRPr lang="en-CN" sz="3600" dirty="0"/>
          </a:p>
        </p:txBody>
      </p:sp>
      <p:sp>
        <p:nvSpPr>
          <p:cNvPr id="3" name="Content Placeholder 2">
            <a:extLst>
              <a:ext uri="{FF2B5EF4-FFF2-40B4-BE49-F238E27FC236}">
                <a16:creationId xmlns:a16="http://schemas.microsoft.com/office/drawing/2014/main" id="{FD8E19FF-5F2A-554C-AC3E-F60DF68A8740}"/>
              </a:ext>
            </a:extLst>
          </p:cNvPr>
          <p:cNvSpPr>
            <a:spLocks noGrp="1"/>
          </p:cNvSpPr>
          <p:nvPr>
            <p:ph idx="1"/>
          </p:nvPr>
        </p:nvSpPr>
        <p:spPr>
          <a:xfrm>
            <a:off x="580134" y="1807859"/>
            <a:ext cx="9270448" cy="4241655"/>
          </a:xfrm>
        </p:spPr>
        <p:txBody>
          <a:bodyPr>
            <a:normAutofit/>
          </a:bodyPr>
          <a:lstStyle/>
          <a:p>
            <a:r>
              <a:rPr lang="en-US" dirty="0"/>
              <a:t>Product Owner is the one responsible to create all the Epics, Features, and PBIs.</a:t>
            </a:r>
          </a:p>
          <a:p>
            <a:r>
              <a:rPr lang="en-US" dirty="0"/>
              <a:t>They are representing software requirements at different level of abstraction.</a:t>
            </a:r>
          </a:p>
          <a:p>
            <a:r>
              <a:rPr lang="en-US" dirty="0"/>
              <a:t>They are all organized and stored as a collection we called Product Backlog.</a:t>
            </a:r>
          </a:p>
          <a:p>
            <a:r>
              <a:rPr lang="en-US" dirty="0"/>
              <a:t>In this project, for educational purposes, we do not require the Product Owner. All team members are responsible to work collectively.</a:t>
            </a:r>
          </a:p>
        </p:txBody>
      </p:sp>
      <p:grpSp>
        <p:nvGrpSpPr>
          <p:cNvPr id="28"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0979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7688C-35E6-8917-2C2A-82EE0E32CE50}"/>
              </a:ext>
            </a:extLst>
          </p:cNvPr>
          <p:cNvSpPr>
            <a:spLocks noGrp="1"/>
          </p:cNvSpPr>
          <p:nvPr>
            <p:ph type="title"/>
          </p:nvPr>
        </p:nvSpPr>
        <p:spPr/>
        <p:txBody>
          <a:bodyPr/>
          <a:lstStyle/>
          <a:p>
            <a:r>
              <a:rPr lang="en-CN" dirty="0"/>
              <a:t>Topics</a:t>
            </a:r>
          </a:p>
        </p:txBody>
      </p:sp>
      <p:sp>
        <p:nvSpPr>
          <p:cNvPr id="3" name="Content Placeholder 2">
            <a:extLst>
              <a:ext uri="{FF2B5EF4-FFF2-40B4-BE49-F238E27FC236}">
                <a16:creationId xmlns:a16="http://schemas.microsoft.com/office/drawing/2014/main" id="{41833DAC-2153-76D7-A93E-4879D23866CC}"/>
              </a:ext>
            </a:extLst>
          </p:cNvPr>
          <p:cNvSpPr>
            <a:spLocks noGrp="1"/>
          </p:cNvSpPr>
          <p:nvPr>
            <p:ph idx="1"/>
          </p:nvPr>
        </p:nvSpPr>
        <p:spPr/>
        <p:txBody>
          <a:bodyPr/>
          <a:lstStyle/>
          <a:p>
            <a:r>
              <a:rPr lang="en-CN" dirty="0"/>
              <a:t>Exploring the projects in this module</a:t>
            </a:r>
          </a:p>
          <a:p>
            <a:r>
              <a:rPr lang="en-CN" dirty="0"/>
              <a:t>Understanding Scrum in action</a:t>
            </a:r>
          </a:p>
          <a:p>
            <a:r>
              <a:rPr lang="en-CN" dirty="0"/>
              <a:t>Get ready for the Cardboard game</a:t>
            </a:r>
          </a:p>
        </p:txBody>
      </p:sp>
    </p:spTree>
    <p:extLst>
      <p:ext uri="{BB962C8B-B14F-4D97-AF65-F5344CB8AC3E}">
        <p14:creationId xmlns:p14="http://schemas.microsoft.com/office/powerpoint/2010/main" val="59368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452250-877D-3341-B56E-105B91A9C50E}"/>
              </a:ext>
            </a:extLst>
          </p:cNvPr>
          <p:cNvSpPr>
            <a:spLocks noGrp="1"/>
          </p:cNvSpPr>
          <p:nvPr>
            <p:ph type="title"/>
          </p:nvPr>
        </p:nvSpPr>
        <p:spPr>
          <a:xfrm>
            <a:off x="643467" y="321734"/>
            <a:ext cx="10905066" cy="1135737"/>
          </a:xfrm>
        </p:spPr>
        <p:txBody>
          <a:bodyPr>
            <a:normAutofit/>
          </a:bodyPr>
          <a:lstStyle/>
          <a:p>
            <a:r>
              <a:rPr lang="en-US" sz="3600" dirty="0"/>
              <a:t>What is a PBI?</a:t>
            </a:r>
            <a:endParaRPr lang="en-CN" sz="3600" dirty="0"/>
          </a:p>
        </p:txBody>
      </p:sp>
      <p:sp>
        <p:nvSpPr>
          <p:cNvPr id="3" name="Content Placeholder 2">
            <a:extLst>
              <a:ext uri="{FF2B5EF4-FFF2-40B4-BE49-F238E27FC236}">
                <a16:creationId xmlns:a16="http://schemas.microsoft.com/office/drawing/2014/main" id="{FD8E19FF-5F2A-554C-AC3E-F60DF68A8740}"/>
              </a:ext>
            </a:extLst>
          </p:cNvPr>
          <p:cNvSpPr>
            <a:spLocks noGrp="1"/>
          </p:cNvSpPr>
          <p:nvPr>
            <p:ph idx="1"/>
          </p:nvPr>
        </p:nvSpPr>
        <p:spPr>
          <a:xfrm>
            <a:off x="580134" y="1807859"/>
            <a:ext cx="9270448" cy="4506994"/>
          </a:xfrm>
        </p:spPr>
        <p:txBody>
          <a:bodyPr>
            <a:normAutofit/>
          </a:bodyPr>
          <a:lstStyle/>
          <a:p>
            <a:r>
              <a:rPr lang="en-US" altLang="zh-CN" dirty="0"/>
              <a:t>A PBI is consisting of: -</a:t>
            </a:r>
          </a:p>
          <a:p>
            <a:pPr lvl="1"/>
            <a:r>
              <a:rPr lang="en-US" dirty="0"/>
              <a:t>PBI ID</a:t>
            </a:r>
          </a:p>
          <a:p>
            <a:pPr lvl="1"/>
            <a:r>
              <a:rPr lang="en-US" dirty="0"/>
              <a:t>Priority</a:t>
            </a:r>
          </a:p>
          <a:p>
            <a:pPr lvl="1"/>
            <a:r>
              <a:rPr lang="en-US" dirty="0"/>
              <a:t>Effort</a:t>
            </a:r>
          </a:p>
          <a:p>
            <a:pPr lvl="1"/>
            <a:r>
              <a:rPr lang="en-US" dirty="0"/>
              <a:t>Title</a:t>
            </a:r>
          </a:p>
          <a:p>
            <a:pPr lvl="1"/>
            <a:r>
              <a:rPr lang="en-US" dirty="0"/>
              <a:t>Story</a:t>
            </a:r>
          </a:p>
          <a:p>
            <a:pPr lvl="1"/>
            <a:r>
              <a:rPr lang="en-US" dirty="0"/>
              <a:t>Acceptance Criteria</a:t>
            </a:r>
          </a:p>
          <a:p>
            <a:pPr lvl="1"/>
            <a:r>
              <a:rPr lang="en-US" dirty="0"/>
              <a:t>Grooming Information</a:t>
            </a:r>
          </a:p>
          <a:p>
            <a:pPr lvl="1"/>
            <a:r>
              <a:rPr lang="en-US" dirty="0"/>
              <a:t>Some organization includes the following: -</a:t>
            </a:r>
          </a:p>
          <a:p>
            <a:pPr lvl="2"/>
            <a:r>
              <a:rPr lang="en-US" dirty="0"/>
              <a:t>Discussion</a:t>
            </a:r>
          </a:p>
          <a:p>
            <a:pPr lvl="2"/>
            <a:r>
              <a:rPr lang="en-US" dirty="0"/>
              <a:t>Related PBI</a:t>
            </a:r>
          </a:p>
        </p:txBody>
      </p:sp>
      <p:grpSp>
        <p:nvGrpSpPr>
          <p:cNvPr id="28"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3795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452250-877D-3341-B56E-105B91A9C50E}"/>
              </a:ext>
            </a:extLst>
          </p:cNvPr>
          <p:cNvSpPr>
            <a:spLocks noGrp="1"/>
          </p:cNvSpPr>
          <p:nvPr>
            <p:ph type="title"/>
          </p:nvPr>
        </p:nvSpPr>
        <p:spPr>
          <a:xfrm>
            <a:off x="643467" y="321734"/>
            <a:ext cx="10905066" cy="1135737"/>
          </a:xfrm>
        </p:spPr>
        <p:txBody>
          <a:bodyPr>
            <a:normAutofit/>
          </a:bodyPr>
          <a:lstStyle/>
          <a:p>
            <a:r>
              <a:rPr lang="en-US" sz="3600" dirty="0"/>
              <a:t>How Big a PBI Should Be?</a:t>
            </a:r>
            <a:endParaRPr lang="en-CN" sz="3600" dirty="0"/>
          </a:p>
        </p:txBody>
      </p:sp>
      <p:sp>
        <p:nvSpPr>
          <p:cNvPr id="3" name="Content Placeholder 2">
            <a:extLst>
              <a:ext uri="{FF2B5EF4-FFF2-40B4-BE49-F238E27FC236}">
                <a16:creationId xmlns:a16="http://schemas.microsoft.com/office/drawing/2014/main" id="{FD8E19FF-5F2A-554C-AC3E-F60DF68A8740}"/>
              </a:ext>
            </a:extLst>
          </p:cNvPr>
          <p:cNvSpPr>
            <a:spLocks noGrp="1"/>
          </p:cNvSpPr>
          <p:nvPr>
            <p:ph idx="1"/>
          </p:nvPr>
        </p:nvSpPr>
        <p:spPr>
          <a:xfrm>
            <a:off x="580134" y="1807859"/>
            <a:ext cx="9270448" cy="4241655"/>
          </a:xfrm>
        </p:spPr>
        <p:txBody>
          <a:bodyPr>
            <a:normAutofit/>
          </a:bodyPr>
          <a:lstStyle/>
          <a:p>
            <a:r>
              <a:rPr lang="en-US" altLang="zh-CN" dirty="0"/>
              <a:t>Refers to To-Do List project.</a:t>
            </a:r>
          </a:p>
          <a:p>
            <a:r>
              <a:rPr lang="en-US" altLang="zh-CN" dirty="0"/>
              <a:t>S</a:t>
            </a:r>
            <a:r>
              <a:rPr lang="en-US" dirty="0"/>
              <a:t>mall enough to be completed within a Sprint.</a:t>
            </a:r>
          </a:p>
          <a:p>
            <a:r>
              <a:rPr lang="en-US" dirty="0"/>
              <a:t>A Sprint usually consisting of multiple PBIs.</a:t>
            </a:r>
          </a:p>
          <a:p>
            <a:r>
              <a:rPr lang="en-US" dirty="0"/>
              <a:t>Small and simple to understand and implements.</a:t>
            </a:r>
          </a:p>
          <a:p>
            <a:r>
              <a:rPr lang="en-US" dirty="0"/>
              <a:t>Consisting of single purpose.</a:t>
            </a:r>
          </a:p>
        </p:txBody>
      </p:sp>
      <p:grpSp>
        <p:nvGrpSpPr>
          <p:cNvPr id="28" name="Group 2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2" name="Isosceles Triangle 2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2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25225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and PBIs – Bad Examples</a:t>
            </a:r>
          </a:p>
        </p:txBody>
      </p:sp>
      <p:sp>
        <p:nvSpPr>
          <p:cNvPr id="3" name="Content Placeholder 2"/>
          <p:cNvSpPr>
            <a:spLocks noGrp="1"/>
          </p:cNvSpPr>
          <p:nvPr>
            <p:ph idx="1"/>
          </p:nvPr>
        </p:nvSpPr>
        <p:spPr/>
        <p:txBody>
          <a:bodyPr>
            <a:normAutofit lnSpcReduction="10000"/>
          </a:bodyPr>
          <a:lstStyle/>
          <a:p>
            <a:r>
              <a:rPr lang="en-US" dirty="0"/>
              <a:t>As a customer, I want to be able to visit the home page, so that I can see the website information.</a:t>
            </a:r>
          </a:p>
          <a:p>
            <a:r>
              <a:rPr lang="en-US" dirty="0"/>
              <a:t>As an engineer, I want to design a database table, so that I can add a new book information to the database. </a:t>
            </a:r>
          </a:p>
          <a:p>
            <a:r>
              <a:rPr lang="en-US" dirty="0"/>
              <a:t>As manager, I want to select some or all of the order contents and click the blue "pick up" button at the top right of the page to cancel the order and send the items to the user to complete the checkout. Managers can also filter orders by pickup location using the drop down menu on the left side of the top. Managers can view all pickup records. The request record will be removed from the list after the pickup. 	</a:t>
            </a:r>
          </a:p>
          <a:p>
            <a:endParaRPr lang="en-US" dirty="0"/>
          </a:p>
        </p:txBody>
      </p:sp>
    </p:spTree>
    <p:extLst>
      <p:ext uri="{BB962C8B-B14F-4D97-AF65-F5344CB8AC3E}">
        <p14:creationId xmlns:p14="http://schemas.microsoft.com/office/powerpoint/2010/main" val="2059143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CN" dirty="0"/>
              <a:t>Acceptance Criteria</a:t>
            </a:r>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p:txBody>
          <a:bodyPr/>
          <a:lstStyle/>
          <a:p>
            <a:r>
              <a:rPr lang="en-US" dirty="0"/>
              <a:t>Refers to To-Do List project.</a:t>
            </a:r>
          </a:p>
          <a:p>
            <a:r>
              <a:rPr lang="en-US" i="1" dirty="0"/>
              <a:t>Acceptance Criteria </a:t>
            </a:r>
            <a:r>
              <a:rPr lang="en-US" dirty="0"/>
              <a:t>are a formal list that fully enumerates user requirements and all the product scenarios put into the account.</a:t>
            </a:r>
          </a:p>
          <a:p>
            <a:r>
              <a:rPr lang="en-US" dirty="0"/>
              <a:t>It states the intent of the client and not the solution</a:t>
            </a:r>
          </a:p>
          <a:p>
            <a:r>
              <a:rPr lang="en-US" dirty="0"/>
              <a:t>describe achievable and sensible information</a:t>
            </a:r>
          </a:p>
          <a:p>
            <a:r>
              <a:rPr lang="en-US" dirty="0"/>
              <a:t>provide the minimum level of functionality the product is to achieve</a:t>
            </a:r>
            <a:endParaRPr lang="en-CN" dirty="0"/>
          </a:p>
        </p:txBody>
      </p:sp>
    </p:spTree>
    <p:extLst>
      <p:ext uri="{BB962C8B-B14F-4D97-AF65-F5344CB8AC3E}">
        <p14:creationId xmlns:p14="http://schemas.microsoft.com/office/powerpoint/2010/main" val="3783769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789D-1B87-634C-8051-25B334C8A16A}"/>
              </a:ext>
            </a:extLst>
          </p:cNvPr>
          <p:cNvSpPr>
            <a:spLocks noGrp="1"/>
          </p:cNvSpPr>
          <p:nvPr>
            <p:ph type="title"/>
          </p:nvPr>
        </p:nvSpPr>
        <p:spPr/>
        <p:txBody>
          <a:bodyPr/>
          <a:lstStyle/>
          <a:p>
            <a:r>
              <a:rPr lang="en-CN" dirty="0"/>
              <a:t>Acceptance Criteria</a:t>
            </a:r>
          </a:p>
        </p:txBody>
      </p:sp>
      <p:sp>
        <p:nvSpPr>
          <p:cNvPr id="3" name="Content Placeholder 2">
            <a:extLst>
              <a:ext uri="{FF2B5EF4-FFF2-40B4-BE49-F238E27FC236}">
                <a16:creationId xmlns:a16="http://schemas.microsoft.com/office/drawing/2014/main" id="{51B21369-88E3-764A-B7CB-22054306C72B}"/>
              </a:ext>
            </a:extLst>
          </p:cNvPr>
          <p:cNvSpPr>
            <a:spLocks noGrp="1"/>
          </p:cNvSpPr>
          <p:nvPr>
            <p:ph idx="1"/>
          </p:nvPr>
        </p:nvSpPr>
        <p:spPr>
          <a:xfrm>
            <a:off x="838200" y="1825624"/>
            <a:ext cx="10515600" cy="4821361"/>
          </a:xfrm>
        </p:spPr>
        <p:txBody>
          <a:bodyPr/>
          <a:lstStyle/>
          <a:p>
            <a:r>
              <a:rPr lang="en-CN" dirty="0"/>
              <a:t>Example</a:t>
            </a:r>
          </a:p>
          <a:p>
            <a:pPr lvl="1"/>
            <a:r>
              <a:rPr lang="en-CN" dirty="0"/>
              <a:t>User story: </a:t>
            </a:r>
            <a:r>
              <a:rPr lang="en-US" dirty="0"/>
              <a:t>As a registered user I want to see the membership expiry date on the billing page so that I know when I have to manually renew or enable auto-renew.</a:t>
            </a:r>
          </a:p>
          <a:p>
            <a:pPr lvl="1"/>
            <a:r>
              <a:rPr lang="en-US" dirty="0"/>
              <a:t>Acceptance Criteria:</a:t>
            </a:r>
          </a:p>
          <a:p>
            <a:pPr lvl="2"/>
            <a:r>
              <a:rPr lang="en-US" dirty="0"/>
              <a:t>The membership expiry date is calculated.</a:t>
            </a:r>
          </a:p>
          <a:p>
            <a:pPr lvl="2"/>
            <a:r>
              <a:rPr lang="en-US" dirty="0"/>
              <a:t>The membership expiry date is displayed.</a:t>
            </a:r>
          </a:p>
          <a:p>
            <a:pPr lvl="2"/>
            <a:r>
              <a:rPr lang="en-US" dirty="0"/>
              <a:t>The date format is </a:t>
            </a:r>
            <a:r>
              <a:rPr lang="en-US" dirty="0" err="1"/>
              <a:t>yyyy</a:t>
            </a:r>
            <a:r>
              <a:rPr lang="en-US" dirty="0"/>
              <a:t>-mm-dd.</a:t>
            </a:r>
          </a:p>
          <a:p>
            <a:pPr lvl="2"/>
            <a:r>
              <a:rPr lang="en-US" dirty="0"/>
              <a:t>Membership details (including expiry date) are not displayed if the user is not registered/authenticated.</a:t>
            </a:r>
          </a:p>
          <a:p>
            <a:pPr lvl="1"/>
            <a:r>
              <a:rPr lang="en-US" dirty="0"/>
              <a:t>Formatted: GIVEN the registered user is authenticated WHEN visiting the billing page THEN the system calculate and display expiry date in </a:t>
            </a:r>
            <a:r>
              <a:rPr lang="en-US" dirty="0" err="1"/>
              <a:t>yyyy</a:t>
            </a:r>
            <a:r>
              <a:rPr lang="en-US" dirty="0"/>
              <a:t>-mm-dd format.</a:t>
            </a:r>
            <a:endParaRPr lang="en-CN" dirty="0"/>
          </a:p>
        </p:txBody>
      </p:sp>
    </p:spTree>
    <p:extLst>
      <p:ext uri="{BB962C8B-B14F-4D97-AF65-F5344CB8AC3E}">
        <p14:creationId xmlns:p14="http://schemas.microsoft.com/office/powerpoint/2010/main" val="4184741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Given-When-Then</a:t>
            </a:r>
          </a:p>
        </p:txBody>
      </p:sp>
      <p:sp>
        <p:nvSpPr>
          <p:cNvPr id="3" name="Content Placeholder 2"/>
          <p:cNvSpPr>
            <a:spLocks noGrp="1"/>
          </p:cNvSpPr>
          <p:nvPr>
            <p:ph idx="1"/>
          </p:nvPr>
        </p:nvSpPr>
        <p:spPr/>
        <p:txBody>
          <a:bodyPr>
            <a:normAutofit lnSpcReduction="10000"/>
          </a:bodyPr>
          <a:lstStyle/>
          <a:p>
            <a:r>
              <a:rPr lang="en-US" dirty="0"/>
              <a:t>(Given) some context</a:t>
            </a:r>
          </a:p>
          <a:p>
            <a:r>
              <a:rPr lang="en-US" dirty="0"/>
              <a:t>(When) some action is carried out</a:t>
            </a:r>
          </a:p>
          <a:p>
            <a:r>
              <a:rPr lang="en-US" dirty="0"/>
              <a:t>(Then) a particular set of observable consequences should obtain</a:t>
            </a:r>
          </a:p>
          <a:p>
            <a:pPr marL="0" indent="0">
              <a:buNone/>
            </a:pPr>
            <a:endParaRPr lang="en-US" dirty="0"/>
          </a:p>
          <a:p>
            <a:pPr marL="0" indent="0">
              <a:buNone/>
            </a:pPr>
            <a:r>
              <a:rPr lang="en-US" dirty="0"/>
              <a:t>An example:</a:t>
            </a:r>
          </a:p>
          <a:p>
            <a:r>
              <a:rPr lang="en-US" dirty="0"/>
              <a:t>Given my bank account is in credit, and I made no withdrawals recently,</a:t>
            </a:r>
          </a:p>
          <a:p>
            <a:r>
              <a:rPr lang="en-US" dirty="0"/>
              <a:t>When I attempt to withdraw an amount less than my card’s limit,</a:t>
            </a:r>
          </a:p>
          <a:p>
            <a:r>
              <a:rPr lang="en-US" dirty="0"/>
              <a:t>Then the withdrawal should be complete without errors or warnings</a:t>
            </a:r>
          </a:p>
          <a:p>
            <a:pPr marL="0" indent="0">
              <a:buNone/>
            </a:pPr>
            <a:endParaRPr lang="en-US" dirty="0"/>
          </a:p>
        </p:txBody>
      </p:sp>
    </p:spTree>
    <p:extLst>
      <p:ext uri="{BB962C8B-B14F-4D97-AF65-F5344CB8AC3E}">
        <p14:creationId xmlns:p14="http://schemas.microsoft.com/office/powerpoint/2010/main" val="1433934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E4DA-7BA7-7E47-9D7F-47107788C62E}"/>
              </a:ext>
            </a:extLst>
          </p:cNvPr>
          <p:cNvSpPr>
            <a:spLocks noGrp="1"/>
          </p:cNvSpPr>
          <p:nvPr>
            <p:ph type="title"/>
          </p:nvPr>
        </p:nvSpPr>
        <p:spPr>
          <a:xfrm>
            <a:off x="838200" y="365125"/>
            <a:ext cx="3972290" cy="3716424"/>
          </a:xfrm>
        </p:spPr>
        <p:txBody>
          <a:bodyPr/>
          <a:lstStyle/>
          <a:p>
            <a:r>
              <a:rPr lang="en-CN" dirty="0"/>
              <a:t>Sample Acceptance Criteria in Azure Board</a:t>
            </a:r>
          </a:p>
        </p:txBody>
      </p:sp>
      <p:pic>
        <p:nvPicPr>
          <p:cNvPr id="11" name="Content Placeholder 10" descr="Graphical user interface, text, application, email&#10;&#10;Description automatically generated">
            <a:extLst>
              <a:ext uri="{FF2B5EF4-FFF2-40B4-BE49-F238E27FC236}">
                <a16:creationId xmlns:a16="http://schemas.microsoft.com/office/drawing/2014/main" id="{EEF4176F-D979-1640-AE0F-3D31472F5D03}"/>
              </a:ext>
            </a:extLst>
          </p:cNvPr>
          <p:cNvPicPr>
            <a:picLocks noGrp="1" noChangeAspect="1"/>
          </p:cNvPicPr>
          <p:nvPr>
            <p:ph idx="1"/>
          </p:nvPr>
        </p:nvPicPr>
        <p:blipFill>
          <a:blip r:embed="rId2"/>
          <a:stretch>
            <a:fillRect/>
          </a:stretch>
        </p:blipFill>
        <p:spPr>
          <a:xfrm>
            <a:off x="5238382" y="245703"/>
            <a:ext cx="6115418" cy="6612297"/>
          </a:xfrm>
        </p:spPr>
      </p:pic>
      <p:sp>
        <p:nvSpPr>
          <p:cNvPr id="3" name="TextBox 2"/>
          <p:cNvSpPr txBox="1"/>
          <p:nvPr/>
        </p:nvSpPr>
        <p:spPr>
          <a:xfrm>
            <a:off x="462931" y="4111227"/>
            <a:ext cx="4775451" cy="2031325"/>
          </a:xfrm>
          <a:prstGeom prst="rect">
            <a:avLst/>
          </a:prstGeom>
          <a:ln w="28575"/>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We can include images to make the PBI clearer</a:t>
            </a:r>
          </a:p>
          <a:p>
            <a:endParaRPr lang="en-US" dirty="0"/>
          </a:p>
          <a:p>
            <a:r>
              <a:rPr lang="en-US" dirty="0"/>
              <a:t>In fact, it is a good practice to include images to help understanding.</a:t>
            </a:r>
          </a:p>
          <a:p>
            <a:endParaRPr lang="en-US" dirty="0"/>
          </a:p>
          <a:p>
            <a:r>
              <a:rPr lang="en-US" dirty="0"/>
              <a:t>In your assignment, try to use images appropriately.</a:t>
            </a:r>
          </a:p>
        </p:txBody>
      </p:sp>
    </p:spTree>
    <p:extLst>
      <p:ext uri="{BB962C8B-B14F-4D97-AF65-F5344CB8AC3E}">
        <p14:creationId xmlns:p14="http://schemas.microsoft.com/office/powerpoint/2010/main" val="1179043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3B14-3E86-5C43-88D9-0D6D47D46A06}"/>
              </a:ext>
            </a:extLst>
          </p:cNvPr>
          <p:cNvSpPr>
            <a:spLocks noGrp="1"/>
          </p:cNvSpPr>
          <p:nvPr>
            <p:ph type="title"/>
          </p:nvPr>
        </p:nvSpPr>
        <p:spPr/>
        <p:txBody>
          <a:bodyPr/>
          <a:lstStyle/>
          <a:p>
            <a:r>
              <a:rPr lang="en-CN" dirty="0"/>
              <a:t>Sample Acceptance Criteria</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8DA9739A-8228-F042-92A0-F53B40954148}"/>
              </a:ext>
            </a:extLst>
          </p:cNvPr>
          <p:cNvPicPr>
            <a:picLocks noGrp="1" noChangeAspect="1"/>
          </p:cNvPicPr>
          <p:nvPr>
            <p:ph idx="1"/>
          </p:nvPr>
        </p:nvPicPr>
        <p:blipFill>
          <a:blip r:embed="rId2"/>
          <a:stretch>
            <a:fillRect/>
          </a:stretch>
        </p:blipFill>
        <p:spPr>
          <a:xfrm>
            <a:off x="1025489" y="1690688"/>
            <a:ext cx="10141021" cy="4667250"/>
          </a:xfrm>
        </p:spPr>
      </p:pic>
    </p:spTree>
    <p:extLst>
      <p:ext uri="{BB962C8B-B14F-4D97-AF65-F5344CB8AC3E}">
        <p14:creationId xmlns:p14="http://schemas.microsoft.com/office/powerpoint/2010/main" val="159830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Acceptance Criteria</a:t>
            </a:r>
          </a:p>
        </p:txBody>
      </p:sp>
      <p:sp>
        <p:nvSpPr>
          <p:cNvPr id="3" name="Content Placeholder 2"/>
          <p:cNvSpPr>
            <a:spLocks noGrp="1"/>
          </p:cNvSpPr>
          <p:nvPr>
            <p:ph idx="1"/>
          </p:nvPr>
        </p:nvSpPr>
        <p:spPr/>
        <p:txBody>
          <a:bodyPr/>
          <a:lstStyle/>
          <a:p>
            <a:r>
              <a:rPr lang="en-US" dirty="0"/>
              <a:t>More complex acceptance criteria can be achieved using AND clause</a:t>
            </a:r>
          </a:p>
          <a:p>
            <a:r>
              <a:rPr lang="en-US" dirty="0"/>
              <a:t>Given-When-Then-AND-When-Then……..</a:t>
            </a:r>
          </a:p>
          <a:p>
            <a:r>
              <a:rPr lang="en-US" dirty="0"/>
              <a:t>Suitable for actions with consequences for a common context</a:t>
            </a:r>
          </a:p>
        </p:txBody>
      </p:sp>
    </p:spTree>
    <p:extLst>
      <p:ext uri="{BB962C8B-B14F-4D97-AF65-F5344CB8AC3E}">
        <p14:creationId xmlns:p14="http://schemas.microsoft.com/office/powerpoint/2010/main" val="2206657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A7D7-6282-B34D-9979-13FB5553635D}"/>
              </a:ext>
            </a:extLst>
          </p:cNvPr>
          <p:cNvSpPr>
            <a:spLocks noGrp="1"/>
          </p:cNvSpPr>
          <p:nvPr>
            <p:ph type="title"/>
          </p:nvPr>
        </p:nvSpPr>
        <p:spPr>
          <a:xfrm>
            <a:off x="838200" y="365125"/>
            <a:ext cx="2805823" cy="5004044"/>
          </a:xfrm>
        </p:spPr>
        <p:txBody>
          <a:bodyPr/>
          <a:lstStyle/>
          <a:p>
            <a:r>
              <a:rPr lang="en-CN" dirty="0"/>
              <a:t>Sample Acceptance Criteria</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00E67CCA-50AF-6A41-9B3C-80621A1E7C1D}"/>
              </a:ext>
            </a:extLst>
          </p:cNvPr>
          <p:cNvPicPr>
            <a:picLocks noGrp="1" noChangeAspect="1"/>
          </p:cNvPicPr>
          <p:nvPr>
            <p:ph idx="1"/>
          </p:nvPr>
        </p:nvPicPr>
        <p:blipFill>
          <a:blip r:embed="rId2"/>
          <a:stretch>
            <a:fillRect/>
          </a:stretch>
        </p:blipFill>
        <p:spPr>
          <a:xfrm>
            <a:off x="3644023" y="263226"/>
            <a:ext cx="8090895" cy="6331547"/>
          </a:xfrm>
        </p:spPr>
      </p:pic>
    </p:spTree>
    <p:extLst>
      <p:ext uri="{BB962C8B-B14F-4D97-AF65-F5344CB8AC3E}">
        <p14:creationId xmlns:p14="http://schemas.microsoft.com/office/powerpoint/2010/main" val="59104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ABAB-130B-3332-13B8-7EABF0649E73}"/>
              </a:ext>
            </a:extLst>
          </p:cNvPr>
          <p:cNvSpPr>
            <a:spLocks noGrp="1"/>
          </p:cNvSpPr>
          <p:nvPr>
            <p:ph type="title"/>
          </p:nvPr>
        </p:nvSpPr>
        <p:spPr/>
        <p:txBody>
          <a:bodyPr/>
          <a:lstStyle/>
          <a:p>
            <a:r>
              <a:rPr lang="en-CN" dirty="0"/>
              <a:t>Exploring 3 Projects</a:t>
            </a:r>
          </a:p>
        </p:txBody>
      </p:sp>
      <p:sp>
        <p:nvSpPr>
          <p:cNvPr id="3" name="Content Placeholder 2">
            <a:extLst>
              <a:ext uri="{FF2B5EF4-FFF2-40B4-BE49-F238E27FC236}">
                <a16:creationId xmlns:a16="http://schemas.microsoft.com/office/drawing/2014/main" id="{3AFA8461-379C-601E-EEEE-F1B864A0FF66}"/>
              </a:ext>
            </a:extLst>
          </p:cNvPr>
          <p:cNvSpPr>
            <a:spLocks noGrp="1"/>
          </p:cNvSpPr>
          <p:nvPr>
            <p:ph idx="1"/>
          </p:nvPr>
        </p:nvSpPr>
        <p:spPr/>
        <p:txBody>
          <a:bodyPr/>
          <a:lstStyle/>
          <a:p>
            <a:r>
              <a:rPr lang="en-CN" dirty="0"/>
              <a:t>To be available</a:t>
            </a:r>
          </a:p>
        </p:txBody>
      </p:sp>
    </p:spTree>
    <p:extLst>
      <p:ext uri="{BB962C8B-B14F-4D97-AF65-F5344CB8AC3E}">
        <p14:creationId xmlns:p14="http://schemas.microsoft.com/office/powerpoint/2010/main" val="1172038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08FC-BF59-1388-B708-262130C6BE2B}"/>
              </a:ext>
            </a:extLst>
          </p:cNvPr>
          <p:cNvSpPr>
            <a:spLocks noGrp="1"/>
          </p:cNvSpPr>
          <p:nvPr>
            <p:ph type="title"/>
          </p:nvPr>
        </p:nvSpPr>
        <p:spPr/>
        <p:txBody>
          <a:bodyPr/>
          <a:lstStyle/>
          <a:p>
            <a:r>
              <a:rPr lang="en-CN" dirty="0"/>
              <a:t>Important for your project</a:t>
            </a:r>
          </a:p>
        </p:txBody>
      </p:sp>
      <p:sp>
        <p:nvSpPr>
          <p:cNvPr id="3" name="Content Placeholder 2">
            <a:extLst>
              <a:ext uri="{FF2B5EF4-FFF2-40B4-BE49-F238E27FC236}">
                <a16:creationId xmlns:a16="http://schemas.microsoft.com/office/drawing/2014/main" id="{76F855ED-F280-92EC-24CF-BD50119876DC}"/>
              </a:ext>
            </a:extLst>
          </p:cNvPr>
          <p:cNvSpPr>
            <a:spLocks noGrp="1"/>
          </p:cNvSpPr>
          <p:nvPr>
            <p:ph idx="1"/>
          </p:nvPr>
        </p:nvSpPr>
        <p:spPr/>
        <p:txBody>
          <a:bodyPr/>
          <a:lstStyle/>
          <a:p>
            <a:r>
              <a:rPr lang="en-CN" dirty="0"/>
              <a:t>Your team do not need a Product Owner. All members work collectively as a “Virtual” Product Owner.</a:t>
            </a:r>
          </a:p>
          <a:p>
            <a:r>
              <a:rPr lang="en-CN" dirty="0"/>
              <a:t>When working as Product Owner, you need to set your perspective as one.</a:t>
            </a:r>
          </a:p>
          <a:p>
            <a:r>
              <a:rPr lang="en-CN" dirty="0"/>
              <a:t>As requested in Coursework 1, each member must develop 5 PBIs.</a:t>
            </a:r>
          </a:p>
        </p:txBody>
      </p:sp>
    </p:spTree>
    <p:extLst>
      <p:ext uri="{BB962C8B-B14F-4D97-AF65-F5344CB8AC3E}">
        <p14:creationId xmlns:p14="http://schemas.microsoft.com/office/powerpoint/2010/main" val="189981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PBI Grooming</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p:txBody>
          <a:bodyPr/>
          <a:lstStyle/>
          <a:p>
            <a:r>
              <a:rPr lang="en-US" dirty="0"/>
              <a:t>PBI Grooming is a process to refine the PBI so that it: -</a:t>
            </a:r>
          </a:p>
          <a:p>
            <a:pPr lvl="1"/>
            <a:r>
              <a:rPr lang="en-US" dirty="0"/>
              <a:t>Covers as much important information as possible.</a:t>
            </a:r>
          </a:p>
          <a:p>
            <a:pPr lvl="1"/>
            <a:r>
              <a:rPr lang="en-US" dirty="0"/>
              <a:t>Is in the right size.</a:t>
            </a:r>
          </a:p>
          <a:p>
            <a:r>
              <a:rPr lang="en-US" dirty="0"/>
              <a:t>During grooming, we also estimate the effort required to implement it. (You are not required to estimate the effort of your PBI in this project)</a:t>
            </a:r>
          </a:p>
          <a:p>
            <a:r>
              <a:rPr lang="en-US" dirty="0"/>
              <a:t>Grooming is a team effort.</a:t>
            </a:r>
          </a:p>
          <a:p>
            <a:endParaRPr lang="en-CN" dirty="0"/>
          </a:p>
        </p:txBody>
      </p:sp>
      <p:sp>
        <p:nvSpPr>
          <p:cNvPr id="4" name="TextBox 3">
            <a:extLst>
              <a:ext uri="{FF2B5EF4-FFF2-40B4-BE49-F238E27FC236}">
                <a16:creationId xmlns:a16="http://schemas.microsoft.com/office/drawing/2014/main" id="{EEAE03AC-FDB8-DC2E-6DDB-8B6DB7FE607B}"/>
              </a:ext>
            </a:extLst>
          </p:cNvPr>
          <p:cNvSpPr txBox="1"/>
          <p:nvPr/>
        </p:nvSpPr>
        <p:spPr>
          <a:xfrm>
            <a:off x="3935392" y="5497974"/>
            <a:ext cx="4487832"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CN" dirty="0"/>
              <a:t>For Coursework 1, grooming is not required!!!</a:t>
            </a:r>
          </a:p>
        </p:txBody>
      </p:sp>
    </p:spTree>
    <p:extLst>
      <p:ext uri="{BB962C8B-B14F-4D97-AF65-F5344CB8AC3E}">
        <p14:creationId xmlns:p14="http://schemas.microsoft.com/office/powerpoint/2010/main" val="868990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PBI Grooming</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p:txBody>
          <a:bodyPr/>
          <a:lstStyle/>
          <a:p>
            <a:r>
              <a:rPr lang="en-US" dirty="0"/>
              <a:t>Covers as much important information as possible</a:t>
            </a:r>
          </a:p>
          <a:p>
            <a:pPr lvl="1"/>
            <a:r>
              <a:rPr lang="en-US" dirty="0"/>
              <a:t>Team members raise questions to gain more information that was missed out by the Product Owner.</a:t>
            </a:r>
          </a:p>
          <a:p>
            <a:pPr lvl="1"/>
            <a:r>
              <a:rPr lang="en-US" dirty="0"/>
              <a:t>Raise as many questions as possible to gain enough understanding so that you know what is required to develop.</a:t>
            </a:r>
          </a:p>
          <a:p>
            <a:pPr lvl="1"/>
            <a:r>
              <a:rPr lang="en-US" dirty="0"/>
              <a:t>The Product Owner is responsible to answer all the questions.</a:t>
            </a:r>
          </a:p>
          <a:p>
            <a:pPr lvl="1"/>
            <a:r>
              <a:rPr lang="en-US" dirty="0"/>
              <a:t>The questions and answers has to be recorded as part of the PBIs for future references.</a:t>
            </a:r>
          </a:p>
          <a:p>
            <a:r>
              <a:rPr lang="en-US" dirty="0"/>
              <a:t>Is in the right size</a:t>
            </a:r>
          </a:p>
        </p:txBody>
      </p:sp>
    </p:spTree>
    <p:extLst>
      <p:ext uri="{BB962C8B-B14F-4D97-AF65-F5344CB8AC3E}">
        <p14:creationId xmlns:p14="http://schemas.microsoft.com/office/powerpoint/2010/main" val="4208346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2379D-49EF-0C88-EC37-CE6AB2609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95C8B-53DE-A5C1-685F-E08679AE9AD8}"/>
              </a:ext>
            </a:extLst>
          </p:cNvPr>
          <p:cNvSpPr>
            <a:spLocks noGrp="1"/>
          </p:cNvSpPr>
          <p:nvPr>
            <p:ph type="title"/>
          </p:nvPr>
        </p:nvSpPr>
        <p:spPr/>
        <p:txBody>
          <a:bodyPr/>
          <a:lstStyle/>
          <a:p>
            <a:r>
              <a:rPr lang="en-US" dirty="0"/>
              <a:t>PBI Grooming</a:t>
            </a:r>
            <a:endParaRPr lang="en-CN" dirty="0"/>
          </a:p>
        </p:txBody>
      </p:sp>
      <p:sp>
        <p:nvSpPr>
          <p:cNvPr id="3" name="Content Placeholder 2">
            <a:extLst>
              <a:ext uri="{FF2B5EF4-FFF2-40B4-BE49-F238E27FC236}">
                <a16:creationId xmlns:a16="http://schemas.microsoft.com/office/drawing/2014/main" id="{8CD91039-1F79-AA1E-48E7-FAC6BD75E97E}"/>
              </a:ext>
            </a:extLst>
          </p:cNvPr>
          <p:cNvSpPr>
            <a:spLocks noGrp="1"/>
          </p:cNvSpPr>
          <p:nvPr>
            <p:ph idx="1"/>
          </p:nvPr>
        </p:nvSpPr>
        <p:spPr/>
        <p:txBody>
          <a:bodyPr/>
          <a:lstStyle/>
          <a:p>
            <a:r>
              <a:rPr lang="en-US" dirty="0"/>
              <a:t>When do you groom?</a:t>
            </a:r>
          </a:p>
          <a:p>
            <a:pPr lvl="1"/>
            <a:r>
              <a:rPr lang="en-US" dirty="0"/>
              <a:t>Before starting Sprint 1: You need to groom enough PBIs with high priority.</a:t>
            </a:r>
          </a:p>
          <a:p>
            <a:pPr lvl="1"/>
            <a:r>
              <a:rPr lang="en-US" dirty="0"/>
              <a:t>During Sprint: Groom enough PBIs for the future Sprint to continue.</a:t>
            </a:r>
          </a:p>
          <a:p>
            <a:pPr lvl="1"/>
            <a:r>
              <a:rPr lang="en-US" dirty="0"/>
              <a:t>DO NOT groom too many PBIs for the Sprints in far future.</a:t>
            </a:r>
          </a:p>
          <a:p>
            <a:pPr lvl="1"/>
            <a:endParaRPr lang="en-US" dirty="0"/>
          </a:p>
        </p:txBody>
      </p:sp>
    </p:spTree>
    <p:extLst>
      <p:ext uri="{BB962C8B-B14F-4D97-AF65-F5344CB8AC3E}">
        <p14:creationId xmlns:p14="http://schemas.microsoft.com/office/powerpoint/2010/main" val="3437839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a:xfrm>
            <a:off x="838200" y="2362090"/>
            <a:ext cx="10515600" cy="1325563"/>
          </a:xfrm>
        </p:spPr>
        <p:txBody>
          <a:bodyPr/>
          <a:lstStyle/>
          <a:p>
            <a:r>
              <a:rPr lang="en-US" dirty="0"/>
              <a:t>Sprint</a:t>
            </a:r>
            <a:endParaRPr lang="en-CN" dirty="0"/>
          </a:p>
        </p:txBody>
      </p:sp>
    </p:spTree>
    <p:extLst>
      <p:ext uri="{BB962C8B-B14F-4D97-AF65-F5344CB8AC3E}">
        <p14:creationId xmlns:p14="http://schemas.microsoft.com/office/powerpoint/2010/main" val="3604434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What is a Sprint?</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p:txBody>
          <a:bodyPr/>
          <a:lstStyle/>
          <a:p>
            <a:r>
              <a:rPr lang="en-US" dirty="0"/>
              <a:t>A Sprint is a time box</a:t>
            </a:r>
          </a:p>
          <a:p>
            <a:pPr lvl="1"/>
            <a:r>
              <a:rPr lang="en-US" dirty="0"/>
              <a:t>Usually 2 weeks. Begin on first workday of week 1, and end on the last workday of week 2.</a:t>
            </a:r>
          </a:p>
          <a:p>
            <a:pPr lvl="1"/>
            <a:r>
              <a:rPr lang="en-US" dirty="0"/>
              <a:t>It may also be a 3-week or a 4-week Sprint.</a:t>
            </a:r>
          </a:p>
          <a:p>
            <a:pPr lvl="1"/>
            <a:r>
              <a:rPr lang="en-US" dirty="0"/>
              <a:t>Consistent throughout the project</a:t>
            </a:r>
          </a:p>
          <a:p>
            <a:pPr lvl="1"/>
            <a:r>
              <a:rPr lang="en-US" dirty="0"/>
              <a:t>Within the 2-week time box, you will do the following: -</a:t>
            </a:r>
          </a:p>
          <a:p>
            <a:pPr lvl="2"/>
            <a:r>
              <a:rPr lang="en-US" dirty="0"/>
              <a:t>Sprint Planning</a:t>
            </a:r>
          </a:p>
          <a:p>
            <a:pPr lvl="2"/>
            <a:r>
              <a:rPr lang="en-US" dirty="0"/>
              <a:t>Sprint Execution</a:t>
            </a:r>
          </a:p>
          <a:p>
            <a:pPr lvl="2"/>
            <a:r>
              <a:rPr lang="en-US" dirty="0"/>
              <a:t>Sprint Review</a:t>
            </a:r>
          </a:p>
          <a:p>
            <a:pPr lvl="2"/>
            <a:r>
              <a:rPr lang="en-US" dirty="0"/>
              <a:t>Sprint Retrospective</a:t>
            </a:r>
          </a:p>
          <a:p>
            <a:pPr lvl="1"/>
            <a:endParaRPr lang="en-US" dirty="0"/>
          </a:p>
        </p:txBody>
      </p:sp>
    </p:spTree>
    <p:extLst>
      <p:ext uri="{BB962C8B-B14F-4D97-AF65-F5344CB8AC3E}">
        <p14:creationId xmlns:p14="http://schemas.microsoft.com/office/powerpoint/2010/main" val="3784419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What is a Sprint?</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a:xfrm>
            <a:off x="838200" y="1825625"/>
            <a:ext cx="10515600" cy="4667250"/>
          </a:xfrm>
        </p:spPr>
        <p:txBody>
          <a:bodyPr>
            <a:normAutofit lnSpcReduction="10000"/>
          </a:bodyPr>
          <a:lstStyle/>
          <a:p>
            <a:r>
              <a:rPr lang="en-US" dirty="0"/>
              <a:t>Work arrangement for a Sprint in sequence</a:t>
            </a:r>
          </a:p>
          <a:p>
            <a:pPr lvl="1"/>
            <a:r>
              <a:rPr lang="en-US" dirty="0"/>
              <a:t>Begin with a Sprint Planning.</a:t>
            </a:r>
          </a:p>
          <a:p>
            <a:pPr lvl="2"/>
            <a:r>
              <a:rPr lang="en-US" dirty="0"/>
              <a:t>It is a meeting among all team members to produce a Sprint Backlog</a:t>
            </a:r>
          </a:p>
          <a:p>
            <a:pPr lvl="2"/>
            <a:r>
              <a:rPr lang="en-US" dirty="0"/>
              <a:t>It takes less than 3 hours, depending on the experience of the developer and the difficulty of the project.</a:t>
            </a:r>
          </a:p>
          <a:p>
            <a:pPr lvl="1"/>
            <a:r>
              <a:rPr lang="en-US" dirty="0"/>
              <a:t>Follow by Sprint Execution. All team members begin the implementation following the Sprint Backlog.</a:t>
            </a:r>
          </a:p>
          <a:p>
            <a:pPr lvl="2"/>
            <a:r>
              <a:rPr lang="en-US" dirty="0"/>
              <a:t>Sprint Execution start from the 1</a:t>
            </a:r>
            <a:r>
              <a:rPr lang="en-US" baseline="30000" dirty="0"/>
              <a:t>st</a:t>
            </a:r>
            <a:r>
              <a:rPr lang="en-US" dirty="0"/>
              <a:t> day of a Sprint after the Sprint Planning Meeting. Ends at the last day of the Sprint.</a:t>
            </a:r>
          </a:p>
          <a:p>
            <a:pPr lvl="2"/>
            <a:r>
              <a:rPr lang="en-US" dirty="0"/>
              <a:t>Throughout the Sprint Execution, conduct a Daily Scrum (Stand up meeting. It takes about 15 minutes)</a:t>
            </a:r>
          </a:p>
          <a:p>
            <a:pPr lvl="2"/>
            <a:r>
              <a:rPr lang="en-US" dirty="0"/>
              <a:t>Participant in PBI grooming whenever is needed.</a:t>
            </a:r>
          </a:p>
          <a:p>
            <a:pPr lvl="1"/>
            <a:r>
              <a:rPr lang="en-US" dirty="0"/>
              <a:t>Sprint Review</a:t>
            </a:r>
          </a:p>
          <a:p>
            <a:pPr lvl="1"/>
            <a:r>
              <a:rPr lang="en-US" dirty="0"/>
              <a:t>Sprint Retrospective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071281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a:xfrm>
            <a:off x="838200" y="2766218"/>
            <a:ext cx="10515600" cy="1325563"/>
          </a:xfrm>
        </p:spPr>
        <p:txBody>
          <a:bodyPr/>
          <a:lstStyle/>
          <a:p>
            <a:r>
              <a:rPr lang="en-US" dirty="0"/>
              <a:t>Sprint Planning</a:t>
            </a:r>
            <a:endParaRPr lang="en-CN" dirty="0"/>
          </a:p>
        </p:txBody>
      </p:sp>
    </p:spTree>
    <p:extLst>
      <p:ext uri="{BB962C8B-B14F-4D97-AF65-F5344CB8AC3E}">
        <p14:creationId xmlns:p14="http://schemas.microsoft.com/office/powerpoint/2010/main" val="925064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What is Sprint Planning?</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a:xfrm>
            <a:off x="838200" y="1741544"/>
            <a:ext cx="10515600" cy="5032375"/>
          </a:xfrm>
        </p:spPr>
        <p:txBody>
          <a:bodyPr>
            <a:normAutofit/>
          </a:bodyPr>
          <a:lstStyle/>
          <a:p>
            <a:r>
              <a:rPr lang="en-US" dirty="0"/>
              <a:t>Sprint Planning is a meeting among all team members to produce a Sprint Backlog</a:t>
            </a:r>
          </a:p>
          <a:p>
            <a:r>
              <a:rPr lang="en-US" dirty="0"/>
              <a:t>In practice, the Product Owner will tell the team the overall goal for the current Sprint. For your project, you should discuss and agree among all members. Or the team leader should fix an overall goal.</a:t>
            </a:r>
          </a:p>
          <a:p>
            <a:r>
              <a:rPr lang="en-US" dirty="0"/>
              <a:t>According to the goal, select the PBIs to be implemented in this current Sprint.</a:t>
            </a:r>
          </a:p>
          <a:p>
            <a:r>
              <a:rPr lang="en-US" dirty="0"/>
              <a:t>For each PBI to be implemented, discuss and agree on the tasks involve in completing the PBI.</a:t>
            </a:r>
          </a:p>
          <a:p>
            <a:pPr lvl="1"/>
            <a:r>
              <a:rPr lang="en-US" dirty="0"/>
              <a:t>For each task, who will do it? How much time is required?</a:t>
            </a:r>
          </a:p>
          <a:p>
            <a:r>
              <a:rPr lang="en-US" dirty="0"/>
              <a:t>Record all information on a Sprint Backlog (Refer to the template)</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336597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a:xfrm>
            <a:off x="838200" y="2766218"/>
            <a:ext cx="10515600" cy="1325563"/>
          </a:xfrm>
        </p:spPr>
        <p:txBody>
          <a:bodyPr/>
          <a:lstStyle/>
          <a:p>
            <a:r>
              <a:rPr lang="en-US" dirty="0"/>
              <a:t>Sprint Review &amp; Sprint Retrospective</a:t>
            </a:r>
            <a:endParaRPr lang="en-CN" dirty="0"/>
          </a:p>
        </p:txBody>
      </p:sp>
    </p:spTree>
    <p:extLst>
      <p:ext uri="{BB962C8B-B14F-4D97-AF65-F5344CB8AC3E}">
        <p14:creationId xmlns:p14="http://schemas.microsoft.com/office/powerpoint/2010/main" val="73661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97A56-AEEE-B24B-A9B9-529D31CA2C02}"/>
              </a:ext>
            </a:extLst>
          </p:cNvPr>
          <p:cNvSpPr>
            <a:spLocks noGrp="1"/>
          </p:cNvSpPr>
          <p:nvPr>
            <p:ph type="title"/>
          </p:nvPr>
        </p:nvSpPr>
        <p:spPr/>
        <p:txBody>
          <a:bodyPr/>
          <a:lstStyle/>
          <a:p>
            <a:r>
              <a:rPr lang="en-CN" dirty="0"/>
              <a:t>Initial Requirements Study</a:t>
            </a:r>
            <a:br>
              <a:rPr lang="en-US" dirty="0"/>
            </a:br>
            <a:r>
              <a:rPr lang="en-US" sz="2800" dirty="0">
                <a:solidFill>
                  <a:srgbClr val="CC0066"/>
                </a:solidFill>
              </a:rPr>
              <a:t>- Understand Your Project -</a:t>
            </a:r>
            <a:endParaRPr lang="en-CN" dirty="0">
              <a:solidFill>
                <a:srgbClr val="CC0066"/>
              </a:solidFill>
            </a:endParaRPr>
          </a:p>
        </p:txBody>
      </p:sp>
      <p:sp>
        <p:nvSpPr>
          <p:cNvPr id="3" name="Content Placeholder 2">
            <a:extLst>
              <a:ext uri="{FF2B5EF4-FFF2-40B4-BE49-F238E27FC236}">
                <a16:creationId xmlns:a16="http://schemas.microsoft.com/office/drawing/2014/main" id="{9DD859E2-9499-424E-B6A7-B0145A2D20C5}"/>
              </a:ext>
            </a:extLst>
          </p:cNvPr>
          <p:cNvSpPr>
            <a:spLocks noGrp="1"/>
          </p:cNvSpPr>
          <p:nvPr>
            <p:ph idx="1"/>
          </p:nvPr>
        </p:nvSpPr>
        <p:spPr/>
        <p:txBody>
          <a:bodyPr/>
          <a:lstStyle/>
          <a:p>
            <a:r>
              <a:rPr lang="en-CN" dirty="0"/>
              <a:t>Problem statement</a:t>
            </a:r>
          </a:p>
          <a:p>
            <a:pPr lvl="1"/>
            <a:r>
              <a:rPr lang="en-US" dirty="0"/>
              <a:t>A problem statement is a concise description of an issue to be addressed or a condition to be improved upon. </a:t>
            </a:r>
          </a:p>
          <a:p>
            <a:pPr lvl="1"/>
            <a:r>
              <a:rPr lang="en-US" dirty="0"/>
              <a:t>It identifies the gap between the current state and desired state of a process or product.</a:t>
            </a:r>
          </a:p>
          <a:p>
            <a:pPr lvl="1"/>
            <a:r>
              <a:rPr lang="en-US" dirty="0"/>
              <a:t>The process of defining the problem is often a group effort. It starts with meeting with the stakeholders, customers, and/or users affected by the issue (if possible) and learning about their pain points.</a:t>
            </a:r>
            <a:endParaRPr lang="en-CN" dirty="0"/>
          </a:p>
          <a:p>
            <a:endParaRPr lang="en-CN" dirty="0"/>
          </a:p>
          <a:p>
            <a:pPr lvl="1"/>
            <a:endParaRPr lang="en-CN" dirty="0"/>
          </a:p>
        </p:txBody>
      </p:sp>
    </p:spTree>
    <p:extLst>
      <p:ext uri="{BB962C8B-B14F-4D97-AF65-F5344CB8AC3E}">
        <p14:creationId xmlns:p14="http://schemas.microsoft.com/office/powerpoint/2010/main" val="823067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Sprint Review</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a:xfrm>
            <a:off x="838200" y="1741544"/>
            <a:ext cx="10515600" cy="5032375"/>
          </a:xfrm>
        </p:spPr>
        <p:txBody>
          <a:bodyPr>
            <a:normAutofit lnSpcReduction="10000"/>
          </a:bodyPr>
          <a:lstStyle/>
          <a:p>
            <a:r>
              <a:rPr lang="en-US" dirty="0"/>
              <a:t>In practice, Sprint Review is a meeting among the development team and the stakeholders to review the result (software product) of the current Sprint.</a:t>
            </a:r>
          </a:p>
          <a:p>
            <a:r>
              <a:rPr lang="en-US" dirty="0"/>
              <a:t>For your project, you have no actual stakeholders. Therefore, you can review the result among yourselves.</a:t>
            </a:r>
          </a:p>
          <a:p>
            <a:r>
              <a:rPr lang="en-US" dirty="0"/>
              <a:t>It takes less than 2 hours, depending the on project. In your case, you can complete it within an hour or less.</a:t>
            </a:r>
          </a:p>
          <a:p>
            <a:r>
              <a:rPr lang="en-US" dirty="0"/>
              <a:t>The meeting start on the last day of the Sprint just before Sprint Retrospective.</a:t>
            </a:r>
          </a:p>
          <a:p>
            <a:r>
              <a:rPr lang="en-US" dirty="0"/>
              <a:t>The main objective of the review is to check how much the result fit the requirement of the stakeholders.</a:t>
            </a:r>
          </a:p>
          <a:p>
            <a:r>
              <a:rPr lang="en-US" dirty="0"/>
              <a:t>If not fit, you may propose to redo the PBI in the future Sprint.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313465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20D4-0500-354C-97A9-471C808E1B6A}"/>
              </a:ext>
            </a:extLst>
          </p:cNvPr>
          <p:cNvSpPr>
            <a:spLocks noGrp="1"/>
          </p:cNvSpPr>
          <p:nvPr>
            <p:ph type="title"/>
          </p:nvPr>
        </p:nvSpPr>
        <p:spPr/>
        <p:txBody>
          <a:bodyPr/>
          <a:lstStyle/>
          <a:p>
            <a:r>
              <a:rPr lang="en-US" dirty="0"/>
              <a:t>Sprint Retrospective</a:t>
            </a:r>
            <a:endParaRPr lang="en-CN" dirty="0"/>
          </a:p>
        </p:txBody>
      </p:sp>
      <p:sp>
        <p:nvSpPr>
          <p:cNvPr id="3" name="Content Placeholder 2">
            <a:extLst>
              <a:ext uri="{FF2B5EF4-FFF2-40B4-BE49-F238E27FC236}">
                <a16:creationId xmlns:a16="http://schemas.microsoft.com/office/drawing/2014/main" id="{2C62D3D3-31F8-CC41-A40A-13587E6A459E}"/>
              </a:ext>
            </a:extLst>
          </p:cNvPr>
          <p:cNvSpPr>
            <a:spLocks noGrp="1"/>
          </p:cNvSpPr>
          <p:nvPr>
            <p:ph idx="1"/>
          </p:nvPr>
        </p:nvSpPr>
        <p:spPr>
          <a:xfrm>
            <a:off x="838200" y="1741544"/>
            <a:ext cx="10515600" cy="5032375"/>
          </a:xfrm>
        </p:spPr>
        <p:txBody>
          <a:bodyPr>
            <a:normAutofit/>
          </a:bodyPr>
          <a:lstStyle/>
          <a:p>
            <a:r>
              <a:rPr lang="en-US" dirty="0"/>
              <a:t>Sprint Retrospective is a meeting among development team members to review the process of the current Sprint.</a:t>
            </a:r>
          </a:p>
          <a:p>
            <a:r>
              <a:rPr lang="en-US" dirty="0"/>
              <a:t>Members can comment and suggest the current Sprint in the spirit of making the process better.</a:t>
            </a:r>
          </a:p>
          <a:p>
            <a:r>
              <a:rPr lang="en-US" dirty="0"/>
              <a:t>Finalize all the comments and suggestions and decide three most important suggestions for enhancement in the next Sprint.</a:t>
            </a:r>
          </a:p>
          <a:p>
            <a:r>
              <a:rPr lang="en-US" dirty="0"/>
              <a:t>The meeting should not run for more than 2 hours. You could control to make it less than 1 hour.</a:t>
            </a:r>
          </a:p>
          <a:p>
            <a:r>
              <a:rPr lang="en-US" dirty="0"/>
              <a:t>It is the last thing to do in a Sprint.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551123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F475-DE51-10B6-240A-D4156666DC6F}"/>
              </a:ext>
            </a:extLst>
          </p:cNvPr>
          <p:cNvSpPr>
            <a:spLocks noGrp="1"/>
          </p:cNvSpPr>
          <p:nvPr>
            <p:ph type="title"/>
          </p:nvPr>
        </p:nvSpPr>
        <p:spPr/>
        <p:txBody>
          <a:bodyPr/>
          <a:lstStyle/>
          <a:p>
            <a:r>
              <a:rPr lang="en-CN" dirty="0"/>
              <a:t>Scrum Cardboard Game</a:t>
            </a:r>
          </a:p>
        </p:txBody>
      </p:sp>
      <p:sp>
        <p:nvSpPr>
          <p:cNvPr id="3" name="Content Placeholder 2">
            <a:extLst>
              <a:ext uri="{FF2B5EF4-FFF2-40B4-BE49-F238E27FC236}">
                <a16:creationId xmlns:a16="http://schemas.microsoft.com/office/drawing/2014/main" id="{E9F19A08-EF3B-6433-00AE-DA138A870A34}"/>
              </a:ext>
            </a:extLst>
          </p:cNvPr>
          <p:cNvSpPr>
            <a:spLocks noGrp="1"/>
          </p:cNvSpPr>
          <p:nvPr>
            <p:ph idx="1"/>
          </p:nvPr>
        </p:nvSpPr>
        <p:spPr/>
        <p:txBody>
          <a:bodyPr/>
          <a:lstStyle/>
          <a:p>
            <a:r>
              <a:rPr lang="en-CN" dirty="0"/>
              <a:t>Refer to the attached Word document</a:t>
            </a:r>
          </a:p>
        </p:txBody>
      </p:sp>
    </p:spTree>
    <p:extLst>
      <p:ext uri="{BB962C8B-B14F-4D97-AF65-F5344CB8AC3E}">
        <p14:creationId xmlns:p14="http://schemas.microsoft.com/office/powerpoint/2010/main" val="144493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0C2D-076E-E241-A7D4-5F58C17E4F0D}"/>
              </a:ext>
            </a:extLst>
          </p:cNvPr>
          <p:cNvSpPr>
            <a:spLocks noGrp="1"/>
          </p:cNvSpPr>
          <p:nvPr>
            <p:ph type="title"/>
          </p:nvPr>
        </p:nvSpPr>
        <p:spPr/>
        <p:txBody>
          <a:bodyPr/>
          <a:lstStyle/>
          <a:p>
            <a:r>
              <a:rPr lang="en-CN" dirty="0"/>
              <a:t>Aims of the project</a:t>
            </a:r>
          </a:p>
        </p:txBody>
      </p:sp>
      <p:sp>
        <p:nvSpPr>
          <p:cNvPr id="3" name="Content Placeholder 2">
            <a:extLst>
              <a:ext uri="{FF2B5EF4-FFF2-40B4-BE49-F238E27FC236}">
                <a16:creationId xmlns:a16="http://schemas.microsoft.com/office/drawing/2014/main" id="{8DBD3B71-541D-414B-92BD-A39F226F214D}"/>
              </a:ext>
            </a:extLst>
          </p:cNvPr>
          <p:cNvSpPr>
            <a:spLocks noGrp="1"/>
          </p:cNvSpPr>
          <p:nvPr>
            <p:ph idx="1"/>
          </p:nvPr>
        </p:nvSpPr>
        <p:spPr/>
        <p:txBody>
          <a:bodyPr/>
          <a:lstStyle/>
          <a:p>
            <a:r>
              <a:rPr lang="en-CN" dirty="0"/>
              <a:t>What the project is set to achieve?</a:t>
            </a:r>
            <a:r>
              <a:rPr lang="en-US" dirty="0"/>
              <a:t> What p</a:t>
            </a:r>
            <a:r>
              <a:rPr lang="en-CN" dirty="0"/>
              <a:t>roblems to resolve</a:t>
            </a:r>
            <a:r>
              <a:rPr lang="en-US" dirty="0"/>
              <a:t>?</a:t>
            </a:r>
            <a:endParaRPr lang="en-CN" dirty="0"/>
          </a:p>
          <a:p>
            <a:r>
              <a:rPr lang="en-CN" dirty="0"/>
              <a:t>Time frame</a:t>
            </a:r>
            <a:r>
              <a:rPr lang="en-US" dirty="0"/>
              <a:t>?</a:t>
            </a:r>
            <a:endParaRPr lang="en-CN" dirty="0"/>
          </a:p>
          <a:p>
            <a:r>
              <a:rPr lang="en-CN" dirty="0"/>
              <a:t>Phases</a:t>
            </a:r>
            <a:r>
              <a:rPr lang="en-US" dirty="0"/>
              <a:t>?</a:t>
            </a:r>
            <a:endParaRPr lang="en-CN" dirty="0"/>
          </a:p>
        </p:txBody>
      </p:sp>
    </p:spTree>
    <p:extLst>
      <p:ext uri="{BB962C8B-B14F-4D97-AF65-F5344CB8AC3E}">
        <p14:creationId xmlns:p14="http://schemas.microsoft.com/office/powerpoint/2010/main" val="83661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886E-BE55-A840-B37B-8ECB105AB813}"/>
              </a:ext>
            </a:extLst>
          </p:cNvPr>
          <p:cNvSpPr>
            <a:spLocks noGrp="1"/>
          </p:cNvSpPr>
          <p:nvPr>
            <p:ph type="title"/>
          </p:nvPr>
        </p:nvSpPr>
        <p:spPr/>
        <p:txBody>
          <a:bodyPr/>
          <a:lstStyle/>
          <a:p>
            <a:r>
              <a:rPr lang="en-CN" dirty="0"/>
              <a:t>Project Scope</a:t>
            </a:r>
          </a:p>
        </p:txBody>
      </p:sp>
      <p:sp>
        <p:nvSpPr>
          <p:cNvPr id="3" name="Content Placeholder 2">
            <a:extLst>
              <a:ext uri="{FF2B5EF4-FFF2-40B4-BE49-F238E27FC236}">
                <a16:creationId xmlns:a16="http://schemas.microsoft.com/office/drawing/2014/main" id="{A75E19DF-07A2-814B-AAA3-ABB3ECA68CD8}"/>
              </a:ext>
            </a:extLst>
          </p:cNvPr>
          <p:cNvSpPr>
            <a:spLocks noGrp="1"/>
          </p:cNvSpPr>
          <p:nvPr>
            <p:ph idx="1"/>
          </p:nvPr>
        </p:nvSpPr>
        <p:spPr/>
        <p:txBody>
          <a:bodyPr/>
          <a:lstStyle/>
          <a:p>
            <a:r>
              <a:rPr lang="en-CN" dirty="0"/>
              <a:t>What does and doesn’t </a:t>
            </a:r>
            <a:r>
              <a:rPr lang="en-US" dirty="0"/>
              <a:t>lie</a:t>
            </a:r>
            <a:r>
              <a:rPr lang="en-CN" dirty="0"/>
              <a:t> within the project</a:t>
            </a:r>
          </a:p>
          <a:p>
            <a:pPr lvl="1"/>
            <a:r>
              <a:rPr lang="en-US" dirty="0"/>
              <a:t>E</a:t>
            </a:r>
            <a:r>
              <a:rPr lang="en-CN" dirty="0"/>
              <a:t>.g. The project track the status of order delivery. However, the actual delivery of the order is to be done by third party and hence is outside of the control of the system.</a:t>
            </a:r>
          </a:p>
          <a:p>
            <a:r>
              <a:rPr lang="en-CN" dirty="0"/>
              <a:t>Represent the scope using use-case diagram</a:t>
            </a:r>
          </a:p>
          <a:p>
            <a:endParaRPr lang="en-CN" dirty="0"/>
          </a:p>
        </p:txBody>
      </p:sp>
    </p:spTree>
    <p:extLst>
      <p:ext uri="{BB962C8B-B14F-4D97-AF65-F5344CB8AC3E}">
        <p14:creationId xmlns:p14="http://schemas.microsoft.com/office/powerpoint/2010/main" val="419560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CF56-6CF5-794A-99E8-63C24F301E95}"/>
              </a:ext>
            </a:extLst>
          </p:cNvPr>
          <p:cNvSpPr>
            <a:spLocks noGrp="1"/>
          </p:cNvSpPr>
          <p:nvPr>
            <p:ph type="title"/>
          </p:nvPr>
        </p:nvSpPr>
        <p:spPr/>
        <p:txBody>
          <a:bodyPr/>
          <a:lstStyle/>
          <a:p>
            <a:r>
              <a:rPr lang="en-CN" dirty="0"/>
              <a:t>User Characteristics</a:t>
            </a:r>
          </a:p>
        </p:txBody>
      </p:sp>
      <p:sp>
        <p:nvSpPr>
          <p:cNvPr id="3" name="Content Placeholder 2">
            <a:extLst>
              <a:ext uri="{FF2B5EF4-FFF2-40B4-BE49-F238E27FC236}">
                <a16:creationId xmlns:a16="http://schemas.microsoft.com/office/drawing/2014/main" id="{6712BFC4-2419-7743-9EE9-0DBBF63552F3}"/>
              </a:ext>
            </a:extLst>
          </p:cNvPr>
          <p:cNvSpPr>
            <a:spLocks noGrp="1"/>
          </p:cNvSpPr>
          <p:nvPr>
            <p:ph idx="1"/>
          </p:nvPr>
        </p:nvSpPr>
        <p:spPr/>
        <p:txBody>
          <a:bodyPr/>
          <a:lstStyle/>
          <a:p>
            <a:r>
              <a:rPr lang="en-CN" dirty="0"/>
              <a:t>List the users involved in the system.</a:t>
            </a:r>
          </a:p>
          <a:p>
            <a:r>
              <a:rPr lang="en-CN" dirty="0"/>
              <a:t>If they are organizational users, get the organizational chart.</a:t>
            </a:r>
          </a:p>
          <a:p>
            <a:r>
              <a:rPr lang="en-CN" dirty="0"/>
              <a:t>Understand the political influences of the users.</a:t>
            </a:r>
          </a:p>
          <a:p>
            <a:r>
              <a:rPr lang="en-CN" dirty="0"/>
              <a:t>List the characteristics of the end users that may influence UI/UX design.</a:t>
            </a:r>
          </a:p>
          <a:p>
            <a:pPr lvl="1"/>
            <a:r>
              <a:rPr lang="en-CN" dirty="0"/>
              <a:t>Regional and cultural background</a:t>
            </a:r>
          </a:p>
          <a:p>
            <a:pPr lvl="1"/>
            <a:r>
              <a:rPr lang="en-CN" dirty="0"/>
              <a:t>Age and ability in the system operation</a:t>
            </a:r>
          </a:p>
        </p:txBody>
      </p:sp>
    </p:spTree>
    <p:extLst>
      <p:ext uri="{BB962C8B-B14F-4D97-AF65-F5344CB8AC3E}">
        <p14:creationId xmlns:p14="http://schemas.microsoft.com/office/powerpoint/2010/main" val="99122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AD4D-CD91-7747-B49C-6F6C2987235D}"/>
              </a:ext>
            </a:extLst>
          </p:cNvPr>
          <p:cNvSpPr>
            <a:spLocks noGrp="1"/>
          </p:cNvSpPr>
          <p:nvPr>
            <p:ph type="title"/>
          </p:nvPr>
        </p:nvSpPr>
        <p:spPr/>
        <p:txBody>
          <a:bodyPr/>
          <a:lstStyle/>
          <a:p>
            <a:r>
              <a:rPr lang="en-CN" dirty="0"/>
              <a:t>Constraints</a:t>
            </a:r>
          </a:p>
        </p:txBody>
      </p:sp>
      <p:sp>
        <p:nvSpPr>
          <p:cNvPr id="3" name="Content Placeholder 2">
            <a:extLst>
              <a:ext uri="{FF2B5EF4-FFF2-40B4-BE49-F238E27FC236}">
                <a16:creationId xmlns:a16="http://schemas.microsoft.com/office/drawing/2014/main" id="{F1A4D33D-5426-C14A-8F9A-9B02B31A2188}"/>
              </a:ext>
            </a:extLst>
          </p:cNvPr>
          <p:cNvSpPr>
            <a:spLocks noGrp="1"/>
          </p:cNvSpPr>
          <p:nvPr>
            <p:ph idx="1"/>
          </p:nvPr>
        </p:nvSpPr>
        <p:spPr/>
        <p:txBody>
          <a:bodyPr/>
          <a:lstStyle/>
          <a:p>
            <a:r>
              <a:rPr lang="en-CN" dirty="0"/>
              <a:t>Compatibility with existing internal/external system?</a:t>
            </a:r>
          </a:p>
          <a:p>
            <a:r>
              <a:rPr lang="en-CN" dirty="0"/>
              <a:t>Availability of the technologies?</a:t>
            </a:r>
          </a:p>
          <a:p>
            <a:r>
              <a:rPr lang="en-CN" dirty="0"/>
              <a:t>Environmental (e.g. pandemic)?</a:t>
            </a:r>
          </a:p>
          <a:p>
            <a:r>
              <a:rPr lang="en-CN" dirty="0"/>
              <a:t>Financial budget?</a:t>
            </a:r>
          </a:p>
          <a:p>
            <a:r>
              <a:rPr lang="en-CN" dirty="0"/>
              <a:t>Time constraint?</a:t>
            </a:r>
          </a:p>
        </p:txBody>
      </p:sp>
    </p:spTree>
    <p:extLst>
      <p:ext uri="{BB962C8B-B14F-4D97-AF65-F5344CB8AC3E}">
        <p14:creationId xmlns:p14="http://schemas.microsoft.com/office/powerpoint/2010/main" val="76691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8C0B-6F1C-5445-A506-BF9D1D7D74B0}"/>
              </a:ext>
            </a:extLst>
          </p:cNvPr>
          <p:cNvSpPr>
            <a:spLocks noGrp="1"/>
          </p:cNvSpPr>
          <p:nvPr>
            <p:ph type="title"/>
          </p:nvPr>
        </p:nvSpPr>
        <p:spPr/>
        <p:txBody>
          <a:bodyPr/>
          <a:lstStyle/>
          <a:p>
            <a:r>
              <a:rPr lang="en-CN" dirty="0"/>
              <a:t>Assumption and Dependencies</a:t>
            </a:r>
          </a:p>
        </p:txBody>
      </p:sp>
      <p:sp>
        <p:nvSpPr>
          <p:cNvPr id="3" name="Content Placeholder 2">
            <a:extLst>
              <a:ext uri="{FF2B5EF4-FFF2-40B4-BE49-F238E27FC236}">
                <a16:creationId xmlns:a16="http://schemas.microsoft.com/office/drawing/2014/main" id="{87B6217C-E742-DF4F-A367-31CCBB640AF2}"/>
              </a:ext>
            </a:extLst>
          </p:cNvPr>
          <p:cNvSpPr>
            <a:spLocks noGrp="1"/>
          </p:cNvSpPr>
          <p:nvPr>
            <p:ph idx="1"/>
          </p:nvPr>
        </p:nvSpPr>
        <p:spPr>
          <a:xfrm>
            <a:off x="838200" y="1825625"/>
            <a:ext cx="10515600" cy="4667250"/>
          </a:xfrm>
        </p:spPr>
        <p:txBody>
          <a:bodyPr>
            <a:normAutofit/>
          </a:bodyPr>
          <a:lstStyle/>
          <a:p>
            <a:r>
              <a:rPr lang="en-CN" dirty="0"/>
              <a:t>Assumption: </a:t>
            </a:r>
          </a:p>
          <a:p>
            <a:pPr lvl="1"/>
            <a:r>
              <a:rPr lang="en-US" dirty="0"/>
              <a:t>things that are accepted as true or as certain to happen, without proof.</a:t>
            </a:r>
          </a:p>
          <a:p>
            <a:pPr lvl="1"/>
            <a:r>
              <a:rPr lang="en-US" dirty="0"/>
              <a:t>the events or conditions that are most likely to occur when a project life-cycle takes place.</a:t>
            </a:r>
          </a:p>
          <a:p>
            <a:r>
              <a:rPr lang="en-US" dirty="0"/>
              <a:t>Examples:</a:t>
            </a:r>
          </a:p>
          <a:p>
            <a:pPr lvl="1"/>
            <a:r>
              <a:rPr lang="en-US" dirty="0"/>
              <a:t>All the resources (equipment, tools, or materials) will be in good condition to be used throughout the project life-cycle.</a:t>
            </a:r>
          </a:p>
          <a:p>
            <a:pPr lvl="1"/>
            <a:r>
              <a:rPr lang="en-US" dirty="0"/>
              <a:t>The total cost of daily operations will remain unchanged.</a:t>
            </a:r>
          </a:p>
          <a:p>
            <a:pPr lvl="1"/>
            <a:r>
              <a:rPr lang="en-US" dirty="0"/>
              <a:t>All relevant stakeholders will come to the next meeting as scheduled.</a:t>
            </a:r>
          </a:p>
          <a:p>
            <a:pPr lvl="1"/>
            <a:r>
              <a:rPr lang="en-US" dirty="0"/>
              <a:t>All the physical devices such as laptops, computers, mobile phones, printers, and more are in good condition to be used when conducting the project.</a:t>
            </a:r>
          </a:p>
        </p:txBody>
      </p:sp>
    </p:spTree>
    <p:extLst>
      <p:ext uri="{BB962C8B-B14F-4D97-AF65-F5344CB8AC3E}">
        <p14:creationId xmlns:p14="http://schemas.microsoft.com/office/powerpoint/2010/main" val="1033559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5422</TotalTime>
  <Words>2279</Words>
  <Application>Microsoft Macintosh PowerPoint</Application>
  <PresentationFormat>Widescreen</PresentationFormat>
  <Paragraphs>225</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Managing Your Project Using Software Engineering Process</vt:lpstr>
      <vt:lpstr>Topics</vt:lpstr>
      <vt:lpstr>Exploring 3 Projects</vt:lpstr>
      <vt:lpstr>Initial Requirements Study - Understand Your Project -</vt:lpstr>
      <vt:lpstr>Aims of the project</vt:lpstr>
      <vt:lpstr>Project Scope</vt:lpstr>
      <vt:lpstr>User Characteristics</vt:lpstr>
      <vt:lpstr>Constraints</vt:lpstr>
      <vt:lpstr>Assumption and Dependencies</vt:lpstr>
      <vt:lpstr>Assumption and Dependencies</vt:lpstr>
      <vt:lpstr>Research Task</vt:lpstr>
      <vt:lpstr>Scrum Framework</vt:lpstr>
      <vt:lpstr>Software Requirements</vt:lpstr>
      <vt:lpstr>Epic</vt:lpstr>
      <vt:lpstr>Epic &gt;&gt; Features</vt:lpstr>
      <vt:lpstr>Feature &gt; PBI &gt; Tasks</vt:lpstr>
      <vt:lpstr>Sample Software Requirements</vt:lpstr>
      <vt:lpstr>Product Backlog</vt:lpstr>
      <vt:lpstr>What is a Product Backlog?</vt:lpstr>
      <vt:lpstr>What is a PBI?</vt:lpstr>
      <vt:lpstr>How Big a PBI Should Be?</vt:lpstr>
      <vt:lpstr>Features and PBIs – Bad Examples</vt:lpstr>
      <vt:lpstr>Acceptance Criteria</vt:lpstr>
      <vt:lpstr>Acceptance Criteria</vt:lpstr>
      <vt:lpstr>Given-When-Then</vt:lpstr>
      <vt:lpstr>Sample Acceptance Criteria in Azure Board</vt:lpstr>
      <vt:lpstr>Sample Acceptance Criteria</vt:lpstr>
      <vt:lpstr>More Complex Acceptance Criteria</vt:lpstr>
      <vt:lpstr>Sample Acceptance Criteria</vt:lpstr>
      <vt:lpstr>Important for your project</vt:lpstr>
      <vt:lpstr>PBI Grooming</vt:lpstr>
      <vt:lpstr>PBI Grooming</vt:lpstr>
      <vt:lpstr>PBI Grooming</vt:lpstr>
      <vt:lpstr>Sprint</vt:lpstr>
      <vt:lpstr>What is a Sprint?</vt:lpstr>
      <vt:lpstr>What is a Sprint?</vt:lpstr>
      <vt:lpstr>Sprint Planning</vt:lpstr>
      <vt:lpstr>What is Sprint Planning?</vt:lpstr>
      <vt:lpstr>Sprint Review &amp; Sprint Retrospective</vt:lpstr>
      <vt:lpstr>Sprint Review</vt:lpstr>
      <vt:lpstr>Sprint Retrospective</vt:lpstr>
      <vt:lpstr>Scrum Cardboard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Analysis</dc:title>
  <dc:creator>soonphei tin</dc:creator>
  <cp:lastModifiedBy>Soon.Tin</cp:lastModifiedBy>
  <cp:revision>36</cp:revision>
  <dcterms:created xsi:type="dcterms:W3CDTF">2022-02-18T03:03:08Z</dcterms:created>
  <dcterms:modified xsi:type="dcterms:W3CDTF">2025-02-05T15:54:34Z</dcterms:modified>
</cp:coreProperties>
</file>