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65AF6-8FAA-5447-0A4A-8F73F0EB4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FBCE9B-1513-EE9F-62DC-566975B1B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0F332-4387-BC6B-C36A-C8029EAE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0983-B06F-4B3A-8ADC-05B1F4200C61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4E73F-7F8B-65DE-0C97-94B9B991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F0E68-F60B-67FE-9669-48EF0F2A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56DF-0FCD-4AB6-88D3-F955029E1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01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EC3D8-973F-721E-275A-29A91B8E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FD3522-4DE0-1FA8-036B-61A624D9D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02E95-D5A1-8C6D-E934-C0EC9CA8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0983-B06F-4B3A-8ADC-05B1F4200C61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901C6-2416-E2B7-04E0-EE884021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B9149-5940-9E03-98A5-1D2CA0FF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56DF-0FCD-4AB6-88D3-F955029E1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0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C85B90-8264-7F21-1C82-2F96A2295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521821-03B8-E4D6-29D3-24F004564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E864A-7B89-60D7-8CAC-A83E65E6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0983-B06F-4B3A-8ADC-05B1F4200C61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1683A-725B-B782-9B25-3664DAE2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014B1C-B9AA-07B9-77DA-D7E74D1E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56DF-0FCD-4AB6-88D3-F955029E1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79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52354-CA4C-1AA1-9769-D9FAEBFB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7C8FE-C9A8-DC82-B08E-BB1166F6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4085F-3FCB-0A88-1F75-28F47174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0983-B06F-4B3A-8ADC-05B1F4200C61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5FC6D-5313-0526-8CB7-9D94FD0C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963CE-23F5-CD63-6141-E98FB370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56DF-0FCD-4AB6-88D3-F955029E1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1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F418A-0A67-ECE4-EB56-23B4A8F0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9D7F6-9289-2E01-267F-3E8A1C48B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90864-5B74-CE28-36E9-8EE8A094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0983-B06F-4B3A-8ADC-05B1F4200C61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BD537-C1DB-EAC7-7A7B-4A790B40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D2813-B890-AF4A-2B2A-1EBCD8F2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56DF-0FCD-4AB6-88D3-F955029E1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97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D3F83-4EEF-E1B3-D392-20F52EE7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BD744-4616-4872-5F84-83D4F869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4047DB-C921-CE6E-9DBB-4E80CF820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D928B-C5F7-8B96-27BC-F45DCC51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0983-B06F-4B3A-8ADC-05B1F4200C61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124935-1EC6-544E-2F54-280D5843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5604B-E140-A71A-DC45-FE45A290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56DF-0FCD-4AB6-88D3-F955029E1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0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07516-BB94-9136-0FA6-0D49440A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3555C-D9F9-EB58-D270-83AF0A387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71F118-CA60-73CC-4F88-CFAA0DC18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8FFA43-8C31-4092-27A2-B38596A6C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17FF36-BF56-C99F-C697-8B3728A8D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A692E0-35C3-BB1A-05B6-71B07BD8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0983-B06F-4B3A-8ADC-05B1F4200C61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6311E-C35E-312F-7134-062CF8D3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73A799-651D-5D5A-FB7A-20E67C3F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56DF-0FCD-4AB6-88D3-F955029E1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93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B8B7F-ADDC-0AEE-2C93-AABF1254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FB0122-58B2-0523-F9C7-E442548A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0983-B06F-4B3A-8ADC-05B1F4200C61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8FC2D5-E1D2-D035-E5DF-8BC1579C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703B95-11C5-2CD7-DC83-54D83E7F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56DF-0FCD-4AB6-88D3-F955029E1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6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3F4C36-9B4B-BB84-A668-F10102B0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0983-B06F-4B3A-8ADC-05B1F4200C61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2F918E-0890-0AF7-59E6-74CC1406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75C00E-E51B-9684-DAC4-703414AE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56DF-0FCD-4AB6-88D3-F955029E1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99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67EAD-4370-2500-3A5B-5ADAEFF9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794C-FFAE-0D0A-CE32-7236478C2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CB799B-530D-F6EC-CD3A-A24EA73C9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08BC80-FE74-71CF-D9AA-8376B61E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0983-B06F-4B3A-8ADC-05B1F4200C61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72DBA8-4D13-778F-9B56-BD639E99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C3F7CD-A6B0-DFAB-3407-E3AE1B7E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56DF-0FCD-4AB6-88D3-F955029E1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3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C84C2-548E-E6C1-D0A5-D773E534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097F79-DFD4-0EAD-A1D2-238339383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64F03-F930-B93E-F3B8-07BDDF62E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D079F-4A1B-E15F-E00A-F0DEDC64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0983-B06F-4B3A-8ADC-05B1F4200C61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6F365-5570-31E1-C523-B668B9D3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FFEB87-B581-A778-7BDE-62AF2BDB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56DF-0FCD-4AB6-88D3-F955029E1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9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FEAADC-76B9-50D3-4762-34D71318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68AB1-4C75-8085-3C49-C3C5030F2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0F113-735A-2924-4EE8-8716D30DD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50983-B06F-4B3A-8ADC-05B1F4200C61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3A41C-C7A0-CFFE-64B6-02C615687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0200A-90E2-E9CB-1C2A-2F9028E39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856DF-0FCD-4AB6-88D3-F955029E1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4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D1C65C3-747C-B7DB-E845-02AD98376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28229"/>
              </p:ext>
            </p:extLst>
          </p:nvPr>
        </p:nvGraphicFramePr>
        <p:xfrm>
          <a:off x="2505392" y="224366"/>
          <a:ext cx="7293294" cy="6477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158">
                  <a:extLst>
                    <a:ext uri="{9D8B030D-6E8A-4147-A177-3AD203B41FA5}">
                      <a16:colId xmlns:a16="http://schemas.microsoft.com/office/drawing/2014/main" val="1625581924"/>
                    </a:ext>
                  </a:extLst>
                </a:gridCol>
                <a:gridCol w="583316">
                  <a:extLst>
                    <a:ext uri="{9D8B030D-6E8A-4147-A177-3AD203B41FA5}">
                      <a16:colId xmlns:a16="http://schemas.microsoft.com/office/drawing/2014/main" val="3793066225"/>
                    </a:ext>
                  </a:extLst>
                </a:gridCol>
                <a:gridCol w="561844">
                  <a:extLst>
                    <a:ext uri="{9D8B030D-6E8A-4147-A177-3AD203B41FA5}">
                      <a16:colId xmlns:a16="http://schemas.microsoft.com/office/drawing/2014/main" val="1462384765"/>
                    </a:ext>
                  </a:extLst>
                </a:gridCol>
                <a:gridCol w="1295528">
                  <a:extLst>
                    <a:ext uri="{9D8B030D-6E8A-4147-A177-3AD203B41FA5}">
                      <a16:colId xmlns:a16="http://schemas.microsoft.com/office/drawing/2014/main" val="3980075415"/>
                    </a:ext>
                  </a:extLst>
                </a:gridCol>
                <a:gridCol w="1417132">
                  <a:extLst>
                    <a:ext uri="{9D8B030D-6E8A-4147-A177-3AD203B41FA5}">
                      <a16:colId xmlns:a16="http://schemas.microsoft.com/office/drawing/2014/main" val="3822201942"/>
                    </a:ext>
                  </a:extLst>
                </a:gridCol>
                <a:gridCol w="1145158">
                  <a:extLst>
                    <a:ext uri="{9D8B030D-6E8A-4147-A177-3AD203B41FA5}">
                      <a16:colId xmlns:a16="http://schemas.microsoft.com/office/drawing/2014/main" val="2977527912"/>
                    </a:ext>
                  </a:extLst>
                </a:gridCol>
                <a:gridCol w="1145158">
                  <a:extLst>
                    <a:ext uri="{9D8B030D-6E8A-4147-A177-3AD203B41FA5}">
                      <a16:colId xmlns:a16="http://schemas.microsoft.com/office/drawing/2014/main" val="338945233"/>
                    </a:ext>
                  </a:extLst>
                </a:gridCol>
              </a:tblGrid>
              <a:tr h="460891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I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759687"/>
                  </a:ext>
                </a:extLst>
              </a:tr>
              <a:tr h="55814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Duration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Date: 3</a:t>
                      </a:r>
                      <a:r>
                        <a:rPr lang="en-US" altLang="zh-CN" sz="15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March 2025</a:t>
                      </a:r>
                    </a:p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Date:14</a:t>
                      </a:r>
                      <a:r>
                        <a:rPr lang="en-US" altLang="zh-CN" sz="15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March 2025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85668"/>
                  </a:ext>
                </a:extLst>
              </a:tr>
              <a:tr h="1137849">
                <a:tc gridSpan="2">
                  <a:txBody>
                    <a:bodyPr/>
                    <a:lstStyle/>
                    <a:p>
                      <a:pPr algn="ctr"/>
                      <a:endParaRPr lang="en-US" altLang="zh-C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Goal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 up </a:t>
                      </a:r>
                      <a:r>
                        <a:rPr lang="en-US" altLang="zh-CN" sz="15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repository and project structure; 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database; 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backend framework; 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website UI prototype.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854286"/>
                  </a:ext>
                </a:extLst>
              </a:tr>
              <a:tr h="460891">
                <a:tc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Tue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Wed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481036"/>
                  </a:ext>
                </a:extLst>
              </a:tr>
              <a:tr h="55814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3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endParaRPr lang="en-US" altLang="zh-CN" sz="15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 up </a:t>
                      </a:r>
                      <a:r>
                        <a:rPr lang="en-US" altLang="zh-CN" sz="15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repository and project structure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Daily Review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backend framework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351743"/>
                  </a:ext>
                </a:extLst>
              </a:tr>
              <a:tr h="558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website UI prototype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778553"/>
                  </a:ext>
                </a:extLst>
              </a:tr>
              <a:tr h="3189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database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882412"/>
                  </a:ext>
                </a:extLst>
              </a:tr>
              <a:tr h="3189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backend framework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Daily Review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95757"/>
                  </a:ext>
                </a:extLst>
              </a:tr>
              <a:tr h="3189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website UI prototype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59046"/>
                  </a:ext>
                </a:extLst>
              </a:tr>
              <a:tr h="3189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database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23707"/>
                  </a:ext>
                </a:extLst>
              </a:tr>
              <a:tr h="3189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Distribution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Task 1: Daiyan Wu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Task 2: Yichuan Zhang,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Lekun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Liu,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Xuning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Hu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Task 3: Junhao Huang, Ruiyang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Task 4: Yiyang Han, Tiantian Ye, Weizhe Sun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853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36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35F9D-04D3-7287-2F76-4BDAB64D5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BE34EE0-1FDC-753F-0E5B-4D810F40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649815"/>
              </p:ext>
            </p:extLst>
          </p:nvPr>
        </p:nvGraphicFramePr>
        <p:xfrm>
          <a:off x="2886711" y="188398"/>
          <a:ext cx="7509828" cy="6360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065">
                  <a:extLst>
                    <a:ext uri="{9D8B030D-6E8A-4147-A177-3AD203B41FA5}">
                      <a16:colId xmlns:a16="http://schemas.microsoft.com/office/drawing/2014/main" val="1625581924"/>
                    </a:ext>
                  </a:extLst>
                </a:gridCol>
                <a:gridCol w="604154">
                  <a:extLst>
                    <a:ext uri="{9D8B030D-6E8A-4147-A177-3AD203B41FA5}">
                      <a16:colId xmlns:a16="http://schemas.microsoft.com/office/drawing/2014/main" val="3793066225"/>
                    </a:ext>
                  </a:extLst>
                </a:gridCol>
                <a:gridCol w="609445">
                  <a:extLst>
                    <a:ext uri="{9D8B030D-6E8A-4147-A177-3AD203B41FA5}">
                      <a16:colId xmlns:a16="http://schemas.microsoft.com/office/drawing/2014/main" val="1462384765"/>
                    </a:ext>
                  </a:extLst>
                </a:gridCol>
                <a:gridCol w="1395413">
                  <a:extLst>
                    <a:ext uri="{9D8B030D-6E8A-4147-A177-3AD203B41FA5}">
                      <a16:colId xmlns:a16="http://schemas.microsoft.com/office/drawing/2014/main" val="3980075415"/>
                    </a:ext>
                  </a:extLst>
                </a:gridCol>
                <a:gridCol w="1342621">
                  <a:extLst>
                    <a:ext uri="{9D8B030D-6E8A-4147-A177-3AD203B41FA5}">
                      <a16:colId xmlns:a16="http://schemas.microsoft.com/office/drawing/2014/main" val="3822201942"/>
                    </a:ext>
                  </a:extLst>
                </a:gridCol>
                <a:gridCol w="1186065">
                  <a:extLst>
                    <a:ext uri="{9D8B030D-6E8A-4147-A177-3AD203B41FA5}">
                      <a16:colId xmlns:a16="http://schemas.microsoft.com/office/drawing/2014/main" val="2977527912"/>
                    </a:ext>
                  </a:extLst>
                </a:gridCol>
                <a:gridCol w="1186065">
                  <a:extLst>
                    <a:ext uri="{9D8B030D-6E8A-4147-A177-3AD203B41FA5}">
                      <a16:colId xmlns:a16="http://schemas.microsoft.com/office/drawing/2014/main" val="338945233"/>
                    </a:ext>
                  </a:extLst>
                </a:gridCol>
              </a:tblGrid>
              <a:tr h="442535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II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03759687"/>
                  </a:ext>
                </a:extLst>
              </a:tr>
              <a:tr h="53591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Task Distribution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Date: 17</a:t>
                      </a:r>
                      <a:r>
                        <a:rPr lang="en-US" altLang="zh-CN" sz="15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March 2025</a:t>
                      </a:r>
                    </a:p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Date: 28</a:t>
                      </a:r>
                      <a:r>
                        <a:rPr lang="en-US" altLang="zh-CN" sz="15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March 2025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70385668"/>
                  </a:ext>
                </a:extLst>
              </a:tr>
              <a:tr h="91878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Task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 up database schema; 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 backend framework and API structure; 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fr-FR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 reusable frontend UI components.</a:t>
                      </a:r>
                      <a:endParaRPr lang="en-US" altLang="zh-CN" sz="15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5854286"/>
                  </a:ext>
                </a:extLst>
              </a:tr>
              <a:tr h="442535">
                <a:tc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Tue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Wed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481036"/>
                  </a:ext>
                </a:extLst>
              </a:tr>
              <a:tr h="53591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5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up database schema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Daily Review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up database schema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351743"/>
                  </a:ext>
                </a:extLst>
              </a:tr>
              <a:tr h="7655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backend framework and APIs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backend framework and APIs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32413168"/>
                  </a:ext>
                </a:extLst>
              </a:tr>
              <a:tr h="7655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reusable frontend UI components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reusable frontend UI components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819869"/>
                  </a:ext>
                </a:extLst>
              </a:tr>
              <a:tr h="15125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6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up database schema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Daily Review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99575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backend framework and APIs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06830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reusable frontend UI components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805493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Distribution</a:t>
                      </a:r>
                    </a:p>
                    <a:p>
                      <a:pPr algn="ctr"/>
                      <a:endParaRPr lang="en-US" altLang="zh-C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Task 1: Yichuan Zhang,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Xuning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Hu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Task 2: Junhao Huang, Ruiyang Wu,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Lekun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Liu, Daiyan Wu</a:t>
                      </a:r>
                    </a:p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Task 3: Yiyang Han, Tiantian Ye, Weizhe Sun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020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5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95CC6-2895-0DA1-93CD-68CAA812E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230ED01-5879-F7B9-C496-2C28A61DA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55910"/>
              </p:ext>
            </p:extLst>
          </p:nvPr>
        </p:nvGraphicFramePr>
        <p:xfrm>
          <a:off x="2224086" y="180975"/>
          <a:ext cx="7865431" cy="6404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45">
                  <a:extLst>
                    <a:ext uri="{9D8B030D-6E8A-4147-A177-3AD203B41FA5}">
                      <a16:colId xmlns:a16="http://schemas.microsoft.com/office/drawing/2014/main" val="1625581924"/>
                    </a:ext>
                  </a:extLst>
                </a:gridCol>
                <a:gridCol w="635980">
                  <a:extLst>
                    <a:ext uri="{9D8B030D-6E8A-4147-A177-3AD203B41FA5}">
                      <a16:colId xmlns:a16="http://schemas.microsoft.com/office/drawing/2014/main" val="3793066225"/>
                    </a:ext>
                  </a:extLst>
                </a:gridCol>
                <a:gridCol w="612570">
                  <a:extLst>
                    <a:ext uri="{9D8B030D-6E8A-4147-A177-3AD203B41FA5}">
                      <a16:colId xmlns:a16="http://schemas.microsoft.com/office/drawing/2014/main" val="1462384765"/>
                    </a:ext>
                  </a:extLst>
                </a:gridCol>
                <a:gridCol w="1534522">
                  <a:extLst>
                    <a:ext uri="{9D8B030D-6E8A-4147-A177-3AD203B41FA5}">
                      <a16:colId xmlns:a16="http://schemas.microsoft.com/office/drawing/2014/main" val="3980075415"/>
                    </a:ext>
                  </a:extLst>
                </a:gridCol>
                <a:gridCol w="1336724">
                  <a:extLst>
                    <a:ext uri="{9D8B030D-6E8A-4147-A177-3AD203B41FA5}">
                      <a16:colId xmlns:a16="http://schemas.microsoft.com/office/drawing/2014/main" val="3822201942"/>
                    </a:ext>
                  </a:extLst>
                </a:gridCol>
                <a:gridCol w="1248545">
                  <a:extLst>
                    <a:ext uri="{9D8B030D-6E8A-4147-A177-3AD203B41FA5}">
                      <a16:colId xmlns:a16="http://schemas.microsoft.com/office/drawing/2014/main" val="2977527912"/>
                    </a:ext>
                  </a:extLst>
                </a:gridCol>
                <a:gridCol w="1248545">
                  <a:extLst>
                    <a:ext uri="{9D8B030D-6E8A-4147-A177-3AD203B41FA5}">
                      <a16:colId xmlns:a16="http://schemas.microsoft.com/office/drawing/2014/main" val="338945233"/>
                    </a:ext>
                  </a:extLst>
                </a:gridCol>
              </a:tblGrid>
              <a:tr h="200263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III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03759687"/>
                  </a:ext>
                </a:extLst>
              </a:tr>
              <a:tr h="33377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Duration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Date: 31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March 2025</a:t>
                      </a:r>
                    </a:p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Date: 18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April 2025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70385668"/>
                  </a:ext>
                </a:extLst>
              </a:tr>
              <a:tr h="734298">
                <a:tc gridSpan="2">
                  <a:txBody>
                    <a:bodyPr/>
                    <a:lstStyle/>
                    <a:p>
                      <a:pPr algn="ctr"/>
                      <a:endParaRPr lang="en-US" altLang="zh-C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Goal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 core backend logic and connect with database; (Junhao Huang, Ruiyang Wu,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Lekun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Liu, Daiyan Wu, Yichuan Zhang,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Xuning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Hu)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 frontend logic and integrate with backend APIs; (Yiyang Han, Tiantian Ye, Weizhe Sun,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Lekun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Liu)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 up OSS Object Storage Service. (Yichuan Zhang)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5854286"/>
                  </a:ext>
                </a:extLst>
              </a:tr>
              <a:tr h="200263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Tue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Wed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481036"/>
                  </a:ext>
                </a:extLst>
              </a:tr>
              <a:tr h="333772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7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 core backend logic and connect with database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Daily Review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 core backend logic and connect with database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351743"/>
                  </a:ext>
                </a:extLst>
              </a:tr>
              <a:tr h="467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 frontend logic and integrate with backend APIs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 frontend logic and integrate with backend APIs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32413168"/>
                  </a:ext>
                </a:extLst>
              </a:tr>
              <a:tr h="333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 up OSS Object Storage Service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 up OSS Object Storage Service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819869"/>
                  </a:ext>
                </a:extLst>
              </a:tr>
              <a:tr h="467281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8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 core backend logic and connect with database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Daily Review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 core backend logic and connect with database</a:t>
                      </a:r>
                      <a:endParaRPr lang="en-US" altLang="zh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995757"/>
                  </a:ext>
                </a:extLst>
              </a:tr>
              <a:tr h="4672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 frontend logic and integrate with backend APIs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 frontend logic and integrate with backend APIs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096169"/>
                  </a:ext>
                </a:extLst>
              </a:tr>
              <a:tr h="3709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 up OSS Object Storage Service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 up OSS Object Storage Service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18485"/>
                  </a:ext>
                </a:extLst>
              </a:tr>
              <a:tr h="15576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9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 core backend logic and connect with database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Daily Review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Implement core backend logic and connect with database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904804"/>
                  </a:ext>
                </a:extLst>
              </a:tr>
              <a:tr h="1557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 frontend logic and integrate with backend APIs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 frontend logic and integrate with backend APIs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06590"/>
                  </a:ext>
                </a:extLst>
              </a:tr>
              <a:tr h="1557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 up OSS Object Storage Service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 up OSS Object Storage Service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148807"/>
                  </a:ext>
                </a:extLst>
              </a:tr>
              <a:tr h="15576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1: 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Junhao Huang, Ruiyang Wu,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Lekun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Liu, Daiyan Wu, Yichuan Zhang,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Xuning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Hu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Task 2: Yiyang Han, Tiantian Ye, Weizhe Sun, 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Lekun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Liu</a:t>
                      </a:r>
                      <a:b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Task 3: Yichuan Zhang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83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09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ECBDE-C969-3C57-C565-D135E0CEC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0A97304-6766-E2BA-5FED-1DC9AE8C7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91707"/>
              </p:ext>
            </p:extLst>
          </p:nvPr>
        </p:nvGraphicFramePr>
        <p:xfrm>
          <a:off x="1933573" y="38786"/>
          <a:ext cx="8694998" cy="6780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752">
                  <a:extLst>
                    <a:ext uri="{9D8B030D-6E8A-4147-A177-3AD203B41FA5}">
                      <a16:colId xmlns:a16="http://schemas.microsoft.com/office/drawing/2014/main" val="1625581924"/>
                    </a:ext>
                  </a:extLst>
                </a:gridCol>
                <a:gridCol w="698740">
                  <a:extLst>
                    <a:ext uri="{9D8B030D-6E8A-4147-A177-3AD203B41FA5}">
                      <a16:colId xmlns:a16="http://schemas.microsoft.com/office/drawing/2014/main" val="3793066225"/>
                    </a:ext>
                  </a:extLst>
                </a:gridCol>
                <a:gridCol w="673019">
                  <a:extLst>
                    <a:ext uri="{9D8B030D-6E8A-4147-A177-3AD203B41FA5}">
                      <a16:colId xmlns:a16="http://schemas.microsoft.com/office/drawing/2014/main" val="1462384765"/>
                    </a:ext>
                  </a:extLst>
                </a:gridCol>
                <a:gridCol w="1678631">
                  <a:extLst>
                    <a:ext uri="{9D8B030D-6E8A-4147-A177-3AD203B41FA5}">
                      <a16:colId xmlns:a16="http://schemas.microsoft.com/office/drawing/2014/main" val="3980075415"/>
                    </a:ext>
                  </a:extLst>
                </a:gridCol>
                <a:gridCol w="1529352">
                  <a:extLst>
                    <a:ext uri="{9D8B030D-6E8A-4147-A177-3AD203B41FA5}">
                      <a16:colId xmlns:a16="http://schemas.microsoft.com/office/drawing/2014/main" val="3822201942"/>
                    </a:ext>
                  </a:extLst>
                </a:gridCol>
                <a:gridCol w="1371752">
                  <a:extLst>
                    <a:ext uri="{9D8B030D-6E8A-4147-A177-3AD203B41FA5}">
                      <a16:colId xmlns:a16="http://schemas.microsoft.com/office/drawing/2014/main" val="2977527912"/>
                    </a:ext>
                  </a:extLst>
                </a:gridCol>
                <a:gridCol w="1371752">
                  <a:extLst>
                    <a:ext uri="{9D8B030D-6E8A-4147-A177-3AD203B41FA5}">
                      <a16:colId xmlns:a16="http://schemas.microsoft.com/office/drawing/2014/main" val="338945233"/>
                    </a:ext>
                  </a:extLst>
                </a:gridCol>
              </a:tblGrid>
              <a:tr h="317551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IV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03759687"/>
                  </a:ext>
                </a:extLst>
              </a:tr>
              <a:tr h="54437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Duration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Date: 21</a:t>
                      </a:r>
                      <a:r>
                        <a:rPr lang="en-US" altLang="zh-CN" sz="15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April 2025</a:t>
                      </a:r>
                    </a:p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Date: 30</a:t>
                      </a:r>
                      <a:r>
                        <a:rPr lang="en-US" altLang="zh-CN" sz="15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April 2025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70385668"/>
                  </a:ext>
                </a:extLst>
              </a:tr>
              <a:tr h="99801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Goal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Deploy backend &amp; frontend onto the server;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Conduct backend functional testing &amp; Fix bugs;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Perform UI/UX testing on frontend &amp; Fix display and logic issues;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 production environment functionality.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5854286"/>
                  </a:ext>
                </a:extLst>
              </a:tr>
              <a:tr h="317551">
                <a:tc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Tue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Wed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481036"/>
                  </a:ext>
                </a:extLst>
              </a:tr>
              <a:tr h="33390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10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endParaRPr lang="en-US" altLang="zh-C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Daily Review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Deploy backend &amp; frontend onto the server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Conduct backend functional testing &amp; Fix bugs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351743"/>
                  </a:ext>
                </a:extLst>
              </a:tr>
              <a:tr h="5443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Perform UI/UX testing on frontend &amp; Fix display and logic issues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88189"/>
                  </a:ext>
                </a:extLst>
              </a:tr>
              <a:tr h="122483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11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Conduct backend functional testing &amp; Fix bugs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sz="15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sz="15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sz="15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 production environment functionality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/>
                      <a:endParaRPr lang="en-US" altLang="zh-C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C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Deadline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995757"/>
                  </a:ext>
                </a:extLst>
              </a:tr>
              <a:tr h="12248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Perform UI/UX testing on frontend &amp; Fix display and logic issues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5430"/>
                  </a:ext>
                </a:extLst>
              </a:tr>
              <a:tr h="122483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Distribution</a:t>
                      </a:r>
                      <a:endParaRPr lang="zh-CN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altLang="zh-C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1: </a:t>
                      </a:r>
                      <a:r>
                        <a:rPr lang="en-US" altLang="zh-CN" sz="15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Lekun</a:t>
                      </a: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Liu, Daiyan Wu, Yichuan Zhang,</a:t>
                      </a:r>
                    </a:p>
                    <a:p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Task 2: Junhao Huang, Ruiyang Wu, </a:t>
                      </a:r>
                      <a:r>
                        <a:rPr lang="en-US" altLang="zh-CN" sz="15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Lekun</a:t>
                      </a: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Liu, Daiyan Wu, Yichuan Zhang, </a:t>
                      </a:r>
                      <a:r>
                        <a:rPr lang="en-US" altLang="zh-CN" sz="15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Xuning</a:t>
                      </a: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Hu</a:t>
                      </a:r>
                    </a:p>
                    <a:p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Task 3: Yiyang Han, Tiantian Ye, Weizhe Sun</a:t>
                      </a:r>
                      <a:b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5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Task 4: All team members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478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3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676</Words>
  <Application>Microsoft Office PowerPoint</Application>
  <PresentationFormat>宽屏</PresentationFormat>
  <Paragraphs>160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 Junhao</dc:creator>
  <cp:lastModifiedBy>Huang Junhao</cp:lastModifiedBy>
  <cp:revision>7</cp:revision>
  <dcterms:created xsi:type="dcterms:W3CDTF">2025-04-30T09:32:37Z</dcterms:created>
  <dcterms:modified xsi:type="dcterms:W3CDTF">2025-04-30T10:54:31Z</dcterms:modified>
</cp:coreProperties>
</file>