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4"/>
  </p:sldMasterIdLst>
  <p:notesMasterIdLst>
    <p:notesMasterId r:id="rId16"/>
  </p:notesMasterIdLst>
  <p:handoutMasterIdLst>
    <p:handoutMasterId r:id="rId17"/>
  </p:handoutMasterIdLst>
  <p:sldIdLst>
    <p:sldId id="256" r:id="rId5"/>
    <p:sldId id="271" r:id="rId6"/>
    <p:sldId id="272" r:id="rId7"/>
    <p:sldId id="273" r:id="rId8"/>
    <p:sldId id="274" r:id="rId9"/>
    <p:sldId id="282" r:id="rId10"/>
    <p:sldId id="275" r:id="rId11"/>
    <p:sldId id="276" r:id="rId12"/>
    <p:sldId id="277" r:id="rId13"/>
    <p:sldId id="279" r:id="rId14"/>
    <p:sldId id="281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4726"/>
    <a:srgbClr val="404040"/>
    <a:srgbClr val="FF9B45"/>
    <a:srgbClr val="DD462F"/>
    <a:srgbClr val="F8CFB6"/>
    <a:srgbClr val="F8CAB6"/>
    <a:srgbClr val="923922"/>
    <a:srgbClr val="F5F5F5"/>
    <a:srgbClr val="F2F2F2"/>
    <a:srgbClr val="D2B4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4" autoAdjust="0"/>
    <p:restoredTop sz="94241" autoAdjust="0"/>
  </p:normalViewPr>
  <p:slideViewPr>
    <p:cSldViewPr snapToGrid="0">
      <p:cViewPr varScale="1">
        <p:scale>
          <a:sx n="115" d="100"/>
          <a:sy n="115" d="100"/>
        </p:scale>
        <p:origin x="1242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828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680FBE-A8DF-4758-9AC4-3A9E1039168F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679768-A2FC-4D08-91F6-8DCE6C566B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02551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2/13/2025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0828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3324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1540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 bwMode="blackWhite">
          <a:xfrm>
            <a:off x="191213" y="262784"/>
            <a:ext cx="8761576" cy="633243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17638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2024" y="265176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90906" y="448056"/>
            <a:ext cx="5157839" cy="640080"/>
          </a:xfrm>
        </p:spPr>
        <p:txBody>
          <a:bodyPr anchor="b" anchorCtr="0">
            <a:normAutofit/>
          </a:bodyPr>
          <a:lstStyle>
            <a:lvl1pPr>
              <a:defRPr sz="2100"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404622" y="1435608"/>
            <a:ext cx="33124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Fifth level</a:t>
            </a:r>
            <a:endParaRPr lang="en-US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2"/>
          </p:nvPr>
        </p:nvSpPr>
        <p:spPr>
          <a:xfrm>
            <a:off x="404622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6150" y="6203953"/>
            <a:ext cx="21717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78945" y="6203953"/>
            <a:ext cx="24574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79187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191214" y="262784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10" name="Rectangle 9"/>
          <p:cNvSpPr/>
          <p:nvPr userDrawn="1"/>
        </p:nvSpPr>
        <p:spPr bwMode="blackWhite">
          <a:xfrm>
            <a:off x="191213" y="262785"/>
            <a:ext cx="8761576" cy="2072643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0906" y="1536192"/>
            <a:ext cx="5157216" cy="640080"/>
          </a:xfrm>
        </p:spPr>
        <p:txBody>
          <a:bodyPr>
            <a:normAutofit/>
          </a:bodyPr>
          <a:lstStyle>
            <a:lvl1pPr>
              <a:defRPr sz="2700"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Click to edit Master title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404622" y="2560320"/>
            <a:ext cx="7084314" cy="3977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  <a:lvl2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lang="en-US" sz="900" dirty="0" smtClean="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lang="en-US" sz="900" dirty="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Click to edit Master text styles</a:t>
            </a:r>
          </a:p>
          <a:p>
            <a:pPr marL="0" lvl="1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Second level</a:t>
            </a:r>
          </a:p>
          <a:p>
            <a:pPr marL="0" lvl="2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Third level</a:t>
            </a:r>
          </a:p>
          <a:p>
            <a:pPr marL="0" lvl="3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Fourth level</a:t>
            </a:r>
          </a:p>
          <a:p>
            <a:pPr marL="0" lvl="4" indent="0">
              <a:lnSpc>
                <a:spcPct val="150000"/>
              </a:lnSpc>
              <a:spcBef>
                <a:spcPts val="750"/>
              </a:spcBef>
              <a:spcAft>
                <a:spcPts val="900"/>
              </a:spcAft>
              <a:buNone/>
            </a:pPr>
            <a:r>
              <a:rPr lang="en-US" altLang="zh-CN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704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03560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9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06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7756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6815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2159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235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pPr/>
              <a:t>2/13/2025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A545F2-8AE1-1D8A-0E50-9101FE7504D4}"/>
              </a:ext>
            </a:extLst>
          </p:cNvPr>
          <p:cNvSpPr/>
          <p:nvPr userDrawn="1"/>
        </p:nvSpPr>
        <p:spPr>
          <a:xfrm>
            <a:off x="192024" y="265176"/>
            <a:ext cx="8762287" cy="6332433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 anchorCtr="0"/>
          <a:lstStyle/>
          <a:p>
            <a:pPr algn="ctr"/>
            <a:endParaRPr lang="en-US" sz="1350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B3F9F11-E7BD-EC84-53AE-C717F26A828F}"/>
              </a:ext>
            </a:extLst>
          </p:cNvPr>
          <p:cNvCxnSpPr/>
          <p:nvPr userDrawn="1"/>
        </p:nvCxnSpPr>
        <p:spPr>
          <a:xfrm>
            <a:off x="453326" y="1196392"/>
            <a:ext cx="8237349" cy="0"/>
          </a:xfrm>
          <a:prstGeom prst="line">
            <a:avLst/>
          </a:prstGeom>
          <a:ln w="25400">
            <a:solidFill>
              <a:srgbClr val="D2472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5716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663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Nanlin.Jin@xjtlu.edu.cn" TargetMode="External"/><Relationship Id="rId2" Type="http://schemas.openxmlformats.org/officeDocument/2006/relationships/hyperlink" Target="mailto:soon.tin@xjtlu.edu.cn" TargetMode="Externa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88733"/>
            <a:ext cx="7886700" cy="2529038"/>
          </a:xfrm>
        </p:spPr>
        <p:txBody>
          <a:bodyPr anchor="ctr" anchorCtr="0">
            <a:normAutofit/>
          </a:bodyPr>
          <a:lstStyle/>
          <a:p>
            <a:r>
              <a:rPr lang="en-US" altLang="zh-CN" sz="4800" dirty="0">
                <a:solidFill>
                  <a:schemeClr val="bg1"/>
                </a:solidFill>
              </a:rPr>
              <a:t>Module Introduction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733530" y="3103797"/>
            <a:ext cx="7186613" cy="8540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  <a:latin typeface="+mj-lt"/>
              </a:rPr>
              <a:t>CPT202 Software Engineering Group Project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bg1"/>
                </a:solidFill>
                <a:latin typeface="+mj-lt"/>
              </a:rPr>
              <a:t>Soon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Phei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Tin, Chengtao Ji, </a:t>
            </a:r>
            <a:r>
              <a:rPr lang="en-US" sz="2000" dirty="0" err="1">
                <a:solidFill>
                  <a:schemeClr val="bg1"/>
                </a:solidFill>
                <a:latin typeface="+mj-lt"/>
              </a:rPr>
              <a:t>Nanlin</a:t>
            </a:r>
            <a:r>
              <a:rPr lang="en-US" sz="2000" dirty="0">
                <a:solidFill>
                  <a:schemeClr val="bg1"/>
                </a:solidFill>
                <a:latin typeface="+mj-lt"/>
              </a:rPr>
              <a:t> Jin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rcRect/>
          <a:stretch/>
        </p:blipFill>
        <p:spPr bwMode="invGray">
          <a:xfrm>
            <a:off x="502662" y="4752047"/>
            <a:ext cx="617220" cy="617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246FE-9582-45A3-86DA-B6C7752CA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448056"/>
            <a:ext cx="6204204" cy="640080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 action you need to take?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95FF49-F974-466D-BF68-957436155E1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622" y="1933956"/>
            <a:ext cx="7893989" cy="3460788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Form your team.</a:t>
            </a:r>
          </a:p>
          <a:p>
            <a:pPr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Discuss and decide a team leader for your team.</a:t>
            </a:r>
          </a:p>
          <a:p>
            <a:pPr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  <a:buFont typeface="+mj-lt"/>
              <a:buAutoNum type="arabicPeriod"/>
            </a:pPr>
            <a:r>
              <a:rPr lang="en-US" altLang="zh-CN" sz="2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Read up the requirement of all Assignments.</a:t>
            </a:r>
          </a:p>
        </p:txBody>
      </p:sp>
    </p:spTree>
    <p:extLst>
      <p:ext uri="{BB962C8B-B14F-4D97-AF65-F5344CB8AC3E}">
        <p14:creationId xmlns:p14="http://schemas.microsoft.com/office/powerpoint/2010/main" val="2547411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B3E4C-EAE2-491C-B508-20C5EEA34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 is your timeline?</a:t>
            </a:r>
            <a:endParaRPr lang="zh-CN" altLang="en-US" sz="3600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B0666A03-5973-D070-DA6A-E83C01377B0C}"/>
              </a:ext>
            </a:extLst>
          </p:cNvPr>
          <p:cNvGraphicFramePr>
            <a:graphicFrameLocks noGrp="1"/>
          </p:cNvGraphicFramePr>
          <p:nvPr>
            <p:ph sz="quarter" idx="10"/>
            <p:extLst>
              <p:ext uri="{D42A27DB-BD31-4B8C-83A1-F6EECF244321}">
                <p14:modId xmlns:p14="http://schemas.microsoft.com/office/powerpoint/2010/main" val="2654745785"/>
              </p:ext>
            </p:extLst>
          </p:nvPr>
        </p:nvGraphicFramePr>
        <p:xfrm>
          <a:off x="857250" y="1526540"/>
          <a:ext cx="4411980" cy="3505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1142">
                  <a:extLst>
                    <a:ext uri="{9D8B030D-6E8A-4147-A177-3AD203B41FA5}">
                      <a16:colId xmlns:a16="http://schemas.microsoft.com/office/drawing/2014/main" val="810073886"/>
                    </a:ext>
                  </a:extLst>
                </a:gridCol>
                <a:gridCol w="3070838">
                  <a:extLst>
                    <a:ext uri="{9D8B030D-6E8A-4147-A177-3AD203B41FA5}">
                      <a16:colId xmlns:a16="http://schemas.microsoft.com/office/drawing/2014/main" val="267523483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Week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9471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Group Forming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43399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Project Allocation</a:t>
                      </a:r>
                    </a:p>
                    <a:p>
                      <a:r>
                        <a:rPr lang="en-CN" dirty="0"/>
                        <a:t>Publishing Coursework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843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Coursework 1 Due Date</a:t>
                      </a:r>
                    </a:p>
                    <a:p>
                      <a:r>
                        <a:rPr lang="en-CN" dirty="0"/>
                        <a:t>Commencing Sprint 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27936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Commencing Sprint 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4899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Commencing Sprint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066459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Coursework 2 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19342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dirty="0"/>
                        <a:t>Coursework 3 Due 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3008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5580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>
                <a:latin typeface="Segoe UI Light" panose="020B0502040204020203" pitchFamily="34" charset="0"/>
                <a:cs typeface="Segoe UI Light" panose="020B0502040204020203" pitchFamily="34" charset="0"/>
              </a:rPr>
              <a:t>Aims of the module</a:t>
            </a:r>
          </a:p>
        </p:txBody>
      </p:sp>
      <p:sp>
        <p:nvSpPr>
          <p:cNvPr id="38" name="Content Placeholder 17"/>
          <p:cNvSpPr txBox="1">
            <a:spLocks/>
          </p:cNvSpPr>
          <p:nvPr/>
        </p:nvSpPr>
        <p:spPr>
          <a:xfrm>
            <a:off x="406207" y="1477109"/>
            <a:ext cx="7987480" cy="4582048"/>
          </a:xfrm>
          <a:prstGeom prst="rect">
            <a:avLst/>
          </a:prstGeom>
        </p:spPr>
        <p:txBody>
          <a:bodyPr vert="horz" lIns="68580" tIns="34290" rIns="68580" bIns="3429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ts val="1800"/>
              </a:lnSpc>
              <a:spcBef>
                <a:spcPts val="100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Students will work in groups of seven to nine to produce a working </a:t>
            </a:r>
            <a:r>
              <a:rPr lang="en-US" sz="2800" dirty="0" err="1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Webapp</a:t>
            </a: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system.</a:t>
            </a:r>
          </a:p>
          <a:p>
            <a:pPr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aims of the module is to provide students with</a:t>
            </a:r>
          </a:p>
          <a:p>
            <a:pPr lvl="1"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experience of group working.</a:t>
            </a:r>
          </a:p>
          <a:p>
            <a:pPr lvl="1"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experience of all aspects of the development of moderately sized software system.</a:t>
            </a:r>
          </a:p>
          <a:p>
            <a:pPr lvl="1"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preparation for the individual projects in the final year</a:t>
            </a:r>
          </a:p>
          <a:p>
            <a:pPr lvl="1">
              <a:lnSpc>
                <a:spcPct val="100000"/>
              </a:lnSpc>
              <a:spcAft>
                <a:spcPts val="450"/>
              </a:spcAft>
              <a:defRPr/>
            </a:pPr>
            <a:r>
              <a:rPr lang="en-US" sz="2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opportunity to consolidate material from the first semester of the third year</a:t>
            </a:r>
          </a:p>
        </p:txBody>
      </p:sp>
    </p:spTree>
    <p:extLst>
      <p:ext uri="{BB962C8B-B14F-4D97-AF65-F5344CB8AC3E}">
        <p14:creationId xmlns:p14="http://schemas.microsoft.com/office/powerpoint/2010/main" val="3457616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1A209-A7B8-45AD-9DF1-8D5EB7440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Learning Outcomes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3FBF9-9534-4FF9-A203-28B06800DE8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90906" y="1421490"/>
            <a:ext cx="7798259" cy="4475988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lphaU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Work as part of a development team demonstrating effective communication and interpersonal skills to design and develop a software system.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Demonstrate an understanding of the software development process including the principal methods and issues involved in deploying systems to meet business goals.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Specify the requirements of a software system.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Understand the role of properly written documentation in the process of software development.</a:t>
            </a:r>
          </a:p>
          <a:p>
            <a:pPr marL="342900" indent="-342900">
              <a:buFont typeface="+mj-lt"/>
              <a:buAutoNum type="alphaUcPeriod"/>
            </a:pPr>
            <a:r>
              <a:rPr lang="en-US" sz="22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Recognize the legal, social, ethical, and professional issues involved in the development and deployment of a software system</a:t>
            </a:r>
            <a:r>
              <a:rPr lang="en-US" sz="22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791800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41AF8-AA95-4375-A6E9-B5004B4E4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0906" y="448056"/>
            <a:ext cx="7406615" cy="640080"/>
          </a:xfrm>
        </p:spPr>
        <p:txBody>
          <a:bodyPr>
            <a:noAutofit/>
          </a:bodyPr>
          <a:lstStyle/>
          <a:p>
            <a:r>
              <a:rPr lang="en-US" altLang="zh-CN" sz="3600" dirty="0"/>
              <a:t>Methods of Learning and Teaching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BB1515-55F8-483E-B0F9-BDD89FD3D75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496" y="1567544"/>
            <a:ext cx="8247009" cy="3915954"/>
          </a:xfrm>
        </p:spPr>
        <p:txBody>
          <a:bodyPr>
            <a:noAutofit/>
          </a:bodyPr>
          <a:lstStyle/>
          <a:p>
            <a:pPr marL="257175" indent="-257175">
              <a:spcAft>
                <a:spcPts val="9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Self and peer guided learning within a tightly defined framework</a:t>
            </a:r>
          </a:p>
          <a:p>
            <a:pPr marL="257175" indent="-257175">
              <a:spcAft>
                <a:spcPts val="9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Lectures will be given at the beginning of the module. Thereafter, focus will shift to consulting students' project.</a:t>
            </a:r>
          </a:p>
          <a:p>
            <a:pPr marL="257175" indent="-257175">
              <a:spcAft>
                <a:spcPts val="9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Students will form group of seven to nine, and thereafter will be expected to work largely autonomously</a:t>
            </a:r>
          </a:p>
          <a:p>
            <a:pPr marL="257175" indent="-257175">
              <a:spcAft>
                <a:spcPts val="9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project will carry out following Scrum framework. The development process will be reviewed and assessed by staff. </a:t>
            </a:r>
          </a:p>
          <a:p>
            <a:pPr marL="257175" indent="-257175">
              <a:spcAft>
                <a:spcPts val="9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Staff will be available on an 'as needed' basis to offer support, guidance and to arbitrate any difficulties.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0843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961-ABC5-4C95-B53B-433E906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Syllabus &amp; Teaching Plan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5D101-87A6-481D-AFC6-1CA48DE80B8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48496" y="1487157"/>
            <a:ext cx="8247009" cy="4381080"/>
          </a:xfrm>
        </p:spPr>
        <p:txBody>
          <a:bodyPr>
            <a:normAutofit/>
          </a:bodyPr>
          <a:lstStyle/>
          <a:p>
            <a:pPr marL="257175" indent="-257175">
              <a:spcAft>
                <a:spcPts val="9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Introduction to the scrum framework; team collaboration and project source code management; continuous deployment; requirements specification; software development; software testing, report writing, project misc.</a:t>
            </a:r>
          </a:p>
          <a:p>
            <a:pPr marL="257175" indent="-257175">
              <a:spcAft>
                <a:spcPts val="9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Lecture material will be spread over the semester, but mostly focus on the beginning of the semester.</a:t>
            </a:r>
          </a:p>
          <a:p>
            <a:pPr marL="257175" indent="-257175">
              <a:spcAft>
                <a:spcPts val="90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Students will be expected to give a presentation of their project as it is developed. Students must be prepared to present at any time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during the lecture.</a:t>
            </a:r>
            <a:endParaRPr lang="zh-CN" altLang="en-US" sz="2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0260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E4961-ABC5-4C95-B53B-433E9061B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Teaching Staffs</a:t>
            </a:r>
            <a:endParaRPr lang="zh-CN" altLang="en-US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FE8E2CB2-6B86-4EBB-B1C5-AB83E04554B6}"/>
              </a:ext>
            </a:extLst>
          </p:cNvPr>
          <p:cNvSpPr txBox="1">
            <a:spLocks/>
          </p:cNvSpPr>
          <p:nvPr/>
        </p:nvSpPr>
        <p:spPr>
          <a:xfrm>
            <a:off x="3312342" y="2141982"/>
            <a:ext cx="2519315" cy="2983230"/>
          </a:xfrm>
          <a:prstGeom prst="rect">
            <a:avLst/>
          </a:prstGeom>
          <a:ln w="285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Soon </a:t>
            </a: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Phei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Tin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 Address: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2"/>
              </a:rPr>
              <a:t>soon.tin@xjtlu.edu.cn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Office: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SD531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E8E2CB2-6B86-4EBB-B1C5-AB83E04554B6}"/>
              </a:ext>
            </a:extLst>
          </p:cNvPr>
          <p:cNvSpPr txBox="1">
            <a:spLocks/>
          </p:cNvSpPr>
          <p:nvPr/>
        </p:nvSpPr>
        <p:spPr>
          <a:xfrm>
            <a:off x="535745" y="2146554"/>
            <a:ext cx="2498240" cy="2983230"/>
          </a:xfrm>
          <a:prstGeom prst="rect">
            <a:avLst/>
          </a:prstGeom>
          <a:ln w="28575"/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Chengtao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Ji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 Address: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2"/>
              </a:rPr>
              <a:t>chengtao.ji@xjtlu.edu.cn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Office: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SD467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FE8E2CB2-6B86-4EBB-B1C5-AB83E04554B6}"/>
              </a:ext>
            </a:extLst>
          </p:cNvPr>
          <p:cNvSpPr txBox="1">
            <a:spLocks/>
          </p:cNvSpPr>
          <p:nvPr/>
        </p:nvSpPr>
        <p:spPr>
          <a:xfrm>
            <a:off x="6110015" y="2141982"/>
            <a:ext cx="2498240" cy="2983230"/>
          </a:xfrm>
          <a:prstGeom prst="rect">
            <a:avLst/>
          </a:prstGeom>
          <a:ln w="28575"/>
          <a:effectLst>
            <a:outerShdw blurRad="50800" dist="50800" dir="2700000" algn="ctr" rotWithShape="0">
              <a:schemeClr val="tx1">
                <a:alpha val="40000"/>
              </a:scheme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lIns="68580" tIns="34290" rIns="68580" bIns="34290" rtlCol="0">
            <a:normAutofit/>
          </a:bodyPr>
          <a:lstStyle>
            <a:lvl1pPr marL="0" indent="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Tx/>
              <a:buNone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0574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514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9718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429000" indent="-228600" algn="l" defTabSz="914400" rtl="0" eaLnBrk="1" latinLnBrk="0" hangingPunct="1">
              <a:lnSpc>
                <a:spcPct val="90000"/>
              </a:lnSpc>
              <a:spcBef>
                <a:spcPct val="300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0"/>
              </a:spcAft>
            </a:pPr>
            <a:r>
              <a:rPr lang="en-US" altLang="zh-CN" sz="18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8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Nanlin </a:t>
            </a:r>
            <a:r>
              <a:rPr lang="en-US" altLang="zh-CN" sz="18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Jin</a:t>
            </a:r>
          </a:p>
          <a:p>
            <a:pPr>
              <a:lnSpc>
                <a:spcPct val="110000"/>
              </a:lnSpc>
              <a:spcAft>
                <a:spcPts val="0"/>
              </a:spcAft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Email Address: 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  <a:hlinkClick r:id="rId3"/>
              </a:rPr>
              <a:t>Nanlin.Jin@xjtlu.edu.cn</a:t>
            </a:r>
            <a:endParaRPr lang="en-US" altLang="zh-CN" sz="16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>
              <a:spcAft>
                <a:spcPts val="0"/>
              </a:spcAft>
            </a:pPr>
            <a:r>
              <a:rPr lang="en-US" altLang="zh-CN" sz="1600" b="1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Office: 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16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SD429</a:t>
            </a:r>
          </a:p>
        </p:txBody>
      </p:sp>
    </p:spTree>
    <p:extLst>
      <p:ext uri="{BB962C8B-B14F-4D97-AF65-F5344CB8AC3E}">
        <p14:creationId xmlns:p14="http://schemas.microsoft.com/office/powerpoint/2010/main" val="1268955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4D8B5-3172-441D-BECC-D3CF4BB62E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93081" y="3145508"/>
            <a:ext cx="5157839" cy="480060"/>
          </a:xfrm>
        </p:spPr>
        <p:txBody>
          <a:bodyPr>
            <a:noAutofit/>
          </a:bodyPr>
          <a:lstStyle/>
          <a:p>
            <a:pPr algn="ctr"/>
            <a:r>
              <a:rPr lang="en-US" altLang="zh-CN" sz="3600" dirty="0"/>
              <a:t>Project Setup</a:t>
            </a:r>
            <a:endParaRPr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064592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33DDB-587D-4860-82EF-777FBF5247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Team Setup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8934F-0243-4924-AE31-9197C476BF7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622" y="1554480"/>
            <a:ext cx="8165722" cy="4629150"/>
          </a:xfrm>
        </p:spPr>
        <p:txBody>
          <a:bodyPr>
            <a:normAutofit/>
          </a:bodyPr>
          <a:lstStyle/>
          <a:p>
            <a:pPr marL="257175" indent="-257175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Each team consist of 7 to 9 </a:t>
            </a:r>
            <a:r>
              <a:rPr lang="en-US" altLang="zh-CN" sz="2400" dirty="0" smtClean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students</a:t>
            </a:r>
            <a:endParaRPr lang="en-US" altLang="zh-CN" sz="2400" dirty="0">
              <a:solidFill>
                <a:schemeClr val="bg2">
                  <a:lumMod val="25000"/>
                </a:schemeClr>
              </a:solidFill>
              <a:latin typeface="Segoe UI Light" panose="020B0502040204020203" pitchFamily="34" charset="0"/>
              <a:ea typeface="+mj-ea"/>
              <a:cs typeface="Segoe UI Light" panose="020B0502040204020203" pitchFamily="34" charset="0"/>
            </a:endParaRPr>
          </a:p>
          <a:p>
            <a:pPr marL="257175" indent="-257175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Team members must discuss and agree on a team leader</a:t>
            </a:r>
          </a:p>
          <a:p>
            <a:pPr marL="257175" indent="-257175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Name your Team</a:t>
            </a:r>
          </a:p>
          <a:p>
            <a:pPr marL="257175" indent="-257175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Use “Team Forming” link on LM to form your team. The deadline is on 21st Feb 2025 23:59</a:t>
            </a:r>
          </a:p>
          <a:p>
            <a:pPr marL="257175" indent="-257175">
              <a:lnSpc>
                <a:spcPct val="120000"/>
              </a:lnSpc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Random allocation for students without a team will take place after the deadline. All teams and students must comply to the random allocation</a:t>
            </a:r>
          </a:p>
        </p:txBody>
      </p:sp>
    </p:spTree>
    <p:extLst>
      <p:ext uri="{BB962C8B-B14F-4D97-AF65-F5344CB8AC3E}">
        <p14:creationId xmlns:p14="http://schemas.microsoft.com/office/powerpoint/2010/main" val="1529766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FAA3-0FEF-4732-9D3C-61453422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Project</a:t>
            </a:r>
            <a:endParaRPr lang="zh-CN" altLang="en-US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099CA-EF08-4BAE-A2D2-6CCEC7499E9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4622" y="1600200"/>
            <a:ext cx="8027699" cy="4549140"/>
          </a:xfrm>
        </p:spPr>
        <p:txBody>
          <a:bodyPr>
            <a:normAutofit/>
          </a:bodyPr>
          <a:lstStyle/>
          <a:p>
            <a:pPr marL="128588" indent="-128588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Your team will be given a vague specification and is expected to deliver a software.</a:t>
            </a:r>
          </a:p>
          <a:p>
            <a:pPr marL="128588" indent="-128588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Each team will be randomly assigned to one of 3 projects.</a:t>
            </a:r>
          </a:p>
          <a:p>
            <a:pPr marL="128588" indent="-128588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The project descriptions are deliberately given in the form of simple customer specifications, which (as in the real world) are incomplete and often ambiguous.</a:t>
            </a:r>
          </a:p>
          <a:p>
            <a:pPr marL="128588" indent="-128588">
              <a:lnSpc>
                <a:spcPct val="120000"/>
              </a:lnSpc>
              <a:spcBef>
                <a:spcPts val="450"/>
              </a:spcBef>
              <a:spcAft>
                <a:spcPts val="450"/>
              </a:spcAft>
            </a:pPr>
            <a:r>
              <a:rPr lang="en-US" altLang="zh-CN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M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ost of the detail 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customer specifications can be based on your logic and real-life experience and should</a:t>
            </a:r>
            <a:r>
              <a:rPr lang="en-US" sz="2400" dirty="0">
                <a:solidFill>
                  <a:schemeClr val="bg2">
                    <a:lumMod val="25000"/>
                  </a:schemeClr>
                </a:solidFill>
                <a:latin typeface="Segoe UI Light" panose="020B0502040204020203" pitchFamily="34" charset="0"/>
                <a:ea typeface="+mj-ea"/>
                <a:cs typeface="Segoe UI Light" panose="020B0502040204020203" pitchFamily="34" charset="0"/>
              </a:rPr>
              <a:t> be made in your team meetings. </a:t>
            </a:r>
          </a:p>
        </p:txBody>
      </p:sp>
    </p:spTree>
    <p:extLst>
      <p:ext uri="{BB962C8B-B14F-4D97-AF65-F5344CB8AC3E}">
        <p14:creationId xmlns:p14="http://schemas.microsoft.com/office/powerpoint/2010/main" val="3496100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8a52e8c320b9a064ae3583ae3861c92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8020cb39231a0945110f9cd888b521a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50072C5-DDE0-4258-BA7A-4D4B80DFA63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7EE8C63A-4744-4DE4-BB49-0FF0B5375C6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D7FC771-7DFE-49DA-B577-71181BFBCB2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3648</TotalTime>
  <Words>617</Words>
  <Application>Microsoft Office PowerPoint</Application>
  <PresentationFormat>On-screen Show (4:3)</PresentationFormat>
  <Paragraphs>81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等线</vt:lpstr>
      <vt:lpstr>等线 Light</vt:lpstr>
      <vt:lpstr>Arial</vt:lpstr>
      <vt:lpstr>Calibri</vt:lpstr>
      <vt:lpstr>Calibri Light</vt:lpstr>
      <vt:lpstr>Segoe UI Light</vt:lpstr>
      <vt:lpstr>Office Theme</vt:lpstr>
      <vt:lpstr>Module Introduction</vt:lpstr>
      <vt:lpstr>Aims of the module</vt:lpstr>
      <vt:lpstr>Learning Outcomes</vt:lpstr>
      <vt:lpstr>Methods of Learning and Teaching</vt:lpstr>
      <vt:lpstr>Syllabus &amp; Teaching Plan</vt:lpstr>
      <vt:lpstr>Teaching Staffs</vt:lpstr>
      <vt:lpstr>Project Setup</vt:lpstr>
      <vt:lpstr>Team Setup</vt:lpstr>
      <vt:lpstr>Project</vt:lpstr>
      <vt:lpstr>What action you need to take?</vt:lpstr>
      <vt:lpstr>What is your timeline?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Introduction</dc:title>
  <dc:creator>可可豆</dc:creator>
  <cp:keywords/>
  <cp:lastModifiedBy>Soon Phei Tin</cp:lastModifiedBy>
  <cp:revision>62</cp:revision>
  <dcterms:created xsi:type="dcterms:W3CDTF">2021-02-21T01:12:22Z</dcterms:created>
  <dcterms:modified xsi:type="dcterms:W3CDTF">2025-02-13T03:25:42Z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