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2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7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BC350-2EA6-4A50-A1C0-461F2C83CC70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7B4BB-5C21-477A-BCEB-0E6995A89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45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BC350-2EA6-4A50-A1C0-461F2C83CC70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7B4BB-5C21-477A-BCEB-0E6995A89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9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BC350-2EA6-4A50-A1C0-461F2C83CC70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7B4BB-5C21-477A-BCEB-0E6995A89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07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BC350-2EA6-4A50-A1C0-461F2C83CC70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7B4BB-5C21-477A-BCEB-0E6995A89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07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BC350-2EA6-4A50-A1C0-461F2C83CC70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7B4BB-5C21-477A-BCEB-0E6995A89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0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BC350-2EA6-4A50-A1C0-461F2C83CC70}" type="datetimeFigureOut">
              <a:rPr lang="en-US" smtClean="0"/>
              <a:t>3/10/25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7B4BB-5C21-477A-BCEB-0E6995A89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48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BC350-2EA6-4A50-A1C0-461F2C83CC70}" type="datetimeFigureOut">
              <a:rPr lang="en-US" smtClean="0"/>
              <a:t>3/10/25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7B4BB-5C21-477A-BCEB-0E6995A89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3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BC350-2EA6-4A50-A1C0-461F2C83CC70}" type="datetimeFigureOut">
              <a:rPr lang="en-US" smtClean="0"/>
              <a:t>3/10/25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7B4BB-5C21-477A-BCEB-0E6995A89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3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BC350-2EA6-4A50-A1C0-461F2C83CC70}" type="datetimeFigureOut">
              <a:rPr lang="en-US" smtClean="0"/>
              <a:t>3/10/25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7B4BB-5C21-477A-BCEB-0E6995A89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65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BC350-2EA6-4A50-A1C0-461F2C83CC70}" type="datetimeFigureOut">
              <a:rPr lang="en-US" smtClean="0"/>
              <a:t>3/10/25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7B4BB-5C21-477A-BCEB-0E6995A89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26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BC350-2EA6-4A50-A1C0-461F2C83CC70}" type="datetimeFigureOut">
              <a:rPr lang="en-US" smtClean="0"/>
              <a:t>3/10/25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7B4BB-5C21-477A-BCEB-0E6995A89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16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BC350-2EA6-4A50-A1C0-461F2C83CC70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7B4BB-5C21-477A-BCEB-0E6995A89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2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Workshop</a:t>
            </a:r>
            <a:br>
              <a:rPr lang="en-US" dirty="0"/>
            </a:br>
            <a:r>
              <a:rPr lang="en-US" dirty="0" err="1"/>
              <a:t>Webapp</a:t>
            </a:r>
            <a:r>
              <a:rPr lang="en-US" dirty="0"/>
              <a:t>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Spring Boot MVC</a:t>
            </a:r>
          </a:p>
        </p:txBody>
      </p:sp>
    </p:spTree>
    <p:extLst>
      <p:ext uri="{BB962C8B-B14F-4D97-AF65-F5344CB8AC3E}">
        <p14:creationId xmlns:p14="http://schemas.microsoft.com/office/powerpoint/2010/main" val="4026824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Add a webpage to the project using Thymeleaf </a:t>
            </a:r>
            <a:r>
              <a:rPr lang="en-CN"/>
              <a:t>templating Engine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293430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MVC?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7C1C6B-922F-B32C-24A0-80E0BD10F7F7}"/>
              </a:ext>
            </a:extLst>
          </p:cNvPr>
          <p:cNvSpPr/>
          <p:nvPr/>
        </p:nvSpPr>
        <p:spPr>
          <a:xfrm>
            <a:off x="2753833" y="2562447"/>
            <a:ext cx="6900530" cy="3104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N" dirty="0"/>
              <a:t>Spring Framework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F7BC8F5-BF53-C198-2478-B3D66D8E7ADC}"/>
              </a:ext>
            </a:extLst>
          </p:cNvPr>
          <p:cNvSpPr/>
          <p:nvPr/>
        </p:nvSpPr>
        <p:spPr>
          <a:xfrm>
            <a:off x="4072270" y="3168502"/>
            <a:ext cx="1339702" cy="212651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Controller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2811799-2ED7-2653-1A76-D26B27713298}"/>
              </a:ext>
            </a:extLst>
          </p:cNvPr>
          <p:cNvSpPr/>
          <p:nvPr/>
        </p:nvSpPr>
        <p:spPr>
          <a:xfrm>
            <a:off x="6879265" y="3168502"/>
            <a:ext cx="1446028" cy="10100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Data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A761E7F-E221-5CC4-6EE6-34192F8AFCBB}"/>
              </a:ext>
            </a:extLst>
          </p:cNvPr>
          <p:cNvSpPr/>
          <p:nvPr/>
        </p:nvSpPr>
        <p:spPr>
          <a:xfrm>
            <a:off x="6889897" y="4401878"/>
            <a:ext cx="1435396" cy="89313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Thymeleaf</a:t>
            </a:r>
          </a:p>
          <a:p>
            <a:pPr algn="ctr"/>
            <a:r>
              <a:rPr lang="en-CN" dirty="0"/>
              <a:t>Template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3A97971-39C9-3371-D846-D7C9908EAE55}"/>
              </a:ext>
            </a:extLst>
          </p:cNvPr>
          <p:cNvCxnSpPr>
            <a:stCxn id="6" idx="1"/>
          </p:cNvCxnSpPr>
          <p:nvPr/>
        </p:nvCxnSpPr>
        <p:spPr>
          <a:xfrm flipH="1">
            <a:off x="5427920" y="3673549"/>
            <a:ext cx="1451345" cy="441251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6B0CCE-E56D-9940-A0C3-6332ECA053C2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5419946" y="4313532"/>
            <a:ext cx="1469951" cy="534914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C5D96A-4658-FC71-EC50-3C42EB6BF371}"/>
              </a:ext>
            </a:extLst>
          </p:cNvPr>
          <p:cNvCxnSpPr/>
          <p:nvPr/>
        </p:nvCxnSpPr>
        <p:spPr>
          <a:xfrm flipH="1" flipV="1">
            <a:off x="1818167" y="4619847"/>
            <a:ext cx="2254103" cy="3557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587370E-6631-D7FD-8C2E-C9B0B6135E4D}"/>
              </a:ext>
            </a:extLst>
          </p:cNvPr>
          <p:cNvSpPr txBox="1"/>
          <p:nvPr/>
        </p:nvSpPr>
        <p:spPr>
          <a:xfrm>
            <a:off x="2737884" y="4619847"/>
            <a:ext cx="107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Webpage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EEE6552-1B6B-36F0-1334-2B24BEC62453}"/>
              </a:ext>
            </a:extLst>
          </p:cNvPr>
          <p:cNvCxnSpPr/>
          <p:nvPr/>
        </p:nvCxnSpPr>
        <p:spPr>
          <a:xfrm>
            <a:off x="1818167" y="3673548"/>
            <a:ext cx="2246129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4B0A3E-0991-CF99-317A-1701CA5E01CA}"/>
              </a:ext>
            </a:extLst>
          </p:cNvPr>
          <p:cNvSpPr txBox="1"/>
          <p:nvPr/>
        </p:nvSpPr>
        <p:spPr>
          <a:xfrm>
            <a:off x="2874449" y="3286432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3596166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simple Home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Reconfigure pom.xml</a:t>
            </a:r>
          </a:p>
          <a:p>
            <a:pPr lvl="1"/>
            <a:r>
              <a:rPr lang="en-US" sz="2000" b="0" dirty="0">
                <a:effectLst/>
                <a:latin typeface="Menlo" panose="020B0609030804020204" pitchFamily="49" charset="0"/>
              </a:rPr>
              <a:t>spring-boot-starter-</a:t>
            </a:r>
            <a:r>
              <a:rPr lang="en-US" sz="2000" b="0" dirty="0" err="1">
                <a:effectLst/>
                <a:latin typeface="Menlo" panose="020B0609030804020204" pitchFamily="49" charset="0"/>
              </a:rPr>
              <a:t>thymeleaf</a:t>
            </a:r>
            <a:endParaRPr lang="en-US" b="0" dirty="0">
              <a:effectLst/>
              <a:latin typeface="Menlo" panose="020B0609030804020204" pitchFamily="49" charset="0"/>
            </a:endParaRPr>
          </a:p>
          <a:p>
            <a:r>
              <a:rPr lang="en-US" dirty="0"/>
              <a:t>Add a html file to /resources/templates folder.</a:t>
            </a:r>
          </a:p>
          <a:p>
            <a:r>
              <a:rPr lang="en-US" dirty="0"/>
              <a:t>Add a Controller object to the project.</a:t>
            </a:r>
          </a:p>
          <a:p>
            <a:r>
              <a:rPr lang="en-US" dirty="0"/>
              <a:t>Use </a:t>
            </a:r>
            <a:r>
              <a:rPr lang="en-US" dirty="0" err="1"/>
              <a:t>RequestMapping</a:t>
            </a:r>
            <a:r>
              <a:rPr lang="en-US" dirty="0"/>
              <a:t> and </a:t>
            </a:r>
            <a:r>
              <a:rPr lang="en-US" dirty="0" err="1"/>
              <a:t>GetMapping</a:t>
            </a:r>
            <a:r>
              <a:rPr lang="en-US" dirty="0"/>
              <a:t> to map the request to the Java method.</a:t>
            </a:r>
          </a:p>
          <a:p>
            <a:r>
              <a:rPr lang="en-US" dirty="0"/>
              <a:t>Return a webpage to the request.</a:t>
            </a:r>
          </a:p>
        </p:txBody>
      </p:sp>
    </p:spTree>
    <p:extLst>
      <p:ext uri="{BB962C8B-B14F-4D97-AF65-F5344CB8AC3E}">
        <p14:creationId xmlns:p14="http://schemas.microsoft.com/office/powerpoint/2010/main" val="3308432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Data using Model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</a:t>
            </a:r>
            <a:r>
              <a:rPr lang="en-US" dirty="0" err="1"/>
              <a:t>addAttribute</a:t>
            </a:r>
            <a:r>
              <a:rPr lang="en-US" dirty="0"/>
              <a:t>() of the Model object to transfer data to the webpage.</a:t>
            </a:r>
          </a:p>
          <a:p>
            <a:r>
              <a:rPr lang="en-US" dirty="0"/>
              <a:t>Access to model attribute in the HTML template using ${}.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sz="2000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Ubuntu" panose="020B0504030602030204" pitchFamily="34" charset="0"/>
              </a:rPr>
              <a:t>Variable Expressions: ${...}</a:t>
            </a:r>
          </a:p>
          <a:p>
            <a:pPr marL="0" indent="0" algn="l">
              <a:buNone/>
            </a:pPr>
            <a:r>
              <a:rPr lang="en-US" sz="2000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Ubuntu" panose="020B0504030602030204" pitchFamily="34" charset="0"/>
              </a:rPr>
              <a:t>Selection Variable Expressions: *{...}</a:t>
            </a:r>
          </a:p>
          <a:p>
            <a:pPr marL="0" indent="0" algn="l">
              <a:buNone/>
            </a:pPr>
            <a:r>
              <a:rPr lang="en-US" sz="2000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Ubuntu" panose="020B0504030602030204" pitchFamily="34" charset="0"/>
              </a:rPr>
              <a:t>Message Expressions: #{...}</a:t>
            </a:r>
          </a:p>
          <a:p>
            <a:pPr marL="0" indent="0" algn="l">
              <a:buNone/>
            </a:pPr>
            <a:r>
              <a:rPr lang="en-US" sz="2000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Ubuntu" panose="020B0504030602030204" pitchFamily="34" charset="0"/>
              </a:rPr>
              <a:t>Link URL Expressions: @{...}</a:t>
            </a:r>
          </a:p>
          <a:p>
            <a:pPr marL="0" indent="0" algn="l">
              <a:buNone/>
            </a:pPr>
            <a:r>
              <a:rPr lang="en-US" sz="2000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Ubuntu" panose="020B0504030602030204" pitchFamily="34" charset="0"/>
              </a:rPr>
              <a:t>Fragment Expressions: ~{...}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1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7FE34-E4D3-175A-4DE0-4EB0D8C43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Add a Hero List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22FC3-91C7-973B-7D94-76DA0437D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Add a GetMapping to the controller to map “/all” endpoint to a Java method. Return a Hero List Page with a model of list of heroes.</a:t>
            </a:r>
          </a:p>
          <a:p>
            <a:r>
              <a:rPr lang="en-CN" dirty="0"/>
              <a:t>Create a new HTML template for Hero List Page. Use th:each property in &lt;tr&gt; to iterate the list.</a:t>
            </a:r>
          </a:p>
          <a:p>
            <a:endParaRPr lang="en-CN" dirty="0"/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044827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3CCC0-4D8D-90F1-4EE4-310FA73D5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Create a Add Hero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D70ED-FF32-22CC-1CE7-5AE05F91F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N" dirty="0"/>
              <a:t>Add a GetMapping to the controller to map “/add” endpoint to a Java method. Return an Add Hero Page with a new empty model.</a:t>
            </a:r>
          </a:p>
          <a:p>
            <a:r>
              <a:rPr lang="en-CN" dirty="0"/>
              <a:t>Create a new HTML template for Add Hero Page. </a:t>
            </a:r>
          </a:p>
          <a:p>
            <a:pPr lvl="1"/>
            <a:r>
              <a:rPr lang="en-CN" dirty="0"/>
              <a:t>Use th:object property to bind the &lt;form&gt; to the model.</a:t>
            </a:r>
          </a:p>
          <a:p>
            <a:pPr lvl="1"/>
            <a:r>
              <a:rPr lang="en-CN" dirty="0"/>
              <a:t>Use th:field property to bind the &lt;input&gt; element of the &lt;form&gt;.</a:t>
            </a:r>
          </a:p>
          <a:p>
            <a:pPr lvl="1"/>
            <a:r>
              <a:rPr lang="en-CN" dirty="0"/>
              <a:t>Use th:action to set the endpoint to the POST request.</a:t>
            </a:r>
          </a:p>
          <a:p>
            <a:r>
              <a:rPr lang="en-CN" dirty="0"/>
              <a:t>Add a PostMapping to the controller to map “/add” endpoint.</a:t>
            </a:r>
          </a:p>
          <a:p>
            <a:pPr lvl="1"/>
            <a:r>
              <a:rPr lang="en-CN" dirty="0"/>
              <a:t>This endpoint access the data from the HTML using ModelAttribute.</a:t>
            </a:r>
          </a:p>
          <a:p>
            <a:pPr lvl="1"/>
            <a:r>
              <a:rPr lang="en-CN" dirty="0"/>
              <a:t>The endpoint update the database and return a response web page.</a:t>
            </a:r>
          </a:p>
          <a:p>
            <a:endParaRPr lang="en-CN" dirty="0"/>
          </a:p>
          <a:p>
            <a:pPr marL="0" indent="0">
              <a:buNone/>
            </a:pPr>
            <a:r>
              <a:rPr lang="en-US" b="0" i="1" u="none" strike="noStrike" dirty="0" err="1">
                <a:solidFill>
                  <a:srgbClr val="000000"/>
                </a:solidFill>
                <a:effectLst/>
                <a:latin typeface="Raleway" pitchFamily="2" charset="77"/>
              </a:rPr>
              <a:t>th:action</a:t>
            </a:r>
            <a:r>
              <a:rPr lang="en-US" b="0" i="1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=”@{</a:t>
            </a:r>
            <a:r>
              <a:rPr lang="en-US" b="0" i="1" u="none" strike="noStrike" dirty="0" err="1">
                <a:solidFill>
                  <a:srgbClr val="000000"/>
                </a:solidFill>
                <a:effectLst/>
                <a:latin typeface="Raleway" pitchFamily="2" charset="77"/>
              </a:rPr>
              <a:t>url</a:t>
            </a:r>
            <a:r>
              <a:rPr lang="en-US" b="0" i="1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}”</a:t>
            </a:r>
            <a:r>
              <a:rPr lang="en-US" dirty="0">
                <a:solidFill>
                  <a:srgbClr val="000000"/>
                </a:solidFill>
                <a:latin typeface="Raleway" pitchFamily="2" charset="77"/>
              </a:rPr>
              <a:t>		</a:t>
            </a:r>
            <a:r>
              <a:rPr lang="en-US" b="0" i="1" u="none" strike="noStrike" dirty="0" err="1">
                <a:solidFill>
                  <a:srgbClr val="000000"/>
                </a:solidFill>
                <a:effectLst/>
                <a:latin typeface="Raleway" pitchFamily="2" charset="77"/>
              </a:rPr>
              <a:t>th:object</a:t>
            </a:r>
            <a:r>
              <a:rPr lang="en-US" b="0" i="1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=”${object}”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 	</a:t>
            </a:r>
            <a:r>
              <a:rPr lang="en-US" b="0" i="1" u="none" strike="noStrike" dirty="0" err="1">
                <a:solidFill>
                  <a:srgbClr val="000000"/>
                </a:solidFill>
                <a:effectLst/>
                <a:latin typeface="Raleway" pitchFamily="2" charset="77"/>
              </a:rPr>
              <a:t>th:field</a:t>
            </a:r>
            <a:r>
              <a:rPr lang="en-US" b="0" i="1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=”*{name}”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 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22381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450" y="553380"/>
            <a:ext cx="4278485" cy="1325563"/>
          </a:xfrm>
        </p:spPr>
        <p:txBody>
          <a:bodyPr/>
          <a:lstStyle/>
          <a:p>
            <a:r>
              <a:rPr lang="en-US" dirty="0"/>
              <a:t>Add Hero Process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7C1C6B-922F-B32C-24A0-80E0BD10F7F7}"/>
              </a:ext>
            </a:extLst>
          </p:cNvPr>
          <p:cNvSpPr/>
          <p:nvPr/>
        </p:nvSpPr>
        <p:spPr>
          <a:xfrm>
            <a:off x="5612646" y="332243"/>
            <a:ext cx="5780567" cy="3104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N" dirty="0"/>
              <a:t>Spring Framework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F7BC8F5-BF53-C198-2478-B3D66D8E7ADC}"/>
              </a:ext>
            </a:extLst>
          </p:cNvPr>
          <p:cNvSpPr/>
          <p:nvPr/>
        </p:nvSpPr>
        <p:spPr>
          <a:xfrm>
            <a:off x="7383028" y="938298"/>
            <a:ext cx="1339702" cy="212651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Controller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2811799-2ED7-2653-1A76-D26B27713298}"/>
              </a:ext>
            </a:extLst>
          </p:cNvPr>
          <p:cNvSpPr/>
          <p:nvPr/>
        </p:nvSpPr>
        <p:spPr>
          <a:xfrm>
            <a:off x="9637313" y="938298"/>
            <a:ext cx="1446028" cy="10100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Model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A761E7F-E221-5CC4-6EE6-34192F8AFCBB}"/>
              </a:ext>
            </a:extLst>
          </p:cNvPr>
          <p:cNvSpPr/>
          <p:nvPr/>
        </p:nvSpPr>
        <p:spPr>
          <a:xfrm>
            <a:off x="9647945" y="2171674"/>
            <a:ext cx="1435396" cy="89313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Thymeleaf</a:t>
            </a:r>
          </a:p>
          <a:p>
            <a:pPr algn="ctr"/>
            <a:r>
              <a:rPr lang="en-CN" dirty="0"/>
              <a:t>Template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3A97971-39C9-3371-D846-D7C9908EAE55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8722730" y="1443345"/>
            <a:ext cx="914583" cy="267843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6B0CCE-E56D-9940-A0C3-6332ECA053C2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8722730" y="2171674"/>
            <a:ext cx="925215" cy="44656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C5D96A-4658-FC71-EC50-3C42EB6BF371}"/>
              </a:ext>
            </a:extLst>
          </p:cNvPr>
          <p:cNvCxnSpPr>
            <a:cxnSpLocks/>
          </p:cNvCxnSpPr>
          <p:nvPr/>
        </p:nvCxnSpPr>
        <p:spPr>
          <a:xfrm flipH="1" flipV="1">
            <a:off x="5128925" y="2389643"/>
            <a:ext cx="2254103" cy="3557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587370E-6631-D7FD-8C2E-C9B0B6135E4D}"/>
              </a:ext>
            </a:extLst>
          </p:cNvPr>
          <p:cNvSpPr txBox="1"/>
          <p:nvPr/>
        </p:nvSpPr>
        <p:spPr>
          <a:xfrm>
            <a:off x="5765445" y="2433575"/>
            <a:ext cx="157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Add Hero Page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EEE6552-1B6B-36F0-1334-2B24BEC62453}"/>
              </a:ext>
            </a:extLst>
          </p:cNvPr>
          <p:cNvCxnSpPr>
            <a:cxnSpLocks/>
          </p:cNvCxnSpPr>
          <p:nvPr/>
        </p:nvCxnSpPr>
        <p:spPr>
          <a:xfrm>
            <a:off x="5128925" y="1443344"/>
            <a:ext cx="2246129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4B0A3E-0991-CF99-317A-1701CA5E01CA}"/>
              </a:ext>
            </a:extLst>
          </p:cNvPr>
          <p:cNvSpPr txBox="1"/>
          <p:nvPr/>
        </p:nvSpPr>
        <p:spPr>
          <a:xfrm>
            <a:off x="6185207" y="1056228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GET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7FD87A-F00D-A62B-83BE-6722839E6FE7}"/>
              </a:ext>
            </a:extLst>
          </p:cNvPr>
          <p:cNvSpPr/>
          <p:nvPr/>
        </p:nvSpPr>
        <p:spPr>
          <a:xfrm>
            <a:off x="5612646" y="3569856"/>
            <a:ext cx="5780567" cy="3104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N" dirty="0"/>
              <a:t>Spring Framework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EE9E8B6-9024-F967-D101-1C9BED9D474D}"/>
              </a:ext>
            </a:extLst>
          </p:cNvPr>
          <p:cNvSpPr/>
          <p:nvPr/>
        </p:nvSpPr>
        <p:spPr>
          <a:xfrm>
            <a:off x="7383028" y="4175911"/>
            <a:ext cx="1339702" cy="212651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Controller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4CBD77F-6ECF-FD4C-0CDB-1647996E7CFE}"/>
              </a:ext>
            </a:extLst>
          </p:cNvPr>
          <p:cNvSpPr/>
          <p:nvPr/>
        </p:nvSpPr>
        <p:spPr>
          <a:xfrm>
            <a:off x="9637313" y="4175911"/>
            <a:ext cx="1446028" cy="10100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Database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974B0C4-3756-3DCA-D875-6490182EAB94}"/>
              </a:ext>
            </a:extLst>
          </p:cNvPr>
          <p:cNvSpPr/>
          <p:nvPr/>
        </p:nvSpPr>
        <p:spPr>
          <a:xfrm>
            <a:off x="9647945" y="5409287"/>
            <a:ext cx="1435396" cy="89313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Thymeleaf</a:t>
            </a:r>
          </a:p>
          <a:p>
            <a:pPr algn="ctr"/>
            <a:r>
              <a:rPr lang="en-CN" dirty="0"/>
              <a:t>Template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F138B15-2546-5B83-C19B-098A69DE4BFB}"/>
              </a:ext>
            </a:extLst>
          </p:cNvPr>
          <p:cNvCxnSpPr>
            <a:cxnSpLocks/>
          </p:cNvCxnSpPr>
          <p:nvPr/>
        </p:nvCxnSpPr>
        <p:spPr>
          <a:xfrm flipV="1">
            <a:off x="8730704" y="4590580"/>
            <a:ext cx="917241" cy="388089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AE5A49C-A741-0FFD-085E-368DB97BA309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8722730" y="5409287"/>
            <a:ext cx="925215" cy="44656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D42EB7F-B931-8815-C285-D70E1ACBF75F}"/>
              </a:ext>
            </a:extLst>
          </p:cNvPr>
          <p:cNvCxnSpPr/>
          <p:nvPr/>
        </p:nvCxnSpPr>
        <p:spPr>
          <a:xfrm flipH="1" flipV="1">
            <a:off x="5128925" y="5627256"/>
            <a:ext cx="2254103" cy="3557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B14AD54-5863-9483-CFC6-E4CBBD775222}"/>
              </a:ext>
            </a:extLst>
          </p:cNvPr>
          <p:cNvSpPr txBox="1"/>
          <p:nvPr/>
        </p:nvSpPr>
        <p:spPr>
          <a:xfrm>
            <a:off x="5765445" y="5671188"/>
            <a:ext cx="1250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Home Page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ECBD99F-6303-73E2-5D03-5F9EE0C830E4}"/>
              </a:ext>
            </a:extLst>
          </p:cNvPr>
          <p:cNvCxnSpPr/>
          <p:nvPr/>
        </p:nvCxnSpPr>
        <p:spPr>
          <a:xfrm>
            <a:off x="5128925" y="4680957"/>
            <a:ext cx="2246129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7B5C34A-EB5B-311C-AA58-602791D5C612}"/>
              </a:ext>
            </a:extLst>
          </p:cNvPr>
          <p:cNvSpPr txBox="1"/>
          <p:nvPr/>
        </p:nvSpPr>
        <p:spPr>
          <a:xfrm>
            <a:off x="6185207" y="429384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POST</a:t>
            </a:r>
          </a:p>
        </p:txBody>
      </p:sp>
      <p:pic>
        <p:nvPicPr>
          <p:cNvPr id="30" name="Picture 29" descr="Text&#10;&#10;Description automatically generated with medium confidence">
            <a:extLst>
              <a:ext uri="{FF2B5EF4-FFF2-40B4-BE49-F238E27FC236}">
                <a16:creationId xmlns:a16="http://schemas.microsoft.com/office/drawing/2014/main" id="{A6F0592D-434D-3536-C398-D25A4FCF6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265" y="1971187"/>
            <a:ext cx="1664355" cy="1216463"/>
          </a:xfrm>
          <a:prstGeom prst="rect">
            <a:avLst/>
          </a:prstGeom>
        </p:spPr>
      </p:pic>
      <p:pic>
        <p:nvPicPr>
          <p:cNvPr id="35" name="Picture 34" descr="Text&#10;&#10;Description automatically generated with medium confidence">
            <a:extLst>
              <a:ext uri="{FF2B5EF4-FFF2-40B4-BE49-F238E27FC236}">
                <a16:creationId xmlns:a16="http://schemas.microsoft.com/office/drawing/2014/main" id="{ECFFB763-39C4-9734-8901-C49E877EE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265" y="4072725"/>
            <a:ext cx="1664355" cy="121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187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358</Words>
  <Application>Microsoft Macintosh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Menlo</vt:lpstr>
      <vt:lpstr>Raleway</vt:lpstr>
      <vt:lpstr>Ubuntu</vt:lpstr>
      <vt:lpstr>Office Theme</vt:lpstr>
      <vt:lpstr>Workshop Webapp Development</vt:lpstr>
      <vt:lpstr>Today’s Topic</vt:lpstr>
      <vt:lpstr>What is MVC?</vt:lpstr>
      <vt:lpstr>Add a simple Home Page</vt:lpstr>
      <vt:lpstr>Passing Data using Model object</vt:lpstr>
      <vt:lpstr>Add a Hero List Page</vt:lpstr>
      <vt:lpstr>Create a Add Hero Page</vt:lpstr>
      <vt:lpstr>Add Hero Process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Webapp Development</dc:title>
  <dc:creator>Soon Phei Tin</dc:creator>
  <cp:lastModifiedBy>Soon.Tin</cp:lastModifiedBy>
  <cp:revision>10</cp:revision>
  <dcterms:created xsi:type="dcterms:W3CDTF">2023-02-15T04:22:59Z</dcterms:created>
  <dcterms:modified xsi:type="dcterms:W3CDTF">2025-03-10T07:26:56Z</dcterms:modified>
</cp:coreProperties>
</file>