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47683"/>
            <a:ext cx="9143999" cy="2438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2072"/>
            <a:ext cx="9144000" cy="18592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67207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5591" y="1143381"/>
            <a:ext cx="555625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47683"/>
            <a:ext cx="9143999" cy="2438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2072"/>
            <a:ext cx="9144000" cy="18592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67207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47683"/>
            <a:ext cx="9143999" cy="2438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2072"/>
            <a:ext cx="9144000" cy="18592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67207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47683"/>
            <a:ext cx="9143999" cy="2438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672072"/>
            <a:ext cx="9144000" cy="18592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67207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345" y="204597"/>
            <a:ext cx="6258001" cy="836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559" y="2402586"/>
            <a:ext cx="6005830" cy="282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01557" y="6464681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6.jp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jpg"/><Relationship Id="rId3" Type="http://schemas.openxmlformats.org/officeDocument/2006/relationships/image" Target="../media/image9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Relationship Id="rId17" Type="http://schemas.openxmlformats.org/officeDocument/2006/relationships/image" Target="../media/image109.png"/><Relationship Id="rId18" Type="http://schemas.openxmlformats.org/officeDocument/2006/relationships/image" Target="../media/image110.png"/><Relationship Id="rId19" Type="http://schemas.openxmlformats.org/officeDocument/2006/relationships/image" Target="../media/image111.png"/><Relationship Id="rId20" Type="http://schemas.openxmlformats.org/officeDocument/2006/relationships/image" Target="../media/image112.png"/><Relationship Id="rId21" Type="http://schemas.openxmlformats.org/officeDocument/2006/relationships/image" Target="../media/image113.png"/><Relationship Id="rId22" Type="http://schemas.openxmlformats.org/officeDocument/2006/relationships/image" Target="../media/image114.png"/><Relationship Id="rId23" Type="http://schemas.openxmlformats.org/officeDocument/2006/relationships/image" Target="../media/image115.png"/><Relationship Id="rId24" Type="http://schemas.openxmlformats.org/officeDocument/2006/relationships/image" Target="../media/image116.png"/><Relationship Id="rId25" Type="http://schemas.openxmlformats.org/officeDocument/2006/relationships/image" Target="../media/image117.png"/><Relationship Id="rId26" Type="http://schemas.openxmlformats.org/officeDocument/2006/relationships/image" Target="../media/image118.png"/><Relationship Id="rId27" Type="http://schemas.openxmlformats.org/officeDocument/2006/relationships/image" Target="../media/image11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Relationship Id="rId15" Type="http://schemas.openxmlformats.org/officeDocument/2006/relationships/image" Target="../media/image13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Relationship Id="rId13" Type="http://schemas.openxmlformats.org/officeDocument/2006/relationships/image" Target="../media/image143.png"/><Relationship Id="rId14" Type="http://schemas.openxmlformats.org/officeDocument/2006/relationships/image" Target="../media/image144.png"/><Relationship Id="rId15" Type="http://schemas.openxmlformats.org/officeDocument/2006/relationships/image" Target="../media/image145.png"/><Relationship Id="rId16" Type="http://schemas.openxmlformats.org/officeDocument/2006/relationships/image" Target="../media/image146.png"/><Relationship Id="rId17" Type="http://schemas.openxmlformats.org/officeDocument/2006/relationships/image" Target="../media/image147.png"/><Relationship Id="rId18" Type="http://schemas.openxmlformats.org/officeDocument/2006/relationships/image" Target="../media/image148.png"/><Relationship Id="rId19" Type="http://schemas.openxmlformats.org/officeDocument/2006/relationships/image" Target="../media/image149.png"/><Relationship Id="rId20" Type="http://schemas.openxmlformats.org/officeDocument/2006/relationships/image" Target="../media/image150.png"/><Relationship Id="rId21" Type="http://schemas.openxmlformats.org/officeDocument/2006/relationships/image" Target="../media/image151.png"/><Relationship Id="rId22" Type="http://schemas.openxmlformats.org/officeDocument/2006/relationships/image" Target="../media/image152.png"/><Relationship Id="rId23" Type="http://schemas.openxmlformats.org/officeDocument/2006/relationships/image" Target="../media/image153.png"/><Relationship Id="rId24" Type="http://schemas.openxmlformats.org/officeDocument/2006/relationships/image" Target="../media/image154.png"/><Relationship Id="rId25" Type="http://schemas.openxmlformats.org/officeDocument/2006/relationships/image" Target="../media/image155.png"/><Relationship Id="rId26" Type="http://schemas.openxmlformats.org/officeDocument/2006/relationships/image" Target="../media/image156.png"/><Relationship Id="rId27" Type="http://schemas.openxmlformats.org/officeDocument/2006/relationships/image" Target="../media/image157.png"/><Relationship Id="rId28" Type="http://schemas.openxmlformats.org/officeDocument/2006/relationships/image" Target="../media/image158.png"/><Relationship Id="rId29" Type="http://schemas.openxmlformats.org/officeDocument/2006/relationships/image" Target="../media/image159.png"/><Relationship Id="rId30" Type="http://schemas.openxmlformats.org/officeDocument/2006/relationships/image" Target="../media/image160.png"/><Relationship Id="rId31" Type="http://schemas.openxmlformats.org/officeDocument/2006/relationships/image" Target="../media/image16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7.jpg"/><Relationship Id="rId4" Type="http://schemas.openxmlformats.org/officeDocument/2006/relationships/image" Target="../media/image168.png"/><Relationship Id="rId5" Type="http://schemas.openxmlformats.org/officeDocument/2006/relationships/image" Target="../media/image16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70.jp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Relationship Id="rId16" Type="http://schemas.openxmlformats.org/officeDocument/2006/relationships/image" Target="../media/image183.png"/><Relationship Id="rId17" Type="http://schemas.openxmlformats.org/officeDocument/2006/relationships/image" Target="../media/image184.png"/><Relationship Id="rId18" Type="http://schemas.openxmlformats.org/officeDocument/2006/relationships/image" Target="../media/image185.png"/><Relationship Id="rId19" Type="http://schemas.openxmlformats.org/officeDocument/2006/relationships/image" Target="../media/image186.png"/><Relationship Id="rId20" Type="http://schemas.openxmlformats.org/officeDocument/2006/relationships/image" Target="../media/image187.png"/><Relationship Id="rId21" Type="http://schemas.openxmlformats.org/officeDocument/2006/relationships/image" Target="../media/image188.png"/><Relationship Id="rId22" Type="http://schemas.openxmlformats.org/officeDocument/2006/relationships/image" Target="../media/image189.png"/><Relationship Id="rId23" Type="http://schemas.openxmlformats.org/officeDocument/2006/relationships/image" Target="../media/image190.png"/><Relationship Id="rId24" Type="http://schemas.openxmlformats.org/officeDocument/2006/relationships/image" Target="../media/image191.png"/><Relationship Id="rId25" Type="http://schemas.openxmlformats.org/officeDocument/2006/relationships/image" Target="../media/image192.png"/><Relationship Id="rId26" Type="http://schemas.openxmlformats.org/officeDocument/2006/relationships/image" Target="../media/image193.png"/><Relationship Id="rId27" Type="http://schemas.openxmlformats.org/officeDocument/2006/relationships/image" Target="../media/image194.png"/><Relationship Id="rId28" Type="http://schemas.openxmlformats.org/officeDocument/2006/relationships/image" Target="../media/image195.png"/><Relationship Id="rId29" Type="http://schemas.openxmlformats.org/officeDocument/2006/relationships/image" Target="../media/image19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9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03.jpg"/><Relationship Id="rId4" Type="http://schemas.openxmlformats.org/officeDocument/2006/relationships/image" Target="../media/image204.png"/><Relationship Id="rId5" Type="http://schemas.openxmlformats.org/officeDocument/2006/relationships/image" Target="../media/image205.png"/><Relationship Id="rId6" Type="http://schemas.openxmlformats.org/officeDocument/2006/relationships/image" Target="../media/image206.png"/><Relationship Id="rId7" Type="http://schemas.openxmlformats.org/officeDocument/2006/relationships/image" Target="../media/image207.png"/><Relationship Id="rId8" Type="http://schemas.openxmlformats.org/officeDocument/2006/relationships/image" Target="../media/image208.png"/><Relationship Id="rId9" Type="http://schemas.openxmlformats.org/officeDocument/2006/relationships/image" Target="../media/image209.png"/><Relationship Id="rId10" Type="http://schemas.openxmlformats.org/officeDocument/2006/relationships/image" Target="../media/image210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03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12.jp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image" Target="../media/image215.png"/><Relationship Id="rId7" Type="http://schemas.openxmlformats.org/officeDocument/2006/relationships/image" Target="../media/image211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12.jpg"/><Relationship Id="rId4" Type="http://schemas.openxmlformats.org/officeDocument/2006/relationships/image" Target="../media/image21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12.jpg"/><Relationship Id="rId4" Type="http://schemas.openxmlformats.org/officeDocument/2006/relationships/image" Target="../media/image211.png"/><Relationship Id="rId5" Type="http://schemas.openxmlformats.org/officeDocument/2006/relationships/image" Target="../media/image216.png"/><Relationship Id="rId6" Type="http://schemas.openxmlformats.org/officeDocument/2006/relationships/image" Target="../media/image217.png"/><Relationship Id="rId7" Type="http://schemas.openxmlformats.org/officeDocument/2006/relationships/image" Target="../media/image218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9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21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Relationship Id="rId19" Type="http://schemas.openxmlformats.org/officeDocument/2006/relationships/image" Target="../media/image32.png"/><Relationship Id="rId20" Type="http://schemas.openxmlformats.org/officeDocument/2006/relationships/image" Target="../media/image33.png"/><Relationship Id="rId21" Type="http://schemas.openxmlformats.org/officeDocument/2006/relationships/image" Target="../media/image34.png"/><Relationship Id="rId22" Type="http://schemas.openxmlformats.org/officeDocument/2006/relationships/image" Target="../media/image35.png"/><Relationship Id="rId23" Type="http://schemas.openxmlformats.org/officeDocument/2006/relationships/image" Target="../media/image36.png"/><Relationship Id="rId24" Type="http://schemas.openxmlformats.org/officeDocument/2006/relationships/image" Target="../media/image37.png"/><Relationship Id="rId25" Type="http://schemas.openxmlformats.org/officeDocument/2006/relationships/image" Target="../media/image38.png"/><Relationship Id="rId26" Type="http://schemas.openxmlformats.org/officeDocument/2006/relationships/image" Target="../media/image3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9.jp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1.jpg"/><Relationship Id="rId4" Type="http://schemas.openxmlformats.org/officeDocument/2006/relationships/image" Target="../media/image7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947135" y="5588402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79" h="297179">
                <a:moveTo>
                  <a:pt x="246364" y="294640"/>
                </a:moveTo>
                <a:lnTo>
                  <a:pt x="233525" y="294640"/>
                </a:lnTo>
                <a:lnTo>
                  <a:pt x="237591" y="297180"/>
                </a:lnTo>
                <a:lnTo>
                  <a:pt x="242990" y="295910"/>
                </a:lnTo>
                <a:lnTo>
                  <a:pt x="246364" y="294640"/>
                </a:lnTo>
                <a:close/>
              </a:path>
              <a:path w="297179" h="297179">
                <a:moveTo>
                  <a:pt x="178805" y="170180"/>
                </a:moveTo>
                <a:lnTo>
                  <a:pt x="82345" y="170180"/>
                </a:lnTo>
                <a:lnTo>
                  <a:pt x="86395" y="172720"/>
                </a:lnTo>
                <a:lnTo>
                  <a:pt x="85045" y="176530"/>
                </a:lnTo>
                <a:lnTo>
                  <a:pt x="87744" y="180340"/>
                </a:lnTo>
                <a:lnTo>
                  <a:pt x="93143" y="181610"/>
                </a:lnTo>
                <a:lnTo>
                  <a:pt x="93143" y="184150"/>
                </a:lnTo>
                <a:lnTo>
                  <a:pt x="94493" y="184150"/>
                </a:lnTo>
                <a:lnTo>
                  <a:pt x="94493" y="187960"/>
                </a:lnTo>
                <a:lnTo>
                  <a:pt x="98541" y="191770"/>
                </a:lnTo>
                <a:lnTo>
                  <a:pt x="107989" y="199390"/>
                </a:lnTo>
                <a:lnTo>
                  <a:pt x="107989" y="205740"/>
                </a:lnTo>
                <a:lnTo>
                  <a:pt x="102590" y="209550"/>
                </a:lnTo>
                <a:lnTo>
                  <a:pt x="101240" y="217170"/>
                </a:lnTo>
                <a:lnTo>
                  <a:pt x="94493" y="219710"/>
                </a:lnTo>
                <a:lnTo>
                  <a:pt x="94493" y="222250"/>
                </a:lnTo>
                <a:lnTo>
                  <a:pt x="87744" y="223520"/>
                </a:lnTo>
                <a:lnTo>
                  <a:pt x="80996" y="232410"/>
                </a:lnTo>
                <a:lnTo>
                  <a:pt x="74248" y="233680"/>
                </a:lnTo>
                <a:lnTo>
                  <a:pt x="74248" y="236220"/>
                </a:lnTo>
                <a:lnTo>
                  <a:pt x="71549" y="236220"/>
                </a:lnTo>
                <a:lnTo>
                  <a:pt x="70199" y="237490"/>
                </a:lnTo>
                <a:lnTo>
                  <a:pt x="139049" y="237490"/>
                </a:lnTo>
                <a:lnTo>
                  <a:pt x="148497" y="241300"/>
                </a:lnTo>
                <a:lnTo>
                  <a:pt x="149846" y="247650"/>
                </a:lnTo>
                <a:lnTo>
                  <a:pt x="153894" y="247650"/>
                </a:lnTo>
                <a:lnTo>
                  <a:pt x="160643" y="251460"/>
                </a:lnTo>
                <a:lnTo>
                  <a:pt x="161993" y="255270"/>
                </a:lnTo>
                <a:lnTo>
                  <a:pt x="163342" y="255270"/>
                </a:lnTo>
                <a:lnTo>
                  <a:pt x="175489" y="262890"/>
                </a:lnTo>
                <a:lnTo>
                  <a:pt x="175489" y="265430"/>
                </a:lnTo>
                <a:lnTo>
                  <a:pt x="176839" y="265430"/>
                </a:lnTo>
                <a:lnTo>
                  <a:pt x="179538" y="266700"/>
                </a:lnTo>
                <a:lnTo>
                  <a:pt x="180888" y="266700"/>
                </a:lnTo>
                <a:lnTo>
                  <a:pt x="180888" y="270510"/>
                </a:lnTo>
                <a:lnTo>
                  <a:pt x="183587" y="270510"/>
                </a:lnTo>
                <a:lnTo>
                  <a:pt x="186287" y="274320"/>
                </a:lnTo>
                <a:lnTo>
                  <a:pt x="190336" y="275590"/>
                </a:lnTo>
                <a:lnTo>
                  <a:pt x="194384" y="280670"/>
                </a:lnTo>
                <a:lnTo>
                  <a:pt x="199783" y="281940"/>
                </a:lnTo>
                <a:lnTo>
                  <a:pt x="206531" y="283210"/>
                </a:lnTo>
                <a:lnTo>
                  <a:pt x="206531" y="285750"/>
                </a:lnTo>
                <a:lnTo>
                  <a:pt x="210579" y="288290"/>
                </a:lnTo>
                <a:lnTo>
                  <a:pt x="214630" y="289560"/>
                </a:lnTo>
                <a:lnTo>
                  <a:pt x="220027" y="289560"/>
                </a:lnTo>
                <a:lnTo>
                  <a:pt x="220027" y="292100"/>
                </a:lnTo>
                <a:lnTo>
                  <a:pt x="225426" y="292100"/>
                </a:lnTo>
                <a:lnTo>
                  <a:pt x="226776" y="293370"/>
                </a:lnTo>
                <a:lnTo>
                  <a:pt x="226776" y="294640"/>
                </a:lnTo>
                <a:lnTo>
                  <a:pt x="228126" y="295910"/>
                </a:lnTo>
                <a:lnTo>
                  <a:pt x="232175" y="295910"/>
                </a:lnTo>
                <a:lnTo>
                  <a:pt x="233525" y="294640"/>
                </a:lnTo>
                <a:lnTo>
                  <a:pt x="246364" y="294640"/>
                </a:lnTo>
                <a:lnTo>
                  <a:pt x="249737" y="293370"/>
                </a:lnTo>
                <a:lnTo>
                  <a:pt x="268632" y="293370"/>
                </a:lnTo>
                <a:lnTo>
                  <a:pt x="269982" y="288290"/>
                </a:lnTo>
                <a:lnTo>
                  <a:pt x="272681" y="287020"/>
                </a:lnTo>
                <a:lnTo>
                  <a:pt x="275381" y="287020"/>
                </a:lnTo>
                <a:lnTo>
                  <a:pt x="275381" y="285750"/>
                </a:lnTo>
                <a:lnTo>
                  <a:pt x="276730" y="285750"/>
                </a:lnTo>
                <a:lnTo>
                  <a:pt x="276730" y="284480"/>
                </a:lnTo>
                <a:lnTo>
                  <a:pt x="278080" y="284480"/>
                </a:lnTo>
                <a:lnTo>
                  <a:pt x="296975" y="256540"/>
                </a:lnTo>
                <a:lnTo>
                  <a:pt x="295625" y="254000"/>
                </a:lnTo>
                <a:lnTo>
                  <a:pt x="295625" y="252730"/>
                </a:lnTo>
                <a:lnTo>
                  <a:pt x="294276" y="252730"/>
                </a:lnTo>
                <a:lnTo>
                  <a:pt x="295625" y="247650"/>
                </a:lnTo>
                <a:lnTo>
                  <a:pt x="295625" y="240030"/>
                </a:lnTo>
                <a:lnTo>
                  <a:pt x="290416" y="237490"/>
                </a:lnTo>
                <a:lnTo>
                  <a:pt x="287359" y="233680"/>
                </a:lnTo>
                <a:lnTo>
                  <a:pt x="284048" y="231140"/>
                </a:lnTo>
                <a:lnTo>
                  <a:pt x="278080" y="231140"/>
                </a:lnTo>
                <a:lnTo>
                  <a:pt x="278080" y="228600"/>
                </a:lnTo>
                <a:lnTo>
                  <a:pt x="270826" y="226060"/>
                </a:lnTo>
                <a:lnTo>
                  <a:pt x="258342" y="220980"/>
                </a:lnTo>
                <a:lnTo>
                  <a:pt x="251087" y="218440"/>
                </a:lnTo>
                <a:lnTo>
                  <a:pt x="248048" y="214630"/>
                </a:lnTo>
                <a:lnTo>
                  <a:pt x="241968" y="213360"/>
                </a:lnTo>
                <a:lnTo>
                  <a:pt x="226776" y="210820"/>
                </a:lnTo>
                <a:lnTo>
                  <a:pt x="221377" y="210820"/>
                </a:lnTo>
                <a:lnTo>
                  <a:pt x="221377" y="208280"/>
                </a:lnTo>
                <a:lnTo>
                  <a:pt x="211929" y="205740"/>
                </a:lnTo>
                <a:lnTo>
                  <a:pt x="211929" y="201930"/>
                </a:lnTo>
                <a:lnTo>
                  <a:pt x="198433" y="201930"/>
                </a:lnTo>
                <a:lnTo>
                  <a:pt x="198433" y="198120"/>
                </a:lnTo>
                <a:lnTo>
                  <a:pt x="195734" y="196850"/>
                </a:lnTo>
                <a:lnTo>
                  <a:pt x="194384" y="195580"/>
                </a:lnTo>
                <a:lnTo>
                  <a:pt x="190336" y="195580"/>
                </a:lnTo>
                <a:lnTo>
                  <a:pt x="188986" y="194310"/>
                </a:lnTo>
                <a:lnTo>
                  <a:pt x="188986" y="193040"/>
                </a:lnTo>
                <a:lnTo>
                  <a:pt x="183587" y="191770"/>
                </a:lnTo>
                <a:lnTo>
                  <a:pt x="175489" y="185420"/>
                </a:lnTo>
                <a:lnTo>
                  <a:pt x="176459" y="176530"/>
                </a:lnTo>
                <a:lnTo>
                  <a:pt x="178805" y="170180"/>
                </a:lnTo>
                <a:close/>
              </a:path>
              <a:path w="297179" h="297179">
                <a:moveTo>
                  <a:pt x="268632" y="293370"/>
                </a:moveTo>
                <a:lnTo>
                  <a:pt x="249737" y="293370"/>
                </a:lnTo>
                <a:lnTo>
                  <a:pt x="256486" y="295910"/>
                </a:lnTo>
                <a:lnTo>
                  <a:pt x="261885" y="294640"/>
                </a:lnTo>
                <a:lnTo>
                  <a:pt x="268632" y="293370"/>
                </a:lnTo>
                <a:close/>
              </a:path>
              <a:path w="297179" h="297179">
                <a:moveTo>
                  <a:pt x="13514" y="250190"/>
                </a:moveTo>
                <a:lnTo>
                  <a:pt x="6747" y="250190"/>
                </a:lnTo>
                <a:lnTo>
                  <a:pt x="8097" y="252730"/>
                </a:lnTo>
                <a:lnTo>
                  <a:pt x="4048" y="252730"/>
                </a:lnTo>
                <a:lnTo>
                  <a:pt x="1350" y="254000"/>
                </a:lnTo>
                <a:lnTo>
                  <a:pt x="1350" y="256540"/>
                </a:lnTo>
                <a:lnTo>
                  <a:pt x="2698" y="257810"/>
                </a:lnTo>
                <a:lnTo>
                  <a:pt x="4048" y="260350"/>
                </a:lnTo>
                <a:lnTo>
                  <a:pt x="1350" y="260350"/>
                </a:lnTo>
                <a:lnTo>
                  <a:pt x="1350" y="266700"/>
                </a:lnTo>
                <a:lnTo>
                  <a:pt x="0" y="267970"/>
                </a:lnTo>
                <a:lnTo>
                  <a:pt x="1350" y="269240"/>
                </a:lnTo>
                <a:lnTo>
                  <a:pt x="2698" y="269240"/>
                </a:lnTo>
                <a:lnTo>
                  <a:pt x="16661" y="280670"/>
                </a:lnTo>
                <a:lnTo>
                  <a:pt x="39485" y="281940"/>
                </a:lnTo>
                <a:lnTo>
                  <a:pt x="82345" y="276860"/>
                </a:lnTo>
                <a:lnTo>
                  <a:pt x="82345" y="275590"/>
                </a:lnTo>
                <a:lnTo>
                  <a:pt x="83695" y="275590"/>
                </a:lnTo>
                <a:lnTo>
                  <a:pt x="87744" y="273050"/>
                </a:lnTo>
                <a:lnTo>
                  <a:pt x="93143" y="271780"/>
                </a:lnTo>
                <a:lnTo>
                  <a:pt x="95843" y="269240"/>
                </a:lnTo>
                <a:lnTo>
                  <a:pt x="95843" y="266700"/>
                </a:lnTo>
                <a:lnTo>
                  <a:pt x="98541" y="266700"/>
                </a:lnTo>
                <a:lnTo>
                  <a:pt x="101240" y="265430"/>
                </a:lnTo>
                <a:lnTo>
                  <a:pt x="102590" y="264160"/>
                </a:lnTo>
                <a:lnTo>
                  <a:pt x="102590" y="262890"/>
                </a:lnTo>
                <a:lnTo>
                  <a:pt x="103940" y="262890"/>
                </a:lnTo>
                <a:lnTo>
                  <a:pt x="112210" y="259080"/>
                </a:lnTo>
                <a:lnTo>
                  <a:pt x="120482" y="251460"/>
                </a:lnTo>
                <a:lnTo>
                  <a:pt x="13514" y="251460"/>
                </a:lnTo>
                <a:lnTo>
                  <a:pt x="13514" y="250190"/>
                </a:lnTo>
                <a:close/>
              </a:path>
              <a:path w="297179" h="297179">
                <a:moveTo>
                  <a:pt x="9447" y="247650"/>
                </a:moveTo>
                <a:lnTo>
                  <a:pt x="5398" y="247650"/>
                </a:lnTo>
                <a:lnTo>
                  <a:pt x="5398" y="251460"/>
                </a:lnTo>
                <a:lnTo>
                  <a:pt x="6747" y="250190"/>
                </a:lnTo>
                <a:lnTo>
                  <a:pt x="13514" y="250190"/>
                </a:lnTo>
                <a:lnTo>
                  <a:pt x="9447" y="248920"/>
                </a:lnTo>
                <a:lnTo>
                  <a:pt x="9447" y="247650"/>
                </a:lnTo>
                <a:close/>
              </a:path>
              <a:path w="297179" h="297179">
                <a:moveTo>
                  <a:pt x="134999" y="237490"/>
                </a:moveTo>
                <a:lnTo>
                  <a:pt x="68849" y="237490"/>
                </a:lnTo>
                <a:lnTo>
                  <a:pt x="61700" y="242570"/>
                </a:lnTo>
                <a:lnTo>
                  <a:pt x="51135" y="245110"/>
                </a:lnTo>
                <a:lnTo>
                  <a:pt x="41329" y="246380"/>
                </a:lnTo>
                <a:lnTo>
                  <a:pt x="36457" y="248920"/>
                </a:lnTo>
                <a:lnTo>
                  <a:pt x="33759" y="250190"/>
                </a:lnTo>
                <a:lnTo>
                  <a:pt x="28360" y="250190"/>
                </a:lnTo>
                <a:lnTo>
                  <a:pt x="28360" y="251460"/>
                </a:lnTo>
                <a:lnTo>
                  <a:pt x="120482" y="251460"/>
                </a:lnTo>
                <a:lnTo>
                  <a:pt x="128249" y="245110"/>
                </a:lnTo>
                <a:lnTo>
                  <a:pt x="134999" y="237490"/>
                </a:lnTo>
                <a:close/>
              </a:path>
              <a:path w="297179" h="297179">
                <a:moveTo>
                  <a:pt x="211929" y="200660"/>
                </a:moveTo>
                <a:lnTo>
                  <a:pt x="203832" y="200660"/>
                </a:lnTo>
                <a:lnTo>
                  <a:pt x="203832" y="201930"/>
                </a:lnTo>
                <a:lnTo>
                  <a:pt x="211929" y="201930"/>
                </a:lnTo>
                <a:lnTo>
                  <a:pt x="211929" y="200660"/>
                </a:lnTo>
                <a:close/>
              </a:path>
              <a:path w="297179" h="297179">
                <a:moveTo>
                  <a:pt x="87744" y="93980"/>
                </a:moveTo>
                <a:lnTo>
                  <a:pt x="79646" y="95250"/>
                </a:lnTo>
                <a:lnTo>
                  <a:pt x="76948" y="100330"/>
                </a:lnTo>
                <a:lnTo>
                  <a:pt x="70199" y="104140"/>
                </a:lnTo>
                <a:lnTo>
                  <a:pt x="70199" y="109220"/>
                </a:lnTo>
                <a:lnTo>
                  <a:pt x="67500" y="113030"/>
                </a:lnTo>
                <a:lnTo>
                  <a:pt x="66150" y="120650"/>
                </a:lnTo>
                <a:lnTo>
                  <a:pt x="61573" y="123190"/>
                </a:lnTo>
                <a:lnTo>
                  <a:pt x="53834" y="128270"/>
                </a:lnTo>
                <a:lnTo>
                  <a:pt x="45841" y="134620"/>
                </a:lnTo>
                <a:lnTo>
                  <a:pt x="40506" y="138430"/>
                </a:lnTo>
                <a:lnTo>
                  <a:pt x="40506" y="140970"/>
                </a:lnTo>
                <a:lnTo>
                  <a:pt x="35107" y="140970"/>
                </a:lnTo>
                <a:lnTo>
                  <a:pt x="29710" y="143510"/>
                </a:lnTo>
                <a:lnTo>
                  <a:pt x="24311" y="143510"/>
                </a:lnTo>
                <a:lnTo>
                  <a:pt x="20262" y="151130"/>
                </a:lnTo>
                <a:lnTo>
                  <a:pt x="17562" y="153670"/>
                </a:lnTo>
                <a:lnTo>
                  <a:pt x="13514" y="162560"/>
                </a:lnTo>
                <a:lnTo>
                  <a:pt x="12146" y="162560"/>
                </a:lnTo>
                <a:lnTo>
                  <a:pt x="8097" y="173990"/>
                </a:lnTo>
                <a:lnTo>
                  <a:pt x="10797" y="179070"/>
                </a:lnTo>
                <a:lnTo>
                  <a:pt x="17562" y="179070"/>
                </a:lnTo>
                <a:lnTo>
                  <a:pt x="14864" y="180340"/>
                </a:lnTo>
                <a:lnTo>
                  <a:pt x="21611" y="182880"/>
                </a:lnTo>
                <a:lnTo>
                  <a:pt x="21611" y="181610"/>
                </a:lnTo>
                <a:lnTo>
                  <a:pt x="22961" y="180340"/>
                </a:lnTo>
                <a:lnTo>
                  <a:pt x="28360" y="170180"/>
                </a:lnTo>
                <a:lnTo>
                  <a:pt x="39157" y="170180"/>
                </a:lnTo>
                <a:lnTo>
                  <a:pt x="47044" y="166370"/>
                </a:lnTo>
                <a:lnTo>
                  <a:pt x="62312" y="161290"/>
                </a:lnTo>
                <a:lnTo>
                  <a:pt x="70199" y="160020"/>
                </a:lnTo>
                <a:lnTo>
                  <a:pt x="70199" y="157480"/>
                </a:lnTo>
                <a:lnTo>
                  <a:pt x="116075" y="157480"/>
                </a:lnTo>
                <a:lnTo>
                  <a:pt x="113388" y="154940"/>
                </a:lnTo>
                <a:lnTo>
                  <a:pt x="109339" y="153670"/>
                </a:lnTo>
                <a:lnTo>
                  <a:pt x="106639" y="149860"/>
                </a:lnTo>
                <a:lnTo>
                  <a:pt x="93143" y="143510"/>
                </a:lnTo>
                <a:lnTo>
                  <a:pt x="95843" y="138430"/>
                </a:lnTo>
                <a:lnTo>
                  <a:pt x="97191" y="137160"/>
                </a:lnTo>
                <a:lnTo>
                  <a:pt x="97191" y="130810"/>
                </a:lnTo>
                <a:lnTo>
                  <a:pt x="99891" y="130810"/>
                </a:lnTo>
                <a:lnTo>
                  <a:pt x="101240" y="129540"/>
                </a:lnTo>
                <a:lnTo>
                  <a:pt x="101240" y="127000"/>
                </a:lnTo>
                <a:lnTo>
                  <a:pt x="102590" y="127000"/>
                </a:lnTo>
                <a:lnTo>
                  <a:pt x="102590" y="118110"/>
                </a:lnTo>
                <a:lnTo>
                  <a:pt x="103940" y="118110"/>
                </a:lnTo>
                <a:lnTo>
                  <a:pt x="103940" y="115570"/>
                </a:lnTo>
                <a:lnTo>
                  <a:pt x="105290" y="110490"/>
                </a:lnTo>
                <a:lnTo>
                  <a:pt x="106639" y="101600"/>
                </a:lnTo>
                <a:lnTo>
                  <a:pt x="98541" y="101600"/>
                </a:lnTo>
                <a:lnTo>
                  <a:pt x="98541" y="100330"/>
                </a:lnTo>
                <a:lnTo>
                  <a:pt x="97191" y="97790"/>
                </a:lnTo>
                <a:lnTo>
                  <a:pt x="97191" y="96520"/>
                </a:lnTo>
                <a:lnTo>
                  <a:pt x="94493" y="95250"/>
                </a:lnTo>
                <a:lnTo>
                  <a:pt x="87744" y="95250"/>
                </a:lnTo>
                <a:lnTo>
                  <a:pt x="87744" y="93980"/>
                </a:lnTo>
                <a:close/>
              </a:path>
              <a:path w="297179" h="297179">
                <a:moveTo>
                  <a:pt x="116075" y="157480"/>
                </a:moveTo>
                <a:lnTo>
                  <a:pt x="72898" y="157480"/>
                </a:lnTo>
                <a:lnTo>
                  <a:pt x="76948" y="162560"/>
                </a:lnTo>
                <a:lnTo>
                  <a:pt x="78296" y="165100"/>
                </a:lnTo>
                <a:lnTo>
                  <a:pt x="76948" y="172720"/>
                </a:lnTo>
                <a:lnTo>
                  <a:pt x="82345" y="170180"/>
                </a:lnTo>
                <a:lnTo>
                  <a:pt x="178805" y="170180"/>
                </a:lnTo>
                <a:lnTo>
                  <a:pt x="180213" y="166370"/>
                </a:lnTo>
                <a:lnTo>
                  <a:pt x="134090" y="166370"/>
                </a:lnTo>
                <a:lnTo>
                  <a:pt x="125375" y="162560"/>
                </a:lnTo>
                <a:lnTo>
                  <a:pt x="117418" y="158750"/>
                </a:lnTo>
                <a:lnTo>
                  <a:pt x="116075" y="157480"/>
                </a:lnTo>
                <a:close/>
              </a:path>
              <a:path w="297179" h="297179">
                <a:moveTo>
                  <a:pt x="176838" y="107950"/>
                </a:moveTo>
                <a:lnTo>
                  <a:pt x="174139" y="107950"/>
                </a:lnTo>
                <a:lnTo>
                  <a:pt x="170091" y="111760"/>
                </a:lnTo>
                <a:lnTo>
                  <a:pt x="161993" y="111760"/>
                </a:lnTo>
                <a:lnTo>
                  <a:pt x="159399" y="120650"/>
                </a:lnTo>
                <a:lnTo>
                  <a:pt x="157438" y="128270"/>
                </a:lnTo>
                <a:lnTo>
                  <a:pt x="153894" y="144780"/>
                </a:lnTo>
                <a:lnTo>
                  <a:pt x="149846" y="149860"/>
                </a:lnTo>
                <a:lnTo>
                  <a:pt x="148497" y="149860"/>
                </a:lnTo>
                <a:lnTo>
                  <a:pt x="148497" y="156210"/>
                </a:lnTo>
                <a:lnTo>
                  <a:pt x="145797" y="156210"/>
                </a:lnTo>
                <a:lnTo>
                  <a:pt x="145797" y="161290"/>
                </a:lnTo>
                <a:lnTo>
                  <a:pt x="143098" y="163830"/>
                </a:lnTo>
                <a:lnTo>
                  <a:pt x="140398" y="163830"/>
                </a:lnTo>
                <a:lnTo>
                  <a:pt x="140398" y="166370"/>
                </a:lnTo>
                <a:lnTo>
                  <a:pt x="180213" y="166370"/>
                </a:lnTo>
                <a:lnTo>
                  <a:pt x="188986" y="147320"/>
                </a:lnTo>
                <a:lnTo>
                  <a:pt x="190336" y="147320"/>
                </a:lnTo>
                <a:lnTo>
                  <a:pt x="191094" y="140970"/>
                </a:lnTo>
                <a:lnTo>
                  <a:pt x="191221" y="137160"/>
                </a:lnTo>
                <a:lnTo>
                  <a:pt x="191094" y="127000"/>
                </a:lnTo>
                <a:lnTo>
                  <a:pt x="190336" y="120650"/>
                </a:lnTo>
                <a:lnTo>
                  <a:pt x="187636" y="119380"/>
                </a:lnTo>
                <a:lnTo>
                  <a:pt x="181563" y="111760"/>
                </a:lnTo>
                <a:lnTo>
                  <a:pt x="170091" y="111760"/>
                </a:lnTo>
                <a:lnTo>
                  <a:pt x="167392" y="110490"/>
                </a:lnTo>
                <a:lnTo>
                  <a:pt x="180550" y="110490"/>
                </a:lnTo>
                <a:lnTo>
                  <a:pt x="179538" y="109220"/>
                </a:lnTo>
                <a:lnTo>
                  <a:pt x="176838" y="107950"/>
                </a:lnTo>
                <a:close/>
              </a:path>
              <a:path w="297179" h="297179">
                <a:moveTo>
                  <a:pt x="249737" y="86360"/>
                </a:moveTo>
                <a:lnTo>
                  <a:pt x="215346" y="86360"/>
                </a:lnTo>
                <a:lnTo>
                  <a:pt x="202820" y="88900"/>
                </a:lnTo>
                <a:lnTo>
                  <a:pt x="192824" y="91440"/>
                </a:lnTo>
                <a:lnTo>
                  <a:pt x="187636" y="96520"/>
                </a:lnTo>
                <a:lnTo>
                  <a:pt x="180888" y="100330"/>
                </a:lnTo>
                <a:lnTo>
                  <a:pt x="182237" y="100330"/>
                </a:lnTo>
                <a:lnTo>
                  <a:pt x="182237" y="106680"/>
                </a:lnTo>
                <a:lnTo>
                  <a:pt x="186286" y="107950"/>
                </a:lnTo>
                <a:lnTo>
                  <a:pt x="186286" y="110490"/>
                </a:lnTo>
                <a:lnTo>
                  <a:pt x="190336" y="113030"/>
                </a:lnTo>
                <a:lnTo>
                  <a:pt x="199087" y="120650"/>
                </a:lnTo>
                <a:lnTo>
                  <a:pt x="207712" y="125730"/>
                </a:lnTo>
                <a:lnTo>
                  <a:pt x="217096" y="128270"/>
                </a:lnTo>
                <a:lnTo>
                  <a:pt x="228126" y="129540"/>
                </a:lnTo>
                <a:lnTo>
                  <a:pt x="230825" y="129540"/>
                </a:lnTo>
                <a:lnTo>
                  <a:pt x="234873" y="130810"/>
                </a:lnTo>
                <a:lnTo>
                  <a:pt x="249421" y="130810"/>
                </a:lnTo>
                <a:lnTo>
                  <a:pt x="254967" y="129540"/>
                </a:lnTo>
                <a:lnTo>
                  <a:pt x="259248" y="125730"/>
                </a:lnTo>
                <a:lnTo>
                  <a:pt x="265934" y="118110"/>
                </a:lnTo>
                <a:lnTo>
                  <a:pt x="268632" y="115570"/>
                </a:lnTo>
                <a:lnTo>
                  <a:pt x="271332" y="115570"/>
                </a:lnTo>
                <a:lnTo>
                  <a:pt x="274031" y="113030"/>
                </a:lnTo>
                <a:lnTo>
                  <a:pt x="274031" y="100330"/>
                </a:lnTo>
                <a:lnTo>
                  <a:pt x="267282" y="97790"/>
                </a:lnTo>
                <a:lnTo>
                  <a:pt x="267282" y="93980"/>
                </a:lnTo>
                <a:lnTo>
                  <a:pt x="265934" y="91440"/>
                </a:lnTo>
                <a:lnTo>
                  <a:pt x="260535" y="91440"/>
                </a:lnTo>
                <a:lnTo>
                  <a:pt x="257835" y="90170"/>
                </a:lnTo>
                <a:lnTo>
                  <a:pt x="257835" y="88900"/>
                </a:lnTo>
                <a:lnTo>
                  <a:pt x="251087" y="87630"/>
                </a:lnTo>
                <a:lnTo>
                  <a:pt x="249737" y="86360"/>
                </a:lnTo>
                <a:close/>
              </a:path>
              <a:path w="297179" h="297179">
                <a:moveTo>
                  <a:pt x="89094" y="49530"/>
                </a:moveTo>
                <a:lnTo>
                  <a:pt x="86395" y="52070"/>
                </a:lnTo>
                <a:lnTo>
                  <a:pt x="72224" y="54610"/>
                </a:lnTo>
                <a:lnTo>
                  <a:pt x="29710" y="54610"/>
                </a:lnTo>
                <a:lnTo>
                  <a:pt x="25851" y="62230"/>
                </a:lnTo>
                <a:lnTo>
                  <a:pt x="23130" y="69850"/>
                </a:lnTo>
                <a:lnTo>
                  <a:pt x="22687" y="77470"/>
                </a:lnTo>
                <a:lnTo>
                  <a:pt x="25660" y="86360"/>
                </a:lnTo>
                <a:lnTo>
                  <a:pt x="28360" y="86360"/>
                </a:lnTo>
                <a:lnTo>
                  <a:pt x="28360" y="90170"/>
                </a:lnTo>
                <a:lnTo>
                  <a:pt x="33759" y="91440"/>
                </a:lnTo>
                <a:lnTo>
                  <a:pt x="37807" y="92710"/>
                </a:lnTo>
                <a:lnTo>
                  <a:pt x="68638" y="92710"/>
                </a:lnTo>
                <a:lnTo>
                  <a:pt x="78296" y="91440"/>
                </a:lnTo>
                <a:lnTo>
                  <a:pt x="78296" y="90170"/>
                </a:lnTo>
                <a:lnTo>
                  <a:pt x="87744" y="90170"/>
                </a:lnTo>
                <a:lnTo>
                  <a:pt x="91793" y="88900"/>
                </a:lnTo>
                <a:lnTo>
                  <a:pt x="94493" y="88900"/>
                </a:lnTo>
                <a:lnTo>
                  <a:pt x="97191" y="87630"/>
                </a:lnTo>
                <a:lnTo>
                  <a:pt x="97191" y="86360"/>
                </a:lnTo>
                <a:lnTo>
                  <a:pt x="152627" y="74930"/>
                </a:lnTo>
                <a:lnTo>
                  <a:pt x="171441" y="69850"/>
                </a:lnTo>
                <a:lnTo>
                  <a:pt x="182701" y="64770"/>
                </a:lnTo>
                <a:lnTo>
                  <a:pt x="196746" y="62230"/>
                </a:lnTo>
                <a:lnTo>
                  <a:pt x="211297" y="60960"/>
                </a:lnTo>
                <a:lnTo>
                  <a:pt x="224076" y="59690"/>
                </a:lnTo>
                <a:lnTo>
                  <a:pt x="225426" y="59690"/>
                </a:lnTo>
                <a:lnTo>
                  <a:pt x="226776" y="58420"/>
                </a:lnTo>
                <a:lnTo>
                  <a:pt x="229475" y="58420"/>
                </a:lnTo>
                <a:lnTo>
                  <a:pt x="236065" y="57150"/>
                </a:lnTo>
                <a:lnTo>
                  <a:pt x="242650" y="54610"/>
                </a:lnTo>
                <a:lnTo>
                  <a:pt x="247713" y="50800"/>
                </a:lnTo>
                <a:lnTo>
                  <a:pt x="91793" y="50800"/>
                </a:lnTo>
                <a:lnTo>
                  <a:pt x="89094" y="49530"/>
                </a:lnTo>
                <a:close/>
              </a:path>
              <a:path w="297179" h="297179">
                <a:moveTo>
                  <a:pt x="87744" y="90170"/>
                </a:moveTo>
                <a:lnTo>
                  <a:pt x="79646" y="90170"/>
                </a:lnTo>
                <a:lnTo>
                  <a:pt x="87744" y="91440"/>
                </a:lnTo>
                <a:lnTo>
                  <a:pt x="87744" y="90170"/>
                </a:lnTo>
                <a:close/>
              </a:path>
              <a:path w="297179" h="297179">
                <a:moveTo>
                  <a:pt x="148496" y="0"/>
                </a:moveTo>
                <a:lnTo>
                  <a:pt x="134575" y="0"/>
                </a:lnTo>
                <a:lnTo>
                  <a:pt x="126218" y="1270"/>
                </a:lnTo>
                <a:lnTo>
                  <a:pt x="121910" y="7620"/>
                </a:lnTo>
                <a:lnTo>
                  <a:pt x="120135" y="21590"/>
                </a:lnTo>
                <a:lnTo>
                  <a:pt x="124203" y="24130"/>
                </a:lnTo>
                <a:lnTo>
                  <a:pt x="124203" y="27940"/>
                </a:lnTo>
                <a:lnTo>
                  <a:pt x="125552" y="33020"/>
                </a:lnTo>
                <a:lnTo>
                  <a:pt x="128252" y="34290"/>
                </a:lnTo>
                <a:lnTo>
                  <a:pt x="130950" y="36830"/>
                </a:lnTo>
                <a:lnTo>
                  <a:pt x="133650" y="40640"/>
                </a:lnTo>
                <a:lnTo>
                  <a:pt x="114738" y="45720"/>
                </a:lnTo>
                <a:lnTo>
                  <a:pt x="113388" y="46990"/>
                </a:lnTo>
                <a:lnTo>
                  <a:pt x="102590" y="46990"/>
                </a:lnTo>
                <a:lnTo>
                  <a:pt x="95843" y="48260"/>
                </a:lnTo>
                <a:lnTo>
                  <a:pt x="95843" y="50800"/>
                </a:lnTo>
                <a:lnTo>
                  <a:pt x="247713" y="50800"/>
                </a:lnTo>
                <a:lnTo>
                  <a:pt x="249737" y="41910"/>
                </a:lnTo>
                <a:lnTo>
                  <a:pt x="260535" y="41910"/>
                </a:lnTo>
                <a:lnTo>
                  <a:pt x="260535" y="38100"/>
                </a:lnTo>
                <a:lnTo>
                  <a:pt x="260985" y="36830"/>
                </a:lnTo>
                <a:lnTo>
                  <a:pt x="149846" y="36830"/>
                </a:lnTo>
                <a:lnTo>
                  <a:pt x="151196" y="34290"/>
                </a:lnTo>
                <a:lnTo>
                  <a:pt x="151196" y="31750"/>
                </a:lnTo>
                <a:lnTo>
                  <a:pt x="152546" y="29210"/>
                </a:lnTo>
                <a:lnTo>
                  <a:pt x="156341" y="22860"/>
                </a:lnTo>
                <a:lnTo>
                  <a:pt x="156594" y="16510"/>
                </a:lnTo>
                <a:lnTo>
                  <a:pt x="154823" y="10160"/>
                </a:lnTo>
                <a:lnTo>
                  <a:pt x="152546" y="3810"/>
                </a:lnTo>
                <a:lnTo>
                  <a:pt x="151196" y="2540"/>
                </a:lnTo>
                <a:lnTo>
                  <a:pt x="148496" y="2540"/>
                </a:lnTo>
                <a:lnTo>
                  <a:pt x="148496" y="0"/>
                </a:lnTo>
                <a:close/>
              </a:path>
              <a:path w="297179" h="297179">
                <a:moveTo>
                  <a:pt x="260535" y="41910"/>
                </a:moveTo>
                <a:lnTo>
                  <a:pt x="252437" y="41910"/>
                </a:lnTo>
                <a:lnTo>
                  <a:pt x="260535" y="43180"/>
                </a:lnTo>
                <a:lnTo>
                  <a:pt x="260535" y="41910"/>
                </a:lnTo>
                <a:close/>
              </a:path>
              <a:path w="297179" h="297179">
                <a:moveTo>
                  <a:pt x="240290" y="12700"/>
                </a:moveTo>
                <a:lnTo>
                  <a:pt x="219268" y="12700"/>
                </a:lnTo>
                <a:lnTo>
                  <a:pt x="208555" y="13970"/>
                </a:lnTo>
                <a:lnTo>
                  <a:pt x="199867" y="16510"/>
                </a:lnTo>
                <a:lnTo>
                  <a:pt x="195733" y="19050"/>
                </a:lnTo>
                <a:lnTo>
                  <a:pt x="194384" y="19050"/>
                </a:lnTo>
                <a:lnTo>
                  <a:pt x="191684" y="20320"/>
                </a:lnTo>
                <a:lnTo>
                  <a:pt x="190336" y="20320"/>
                </a:lnTo>
                <a:lnTo>
                  <a:pt x="190336" y="21590"/>
                </a:lnTo>
                <a:lnTo>
                  <a:pt x="186286" y="22860"/>
                </a:lnTo>
                <a:lnTo>
                  <a:pt x="179538" y="22860"/>
                </a:lnTo>
                <a:lnTo>
                  <a:pt x="178188" y="29210"/>
                </a:lnTo>
                <a:lnTo>
                  <a:pt x="164017" y="31750"/>
                </a:lnTo>
                <a:lnTo>
                  <a:pt x="149846" y="36830"/>
                </a:lnTo>
                <a:lnTo>
                  <a:pt x="260985" y="36830"/>
                </a:lnTo>
                <a:lnTo>
                  <a:pt x="261885" y="34290"/>
                </a:lnTo>
                <a:lnTo>
                  <a:pt x="259185" y="30480"/>
                </a:lnTo>
                <a:lnTo>
                  <a:pt x="257835" y="30480"/>
                </a:lnTo>
                <a:lnTo>
                  <a:pt x="256486" y="29210"/>
                </a:lnTo>
                <a:lnTo>
                  <a:pt x="255136" y="25400"/>
                </a:lnTo>
                <a:lnTo>
                  <a:pt x="252437" y="24130"/>
                </a:lnTo>
                <a:lnTo>
                  <a:pt x="250539" y="19050"/>
                </a:lnTo>
                <a:lnTo>
                  <a:pt x="247376" y="16510"/>
                </a:lnTo>
                <a:lnTo>
                  <a:pt x="243706" y="15240"/>
                </a:lnTo>
                <a:lnTo>
                  <a:pt x="240290" y="1270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582213" y="5369281"/>
            <a:ext cx="2596515" cy="541020"/>
            <a:chOff x="3582213" y="5369281"/>
            <a:chExt cx="2596515" cy="541020"/>
          </a:xfrm>
        </p:grpSpPr>
        <p:sp>
          <p:nvSpPr>
            <p:cNvPr id="4" name="object 4" descr=""/>
            <p:cNvSpPr/>
            <p:nvPr/>
          </p:nvSpPr>
          <p:spPr>
            <a:xfrm>
              <a:off x="3582213" y="5603438"/>
              <a:ext cx="296545" cy="288290"/>
            </a:xfrm>
            <a:custGeom>
              <a:avLst/>
              <a:gdLst/>
              <a:ahLst/>
              <a:cxnLst/>
              <a:rect l="l" t="t" r="r" b="b"/>
              <a:pathLst>
                <a:path w="296545" h="288289">
                  <a:moveTo>
                    <a:pt x="115364" y="55880"/>
                  </a:moveTo>
                  <a:lnTo>
                    <a:pt x="76062" y="55880"/>
                  </a:lnTo>
                  <a:lnTo>
                    <a:pt x="74712" y="57150"/>
                  </a:lnTo>
                  <a:lnTo>
                    <a:pt x="66614" y="63500"/>
                  </a:lnTo>
                  <a:lnTo>
                    <a:pt x="66614" y="64769"/>
                  </a:lnTo>
                  <a:lnTo>
                    <a:pt x="63914" y="67310"/>
                  </a:lnTo>
                  <a:lnTo>
                    <a:pt x="59865" y="69850"/>
                  </a:lnTo>
                  <a:lnTo>
                    <a:pt x="53118" y="73660"/>
                  </a:lnTo>
                  <a:lnTo>
                    <a:pt x="51768" y="77469"/>
                  </a:lnTo>
                  <a:lnTo>
                    <a:pt x="45671" y="83819"/>
                  </a:lnTo>
                  <a:lnTo>
                    <a:pt x="37419" y="92709"/>
                  </a:lnTo>
                  <a:lnTo>
                    <a:pt x="29926" y="102870"/>
                  </a:lnTo>
                  <a:lnTo>
                    <a:pt x="26106" y="106680"/>
                  </a:lnTo>
                  <a:lnTo>
                    <a:pt x="23408" y="114300"/>
                  </a:lnTo>
                  <a:lnTo>
                    <a:pt x="22058" y="114300"/>
                  </a:lnTo>
                  <a:lnTo>
                    <a:pt x="19359" y="121920"/>
                  </a:lnTo>
                  <a:lnTo>
                    <a:pt x="15331" y="137159"/>
                  </a:lnTo>
                  <a:lnTo>
                    <a:pt x="9405" y="158750"/>
                  </a:lnTo>
                  <a:lnTo>
                    <a:pt x="4745" y="179070"/>
                  </a:lnTo>
                  <a:lnTo>
                    <a:pt x="4513" y="193040"/>
                  </a:lnTo>
                  <a:lnTo>
                    <a:pt x="3500" y="204470"/>
                  </a:lnTo>
                  <a:lnTo>
                    <a:pt x="1476" y="222250"/>
                  </a:lnTo>
                  <a:lnTo>
                    <a:pt x="191" y="236220"/>
                  </a:lnTo>
                  <a:lnTo>
                    <a:pt x="84" y="241300"/>
                  </a:lnTo>
                  <a:lnTo>
                    <a:pt x="274" y="245109"/>
                  </a:lnTo>
                  <a:lnTo>
                    <a:pt x="371" y="250190"/>
                  </a:lnTo>
                  <a:lnTo>
                    <a:pt x="13243" y="288290"/>
                  </a:lnTo>
                  <a:lnTo>
                    <a:pt x="22775" y="288290"/>
                  </a:lnTo>
                  <a:lnTo>
                    <a:pt x="28806" y="287020"/>
                  </a:lnTo>
                  <a:lnTo>
                    <a:pt x="30156" y="284480"/>
                  </a:lnTo>
                  <a:lnTo>
                    <a:pt x="30156" y="283209"/>
                  </a:lnTo>
                  <a:lnTo>
                    <a:pt x="31505" y="281940"/>
                  </a:lnTo>
                  <a:lnTo>
                    <a:pt x="32855" y="281940"/>
                  </a:lnTo>
                  <a:lnTo>
                    <a:pt x="32855" y="274320"/>
                  </a:lnTo>
                  <a:lnTo>
                    <a:pt x="34205" y="271780"/>
                  </a:lnTo>
                  <a:lnTo>
                    <a:pt x="36004" y="271780"/>
                  </a:lnTo>
                  <a:lnTo>
                    <a:pt x="36904" y="269240"/>
                  </a:lnTo>
                  <a:lnTo>
                    <a:pt x="36904" y="264159"/>
                  </a:lnTo>
                  <a:lnTo>
                    <a:pt x="45020" y="264159"/>
                  </a:lnTo>
                  <a:lnTo>
                    <a:pt x="53118" y="259080"/>
                  </a:lnTo>
                  <a:lnTo>
                    <a:pt x="61216" y="256540"/>
                  </a:lnTo>
                  <a:lnTo>
                    <a:pt x="66614" y="254000"/>
                  </a:lnTo>
                  <a:lnTo>
                    <a:pt x="72013" y="252730"/>
                  </a:lnTo>
                  <a:lnTo>
                    <a:pt x="78761" y="252730"/>
                  </a:lnTo>
                  <a:lnTo>
                    <a:pt x="88947" y="250190"/>
                  </a:lnTo>
                  <a:lnTo>
                    <a:pt x="112355" y="247650"/>
                  </a:lnTo>
                  <a:lnTo>
                    <a:pt x="123299" y="247650"/>
                  </a:lnTo>
                  <a:lnTo>
                    <a:pt x="124649" y="245109"/>
                  </a:lnTo>
                  <a:lnTo>
                    <a:pt x="132747" y="241300"/>
                  </a:lnTo>
                  <a:lnTo>
                    <a:pt x="142195" y="238759"/>
                  </a:lnTo>
                  <a:lnTo>
                    <a:pt x="150401" y="237490"/>
                  </a:lnTo>
                  <a:lnTo>
                    <a:pt x="158230" y="237490"/>
                  </a:lnTo>
                  <a:lnTo>
                    <a:pt x="164795" y="236220"/>
                  </a:lnTo>
                  <a:lnTo>
                    <a:pt x="174604" y="236220"/>
                  </a:lnTo>
                  <a:lnTo>
                    <a:pt x="178652" y="234950"/>
                  </a:lnTo>
                  <a:lnTo>
                    <a:pt x="38254" y="234950"/>
                  </a:lnTo>
                  <a:lnTo>
                    <a:pt x="39604" y="232409"/>
                  </a:lnTo>
                  <a:lnTo>
                    <a:pt x="39604" y="228600"/>
                  </a:lnTo>
                  <a:lnTo>
                    <a:pt x="44338" y="224790"/>
                  </a:lnTo>
                  <a:lnTo>
                    <a:pt x="50079" y="215900"/>
                  </a:lnTo>
                  <a:lnTo>
                    <a:pt x="56323" y="205740"/>
                  </a:lnTo>
                  <a:lnTo>
                    <a:pt x="62566" y="196850"/>
                  </a:lnTo>
                  <a:lnTo>
                    <a:pt x="65264" y="193040"/>
                  </a:lnTo>
                  <a:lnTo>
                    <a:pt x="69313" y="187959"/>
                  </a:lnTo>
                  <a:lnTo>
                    <a:pt x="72013" y="184150"/>
                  </a:lnTo>
                  <a:lnTo>
                    <a:pt x="28806" y="184150"/>
                  </a:lnTo>
                  <a:lnTo>
                    <a:pt x="29882" y="171450"/>
                  </a:lnTo>
                  <a:lnTo>
                    <a:pt x="32349" y="158750"/>
                  </a:lnTo>
                  <a:lnTo>
                    <a:pt x="35069" y="147320"/>
                  </a:lnTo>
                  <a:lnTo>
                    <a:pt x="36904" y="135890"/>
                  </a:lnTo>
                  <a:lnTo>
                    <a:pt x="36904" y="129540"/>
                  </a:lnTo>
                  <a:lnTo>
                    <a:pt x="39604" y="125730"/>
                  </a:lnTo>
                  <a:lnTo>
                    <a:pt x="39604" y="121920"/>
                  </a:lnTo>
                  <a:lnTo>
                    <a:pt x="63914" y="88900"/>
                  </a:lnTo>
                  <a:lnTo>
                    <a:pt x="76062" y="76200"/>
                  </a:lnTo>
                  <a:lnTo>
                    <a:pt x="120766" y="76200"/>
                  </a:lnTo>
                  <a:lnTo>
                    <a:pt x="119187" y="71119"/>
                  </a:lnTo>
                  <a:lnTo>
                    <a:pt x="117057" y="63500"/>
                  </a:lnTo>
                  <a:lnTo>
                    <a:pt x="115687" y="58419"/>
                  </a:lnTo>
                  <a:lnTo>
                    <a:pt x="115364" y="55880"/>
                  </a:lnTo>
                  <a:close/>
                </a:path>
                <a:path w="296545" h="288289">
                  <a:moveTo>
                    <a:pt x="36004" y="271780"/>
                  </a:moveTo>
                  <a:lnTo>
                    <a:pt x="35554" y="271780"/>
                  </a:lnTo>
                  <a:lnTo>
                    <a:pt x="35554" y="273050"/>
                  </a:lnTo>
                  <a:lnTo>
                    <a:pt x="36004" y="271780"/>
                  </a:lnTo>
                  <a:close/>
                </a:path>
                <a:path w="296545" h="288289">
                  <a:moveTo>
                    <a:pt x="175954" y="236220"/>
                  </a:moveTo>
                  <a:lnTo>
                    <a:pt x="169205" y="236220"/>
                  </a:lnTo>
                  <a:lnTo>
                    <a:pt x="169205" y="241300"/>
                  </a:lnTo>
                  <a:lnTo>
                    <a:pt x="173254" y="242570"/>
                  </a:lnTo>
                  <a:lnTo>
                    <a:pt x="177304" y="242570"/>
                  </a:lnTo>
                  <a:lnTo>
                    <a:pt x="181352" y="245109"/>
                  </a:lnTo>
                  <a:lnTo>
                    <a:pt x="181352" y="247650"/>
                  </a:lnTo>
                  <a:lnTo>
                    <a:pt x="182701" y="247650"/>
                  </a:lnTo>
                  <a:lnTo>
                    <a:pt x="182701" y="252730"/>
                  </a:lnTo>
                  <a:lnTo>
                    <a:pt x="184051" y="255270"/>
                  </a:lnTo>
                  <a:lnTo>
                    <a:pt x="186751" y="255270"/>
                  </a:lnTo>
                  <a:lnTo>
                    <a:pt x="188100" y="256540"/>
                  </a:lnTo>
                  <a:lnTo>
                    <a:pt x="200247" y="256540"/>
                  </a:lnTo>
                  <a:lnTo>
                    <a:pt x="206995" y="257809"/>
                  </a:lnTo>
                  <a:lnTo>
                    <a:pt x="217793" y="257809"/>
                  </a:lnTo>
                  <a:lnTo>
                    <a:pt x="217793" y="260350"/>
                  </a:lnTo>
                  <a:lnTo>
                    <a:pt x="224541" y="260350"/>
                  </a:lnTo>
                  <a:lnTo>
                    <a:pt x="237025" y="265430"/>
                  </a:lnTo>
                  <a:lnTo>
                    <a:pt x="250523" y="266700"/>
                  </a:lnTo>
                  <a:lnTo>
                    <a:pt x="262507" y="262890"/>
                  </a:lnTo>
                  <a:lnTo>
                    <a:pt x="270447" y="251459"/>
                  </a:lnTo>
                  <a:lnTo>
                    <a:pt x="271797" y="251459"/>
                  </a:lnTo>
                  <a:lnTo>
                    <a:pt x="273336" y="247650"/>
                  </a:lnTo>
                  <a:lnTo>
                    <a:pt x="279222" y="237490"/>
                  </a:lnTo>
                  <a:lnTo>
                    <a:pt x="177304" y="237490"/>
                  </a:lnTo>
                  <a:lnTo>
                    <a:pt x="175954" y="236220"/>
                  </a:lnTo>
                  <a:close/>
                </a:path>
                <a:path w="296545" h="288289">
                  <a:moveTo>
                    <a:pt x="124188" y="173990"/>
                  </a:moveTo>
                  <a:lnTo>
                    <a:pt x="81461" y="173990"/>
                  </a:lnTo>
                  <a:lnTo>
                    <a:pt x="81641" y="181609"/>
                  </a:lnTo>
                  <a:lnTo>
                    <a:pt x="81804" y="185420"/>
                  </a:lnTo>
                  <a:lnTo>
                    <a:pt x="82600" y="200659"/>
                  </a:lnTo>
                  <a:lnTo>
                    <a:pt x="82811" y="210820"/>
                  </a:lnTo>
                  <a:lnTo>
                    <a:pt x="84159" y="212090"/>
                  </a:lnTo>
                  <a:lnTo>
                    <a:pt x="85509" y="217170"/>
                  </a:lnTo>
                  <a:lnTo>
                    <a:pt x="84159" y="219709"/>
                  </a:lnTo>
                  <a:lnTo>
                    <a:pt x="76062" y="222250"/>
                  </a:lnTo>
                  <a:lnTo>
                    <a:pt x="69313" y="223520"/>
                  </a:lnTo>
                  <a:lnTo>
                    <a:pt x="58517" y="228600"/>
                  </a:lnTo>
                  <a:lnTo>
                    <a:pt x="202946" y="228600"/>
                  </a:lnTo>
                  <a:lnTo>
                    <a:pt x="212394" y="231140"/>
                  </a:lnTo>
                  <a:lnTo>
                    <a:pt x="209695" y="231140"/>
                  </a:lnTo>
                  <a:lnTo>
                    <a:pt x="193499" y="234950"/>
                  </a:lnTo>
                  <a:lnTo>
                    <a:pt x="189450" y="236220"/>
                  </a:lnTo>
                  <a:lnTo>
                    <a:pt x="184051" y="236220"/>
                  </a:lnTo>
                  <a:lnTo>
                    <a:pt x="178652" y="237490"/>
                  </a:lnTo>
                  <a:lnTo>
                    <a:pt x="279222" y="237490"/>
                  </a:lnTo>
                  <a:lnTo>
                    <a:pt x="279958" y="236220"/>
                  </a:lnTo>
                  <a:lnTo>
                    <a:pt x="284107" y="227330"/>
                  </a:lnTo>
                  <a:lnTo>
                    <a:pt x="223191" y="227330"/>
                  </a:lnTo>
                  <a:lnTo>
                    <a:pt x="223191" y="213359"/>
                  </a:lnTo>
                  <a:lnTo>
                    <a:pt x="124649" y="213359"/>
                  </a:lnTo>
                  <a:lnTo>
                    <a:pt x="124649" y="205740"/>
                  </a:lnTo>
                  <a:lnTo>
                    <a:pt x="125998" y="205740"/>
                  </a:lnTo>
                  <a:lnTo>
                    <a:pt x="125998" y="182880"/>
                  </a:lnTo>
                  <a:lnTo>
                    <a:pt x="124649" y="182880"/>
                  </a:lnTo>
                  <a:lnTo>
                    <a:pt x="124188" y="173990"/>
                  </a:lnTo>
                  <a:close/>
                </a:path>
                <a:path w="296545" h="288289">
                  <a:moveTo>
                    <a:pt x="197547" y="228600"/>
                  </a:moveTo>
                  <a:lnTo>
                    <a:pt x="54468" y="228600"/>
                  </a:lnTo>
                  <a:lnTo>
                    <a:pt x="51768" y="229870"/>
                  </a:lnTo>
                  <a:lnTo>
                    <a:pt x="51768" y="232409"/>
                  </a:lnTo>
                  <a:lnTo>
                    <a:pt x="46369" y="233680"/>
                  </a:lnTo>
                  <a:lnTo>
                    <a:pt x="45020" y="233680"/>
                  </a:lnTo>
                  <a:lnTo>
                    <a:pt x="38254" y="234950"/>
                  </a:lnTo>
                  <a:lnTo>
                    <a:pt x="178652" y="234950"/>
                  </a:lnTo>
                  <a:lnTo>
                    <a:pt x="182701" y="233680"/>
                  </a:lnTo>
                  <a:lnTo>
                    <a:pt x="188100" y="231140"/>
                  </a:lnTo>
                  <a:lnTo>
                    <a:pt x="193499" y="229870"/>
                  </a:lnTo>
                  <a:lnTo>
                    <a:pt x="197547" y="228600"/>
                  </a:lnTo>
                  <a:close/>
                </a:path>
                <a:path w="296545" h="288289">
                  <a:moveTo>
                    <a:pt x="288245" y="109220"/>
                  </a:moveTo>
                  <a:lnTo>
                    <a:pt x="229264" y="109220"/>
                  </a:lnTo>
                  <a:lnTo>
                    <a:pt x="242423" y="113030"/>
                  </a:lnTo>
                  <a:lnTo>
                    <a:pt x="251534" y="123190"/>
                  </a:lnTo>
                  <a:lnTo>
                    <a:pt x="255583" y="124459"/>
                  </a:lnTo>
                  <a:lnTo>
                    <a:pt x="256725" y="138430"/>
                  </a:lnTo>
                  <a:lnTo>
                    <a:pt x="256844" y="151130"/>
                  </a:lnTo>
                  <a:lnTo>
                    <a:pt x="256637" y="160020"/>
                  </a:lnTo>
                  <a:lnTo>
                    <a:pt x="255583" y="171450"/>
                  </a:lnTo>
                  <a:lnTo>
                    <a:pt x="253516" y="182880"/>
                  </a:lnTo>
                  <a:lnTo>
                    <a:pt x="250184" y="195580"/>
                  </a:lnTo>
                  <a:lnTo>
                    <a:pt x="254233" y="195580"/>
                  </a:lnTo>
                  <a:lnTo>
                    <a:pt x="254233" y="196850"/>
                  </a:lnTo>
                  <a:lnTo>
                    <a:pt x="250184" y="198120"/>
                  </a:lnTo>
                  <a:lnTo>
                    <a:pt x="247485" y="201930"/>
                  </a:lnTo>
                  <a:lnTo>
                    <a:pt x="250184" y="205740"/>
                  </a:lnTo>
                  <a:lnTo>
                    <a:pt x="247485" y="205740"/>
                  </a:lnTo>
                  <a:lnTo>
                    <a:pt x="244785" y="209550"/>
                  </a:lnTo>
                  <a:lnTo>
                    <a:pt x="244785" y="213359"/>
                  </a:lnTo>
                  <a:lnTo>
                    <a:pt x="240736" y="213359"/>
                  </a:lnTo>
                  <a:lnTo>
                    <a:pt x="236688" y="219709"/>
                  </a:lnTo>
                  <a:lnTo>
                    <a:pt x="233989" y="222250"/>
                  </a:lnTo>
                  <a:lnTo>
                    <a:pt x="229939" y="223520"/>
                  </a:lnTo>
                  <a:lnTo>
                    <a:pt x="227240" y="224790"/>
                  </a:lnTo>
                  <a:lnTo>
                    <a:pt x="223191" y="227330"/>
                  </a:lnTo>
                  <a:lnTo>
                    <a:pt x="284107" y="227330"/>
                  </a:lnTo>
                  <a:lnTo>
                    <a:pt x="285293" y="224790"/>
                  </a:lnTo>
                  <a:lnTo>
                    <a:pt x="287296" y="218440"/>
                  </a:lnTo>
                  <a:lnTo>
                    <a:pt x="289173" y="210820"/>
                  </a:lnTo>
                  <a:lnTo>
                    <a:pt x="290797" y="204470"/>
                  </a:lnTo>
                  <a:lnTo>
                    <a:pt x="292041" y="198120"/>
                  </a:lnTo>
                  <a:lnTo>
                    <a:pt x="296089" y="195580"/>
                  </a:lnTo>
                  <a:lnTo>
                    <a:pt x="294741" y="193040"/>
                  </a:lnTo>
                  <a:lnTo>
                    <a:pt x="294846" y="182880"/>
                  </a:lnTo>
                  <a:lnTo>
                    <a:pt x="294951" y="177800"/>
                  </a:lnTo>
                  <a:lnTo>
                    <a:pt x="295879" y="154940"/>
                  </a:lnTo>
                  <a:lnTo>
                    <a:pt x="296089" y="143509"/>
                  </a:lnTo>
                  <a:lnTo>
                    <a:pt x="293686" y="134620"/>
                  </a:lnTo>
                  <a:lnTo>
                    <a:pt x="291029" y="124459"/>
                  </a:lnTo>
                  <a:lnTo>
                    <a:pt x="288878" y="115570"/>
                  </a:lnTo>
                  <a:lnTo>
                    <a:pt x="288245" y="109220"/>
                  </a:lnTo>
                  <a:close/>
                </a:path>
                <a:path w="296545" h="288289">
                  <a:moveTo>
                    <a:pt x="199728" y="123190"/>
                  </a:moveTo>
                  <a:lnTo>
                    <a:pt x="159757" y="123190"/>
                  </a:lnTo>
                  <a:lnTo>
                    <a:pt x="163806" y="124459"/>
                  </a:lnTo>
                  <a:lnTo>
                    <a:pt x="162309" y="135890"/>
                  </a:lnTo>
                  <a:lnTo>
                    <a:pt x="159925" y="147320"/>
                  </a:lnTo>
                  <a:lnTo>
                    <a:pt x="156777" y="158750"/>
                  </a:lnTo>
                  <a:lnTo>
                    <a:pt x="152992" y="168909"/>
                  </a:lnTo>
                  <a:lnTo>
                    <a:pt x="150946" y="177800"/>
                  </a:lnTo>
                  <a:lnTo>
                    <a:pt x="134097" y="212090"/>
                  </a:lnTo>
                  <a:lnTo>
                    <a:pt x="124649" y="213359"/>
                  </a:lnTo>
                  <a:lnTo>
                    <a:pt x="223191" y="213359"/>
                  </a:lnTo>
                  <a:lnTo>
                    <a:pt x="223191" y="204470"/>
                  </a:lnTo>
                  <a:lnTo>
                    <a:pt x="171905" y="204470"/>
                  </a:lnTo>
                  <a:lnTo>
                    <a:pt x="173254" y="200659"/>
                  </a:lnTo>
                  <a:lnTo>
                    <a:pt x="174604" y="199390"/>
                  </a:lnTo>
                  <a:lnTo>
                    <a:pt x="174604" y="195580"/>
                  </a:lnTo>
                  <a:lnTo>
                    <a:pt x="177240" y="191770"/>
                  </a:lnTo>
                  <a:lnTo>
                    <a:pt x="180509" y="185420"/>
                  </a:lnTo>
                  <a:lnTo>
                    <a:pt x="183524" y="177800"/>
                  </a:lnTo>
                  <a:lnTo>
                    <a:pt x="185401" y="172720"/>
                  </a:lnTo>
                  <a:lnTo>
                    <a:pt x="186751" y="172720"/>
                  </a:lnTo>
                  <a:lnTo>
                    <a:pt x="189324" y="166370"/>
                  </a:lnTo>
                  <a:lnTo>
                    <a:pt x="191137" y="160020"/>
                  </a:lnTo>
                  <a:lnTo>
                    <a:pt x="192444" y="153670"/>
                  </a:lnTo>
                  <a:lnTo>
                    <a:pt x="193499" y="147320"/>
                  </a:lnTo>
                  <a:lnTo>
                    <a:pt x="195545" y="138430"/>
                  </a:lnTo>
                  <a:lnTo>
                    <a:pt x="197717" y="129540"/>
                  </a:lnTo>
                  <a:lnTo>
                    <a:pt x="199728" y="123190"/>
                  </a:lnTo>
                  <a:close/>
                </a:path>
                <a:path w="296545" h="288289">
                  <a:moveTo>
                    <a:pt x="215094" y="194309"/>
                  </a:moveTo>
                  <a:lnTo>
                    <a:pt x="208345" y="194309"/>
                  </a:lnTo>
                  <a:lnTo>
                    <a:pt x="201596" y="196850"/>
                  </a:lnTo>
                  <a:lnTo>
                    <a:pt x="193499" y="199390"/>
                  </a:lnTo>
                  <a:lnTo>
                    <a:pt x="186751" y="200659"/>
                  </a:lnTo>
                  <a:lnTo>
                    <a:pt x="178652" y="203200"/>
                  </a:lnTo>
                  <a:lnTo>
                    <a:pt x="171905" y="204470"/>
                  </a:lnTo>
                  <a:lnTo>
                    <a:pt x="221841" y="204470"/>
                  </a:lnTo>
                  <a:lnTo>
                    <a:pt x="221841" y="198120"/>
                  </a:lnTo>
                  <a:lnTo>
                    <a:pt x="220491" y="196850"/>
                  </a:lnTo>
                  <a:lnTo>
                    <a:pt x="215094" y="196850"/>
                  </a:lnTo>
                  <a:lnTo>
                    <a:pt x="215094" y="194309"/>
                  </a:lnTo>
                  <a:close/>
                </a:path>
                <a:path w="296545" h="288289">
                  <a:moveTo>
                    <a:pt x="120766" y="76200"/>
                  </a:moveTo>
                  <a:lnTo>
                    <a:pt x="78761" y="76200"/>
                  </a:lnTo>
                  <a:lnTo>
                    <a:pt x="81945" y="88900"/>
                  </a:lnTo>
                  <a:lnTo>
                    <a:pt x="84785" y="105409"/>
                  </a:lnTo>
                  <a:lnTo>
                    <a:pt x="84890" y="109220"/>
                  </a:lnTo>
                  <a:lnTo>
                    <a:pt x="84265" y="123190"/>
                  </a:lnTo>
                  <a:lnTo>
                    <a:pt x="76062" y="132080"/>
                  </a:lnTo>
                  <a:lnTo>
                    <a:pt x="76062" y="133350"/>
                  </a:lnTo>
                  <a:lnTo>
                    <a:pt x="72013" y="133350"/>
                  </a:lnTo>
                  <a:lnTo>
                    <a:pt x="69313" y="139700"/>
                  </a:lnTo>
                  <a:lnTo>
                    <a:pt x="65264" y="140970"/>
                  </a:lnTo>
                  <a:lnTo>
                    <a:pt x="63916" y="142240"/>
                  </a:lnTo>
                  <a:lnTo>
                    <a:pt x="63916" y="143509"/>
                  </a:lnTo>
                  <a:lnTo>
                    <a:pt x="62566" y="143509"/>
                  </a:lnTo>
                  <a:lnTo>
                    <a:pt x="53684" y="153670"/>
                  </a:lnTo>
                  <a:lnTo>
                    <a:pt x="45180" y="163830"/>
                  </a:lnTo>
                  <a:lnTo>
                    <a:pt x="36928" y="173990"/>
                  </a:lnTo>
                  <a:lnTo>
                    <a:pt x="28806" y="184150"/>
                  </a:lnTo>
                  <a:lnTo>
                    <a:pt x="72013" y="184150"/>
                  </a:lnTo>
                  <a:lnTo>
                    <a:pt x="74712" y="181609"/>
                  </a:lnTo>
                  <a:lnTo>
                    <a:pt x="76062" y="181609"/>
                  </a:lnTo>
                  <a:lnTo>
                    <a:pt x="76062" y="177800"/>
                  </a:lnTo>
                  <a:lnTo>
                    <a:pt x="78761" y="176530"/>
                  </a:lnTo>
                  <a:lnTo>
                    <a:pt x="81461" y="173990"/>
                  </a:lnTo>
                  <a:lnTo>
                    <a:pt x="124188" y="173990"/>
                  </a:lnTo>
                  <a:lnTo>
                    <a:pt x="123468" y="162559"/>
                  </a:lnTo>
                  <a:lnTo>
                    <a:pt x="124079" y="151130"/>
                  </a:lnTo>
                  <a:lnTo>
                    <a:pt x="127348" y="142240"/>
                  </a:lnTo>
                  <a:lnTo>
                    <a:pt x="131397" y="139700"/>
                  </a:lnTo>
                  <a:lnTo>
                    <a:pt x="136796" y="138430"/>
                  </a:lnTo>
                  <a:lnTo>
                    <a:pt x="138146" y="133350"/>
                  </a:lnTo>
                  <a:lnTo>
                    <a:pt x="139494" y="132080"/>
                  </a:lnTo>
                  <a:lnTo>
                    <a:pt x="142195" y="132080"/>
                  </a:lnTo>
                  <a:lnTo>
                    <a:pt x="143545" y="130809"/>
                  </a:lnTo>
                  <a:lnTo>
                    <a:pt x="147593" y="129540"/>
                  </a:lnTo>
                  <a:lnTo>
                    <a:pt x="152992" y="128270"/>
                  </a:lnTo>
                  <a:lnTo>
                    <a:pt x="157059" y="127000"/>
                  </a:lnTo>
                  <a:lnTo>
                    <a:pt x="157059" y="125730"/>
                  </a:lnTo>
                  <a:lnTo>
                    <a:pt x="159757" y="125730"/>
                  </a:lnTo>
                  <a:lnTo>
                    <a:pt x="159757" y="123190"/>
                  </a:lnTo>
                  <a:lnTo>
                    <a:pt x="199728" y="123190"/>
                  </a:lnTo>
                  <a:lnTo>
                    <a:pt x="202946" y="113030"/>
                  </a:lnTo>
                  <a:lnTo>
                    <a:pt x="215093" y="109220"/>
                  </a:lnTo>
                  <a:lnTo>
                    <a:pt x="288245" y="109220"/>
                  </a:lnTo>
                  <a:lnTo>
                    <a:pt x="287992" y="106680"/>
                  </a:lnTo>
                  <a:lnTo>
                    <a:pt x="286642" y="105409"/>
                  </a:lnTo>
                  <a:lnTo>
                    <a:pt x="285293" y="105409"/>
                  </a:lnTo>
                  <a:lnTo>
                    <a:pt x="285293" y="104140"/>
                  </a:lnTo>
                  <a:lnTo>
                    <a:pt x="121949" y="104140"/>
                  </a:lnTo>
                  <a:lnTo>
                    <a:pt x="120599" y="100330"/>
                  </a:lnTo>
                  <a:lnTo>
                    <a:pt x="121949" y="80010"/>
                  </a:lnTo>
                  <a:lnTo>
                    <a:pt x="120766" y="76200"/>
                  </a:lnTo>
                  <a:close/>
                </a:path>
                <a:path w="296545" h="288289">
                  <a:moveTo>
                    <a:pt x="186751" y="40640"/>
                  </a:moveTo>
                  <a:lnTo>
                    <a:pt x="175954" y="40640"/>
                  </a:lnTo>
                  <a:lnTo>
                    <a:pt x="173254" y="46990"/>
                  </a:lnTo>
                  <a:lnTo>
                    <a:pt x="169205" y="49530"/>
                  </a:lnTo>
                  <a:lnTo>
                    <a:pt x="168045" y="55880"/>
                  </a:lnTo>
                  <a:lnTo>
                    <a:pt x="168063" y="64769"/>
                  </a:lnTo>
                  <a:lnTo>
                    <a:pt x="168190" y="72390"/>
                  </a:lnTo>
                  <a:lnTo>
                    <a:pt x="167856" y="78740"/>
                  </a:lnTo>
                  <a:lnTo>
                    <a:pt x="156881" y="86359"/>
                  </a:lnTo>
                  <a:lnTo>
                    <a:pt x="150949" y="90170"/>
                  </a:lnTo>
                  <a:lnTo>
                    <a:pt x="144893" y="92709"/>
                  </a:lnTo>
                  <a:lnTo>
                    <a:pt x="138841" y="96520"/>
                  </a:lnTo>
                  <a:lnTo>
                    <a:pt x="132916" y="99059"/>
                  </a:lnTo>
                  <a:lnTo>
                    <a:pt x="127243" y="101600"/>
                  </a:lnTo>
                  <a:lnTo>
                    <a:pt x="121949" y="104140"/>
                  </a:lnTo>
                  <a:lnTo>
                    <a:pt x="285293" y="104140"/>
                  </a:lnTo>
                  <a:lnTo>
                    <a:pt x="285293" y="102870"/>
                  </a:lnTo>
                  <a:lnTo>
                    <a:pt x="282593" y="96520"/>
                  </a:lnTo>
                  <a:lnTo>
                    <a:pt x="281244" y="96520"/>
                  </a:lnTo>
                  <a:lnTo>
                    <a:pt x="281244" y="95250"/>
                  </a:lnTo>
                  <a:lnTo>
                    <a:pt x="277194" y="92709"/>
                  </a:lnTo>
                  <a:lnTo>
                    <a:pt x="277194" y="91440"/>
                  </a:lnTo>
                  <a:lnTo>
                    <a:pt x="275846" y="90170"/>
                  </a:lnTo>
                  <a:lnTo>
                    <a:pt x="274495" y="90170"/>
                  </a:lnTo>
                  <a:lnTo>
                    <a:pt x="259555" y="78740"/>
                  </a:lnTo>
                  <a:lnTo>
                    <a:pt x="242089" y="73660"/>
                  </a:lnTo>
                  <a:lnTo>
                    <a:pt x="223613" y="72390"/>
                  </a:lnTo>
                  <a:lnTo>
                    <a:pt x="205645" y="72390"/>
                  </a:lnTo>
                  <a:lnTo>
                    <a:pt x="201596" y="69850"/>
                  </a:lnTo>
                  <a:lnTo>
                    <a:pt x="200247" y="67310"/>
                  </a:lnTo>
                  <a:lnTo>
                    <a:pt x="200247" y="63500"/>
                  </a:lnTo>
                  <a:lnTo>
                    <a:pt x="197547" y="58419"/>
                  </a:lnTo>
                  <a:lnTo>
                    <a:pt x="196199" y="57150"/>
                  </a:lnTo>
                  <a:lnTo>
                    <a:pt x="194849" y="54610"/>
                  </a:lnTo>
                  <a:lnTo>
                    <a:pt x="194849" y="52069"/>
                  </a:lnTo>
                  <a:lnTo>
                    <a:pt x="193499" y="52069"/>
                  </a:lnTo>
                  <a:lnTo>
                    <a:pt x="189450" y="50800"/>
                  </a:lnTo>
                  <a:lnTo>
                    <a:pt x="186751" y="43180"/>
                  </a:lnTo>
                  <a:lnTo>
                    <a:pt x="186751" y="40640"/>
                  </a:lnTo>
                  <a:close/>
                </a:path>
                <a:path w="296545" h="288289">
                  <a:moveTo>
                    <a:pt x="244617" y="0"/>
                  </a:moveTo>
                  <a:lnTo>
                    <a:pt x="220491" y="2540"/>
                  </a:lnTo>
                  <a:lnTo>
                    <a:pt x="215093" y="3810"/>
                  </a:lnTo>
                  <a:lnTo>
                    <a:pt x="200247" y="3810"/>
                  </a:lnTo>
                  <a:lnTo>
                    <a:pt x="198897" y="5080"/>
                  </a:lnTo>
                  <a:lnTo>
                    <a:pt x="196197" y="5080"/>
                  </a:lnTo>
                  <a:lnTo>
                    <a:pt x="154359" y="10160"/>
                  </a:lnTo>
                  <a:lnTo>
                    <a:pt x="148942" y="10160"/>
                  </a:lnTo>
                  <a:lnTo>
                    <a:pt x="146243" y="11430"/>
                  </a:lnTo>
                  <a:lnTo>
                    <a:pt x="130976" y="12700"/>
                  </a:lnTo>
                  <a:lnTo>
                    <a:pt x="114189" y="15240"/>
                  </a:lnTo>
                  <a:lnTo>
                    <a:pt x="99934" y="16510"/>
                  </a:lnTo>
                  <a:lnTo>
                    <a:pt x="92257" y="19050"/>
                  </a:lnTo>
                  <a:lnTo>
                    <a:pt x="84159" y="20319"/>
                  </a:lnTo>
                  <a:lnTo>
                    <a:pt x="82809" y="21590"/>
                  </a:lnTo>
                  <a:lnTo>
                    <a:pt x="77412" y="21590"/>
                  </a:lnTo>
                  <a:lnTo>
                    <a:pt x="74712" y="22860"/>
                  </a:lnTo>
                  <a:lnTo>
                    <a:pt x="70663" y="24130"/>
                  </a:lnTo>
                  <a:lnTo>
                    <a:pt x="63914" y="24130"/>
                  </a:lnTo>
                  <a:lnTo>
                    <a:pt x="50690" y="26669"/>
                  </a:lnTo>
                  <a:lnTo>
                    <a:pt x="37082" y="27940"/>
                  </a:lnTo>
                  <a:lnTo>
                    <a:pt x="25751" y="30480"/>
                  </a:lnTo>
                  <a:lnTo>
                    <a:pt x="19359" y="33019"/>
                  </a:lnTo>
                  <a:lnTo>
                    <a:pt x="19717" y="41910"/>
                  </a:lnTo>
                  <a:lnTo>
                    <a:pt x="20202" y="48260"/>
                  </a:lnTo>
                  <a:lnTo>
                    <a:pt x="22964" y="54610"/>
                  </a:lnTo>
                  <a:lnTo>
                    <a:pt x="30155" y="58419"/>
                  </a:lnTo>
                  <a:lnTo>
                    <a:pt x="46529" y="58419"/>
                  </a:lnTo>
                  <a:lnTo>
                    <a:pt x="63914" y="55880"/>
                  </a:lnTo>
                  <a:lnTo>
                    <a:pt x="115364" y="55880"/>
                  </a:lnTo>
                  <a:lnTo>
                    <a:pt x="115202" y="54610"/>
                  </a:lnTo>
                  <a:lnTo>
                    <a:pt x="122498" y="52069"/>
                  </a:lnTo>
                  <a:lnTo>
                    <a:pt x="130048" y="48260"/>
                  </a:lnTo>
                  <a:lnTo>
                    <a:pt x="137597" y="45719"/>
                  </a:lnTo>
                  <a:lnTo>
                    <a:pt x="144893" y="43180"/>
                  </a:lnTo>
                  <a:lnTo>
                    <a:pt x="160430" y="40640"/>
                  </a:lnTo>
                  <a:lnTo>
                    <a:pt x="189450" y="40640"/>
                  </a:lnTo>
                  <a:lnTo>
                    <a:pt x="192149" y="39369"/>
                  </a:lnTo>
                  <a:lnTo>
                    <a:pt x="251534" y="39369"/>
                  </a:lnTo>
                  <a:lnTo>
                    <a:pt x="259631" y="36830"/>
                  </a:lnTo>
                  <a:lnTo>
                    <a:pt x="261782" y="30480"/>
                  </a:lnTo>
                  <a:lnTo>
                    <a:pt x="262668" y="24130"/>
                  </a:lnTo>
                  <a:lnTo>
                    <a:pt x="263047" y="17780"/>
                  </a:lnTo>
                  <a:lnTo>
                    <a:pt x="263680" y="11430"/>
                  </a:lnTo>
                  <a:lnTo>
                    <a:pt x="255604" y="2540"/>
                  </a:lnTo>
                  <a:lnTo>
                    <a:pt x="244617" y="0"/>
                  </a:lnTo>
                  <a:close/>
                </a:path>
                <a:path w="296545" h="288289">
                  <a:moveTo>
                    <a:pt x="250184" y="39369"/>
                  </a:moveTo>
                  <a:lnTo>
                    <a:pt x="220492" y="39369"/>
                  </a:lnTo>
                  <a:lnTo>
                    <a:pt x="228590" y="40640"/>
                  </a:lnTo>
                  <a:lnTo>
                    <a:pt x="243435" y="40640"/>
                  </a:lnTo>
                  <a:lnTo>
                    <a:pt x="250184" y="39369"/>
                  </a:lnTo>
                  <a:close/>
                </a:path>
              </a:pathLst>
            </a:custGeom>
            <a:solidFill>
              <a:srgbClr val="0105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8076" y="5369281"/>
              <a:ext cx="2590401" cy="540887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4140" y="5347432"/>
            <a:ext cx="464351" cy="585955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6647683"/>
            <a:ext cx="9144000" cy="210820"/>
            <a:chOff x="0" y="6647683"/>
            <a:chExt cx="9144000" cy="21082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47683"/>
              <a:ext cx="9143999" cy="2438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291844" y="3698494"/>
            <a:ext cx="6450330" cy="13055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ctr"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Lecture</a:t>
            </a:r>
            <a:r>
              <a:rPr dirty="0" sz="2800" spc="-7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10</a:t>
            </a:r>
            <a:r>
              <a:rPr dirty="0" sz="2800" spc="-5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–</a:t>
            </a:r>
            <a:r>
              <a:rPr dirty="0" sz="2800" spc="-6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30">
                <a:solidFill>
                  <a:srgbClr val="000044"/>
                </a:solidFill>
                <a:latin typeface="Calibri"/>
                <a:cs typeface="Calibri"/>
              </a:rPr>
              <a:t>Church-</a:t>
            </a:r>
            <a:r>
              <a:rPr dirty="0" sz="2800" spc="-10">
                <a:solidFill>
                  <a:srgbClr val="000044"/>
                </a:solidFill>
                <a:latin typeface="Calibri"/>
                <a:cs typeface="Calibri"/>
              </a:rPr>
              <a:t>Turing</a:t>
            </a:r>
            <a:r>
              <a:rPr dirty="0" sz="2800" spc="-3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Thesis</a:t>
            </a:r>
            <a:r>
              <a:rPr dirty="0" sz="2800" spc="-6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and</a:t>
            </a:r>
            <a:r>
              <a:rPr dirty="0" sz="2800" spc="-5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44"/>
                </a:solidFill>
                <a:latin typeface="Calibri"/>
                <a:cs typeface="Calibri"/>
              </a:rPr>
              <a:t>Limits </a:t>
            </a: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of</a:t>
            </a:r>
            <a:r>
              <a:rPr dirty="0" sz="2800" spc="-10">
                <a:solidFill>
                  <a:srgbClr val="000044"/>
                </a:solidFill>
                <a:latin typeface="Calibri"/>
                <a:cs typeface="Calibri"/>
              </a:rPr>
              <a:t> Computation</a:t>
            </a:r>
            <a:endParaRPr sz="28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295"/>
              </a:spcBef>
            </a:pP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Dr</a:t>
            </a:r>
            <a:r>
              <a:rPr dirty="0" sz="2800" spc="-8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44"/>
                </a:solidFill>
                <a:latin typeface="Calibri"/>
                <a:cs typeface="Calibri"/>
              </a:rPr>
              <a:t>Yushi</a:t>
            </a:r>
            <a:r>
              <a:rPr dirty="0" sz="2800" spc="-5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Li</a:t>
            </a:r>
            <a:r>
              <a:rPr dirty="0" sz="2800" spc="-8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and</a:t>
            </a:r>
            <a:r>
              <a:rPr dirty="0" sz="2800" spc="-8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70">
                <a:solidFill>
                  <a:srgbClr val="000044"/>
                </a:solidFill>
                <a:latin typeface="Calibri"/>
                <a:cs typeface="Calibri"/>
              </a:rPr>
              <a:t>Dr.</a:t>
            </a:r>
            <a:r>
              <a:rPr dirty="0" sz="2800" spc="-6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Chunchuan</a:t>
            </a:r>
            <a:r>
              <a:rPr dirty="0" sz="2800" spc="-3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0044"/>
                </a:solidFill>
                <a:latin typeface="Calibri"/>
                <a:cs typeface="Calibri"/>
              </a:rPr>
              <a:t>Lyu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57375" y="1227201"/>
            <a:ext cx="643636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2125" marR="5080" indent="-175006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Calibri"/>
                <a:cs typeface="Calibri"/>
              </a:rPr>
              <a:t>INT201</a:t>
            </a:r>
            <a:r>
              <a:rPr dirty="0" sz="4000" spc="-75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Decision,</a:t>
            </a:r>
            <a:r>
              <a:rPr dirty="0" sz="4000" spc="-3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Computation </a:t>
            </a:r>
            <a:r>
              <a:rPr dirty="0" sz="4000" b="1">
                <a:latin typeface="Calibri"/>
                <a:cs typeface="Calibri"/>
              </a:rPr>
              <a:t>and</a:t>
            </a:r>
            <a:r>
              <a:rPr dirty="0" sz="4000" spc="-6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Language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005586"/>
            <a:ext cx="30276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/>
              <a:t>Church-</a:t>
            </a:r>
            <a:r>
              <a:rPr dirty="0" sz="2800" spc="-10"/>
              <a:t>Turing</a:t>
            </a:r>
            <a:r>
              <a:rPr dirty="0" sz="2800" spc="-100"/>
              <a:t> </a:t>
            </a:r>
            <a:r>
              <a:rPr dirty="0" sz="2800" spc="-10"/>
              <a:t>Thesis</a:t>
            </a:r>
            <a:endParaRPr sz="28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224" y="2211324"/>
            <a:ext cx="6021324" cy="416813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13359" y="1583817"/>
            <a:ext cx="8129905" cy="4582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prove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thesis,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world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800">
              <a:latin typeface="Calibri"/>
              <a:cs typeface="Calibri"/>
            </a:endParaRPr>
          </a:p>
          <a:p>
            <a:pPr algn="just" marL="5955665" marR="38417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Stephen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Wolfram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hyper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graph replacement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based</a:t>
            </a:r>
            <a:endParaRPr sz="1800">
              <a:latin typeface="Calibri"/>
              <a:cs typeface="Calibri"/>
            </a:endParaRPr>
          </a:p>
          <a:p>
            <a:pPr algn="just" marL="5955665" marR="8572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formalism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theory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everything.</a:t>
            </a:r>
            <a:endParaRPr sz="1800">
              <a:latin typeface="Calibri"/>
              <a:cs typeface="Calibri"/>
            </a:endParaRPr>
          </a:p>
          <a:p>
            <a:pPr marL="5955665" marR="9144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theory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like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true,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world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is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computable. </a:t>
            </a:r>
            <a:r>
              <a:rPr dirty="0" sz="1800">
                <a:latin typeface="Calibri"/>
                <a:cs typeface="Calibri"/>
              </a:rPr>
              <a:t>(how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know?)</a:t>
            </a:r>
            <a:endParaRPr sz="1800">
              <a:latin typeface="Calibri"/>
              <a:cs typeface="Calibri"/>
            </a:endParaRPr>
          </a:p>
          <a:p>
            <a:pPr marL="5897245" marR="5080">
              <a:lnSpc>
                <a:spcPct val="100000"/>
              </a:lnSpc>
              <a:spcBef>
                <a:spcPts val="1195"/>
              </a:spcBef>
            </a:pPr>
            <a:r>
              <a:rPr dirty="0" sz="1400" spc="-10">
                <a:latin typeface="Calibri"/>
                <a:cs typeface="Calibri"/>
              </a:rPr>
              <a:t>https://writings.stephenwolfra m.com/2020/04/finally-</a:t>
            </a:r>
            <a:r>
              <a:rPr dirty="0" sz="1400" spc="-25">
                <a:latin typeface="Calibri"/>
                <a:cs typeface="Calibri"/>
              </a:rPr>
              <a:t>we- </a:t>
            </a:r>
            <a:r>
              <a:rPr dirty="0" sz="1400" spc="-20">
                <a:latin typeface="Calibri"/>
                <a:cs typeface="Calibri"/>
              </a:rPr>
              <a:t>may-have-</a:t>
            </a:r>
            <a:r>
              <a:rPr dirty="0" sz="1400" spc="-10">
                <a:latin typeface="Calibri"/>
                <a:cs typeface="Calibri"/>
              </a:rPr>
              <a:t>a-</a:t>
            </a:r>
            <a:r>
              <a:rPr dirty="0" sz="1400" spc="-20">
                <a:latin typeface="Calibri"/>
                <a:cs typeface="Calibri"/>
              </a:rPr>
              <a:t>path-</a:t>
            </a:r>
            <a:r>
              <a:rPr dirty="0" sz="1400" spc="-10">
                <a:latin typeface="Calibri"/>
                <a:cs typeface="Calibri"/>
              </a:rPr>
              <a:t>to-</a:t>
            </a:r>
            <a:r>
              <a:rPr dirty="0" sz="1400" spc="-20">
                <a:latin typeface="Calibri"/>
                <a:cs typeface="Calibri"/>
              </a:rPr>
              <a:t>the- </a:t>
            </a:r>
            <a:r>
              <a:rPr dirty="0" sz="1400" spc="-10">
                <a:latin typeface="Calibri"/>
                <a:cs typeface="Calibri"/>
              </a:rPr>
              <a:t>fundamental-theory-</a:t>
            </a:r>
            <a:r>
              <a:rPr dirty="0" sz="1400" spc="-25">
                <a:latin typeface="Calibri"/>
                <a:cs typeface="Calibri"/>
              </a:rPr>
              <a:t>of- </a:t>
            </a:r>
            <a:r>
              <a:rPr dirty="0" sz="1400" spc="-10">
                <a:latin typeface="Calibri"/>
                <a:cs typeface="Calibri"/>
              </a:rPr>
              <a:t>physics-and-its-beautiful/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005586"/>
            <a:ext cx="30276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/>
              <a:t>Church-</a:t>
            </a:r>
            <a:r>
              <a:rPr dirty="0" sz="2800" spc="-10"/>
              <a:t>Turing</a:t>
            </a:r>
            <a:r>
              <a:rPr dirty="0" sz="2800" spc="-100"/>
              <a:t> </a:t>
            </a:r>
            <a:r>
              <a:rPr dirty="0" sz="2800" spc="-10"/>
              <a:t>Thesis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694131" y="1859737"/>
            <a:ext cx="7258050" cy="384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prove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thesis,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world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equivalent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up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spc="-25" i="1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i="1">
                <a:latin typeface="Calibri"/>
                <a:cs typeface="Calibri"/>
              </a:rPr>
              <a:t>manipulating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</a:t>
            </a:r>
            <a:r>
              <a:rPr dirty="0" sz="1800" spc="-5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sequence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of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finite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symbols.</a:t>
            </a:r>
            <a:endParaRPr sz="1800">
              <a:latin typeface="Calibri"/>
              <a:cs typeface="Calibri"/>
            </a:endParaRPr>
          </a:p>
          <a:p>
            <a:pPr marL="12700" marR="455930">
              <a:lnSpc>
                <a:spcPct val="100000"/>
              </a:lnSpc>
              <a:spcBef>
                <a:spcPts val="2000"/>
              </a:spcBef>
            </a:pPr>
            <a:r>
              <a:rPr dirty="0" sz="1800">
                <a:latin typeface="Calibri"/>
                <a:cs typeface="Calibri"/>
              </a:rPr>
              <a:t>Q: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quantum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universe,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clearly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things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cannot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captured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discrete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A: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examines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finite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sequence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symbols,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cannot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represent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mathematical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object.</a:t>
            </a:r>
            <a:endParaRPr sz="1800">
              <a:latin typeface="Calibri"/>
              <a:cs typeface="Calibri"/>
            </a:endParaRPr>
          </a:p>
          <a:p>
            <a:pPr marL="12700" marR="312420">
              <a:lnSpc>
                <a:spcPct val="100000"/>
              </a:lnSpc>
              <a:spcBef>
                <a:spcPts val="5"/>
              </a:spcBef>
              <a:tabLst>
                <a:tab pos="6218555" algn="l"/>
              </a:tabLst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question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extra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power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physical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world,</a:t>
            </a:r>
            <a:r>
              <a:rPr dirty="0" sz="1800">
                <a:latin typeface="Calibri"/>
                <a:cs typeface="Calibri"/>
              </a:rPr>
              <a:t>	can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you </a:t>
            </a:r>
            <a:r>
              <a:rPr dirty="0" sz="1800">
                <a:latin typeface="Calibri"/>
                <a:cs typeface="Calibri"/>
              </a:rPr>
              <a:t>do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terms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recognizing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finite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sequence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symbols?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fact,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quantum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Turing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equivalent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machine.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Also,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Church-</a:t>
            </a:r>
            <a:r>
              <a:rPr dirty="0" sz="1800" spc="-10">
                <a:latin typeface="Calibri"/>
                <a:cs typeface="Calibri"/>
              </a:rPr>
              <a:t>Turing </a:t>
            </a:r>
            <a:r>
              <a:rPr dirty="0" sz="1800">
                <a:latin typeface="Calibri"/>
                <a:cs typeface="Calibri"/>
              </a:rPr>
              <a:t>thesis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about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complexity.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251" y="610577"/>
            <a:ext cx="318617" cy="28874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415133" y="733891"/>
            <a:ext cx="25400" cy="23495"/>
          </a:xfrm>
          <a:custGeom>
            <a:avLst/>
            <a:gdLst/>
            <a:ahLst/>
            <a:cxnLst/>
            <a:rect l="l" t="t" r="r" b="b"/>
            <a:pathLst>
              <a:path w="25400" h="23495">
                <a:moveTo>
                  <a:pt x="9707" y="22819"/>
                </a:moveTo>
                <a:lnTo>
                  <a:pt x="14529" y="23364"/>
                </a:lnTo>
                <a:lnTo>
                  <a:pt x="18534" y="23160"/>
                </a:lnTo>
                <a:lnTo>
                  <a:pt x="12934" y="23160"/>
                </a:lnTo>
                <a:lnTo>
                  <a:pt x="9707" y="22819"/>
                </a:lnTo>
                <a:close/>
              </a:path>
              <a:path w="25400" h="23495">
                <a:moveTo>
                  <a:pt x="4231" y="19315"/>
                </a:moveTo>
                <a:lnTo>
                  <a:pt x="12934" y="23160"/>
                </a:lnTo>
                <a:lnTo>
                  <a:pt x="15776" y="20863"/>
                </a:lnTo>
                <a:lnTo>
                  <a:pt x="15806" y="20577"/>
                </a:lnTo>
                <a:lnTo>
                  <a:pt x="7279" y="20577"/>
                </a:lnTo>
                <a:lnTo>
                  <a:pt x="4231" y="19315"/>
                </a:lnTo>
                <a:close/>
              </a:path>
              <a:path w="25400" h="23495">
                <a:moveTo>
                  <a:pt x="15881" y="12026"/>
                </a:moveTo>
                <a:lnTo>
                  <a:pt x="15035" y="12795"/>
                </a:lnTo>
                <a:lnTo>
                  <a:pt x="15104" y="12942"/>
                </a:lnTo>
                <a:lnTo>
                  <a:pt x="16420" y="14773"/>
                </a:lnTo>
                <a:lnTo>
                  <a:pt x="15776" y="20863"/>
                </a:lnTo>
                <a:lnTo>
                  <a:pt x="12934" y="23160"/>
                </a:lnTo>
                <a:lnTo>
                  <a:pt x="18534" y="23160"/>
                </a:lnTo>
                <a:lnTo>
                  <a:pt x="21412" y="23014"/>
                </a:lnTo>
                <a:lnTo>
                  <a:pt x="25075" y="16405"/>
                </a:lnTo>
                <a:lnTo>
                  <a:pt x="24430" y="14159"/>
                </a:lnTo>
                <a:lnTo>
                  <a:pt x="22235" y="12942"/>
                </a:lnTo>
                <a:lnTo>
                  <a:pt x="21785" y="12795"/>
                </a:lnTo>
                <a:lnTo>
                  <a:pt x="17929" y="12312"/>
                </a:lnTo>
                <a:lnTo>
                  <a:pt x="15881" y="12026"/>
                </a:lnTo>
                <a:close/>
              </a:path>
              <a:path w="25400" h="23495">
                <a:moveTo>
                  <a:pt x="6894" y="22430"/>
                </a:moveTo>
                <a:lnTo>
                  <a:pt x="7516" y="22588"/>
                </a:lnTo>
                <a:lnTo>
                  <a:pt x="9707" y="22819"/>
                </a:lnTo>
                <a:lnTo>
                  <a:pt x="6894" y="22430"/>
                </a:lnTo>
                <a:close/>
              </a:path>
              <a:path w="25400" h="23495">
                <a:moveTo>
                  <a:pt x="6366" y="22296"/>
                </a:moveTo>
                <a:lnTo>
                  <a:pt x="6894" y="22430"/>
                </a:lnTo>
                <a:lnTo>
                  <a:pt x="6366" y="22296"/>
                </a:lnTo>
                <a:close/>
              </a:path>
              <a:path w="25400" h="23495">
                <a:moveTo>
                  <a:pt x="1282" y="11865"/>
                </a:moveTo>
                <a:lnTo>
                  <a:pt x="17" y="14773"/>
                </a:lnTo>
                <a:lnTo>
                  <a:pt x="0" y="15017"/>
                </a:lnTo>
                <a:lnTo>
                  <a:pt x="798" y="18453"/>
                </a:lnTo>
                <a:lnTo>
                  <a:pt x="5220" y="22006"/>
                </a:lnTo>
                <a:lnTo>
                  <a:pt x="6366" y="22296"/>
                </a:lnTo>
                <a:lnTo>
                  <a:pt x="4213" y="19448"/>
                </a:lnTo>
                <a:lnTo>
                  <a:pt x="4231" y="19315"/>
                </a:lnTo>
                <a:lnTo>
                  <a:pt x="1444" y="18161"/>
                </a:lnTo>
                <a:lnTo>
                  <a:pt x="143" y="15017"/>
                </a:lnTo>
                <a:lnTo>
                  <a:pt x="78" y="14773"/>
                </a:lnTo>
                <a:lnTo>
                  <a:pt x="1282" y="11865"/>
                </a:lnTo>
                <a:close/>
              </a:path>
              <a:path w="25400" h="23495">
                <a:moveTo>
                  <a:pt x="8006" y="10928"/>
                </a:moveTo>
                <a:lnTo>
                  <a:pt x="5090" y="13133"/>
                </a:lnTo>
                <a:lnTo>
                  <a:pt x="4231" y="19315"/>
                </a:lnTo>
                <a:lnTo>
                  <a:pt x="7279" y="20577"/>
                </a:lnTo>
                <a:lnTo>
                  <a:pt x="10623" y="19193"/>
                </a:lnTo>
                <a:lnTo>
                  <a:pt x="11992" y="15836"/>
                </a:lnTo>
                <a:lnTo>
                  <a:pt x="12131" y="15690"/>
                </a:lnTo>
                <a:lnTo>
                  <a:pt x="12657" y="15017"/>
                </a:lnTo>
                <a:lnTo>
                  <a:pt x="15013" y="12815"/>
                </a:lnTo>
                <a:lnTo>
                  <a:pt x="14490" y="12087"/>
                </a:lnTo>
                <a:lnTo>
                  <a:pt x="11670" y="11459"/>
                </a:lnTo>
                <a:lnTo>
                  <a:pt x="8006" y="10928"/>
                </a:lnTo>
                <a:close/>
              </a:path>
              <a:path w="25400" h="23495">
                <a:moveTo>
                  <a:pt x="15013" y="12815"/>
                </a:moveTo>
                <a:lnTo>
                  <a:pt x="12657" y="15017"/>
                </a:lnTo>
                <a:lnTo>
                  <a:pt x="12131" y="15690"/>
                </a:lnTo>
                <a:lnTo>
                  <a:pt x="11760" y="16405"/>
                </a:lnTo>
                <a:lnTo>
                  <a:pt x="10623" y="19193"/>
                </a:lnTo>
                <a:lnTo>
                  <a:pt x="7279" y="20577"/>
                </a:lnTo>
                <a:lnTo>
                  <a:pt x="15806" y="20577"/>
                </a:lnTo>
                <a:lnTo>
                  <a:pt x="16420" y="14773"/>
                </a:lnTo>
                <a:lnTo>
                  <a:pt x="15013" y="12815"/>
                </a:lnTo>
                <a:close/>
              </a:path>
              <a:path w="25400" h="23495">
                <a:moveTo>
                  <a:pt x="6724" y="7560"/>
                </a:moveTo>
                <a:lnTo>
                  <a:pt x="2754" y="9616"/>
                </a:lnTo>
                <a:lnTo>
                  <a:pt x="1832" y="10603"/>
                </a:lnTo>
                <a:lnTo>
                  <a:pt x="78" y="14773"/>
                </a:lnTo>
                <a:lnTo>
                  <a:pt x="143" y="15017"/>
                </a:lnTo>
                <a:lnTo>
                  <a:pt x="1444" y="18161"/>
                </a:lnTo>
                <a:lnTo>
                  <a:pt x="4231" y="19315"/>
                </a:lnTo>
                <a:lnTo>
                  <a:pt x="5090" y="13133"/>
                </a:lnTo>
                <a:lnTo>
                  <a:pt x="8006" y="10928"/>
                </a:lnTo>
                <a:lnTo>
                  <a:pt x="11351" y="10928"/>
                </a:lnTo>
                <a:lnTo>
                  <a:pt x="10173" y="8655"/>
                </a:lnTo>
                <a:lnTo>
                  <a:pt x="6724" y="7560"/>
                </a:lnTo>
                <a:close/>
              </a:path>
              <a:path w="25400" h="23495">
                <a:moveTo>
                  <a:pt x="11992" y="15836"/>
                </a:moveTo>
                <a:lnTo>
                  <a:pt x="11842" y="16203"/>
                </a:lnTo>
                <a:lnTo>
                  <a:pt x="11992" y="15836"/>
                </a:lnTo>
                <a:close/>
              </a:path>
              <a:path w="25400" h="23495">
                <a:moveTo>
                  <a:pt x="12058" y="15836"/>
                </a:moveTo>
                <a:lnTo>
                  <a:pt x="11873" y="16203"/>
                </a:lnTo>
                <a:lnTo>
                  <a:pt x="12058" y="15836"/>
                </a:lnTo>
                <a:close/>
              </a:path>
              <a:path w="25400" h="23495">
                <a:moveTo>
                  <a:pt x="11739" y="11449"/>
                </a:moveTo>
                <a:lnTo>
                  <a:pt x="14490" y="12087"/>
                </a:lnTo>
                <a:lnTo>
                  <a:pt x="15013" y="12815"/>
                </a:lnTo>
                <a:lnTo>
                  <a:pt x="15881" y="12026"/>
                </a:lnTo>
                <a:lnTo>
                  <a:pt x="11739" y="11449"/>
                </a:lnTo>
                <a:close/>
              </a:path>
              <a:path w="25400" h="23495">
                <a:moveTo>
                  <a:pt x="22490" y="7560"/>
                </a:moveTo>
                <a:lnTo>
                  <a:pt x="6724" y="7560"/>
                </a:lnTo>
                <a:lnTo>
                  <a:pt x="10173" y="8655"/>
                </a:lnTo>
                <a:lnTo>
                  <a:pt x="11611" y="11431"/>
                </a:lnTo>
                <a:lnTo>
                  <a:pt x="15881" y="12026"/>
                </a:lnTo>
                <a:lnTo>
                  <a:pt x="18235" y="10391"/>
                </a:lnTo>
                <a:lnTo>
                  <a:pt x="22490" y="7560"/>
                </a:lnTo>
                <a:close/>
              </a:path>
              <a:path w="25400" h="23495">
                <a:moveTo>
                  <a:pt x="18340" y="0"/>
                </a:moveTo>
                <a:lnTo>
                  <a:pt x="1282" y="11865"/>
                </a:lnTo>
                <a:lnTo>
                  <a:pt x="1832" y="10603"/>
                </a:lnTo>
                <a:lnTo>
                  <a:pt x="2754" y="9616"/>
                </a:lnTo>
                <a:lnTo>
                  <a:pt x="6724" y="7560"/>
                </a:lnTo>
                <a:lnTo>
                  <a:pt x="22490" y="7560"/>
                </a:lnTo>
                <a:lnTo>
                  <a:pt x="22721" y="7406"/>
                </a:lnTo>
                <a:lnTo>
                  <a:pt x="23286" y="4597"/>
                </a:lnTo>
                <a:lnTo>
                  <a:pt x="20687" y="692"/>
                </a:lnTo>
                <a:lnTo>
                  <a:pt x="18340" y="0"/>
                </a:lnTo>
                <a:close/>
              </a:path>
              <a:path w="25400" h="23495">
                <a:moveTo>
                  <a:pt x="11625" y="11449"/>
                </a:moveTo>
                <a:close/>
              </a:path>
              <a:path w="25400" h="23495">
                <a:moveTo>
                  <a:pt x="11625" y="11449"/>
                </a:moveTo>
                <a:close/>
              </a:path>
              <a:path w="25400" h="23495">
                <a:moveTo>
                  <a:pt x="11611" y="11431"/>
                </a:moveTo>
                <a:lnTo>
                  <a:pt x="11739" y="11449"/>
                </a:lnTo>
                <a:lnTo>
                  <a:pt x="11611" y="11431"/>
                </a:lnTo>
                <a:close/>
              </a:path>
              <a:path w="25400" h="23495">
                <a:moveTo>
                  <a:pt x="11351" y="10928"/>
                </a:moveTo>
                <a:lnTo>
                  <a:pt x="8006" y="10928"/>
                </a:lnTo>
                <a:lnTo>
                  <a:pt x="11611" y="11431"/>
                </a:lnTo>
                <a:lnTo>
                  <a:pt x="11351" y="10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4939" y="582437"/>
            <a:ext cx="1012733" cy="305625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005586"/>
            <a:ext cx="30276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/>
              <a:t>Church-</a:t>
            </a:r>
            <a:r>
              <a:rPr dirty="0" sz="2800" spc="-10"/>
              <a:t>Turing</a:t>
            </a:r>
            <a:r>
              <a:rPr dirty="0" sz="2800" spc="-100"/>
              <a:t> </a:t>
            </a:r>
            <a:r>
              <a:rPr dirty="0" sz="2800" spc="-10"/>
              <a:t>Thesis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694131" y="5713272"/>
            <a:ext cx="719455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manipulate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tape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cannot simulate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finite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time,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construct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Turing-</a:t>
            </a:r>
            <a:r>
              <a:rPr dirty="0" sz="1800" spc="-10">
                <a:latin typeface="Calibri"/>
                <a:cs typeface="Calibri"/>
              </a:rPr>
              <a:t>recognizable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language.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4655" y="3412235"/>
            <a:ext cx="2012530" cy="196496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94131" y="1859737"/>
            <a:ext cx="8212455" cy="3049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disprove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thesis,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recognizable/decidable</a:t>
            </a:r>
            <a:r>
              <a:rPr dirty="0" sz="1800">
                <a:latin typeface="Calibri"/>
                <a:cs typeface="Calibri"/>
              </a:rPr>
              <a:t> language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physical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device.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process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DFA,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PDA.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65"/>
              </a:spcBef>
            </a:pPr>
            <a:endParaRPr sz="1800">
              <a:latin typeface="Calibri"/>
              <a:cs typeface="Calibri"/>
            </a:endParaRPr>
          </a:p>
          <a:p>
            <a:pPr marL="5747385" marR="106997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draw </a:t>
            </a:r>
            <a:r>
              <a:rPr dirty="0" sz="1800">
                <a:latin typeface="Calibri"/>
                <a:cs typeface="Calibri"/>
              </a:rPr>
              <a:t>another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circle?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possible overlap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979" y="1702638"/>
            <a:ext cx="377154" cy="22900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63411" y="1647482"/>
            <a:ext cx="2441533" cy="32460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97761" y="1696952"/>
            <a:ext cx="336755" cy="21392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31244" y="1621085"/>
            <a:ext cx="1820637" cy="282714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005586"/>
            <a:ext cx="30276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/>
              <a:t>Church-</a:t>
            </a:r>
            <a:r>
              <a:rPr dirty="0" sz="2800" spc="-10"/>
              <a:t>Turing</a:t>
            </a:r>
            <a:r>
              <a:rPr dirty="0" sz="2800" spc="-100"/>
              <a:t> </a:t>
            </a:r>
            <a:r>
              <a:rPr dirty="0" sz="2800" spc="-10"/>
              <a:t>Thesis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694131" y="1858772"/>
            <a:ext cx="8286750" cy="429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78105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Calibri"/>
                <a:cs typeface="Calibri"/>
              </a:rPr>
              <a:t>Turing’s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original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argument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where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Turing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shows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human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computation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be </a:t>
            </a:r>
            <a:r>
              <a:rPr dirty="0" sz="2000">
                <a:latin typeface="Calibri"/>
                <a:cs typeface="Calibri"/>
              </a:rPr>
              <a:t>reduced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finite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simple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mechanical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operations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establishing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key </a:t>
            </a:r>
            <a:r>
              <a:rPr dirty="0" sz="2000" spc="-10">
                <a:latin typeface="Calibri"/>
                <a:cs typeface="Calibri"/>
              </a:rPr>
              <a:t>limitations: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000">
                <a:latin typeface="Calibri"/>
                <a:cs typeface="Calibri"/>
              </a:rPr>
              <a:t>Finite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symbols: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Humans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write/recognize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limited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distinct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symbols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000">
                <a:latin typeface="Calibri"/>
                <a:cs typeface="Calibri"/>
              </a:rPr>
              <a:t>Limited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observation: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view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bounded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squares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once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000">
                <a:latin typeface="Calibri"/>
                <a:cs typeface="Calibri"/>
              </a:rPr>
              <a:t>Local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movement: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move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attention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fixed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distance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000">
                <a:latin typeface="Calibri"/>
                <a:cs typeface="Calibri"/>
              </a:rPr>
              <a:t>Direct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manipulation: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must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observe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square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modify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000" spc="-10">
                <a:latin typeface="Calibri"/>
                <a:cs typeface="Calibri"/>
              </a:rPr>
              <a:t>Deterministic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behavior: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Actions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determined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current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observations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mental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000">
                <a:latin typeface="Calibri"/>
                <a:cs typeface="Calibri"/>
              </a:rPr>
              <a:t>Finite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mental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states: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possible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mental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bounded</a:t>
            </a:r>
            <a:endParaRPr sz="2000">
              <a:latin typeface="Calibri"/>
              <a:cs typeface="Calibri"/>
            </a:endParaRPr>
          </a:p>
          <a:p>
            <a:pPr marL="299085" marR="40767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000">
                <a:latin typeface="Calibri"/>
                <a:cs typeface="Calibri"/>
              </a:rPr>
              <a:t>Elementary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operations: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computation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reduces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simple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atomic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actions </a:t>
            </a:r>
            <a:r>
              <a:rPr dirty="0" sz="2000">
                <a:latin typeface="Calibri"/>
                <a:cs typeface="Calibri"/>
              </a:rPr>
              <a:t>(changing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mental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state, </a:t>
            </a:r>
            <a:r>
              <a:rPr dirty="0" sz="2000">
                <a:latin typeface="Calibri"/>
                <a:cs typeface="Calibri"/>
              </a:rPr>
              <a:t>moving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attention,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modifying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symbol)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368" y="1335628"/>
            <a:ext cx="3559846" cy="61423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6643" y="1300229"/>
            <a:ext cx="2474383" cy="303621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682" y="1575257"/>
            <a:ext cx="17164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Decidability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689559" y="2419604"/>
            <a:ext cx="7662545" cy="269684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whose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elements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pairs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(B,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w)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where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computation</a:t>
            </a:r>
            <a:r>
              <a:rPr dirty="0" sz="1800">
                <a:latin typeface="Calibri"/>
                <a:cs typeface="Calibri"/>
              </a:rPr>
              <a:t> model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(e,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g.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DFA,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NFA…).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alphabet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Σ.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(B,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L(B).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50100"/>
              </a:lnSpc>
              <a:spcBef>
                <a:spcPts val="765"/>
              </a:spcBef>
            </a:pPr>
            <a:r>
              <a:rPr dirty="0" sz="1800">
                <a:latin typeface="Calibri"/>
                <a:cs typeface="Calibri"/>
              </a:rPr>
              <a:t>Since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computation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Σ,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must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encode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pair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(B,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string.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76940" y="75603"/>
            <a:ext cx="8545830" cy="1582420"/>
            <a:chOff x="376940" y="75603"/>
            <a:chExt cx="8545830" cy="1582420"/>
          </a:xfrm>
        </p:grpSpPr>
        <p:sp>
          <p:nvSpPr>
            <p:cNvPr id="6" name="object 6" descr=""/>
            <p:cNvSpPr/>
            <p:nvPr/>
          </p:nvSpPr>
          <p:spPr>
            <a:xfrm>
              <a:off x="1425940" y="342480"/>
              <a:ext cx="29845" cy="37465"/>
            </a:xfrm>
            <a:custGeom>
              <a:avLst/>
              <a:gdLst/>
              <a:ahLst/>
              <a:cxnLst/>
              <a:rect l="l" t="t" r="r" b="b"/>
              <a:pathLst>
                <a:path w="29844" h="37464">
                  <a:moveTo>
                    <a:pt x="23168" y="0"/>
                  </a:moveTo>
                  <a:lnTo>
                    <a:pt x="20267" y="726"/>
                  </a:lnTo>
                  <a:lnTo>
                    <a:pt x="14745" y="8475"/>
                  </a:lnTo>
                  <a:lnTo>
                    <a:pt x="10819" y="14091"/>
                  </a:lnTo>
                  <a:lnTo>
                    <a:pt x="4914" y="23304"/>
                  </a:lnTo>
                  <a:lnTo>
                    <a:pt x="2617" y="26832"/>
                  </a:lnTo>
                  <a:lnTo>
                    <a:pt x="0" y="33065"/>
                  </a:lnTo>
                  <a:lnTo>
                    <a:pt x="1149" y="35880"/>
                  </a:lnTo>
                  <a:lnTo>
                    <a:pt x="4861" y="37438"/>
                  </a:lnTo>
                  <a:lnTo>
                    <a:pt x="29345" y="5782"/>
                  </a:lnTo>
                  <a:lnTo>
                    <a:pt x="28248" y="2520"/>
                  </a:lnTo>
                  <a:lnTo>
                    <a:pt x="23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253" y="483135"/>
              <a:ext cx="214557" cy="27289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074" y="478735"/>
              <a:ext cx="263002" cy="2667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940" y="75603"/>
              <a:ext cx="8545519" cy="158203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790" y="874123"/>
              <a:ext cx="127464" cy="26021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332" y="1336564"/>
              <a:ext cx="224479" cy="14223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869" y="1248944"/>
              <a:ext cx="980310" cy="27816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0712" y="1246231"/>
              <a:ext cx="196075" cy="25005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56998" y="1403385"/>
              <a:ext cx="45423" cy="76135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6932" y="1457706"/>
            <a:ext cx="64147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Acceptance</a:t>
            </a:r>
            <a:r>
              <a:rPr dirty="0" sz="2800" spc="-100"/>
              <a:t> </a:t>
            </a:r>
            <a:r>
              <a:rPr dirty="0" sz="2800"/>
              <a:t>problem</a:t>
            </a:r>
            <a:r>
              <a:rPr dirty="0" sz="2800" spc="-95"/>
              <a:t> </a:t>
            </a:r>
            <a:r>
              <a:rPr dirty="0" sz="2800"/>
              <a:t>for</a:t>
            </a:r>
            <a:r>
              <a:rPr dirty="0" sz="2800" spc="-114"/>
              <a:t> </a:t>
            </a:r>
            <a:r>
              <a:rPr dirty="0" sz="2800" spc="-10"/>
              <a:t>computation</a:t>
            </a:r>
            <a:r>
              <a:rPr dirty="0" sz="2800" spc="-90"/>
              <a:t> </a:t>
            </a:r>
            <a:r>
              <a:rPr dirty="0" sz="2800" spc="-10"/>
              <a:t>model</a:t>
            </a:r>
            <a:endParaRPr sz="2800"/>
          </a:p>
        </p:txBody>
      </p:sp>
      <p:sp>
        <p:nvSpPr>
          <p:cNvPr id="4" name="object 4" descr=""/>
          <p:cNvSpPr/>
          <p:nvPr/>
        </p:nvSpPr>
        <p:spPr>
          <a:xfrm>
            <a:off x="1560449" y="3078226"/>
            <a:ext cx="551180" cy="208915"/>
          </a:xfrm>
          <a:custGeom>
            <a:avLst/>
            <a:gdLst/>
            <a:ahLst/>
            <a:cxnLst/>
            <a:rect l="l" t="t" r="r" b="b"/>
            <a:pathLst>
              <a:path w="551180" h="208914">
                <a:moveTo>
                  <a:pt x="506602" y="0"/>
                </a:moveTo>
                <a:lnTo>
                  <a:pt x="494664" y="3937"/>
                </a:lnTo>
                <a:lnTo>
                  <a:pt x="530478" y="104266"/>
                </a:lnTo>
                <a:lnTo>
                  <a:pt x="494664" y="204597"/>
                </a:lnTo>
                <a:lnTo>
                  <a:pt x="506602" y="208787"/>
                </a:lnTo>
                <a:lnTo>
                  <a:pt x="551180" y="108458"/>
                </a:lnTo>
                <a:lnTo>
                  <a:pt x="551180" y="100202"/>
                </a:lnTo>
                <a:lnTo>
                  <a:pt x="506602" y="0"/>
                </a:lnTo>
                <a:close/>
              </a:path>
              <a:path w="551180" h="208914">
                <a:moveTo>
                  <a:pt x="44576" y="0"/>
                </a:moveTo>
                <a:lnTo>
                  <a:pt x="0" y="100329"/>
                </a:lnTo>
                <a:lnTo>
                  <a:pt x="0" y="108585"/>
                </a:lnTo>
                <a:lnTo>
                  <a:pt x="44576" y="208787"/>
                </a:lnTo>
                <a:lnTo>
                  <a:pt x="56387" y="204724"/>
                </a:lnTo>
                <a:lnTo>
                  <a:pt x="20573" y="104394"/>
                </a:lnTo>
                <a:lnTo>
                  <a:pt x="56387" y="4190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352672" y="4042409"/>
            <a:ext cx="551180" cy="208915"/>
          </a:xfrm>
          <a:custGeom>
            <a:avLst/>
            <a:gdLst/>
            <a:ahLst/>
            <a:cxnLst/>
            <a:rect l="l" t="t" r="r" b="b"/>
            <a:pathLst>
              <a:path w="551179" h="208914">
                <a:moveTo>
                  <a:pt x="506602" y="0"/>
                </a:moveTo>
                <a:lnTo>
                  <a:pt x="494664" y="4063"/>
                </a:lnTo>
                <a:lnTo>
                  <a:pt x="530478" y="104393"/>
                </a:lnTo>
                <a:lnTo>
                  <a:pt x="494664" y="204596"/>
                </a:lnTo>
                <a:lnTo>
                  <a:pt x="506602" y="208914"/>
                </a:lnTo>
                <a:lnTo>
                  <a:pt x="551179" y="108584"/>
                </a:lnTo>
                <a:lnTo>
                  <a:pt x="551179" y="100329"/>
                </a:lnTo>
                <a:lnTo>
                  <a:pt x="506602" y="0"/>
                </a:lnTo>
                <a:close/>
              </a:path>
              <a:path w="551179" h="208914">
                <a:moveTo>
                  <a:pt x="44576" y="0"/>
                </a:moveTo>
                <a:lnTo>
                  <a:pt x="0" y="100329"/>
                </a:lnTo>
                <a:lnTo>
                  <a:pt x="0" y="108584"/>
                </a:lnTo>
                <a:lnTo>
                  <a:pt x="44576" y="208914"/>
                </a:lnTo>
                <a:lnTo>
                  <a:pt x="56387" y="204850"/>
                </a:lnTo>
                <a:lnTo>
                  <a:pt x="20574" y="104520"/>
                </a:lnTo>
                <a:lnTo>
                  <a:pt x="56387" y="4317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142360" y="5008879"/>
            <a:ext cx="553085" cy="208915"/>
          </a:xfrm>
          <a:custGeom>
            <a:avLst/>
            <a:gdLst/>
            <a:ahLst/>
            <a:cxnLst/>
            <a:rect l="l" t="t" r="r" b="b"/>
            <a:pathLst>
              <a:path w="553085" h="208914">
                <a:moveTo>
                  <a:pt x="508126" y="0"/>
                </a:moveTo>
                <a:lnTo>
                  <a:pt x="496188" y="3937"/>
                </a:lnTo>
                <a:lnTo>
                  <a:pt x="532002" y="104267"/>
                </a:lnTo>
                <a:lnTo>
                  <a:pt x="496188" y="204597"/>
                </a:lnTo>
                <a:lnTo>
                  <a:pt x="508126" y="208788"/>
                </a:lnTo>
                <a:lnTo>
                  <a:pt x="552703" y="108458"/>
                </a:lnTo>
                <a:lnTo>
                  <a:pt x="552703" y="100203"/>
                </a:lnTo>
                <a:lnTo>
                  <a:pt x="508126" y="0"/>
                </a:lnTo>
                <a:close/>
              </a:path>
              <a:path w="553085" h="208914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788"/>
                </a:lnTo>
                <a:lnTo>
                  <a:pt x="56387" y="204724"/>
                </a:lnTo>
                <a:lnTo>
                  <a:pt x="20574" y="104394"/>
                </a:lnTo>
                <a:lnTo>
                  <a:pt x="56387" y="419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89559" y="2475738"/>
            <a:ext cx="6797040" cy="2762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Decision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problem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Dose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accept/generate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</a:t>
            </a:r>
            <a:r>
              <a:rPr dirty="0" sz="1800" spc="-25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939165" algn="l"/>
                <a:tab pos="1490980" algn="l"/>
              </a:tabLst>
            </a:pPr>
            <a:r>
              <a:rPr dirty="0" sz="1800" spc="-10" b="1">
                <a:latin typeface="Calibri"/>
                <a:cs typeface="Calibri"/>
              </a:rPr>
              <a:t>Instance</a:t>
            </a:r>
            <a:r>
              <a:rPr dirty="0" sz="1800" b="1">
                <a:latin typeface="Calibri"/>
                <a:cs typeface="Calibri"/>
              </a:rPr>
              <a:t>	</a:t>
            </a:r>
            <a:r>
              <a:rPr dirty="0" sz="1800">
                <a:latin typeface="Cambria Math"/>
                <a:cs typeface="Cambria Math"/>
              </a:rPr>
              <a:t>B,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encoding 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(B,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Universe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Ω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comprises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every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possible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instance:</a:t>
            </a:r>
            <a:endParaRPr sz="1800">
              <a:latin typeface="Calibri"/>
              <a:cs typeface="Calibri"/>
            </a:endParaRPr>
          </a:p>
          <a:p>
            <a:pPr algn="r" marR="580390">
              <a:lnSpc>
                <a:spcPct val="100000"/>
              </a:lnSpc>
              <a:spcBef>
                <a:spcPts val="1080"/>
              </a:spcBef>
              <a:tabLst>
                <a:tab pos="1159510" algn="l"/>
              </a:tabLst>
            </a:pPr>
            <a:r>
              <a:rPr dirty="0" sz="1800">
                <a:latin typeface="Times New Roman"/>
                <a:cs typeface="Times New Roman"/>
              </a:rPr>
              <a:t>Ω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B,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</a:t>
            </a:r>
            <a:r>
              <a:rPr dirty="0" sz="1800" spc="-1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Language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comprises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“yes”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instances</a:t>
            </a:r>
            <a:endParaRPr sz="1800">
              <a:latin typeface="Calibri"/>
              <a:cs typeface="Calibri"/>
            </a:endParaRPr>
          </a:p>
          <a:p>
            <a:pPr algn="r" marR="570230">
              <a:lnSpc>
                <a:spcPct val="100000"/>
              </a:lnSpc>
              <a:spcBef>
                <a:spcPts val="1080"/>
              </a:spcBef>
              <a:tabLst>
                <a:tab pos="1121410" algn="l"/>
              </a:tabLst>
            </a:pP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B,</a:t>
            </a:r>
            <a:r>
              <a:rPr dirty="0" sz="1800" spc="1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 </a:t>
            </a:r>
            <a:r>
              <a:rPr dirty="0" sz="1800">
                <a:latin typeface="Times New Roman"/>
                <a:cs typeface="Times New Roman"/>
              </a:rPr>
              <a:t>w}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⊆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Ω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6239" y="2190683"/>
            <a:ext cx="791173" cy="30220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38060" y="3329001"/>
            <a:ext cx="809156" cy="63753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960" y="1475054"/>
            <a:ext cx="55568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Acceptance</a:t>
            </a:r>
            <a:r>
              <a:rPr dirty="0" sz="2800" spc="-70"/>
              <a:t> </a:t>
            </a:r>
            <a:r>
              <a:rPr dirty="0" sz="2800"/>
              <a:t>problem</a:t>
            </a:r>
            <a:r>
              <a:rPr dirty="0" sz="2800" spc="-45"/>
              <a:t> </a:t>
            </a:r>
            <a:r>
              <a:rPr dirty="0" sz="2800"/>
              <a:t>for</a:t>
            </a:r>
            <a:r>
              <a:rPr dirty="0" sz="2800" spc="-75"/>
              <a:t> </a:t>
            </a:r>
            <a:r>
              <a:rPr dirty="0" sz="2800"/>
              <a:t>Language</a:t>
            </a:r>
            <a:r>
              <a:rPr dirty="0" sz="2800" spc="-80"/>
              <a:t> </a:t>
            </a:r>
            <a:r>
              <a:rPr dirty="0" sz="2800" spc="-20">
                <a:solidFill>
                  <a:srgbClr val="000000"/>
                </a:solidFill>
                <a:latin typeface="Cambria Math"/>
                <a:cs typeface="Cambria Math"/>
              </a:rPr>
              <a:t>L</a:t>
            </a:r>
            <a:r>
              <a:rPr dirty="0" baseline="-20833" sz="1800" spc="-30">
                <a:solidFill>
                  <a:srgbClr val="000000"/>
                </a:solidFill>
                <a:latin typeface="Times New Roman"/>
                <a:cs typeface="Times New Roman"/>
              </a:rPr>
              <a:t>DFA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560449" y="3055239"/>
            <a:ext cx="551180" cy="208915"/>
          </a:xfrm>
          <a:custGeom>
            <a:avLst/>
            <a:gdLst/>
            <a:ahLst/>
            <a:cxnLst/>
            <a:rect l="l" t="t" r="r" b="b"/>
            <a:pathLst>
              <a:path w="551180" h="208914">
                <a:moveTo>
                  <a:pt x="506602" y="0"/>
                </a:moveTo>
                <a:lnTo>
                  <a:pt x="494664" y="3937"/>
                </a:lnTo>
                <a:lnTo>
                  <a:pt x="530478" y="104266"/>
                </a:lnTo>
                <a:lnTo>
                  <a:pt x="494664" y="204597"/>
                </a:lnTo>
                <a:lnTo>
                  <a:pt x="506602" y="208787"/>
                </a:lnTo>
                <a:lnTo>
                  <a:pt x="551180" y="108458"/>
                </a:lnTo>
                <a:lnTo>
                  <a:pt x="551180" y="100202"/>
                </a:lnTo>
                <a:lnTo>
                  <a:pt x="506602" y="0"/>
                </a:lnTo>
                <a:close/>
              </a:path>
              <a:path w="551180" h="208914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787"/>
                </a:lnTo>
                <a:lnTo>
                  <a:pt x="56387" y="204724"/>
                </a:lnTo>
                <a:lnTo>
                  <a:pt x="20573" y="104394"/>
                </a:lnTo>
                <a:lnTo>
                  <a:pt x="56387" y="4190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352672" y="4069334"/>
            <a:ext cx="551180" cy="208915"/>
          </a:xfrm>
          <a:custGeom>
            <a:avLst/>
            <a:gdLst/>
            <a:ahLst/>
            <a:cxnLst/>
            <a:rect l="l" t="t" r="r" b="b"/>
            <a:pathLst>
              <a:path w="551179" h="208914">
                <a:moveTo>
                  <a:pt x="506602" y="0"/>
                </a:moveTo>
                <a:lnTo>
                  <a:pt x="494664" y="4064"/>
                </a:lnTo>
                <a:lnTo>
                  <a:pt x="530478" y="104394"/>
                </a:lnTo>
                <a:lnTo>
                  <a:pt x="494664" y="204597"/>
                </a:lnTo>
                <a:lnTo>
                  <a:pt x="506602" y="208788"/>
                </a:lnTo>
                <a:lnTo>
                  <a:pt x="551179" y="108458"/>
                </a:lnTo>
                <a:lnTo>
                  <a:pt x="551179" y="100203"/>
                </a:lnTo>
                <a:lnTo>
                  <a:pt x="506602" y="0"/>
                </a:lnTo>
                <a:close/>
              </a:path>
              <a:path w="551179" h="208914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788"/>
                </a:lnTo>
                <a:lnTo>
                  <a:pt x="56387" y="204851"/>
                </a:lnTo>
                <a:lnTo>
                  <a:pt x="20574" y="104521"/>
                </a:lnTo>
                <a:lnTo>
                  <a:pt x="56387" y="419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142360" y="4999228"/>
            <a:ext cx="553085" cy="208915"/>
          </a:xfrm>
          <a:custGeom>
            <a:avLst/>
            <a:gdLst/>
            <a:ahLst/>
            <a:cxnLst/>
            <a:rect l="l" t="t" r="r" b="b"/>
            <a:pathLst>
              <a:path w="553085" h="208914">
                <a:moveTo>
                  <a:pt x="508126" y="0"/>
                </a:moveTo>
                <a:lnTo>
                  <a:pt x="496188" y="4064"/>
                </a:lnTo>
                <a:lnTo>
                  <a:pt x="532002" y="104394"/>
                </a:lnTo>
                <a:lnTo>
                  <a:pt x="496188" y="204597"/>
                </a:lnTo>
                <a:lnTo>
                  <a:pt x="508126" y="208915"/>
                </a:lnTo>
                <a:lnTo>
                  <a:pt x="552703" y="108585"/>
                </a:lnTo>
                <a:lnTo>
                  <a:pt x="552703" y="100330"/>
                </a:lnTo>
                <a:lnTo>
                  <a:pt x="508126" y="0"/>
                </a:lnTo>
                <a:close/>
              </a:path>
              <a:path w="553085" h="208914">
                <a:moveTo>
                  <a:pt x="44576" y="0"/>
                </a:moveTo>
                <a:lnTo>
                  <a:pt x="0" y="100457"/>
                </a:lnTo>
                <a:lnTo>
                  <a:pt x="0" y="108712"/>
                </a:lnTo>
                <a:lnTo>
                  <a:pt x="44576" y="208915"/>
                </a:lnTo>
                <a:lnTo>
                  <a:pt x="56387" y="204851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Calibri"/>
                <a:cs typeface="Calibri"/>
              </a:rPr>
              <a:t>Decision</a:t>
            </a:r>
            <a:r>
              <a:rPr dirty="0" spc="-7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problem</a:t>
            </a:r>
            <a:r>
              <a:rPr dirty="0"/>
              <a:t>:</a:t>
            </a:r>
            <a:r>
              <a:rPr dirty="0" spc="-60"/>
              <a:t> </a:t>
            </a:r>
            <a:r>
              <a:rPr dirty="0"/>
              <a:t>Dose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given</a:t>
            </a:r>
            <a:r>
              <a:rPr dirty="0" spc="-25"/>
              <a:t> </a:t>
            </a:r>
            <a:r>
              <a:rPr dirty="0" spc="-20"/>
              <a:t>DFA</a:t>
            </a:r>
            <a:r>
              <a:rPr dirty="0" spc="-35"/>
              <a:t> </a:t>
            </a:r>
            <a:r>
              <a:rPr dirty="0"/>
              <a:t>B</a:t>
            </a:r>
            <a:r>
              <a:rPr dirty="0" spc="-35"/>
              <a:t> </a:t>
            </a:r>
            <a:r>
              <a:rPr dirty="0"/>
              <a:t>accept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given</a:t>
            </a:r>
            <a:r>
              <a:rPr dirty="0" spc="-25"/>
              <a:t> </a:t>
            </a:r>
            <a:r>
              <a:rPr dirty="0"/>
              <a:t>string</a:t>
            </a:r>
            <a:r>
              <a:rPr dirty="0" spc="-25"/>
              <a:t> </a:t>
            </a:r>
            <a:r>
              <a:rPr dirty="0" spc="-25">
                <a:latin typeface="Times New Roman"/>
                <a:cs typeface="Times New Roman"/>
              </a:rPr>
              <a:t>w</a:t>
            </a:r>
            <a:r>
              <a:rPr dirty="0" spc="-25"/>
              <a:t>?</a:t>
            </a:r>
          </a:p>
          <a:p>
            <a:pPr>
              <a:lnSpc>
                <a:spcPct val="100000"/>
              </a:lnSpc>
              <a:spcBef>
                <a:spcPts val="220"/>
              </a:spcBef>
            </a:pPr>
          </a:p>
          <a:p>
            <a:pPr marL="12700">
              <a:lnSpc>
                <a:spcPct val="100000"/>
              </a:lnSpc>
              <a:tabLst>
                <a:tab pos="939165" algn="l"/>
                <a:tab pos="1490980" algn="l"/>
              </a:tabLst>
            </a:pPr>
            <a:r>
              <a:rPr dirty="0" spc="-10" b="1">
                <a:latin typeface="Calibri"/>
                <a:cs typeface="Calibri"/>
              </a:rPr>
              <a:t>Instance</a:t>
            </a:r>
            <a:r>
              <a:rPr dirty="0" b="1">
                <a:latin typeface="Calibri"/>
                <a:cs typeface="Calibri"/>
              </a:rPr>
              <a:t>	</a:t>
            </a:r>
            <a:r>
              <a:rPr dirty="0">
                <a:latin typeface="Cambria Math"/>
                <a:cs typeface="Cambria Math"/>
              </a:rPr>
              <a:t>B,</a:t>
            </a:r>
            <a:r>
              <a:rPr dirty="0" spc="-15">
                <a:latin typeface="Cambria Math"/>
                <a:cs typeface="Cambria Math"/>
              </a:rPr>
              <a:t> </a:t>
            </a:r>
            <a:r>
              <a:rPr dirty="0" spc="-50">
                <a:latin typeface="Cambria Math"/>
                <a:cs typeface="Cambria Math"/>
              </a:rPr>
              <a:t>w</a:t>
            </a:r>
            <a:r>
              <a:rPr dirty="0">
                <a:latin typeface="Cambria Math"/>
                <a:cs typeface="Cambria Math"/>
              </a:rPr>
              <a:t>	</a:t>
            </a:r>
            <a:r>
              <a:rPr dirty="0"/>
              <a:t>is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encoding of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pair</a:t>
            </a:r>
            <a:r>
              <a:rPr dirty="0" spc="-25"/>
              <a:t> </a:t>
            </a:r>
            <a:r>
              <a:rPr dirty="0">
                <a:latin typeface="Times New Roman"/>
                <a:cs typeface="Times New Roman"/>
              </a:rPr>
              <a:t>(B,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w).</a:t>
            </a:r>
          </a:p>
          <a:p>
            <a:pPr>
              <a:lnSpc>
                <a:spcPct val="100000"/>
              </a:lnSpc>
              <a:spcBef>
                <a:spcPts val="515"/>
              </a:spcBef>
            </a:pPr>
          </a:p>
          <a:p>
            <a:pPr marL="12700">
              <a:lnSpc>
                <a:spcPct val="100000"/>
              </a:lnSpc>
            </a:pPr>
            <a:r>
              <a:rPr dirty="0" b="1">
                <a:latin typeface="Calibri"/>
                <a:cs typeface="Calibri"/>
              </a:rPr>
              <a:t>Universe</a:t>
            </a:r>
            <a:r>
              <a:rPr dirty="0" spc="-80" b="1">
                <a:latin typeface="Calibri"/>
                <a:cs typeface="Calibri"/>
              </a:rPr>
              <a:t> </a:t>
            </a:r>
            <a:r>
              <a:rPr dirty="0">
                <a:latin typeface="Times New Roman"/>
                <a:cs typeface="Times New Roman"/>
              </a:rPr>
              <a:t>Ω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/>
              <a:t>comprises</a:t>
            </a:r>
            <a:r>
              <a:rPr dirty="0" spc="-45"/>
              <a:t> </a:t>
            </a:r>
            <a:r>
              <a:rPr dirty="0"/>
              <a:t>every</a:t>
            </a:r>
            <a:r>
              <a:rPr dirty="0" spc="-55"/>
              <a:t> </a:t>
            </a:r>
            <a:r>
              <a:rPr dirty="0"/>
              <a:t>possible</a:t>
            </a:r>
            <a:r>
              <a:rPr dirty="0" spc="-35"/>
              <a:t> </a:t>
            </a:r>
            <a:r>
              <a:rPr dirty="0" spc="-10"/>
              <a:t>instance:</a:t>
            </a:r>
          </a:p>
          <a:p>
            <a:pPr algn="r" marR="14604">
              <a:lnSpc>
                <a:spcPct val="100000"/>
              </a:lnSpc>
              <a:spcBef>
                <a:spcPts val="1080"/>
              </a:spcBef>
              <a:tabLst>
                <a:tab pos="1159510" algn="l"/>
              </a:tabLst>
            </a:pPr>
            <a:r>
              <a:rPr dirty="0">
                <a:latin typeface="Times New Roman"/>
                <a:cs typeface="Times New Roman"/>
              </a:rPr>
              <a:t>Ω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{</a:t>
            </a:r>
            <a:r>
              <a:rPr dirty="0" spc="190">
                <a:latin typeface="Times New Roman"/>
                <a:cs typeface="Times New Roman"/>
              </a:rPr>
              <a:t> </a:t>
            </a:r>
            <a:r>
              <a:rPr dirty="0">
                <a:latin typeface="Cambria Math"/>
                <a:cs typeface="Cambria Math"/>
              </a:rPr>
              <a:t>B, </a:t>
            </a:r>
            <a:r>
              <a:rPr dirty="0" spc="-50">
                <a:latin typeface="Cambria Math"/>
                <a:cs typeface="Cambria Math"/>
              </a:rPr>
              <a:t>w</a:t>
            </a:r>
            <a:r>
              <a:rPr dirty="0">
                <a:latin typeface="Cambria Math"/>
                <a:cs typeface="Cambria Math"/>
              </a:rPr>
              <a:t>	</a:t>
            </a:r>
            <a:r>
              <a:rPr dirty="0">
                <a:latin typeface="Times New Roman"/>
                <a:cs typeface="Times New Roman"/>
              </a:rPr>
              <a:t>|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20"/>
              <a:t>DFA</a:t>
            </a:r>
            <a:r>
              <a:rPr dirty="0" spc="-10"/>
              <a:t> </a:t>
            </a:r>
            <a:r>
              <a:rPr dirty="0"/>
              <a:t>and </a:t>
            </a:r>
            <a:r>
              <a:rPr dirty="0">
                <a:latin typeface="Times New Roman"/>
                <a:cs typeface="Times New Roman"/>
              </a:rPr>
              <a:t>w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10"/>
              <a:t>string</a:t>
            </a:r>
            <a:r>
              <a:rPr dirty="0" spc="-1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dirty="0" b="1">
                <a:latin typeface="Calibri"/>
                <a:cs typeface="Calibri"/>
              </a:rPr>
              <a:t>Language</a:t>
            </a:r>
            <a:r>
              <a:rPr dirty="0" spc="-65" b="1">
                <a:latin typeface="Calibri"/>
                <a:cs typeface="Calibri"/>
              </a:rPr>
              <a:t> </a:t>
            </a:r>
            <a:r>
              <a:rPr dirty="0"/>
              <a:t>comprises</a:t>
            </a:r>
            <a:r>
              <a:rPr dirty="0" spc="-45"/>
              <a:t> </a:t>
            </a:r>
            <a:r>
              <a:rPr dirty="0"/>
              <a:t>all</a:t>
            </a:r>
            <a:r>
              <a:rPr dirty="0" spc="-50"/>
              <a:t> </a:t>
            </a:r>
            <a:r>
              <a:rPr dirty="0"/>
              <a:t>“yes”</a:t>
            </a:r>
            <a:r>
              <a:rPr dirty="0" spc="-60"/>
              <a:t> </a:t>
            </a:r>
            <a:r>
              <a:rPr dirty="0" spc="-10"/>
              <a:t>instances</a:t>
            </a:r>
          </a:p>
          <a:p>
            <a:pPr algn="r" marR="5080">
              <a:lnSpc>
                <a:spcPct val="100000"/>
              </a:lnSpc>
              <a:spcBef>
                <a:spcPts val="1080"/>
              </a:spcBef>
              <a:tabLst>
                <a:tab pos="1121410" algn="l"/>
              </a:tabLst>
            </a:pP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=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{</a:t>
            </a:r>
            <a:r>
              <a:rPr dirty="0" spc="185">
                <a:latin typeface="Times New Roman"/>
                <a:cs typeface="Times New Roman"/>
              </a:rPr>
              <a:t> </a:t>
            </a:r>
            <a:r>
              <a:rPr dirty="0">
                <a:latin typeface="Cambria Math"/>
                <a:cs typeface="Cambria Math"/>
              </a:rPr>
              <a:t>B,</a:t>
            </a:r>
            <a:r>
              <a:rPr dirty="0" spc="5">
                <a:latin typeface="Cambria Math"/>
                <a:cs typeface="Cambria Math"/>
              </a:rPr>
              <a:t> </a:t>
            </a:r>
            <a:r>
              <a:rPr dirty="0" spc="-50">
                <a:latin typeface="Cambria Math"/>
                <a:cs typeface="Cambria Math"/>
              </a:rPr>
              <a:t>w</a:t>
            </a:r>
            <a:r>
              <a:rPr dirty="0">
                <a:latin typeface="Cambria Math"/>
                <a:cs typeface="Cambria Math"/>
              </a:rPr>
              <a:t>	</a:t>
            </a:r>
            <a:r>
              <a:rPr dirty="0">
                <a:latin typeface="Times New Roman"/>
                <a:cs typeface="Times New Roman"/>
              </a:rPr>
              <a:t>|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20"/>
              <a:t>DFA </a:t>
            </a:r>
            <a:r>
              <a:rPr dirty="0"/>
              <a:t>that</a:t>
            </a:r>
            <a:r>
              <a:rPr dirty="0" spc="-25"/>
              <a:t> </a:t>
            </a:r>
            <a:r>
              <a:rPr dirty="0"/>
              <a:t>accept </a:t>
            </a:r>
            <a:r>
              <a:rPr dirty="0">
                <a:latin typeface="Times New Roman"/>
                <a:cs typeface="Times New Roman"/>
              </a:rPr>
              <a:t>w}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Cambria Math"/>
                <a:cs typeface="Cambria Math"/>
              </a:rPr>
              <a:t>⊆</a:t>
            </a:r>
            <a:r>
              <a:rPr dirty="0" spc="30">
                <a:latin typeface="Cambria Math"/>
                <a:cs typeface="Cambria Math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Ω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Acceptance</a:t>
            </a:r>
            <a:r>
              <a:rPr dirty="0" sz="2800" spc="-95"/>
              <a:t> </a:t>
            </a:r>
            <a:r>
              <a:rPr dirty="0" sz="2800"/>
              <a:t>problem</a:t>
            </a:r>
            <a:r>
              <a:rPr dirty="0" sz="2800" spc="-95"/>
              <a:t> </a:t>
            </a:r>
            <a:r>
              <a:rPr dirty="0" sz="2800"/>
              <a:t>for</a:t>
            </a:r>
            <a:r>
              <a:rPr dirty="0" sz="2800" spc="-110"/>
              <a:t> </a:t>
            </a:r>
            <a:r>
              <a:rPr dirty="0" sz="2800"/>
              <a:t>Language</a:t>
            </a:r>
            <a:r>
              <a:rPr dirty="0" sz="2800" spc="-110"/>
              <a:t> </a:t>
            </a:r>
            <a:r>
              <a:rPr dirty="0" sz="2800" spc="-20">
                <a:solidFill>
                  <a:srgbClr val="000000"/>
                </a:solidFill>
                <a:latin typeface="Cambria Math"/>
                <a:cs typeface="Cambria Math"/>
              </a:rPr>
              <a:t>L</a:t>
            </a:r>
            <a:r>
              <a:rPr dirty="0" baseline="-20833" sz="1800" spc="-30">
                <a:solidFill>
                  <a:srgbClr val="000000"/>
                </a:solidFill>
                <a:latin typeface="Times New Roman"/>
                <a:cs typeface="Times New Roman"/>
              </a:rPr>
              <a:t>DFA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7029" y="2091055"/>
            <a:ext cx="832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2179" y="2891027"/>
            <a:ext cx="6295151" cy="121327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5188" y="4809744"/>
            <a:ext cx="5180867" cy="61987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822" y="1172083"/>
            <a:ext cx="45669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The</a:t>
            </a:r>
            <a:r>
              <a:rPr dirty="0" sz="2600" spc="-55"/>
              <a:t> </a:t>
            </a:r>
            <a:r>
              <a:rPr dirty="0" sz="2600"/>
              <a:t>Language</a:t>
            </a:r>
            <a:r>
              <a:rPr dirty="0" sz="2600" spc="-55"/>
              <a:t> </a:t>
            </a:r>
            <a:r>
              <a:rPr dirty="0" sz="2800">
                <a:solidFill>
                  <a:srgbClr val="000000"/>
                </a:solidFill>
                <a:latin typeface="Cambria Math"/>
                <a:cs typeface="Cambria Math"/>
              </a:rPr>
              <a:t>L</a:t>
            </a:r>
            <a:r>
              <a:rPr dirty="0" baseline="-21021" sz="2775">
                <a:solidFill>
                  <a:srgbClr val="000000"/>
                </a:solidFill>
                <a:latin typeface="Times New Roman"/>
                <a:cs typeface="Times New Roman"/>
              </a:rPr>
              <a:t>DFA</a:t>
            </a:r>
            <a:r>
              <a:rPr dirty="0" baseline="-21021" sz="2775" spc="4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/>
              <a:t>is</a:t>
            </a:r>
            <a:r>
              <a:rPr dirty="0" sz="3000" spc="-45"/>
              <a:t> </a:t>
            </a:r>
            <a:r>
              <a:rPr dirty="0" sz="3000" spc="-10"/>
              <a:t>decidable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260978" y="2319020"/>
            <a:ext cx="551180" cy="208915"/>
          </a:xfrm>
          <a:custGeom>
            <a:avLst/>
            <a:gdLst/>
            <a:ahLst/>
            <a:cxnLst/>
            <a:rect l="l" t="t" r="r" b="b"/>
            <a:pathLst>
              <a:path w="551179" h="208914">
                <a:moveTo>
                  <a:pt x="506603" y="0"/>
                </a:moveTo>
                <a:lnTo>
                  <a:pt x="494665" y="4063"/>
                </a:lnTo>
                <a:lnTo>
                  <a:pt x="530479" y="104393"/>
                </a:lnTo>
                <a:lnTo>
                  <a:pt x="494665" y="204596"/>
                </a:lnTo>
                <a:lnTo>
                  <a:pt x="506603" y="208914"/>
                </a:lnTo>
                <a:lnTo>
                  <a:pt x="551180" y="108584"/>
                </a:lnTo>
                <a:lnTo>
                  <a:pt x="551180" y="100329"/>
                </a:lnTo>
                <a:lnTo>
                  <a:pt x="506603" y="0"/>
                </a:lnTo>
                <a:close/>
              </a:path>
              <a:path w="551179" h="208914">
                <a:moveTo>
                  <a:pt x="44450" y="0"/>
                </a:moveTo>
                <a:lnTo>
                  <a:pt x="0" y="100329"/>
                </a:lnTo>
                <a:lnTo>
                  <a:pt x="0" y="108584"/>
                </a:lnTo>
                <a:lnTo>
                  <a:pt x="44450" y="208914"/>
                </a:lnTo>
                <a:lnTo>
                  <a:pt x="56261" y="204850"/>
                </a:lnTo>
                <a:lnTo>
                  <a:pt x="20447" y="104520"/>
                </a:lnTo>
                <a:lnTo>
                  <a:pt x="56261" y="4317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5678" y="2877820"/>
            <a:ext cx="551180" cy="208915"/>
          </a:xfrm>
          <a:custGeom>
            <a:avLst/>
            <a:gdLst/>
            <a:ahLst/>
            <a:cxnLst/>
            <a:rect l="l" t="t" r="r" b="b"/>
            <a:pathLst>
              <a:path w="551179" h="208914">
                <a:moveTo>
                  <a:pt x="506730" y="0"/>
                </a:moveTo>
                <a:lnTo>
                  <a:pt x="494664" y="4063"/>
                </a:lnTo>
                <a:lnTo>
                  <a:pt x="530606" y="104393"/>
                </a:lnTo>
                <a:lnTo>
                  <a:pt x="494664" y="204596"/>
                </a:lnTo>
                <a:lnTo>
                  <a:pt x="506730" y="208914"/>
                </a:lnTo>
                <a:lnTo>
                  <a:pt x="551180" y="108584"/>
                </a:lnTo>
                <a:lnTo>
                  <a:pt x="551180" y="100329"/>
                </a:lnTo>
                <a:lnTo>
                  <a:pt x="506730" y="0"/>
                </a:lnTo>
                <a:close/>
              </a:path>
              <a:path w="551179" h="208914">
                <a:moveTo>
                  <a:pt x="44576" y="0"/>
                </a:moveTo>
                <a:lnTo>
                  <a:pt x="0" y="100456"/>
                </a:lnTo>
                <a:lnTo>
                  <a:pt x="0" y="108712"/>
                </a:lnTo>
                <a:lnTo>
                  <a:pt x="44576" y="208914"/>
                </a:lnTo>
                <a:lnTo>
                  <a:pt x="56387" y="204850"/>
                </a:lnTo>
                <a:lnTo>
                  <a:pt x="20574" y="104520"/>
                </a:lnTo>
                <a:lnTo>
                  <a:pt x="56387" y="4317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65555" y="2247646"/>
            <a:ext cx="6928484" cy="2046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11530">
              <a:lnSpc>
                <a:spcPct val="100000"/>
              </a:lnSpc>
              <a:spcBef>
                <a:spcPts val="100"/>
              </a:spcBef>
              <a:tabLst>
                <a:tab pos="2225040" algn="l"/>
              </a:tabLst>
            </a:pP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DFA</a:t>
            </a:r>
            <a:r>
              <a:rPr dirty="0" baseline="-20833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B,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DFA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w}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⊆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Ω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855980">
              <a:lnSpc>
                <a:spcPct val="100000"/>
              </a:lnSpc>
              <a:tabLst>
                <a:tab pos="2017395" algn="l"/>
              </a:tabLst>
            </a:pPr>
            <a:r>
              <a:rPr dirty="0" sz="1800">
                <a:latin typeface="Times New Roman"/>
                <a:cs typeface="Times New Roman"/>
              </a:rPr>
              <a:t>Ω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B,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DFA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</a:t>
            </a:r>
            <a:r>
              <a:rPr dirty="0" sz="1800" spc="-1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1800" spc="-6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DFA</a:t>
            </a:r>
            <a:r>
              <a:rPr dirty="0" baseline="-20833" sz="1800" spc="225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44"/>
                </a:solidFill>
                <a:latin typeface="Calibri"/>
                <a:cs typeface="Calibri"/>
              </a:rPr>
              <a:t>is</a:t>
            </a:r>
            <a:r>
              <a:rPr dirty="0" sz="1800" spc="-4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44"/>
                </a:solidFill>
                <a:latin typeface="Calibri"/>
                <a:cs typeface="Calibri"/>
              </a:rPr>
              <a:t>decidable,</a:t>
            </a:r>
            <a:r>
              <a:rPr dirty="0" sz="1800" spc="-1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44"/>
                </a:solidFill>
                <a:latin typeface="Calibri"/>
                <a:cs typeface="Calibri"/>
              </a:rPr>
              <a:t>we</a:t>
            </a:r>
            <a:r>
              <a:rPr dirty="0" sz="1800" spc="-5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44"/>
                </a:solidFill>
                <a:latin typeface="Calibri"/>
                <a:cs typeface="Calibri"/>
              </a:rPr>
              <a:t>need</a:t>
            </a:r>
            <a:r>
              <a:rPr dirty="0" sz="1800" spc="-3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44"/>
                </a:solidFill>
                <a:latin typeface="Calibri"/>
                <a:cs typeface="Calibri"/>
              </a:rPr>
              <a:t>to</a:t>
            </a:r>
            <a:r>
              <a:rPr dirty="0" sz="1800" spc="-5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44"/>
                </a:solidFill>
                <a:latin typeface="Calibri"/>
                <a:cs typeface="Calibri"/>
              </a:rPr>
              <a:t>construct</a:t>
            </a:r>
            <a:r>
              <a:rPr dirty="0" sz="1800" spc="-3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r>
              <a:rPr dirty="0" sz="1800" spc="-5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sz="1800" spc="-40"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000044"/>
                </a:solidFill>
                <a:latin typeface="Calibri"/>
                <a:cs typeface="Calibri"/>
              </a:rPr>
              <a:t>that</a:t>
            </a:r>
            <a:r>
              <a:rPr dirty="0" sz="1800" spc="-5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44"/>
                </a:solidFill>
                <a:latin typeface="Calibri"/>
                <a:cs typeface="Calibri"/>
              </a:rPr>
              <a:t>decides</a:t>
            </a:r>
            <a:r>
              <a:rPr dirty="0" sz="1800" spc="-3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L</a:t>
            </a:r>
            <a:r>
              <a:rPr dirty="0" baseline="-20833" sz="1800" spc="-15">
                <a:latin typeface="Times New Roman"/>
                <a:cs typeface="Times New Roman"/>
              </a:rPr>
              <a:t>DFA.</a:t>
            </a:r>
            <a:endParaRPr baseline="-20833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sz="1800" spc="-2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DFA</a:t>
            </a:r>
            <a:r>
              <a:rPr dirty="0" baseline="-20833" sz="1800" spc="7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574291" y="4477003"/>
            <a:ext cx="551180" cy="208915"/>
          </a:xfrm>
          <a:custGeom>
            <a:avLst/>
            <a:gdLst/>
            <a:ahLst/>
            <a:cxnLst/>
            <a:rect l="l" t="t" r="r" b="b"/>
            <a:pathLst>
              <a:path w="551180" h="208914">
                <a:moveTo>
                  <a:pt x="506730" y="0"/>
                </a:moveTo>
                <a:lnTo>
                  <a:pt x="494791" y="4064"/>
                </a:lnTo>
                <a:lnTo>
                  <a:pt x="530606" y="104394"/>
                </a:lnTo>
                <a:lnTo>
                  <a:pt x="494791" y="204597"/>
                </a:lnTo>
                <a:lnTo>
                  <a:pt x="506730" y="208915"/>
                </a:lnTo>
                <a:lnTo>
                  <a:pt x="551180" y="108585"/>
                </a:lnTo>
                <a:lnTo>
                  <a:pt x="551180" y="100203"/>
                </a:lnTo>
                <a:lnTo>
                  <a:pt x="506730" y="0"/>
                </a:lnTo>
                <a:close/>
              </a:path>
              <a:path w="551180" h="208914">
                <a:moveTo>
                  <a:pt x="44577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7" y="208915"/>
                </a:lnTo>
                <a:lnTo>
                  <a:pt x="56388" y="204851"/>
                </a:lnTo>
                <a:lnTo>
                  <a:pt x="20574" y="104521"/>
                </a:lnTo>
                <a:lnTo>
                  <a:pt x="56388" y="4318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788920" y="4888484"/>
            <a:ext cx="551180" cy="208915"/>
          </a:xfrm>
          <a:custGeom>
            <a:avLst/>
            <a:gdLst/>
            <a:ahLst/>
            <a:cxnLst/>
            <a:rect l="l" t="t" r="r" b="b"/>
            <a:pathLst>
              <a:path w="551179" h="208914">
                <a:moveTo>
                  <a:pt x="506730" y="0"/>
                </a:moveTo>
                <a:lnTo>
                  <a:pt x="494792" y="4064"/>
                </a:lnTo>
                <a:lnTo>
                  <a:pt x="530606" y="104394"/>
                </a:lnTo>
                <a:lnTo>
                  <a:pt x="494792" y="204597"/>
                </a:lnTo>
                <a:lnTo>
                  <a:pt x="506730" y="208915"/>
                </a:lnTo>
                <a:lnTo>
                  <a:pt x="551180" y="108585"/>
                </a:lnTo>
                <a:lnTo>
                  <a:pt x="551180" y="100203"/>
                </a:lnTo>
                <a:lnTo>
                  <a:pt x="506730" y="0"/>
                </a:lnTo>
                <a:close/>
              </a:path>
              <a:path w="551179" h="208914">
                <a:moveTo>
                  <a:pt x="44577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7" y="208915"/>
                </a:lnTo>
                <a:lnTo>
                  <a:pt x="56387" y="204851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369817" y="4874133"/>
            <a:ext cx="689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2700">
                <a:latin typeface="Cambria Math"/>
                <a:cs typeface="Cambria Math"/>
              </a:rPr>
              <a:t>∈</a:t>
            </a:r>
            <a:r>
              <a:rPr dirty="0" baseline="13888" sz="2700" spc="22">
                <a:latin typeface="Cambria Math"/>
                <a:cs typeface="Cambria Math"/>
              </a:rPr>
              <a:t> </a:t>
            </a:r>
            <a:r>
              <a:rPr dirty="0" baseline="13888" sz="2700" spc="-30">
                <a:latin typeface="Cambria Math"/>
                <a:cs typeface="Cambria Math"/>
              </a:rPr>
              <a:t>L</a:t>
            </a:r>
            <a:r>
              <a:rPr dirty="0" sz="1200" spc="-20">
                <a:latin typeface="Times New Roman"/>
                <a:cs typeface="Times New Roman"/>
              </a:rPr>
              <a:t>DFA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711195" y="5299964"/>
            <a:ext cx="553085" cy="208915"/>
          </a:xfrm>
          <a:custGeom>
            <a:avLst/>
            <a:gdLst/>
            <a:ahLst/>
            <a:cxnLst/>
            <a:rect l="l" t="t" r="r" b="b"/>
            <a:pathLst>
              <a:path w="553085" h="208914">
                <a:moveTo>
                  <a:pt x="508254" y="0"/>
                </a:moveTo>
                <a:lnTo>
                  <a:pt x="496316" y="4064"/>
                </a:lnTo>
                <a:lnTo>
                  <a:pt x="532130" y="104394"/>
                </a:lnTo>
                <a:lnTo>
                  <a:pt x="496316" y="204597"/>
                </a:lnTo>
                <a:lnTo>
                  <a:pt x="508254" y="208915"/>
                </a:lnTo>
                <a:lnTo>
                  <a:pt x="552704" y="108585"/>
                </a:lnTo>
                <a:lnTo>
                  <a:pt x="552704" y="100203"/>
                </a:lnTo>
                <a:lnTo>
                  <a:pt x="508254" y="0"/>
                </a:lnTo>
                <a:close/>
              </a:path>
              <a:path w="553085" h="208914">
                <a:moveTo>
                  <a:pt x="44577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7" y="208915"/>
                </a:lnTo>
                <a:lnTo>
                  <a:pt x="56387" y="204851"/>
                </a:lnTo>
                <a:lnTo>
                  <a:pt x="20574" y="104521"/>
                </a:lnTo>
                <a:lnTo>
                  <a:pt x="56387" y="4318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16355" y="4268597"/>
            <a:ext cx="2534285" cy="12604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  <a:tab pos="826135" algn="l"/>
                <a:tab pos="1377950" algn="l"/>
              </a:tabLst>
            </a:pPr>
            <a:r>
              <a:rPr dirty="0" sz="1800" spc="-20">
                <a:latin typeface="Calibri"/>
                <a:cs typeface="Calibri"/>
              </a:rPr>
              <a:t>take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mbria Math"/>
                <a:cs typeface="Cambria Math"/>
              </a:rPr>
              <a:t>B,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∈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Ω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0">
                <a:latin typeface="Calibri"/>
                <a:cs typeface="Calibri"/>
              </a:rPr>
              <a:t> input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040889" algn="l"/>
              </a:tabLst>
            </a:pPr>
            <a:r>
              <a:rPr dirty="0" sz="1800">
                <a:latin typeface="Calibri"/>
                <a:cs typeface="Calibri"/>
              </a:rPr>
              <a:t>halt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accept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if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mbria Math"/>
                <a:cs typeface="Cambria Math"/>
              </a:rPr>
              <a:t>B,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endParaRPr sz="1800">
              <a:latin typeface="Cambria Math"/>
              <a:cs typeface="Cambria Math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085" algn="l"/>
                <a:tab pos="1963420" algn="l"/>
              </a:tabLst>
            </a:pPr>
            <a:r>
              <a:rPr dirty="0" sz="1800">
                <a:latin typeface="Calibri"/>
                <a:cs typeface="Calibri"/>
              </a:rPr>
              <a:t>halt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reject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mbria Math"/>
                <a:cs typeface="Cambria Math"/>
              </a:rPr>
              <a:t>B,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292094" y="5285613"/>
            <a:ext cx="687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888" sz="2700">
                <a:latin typeface="Cambria Math"/>
                <a:cs typeface="Cambria Math"/>
              </a:rPr>
              <a:t>∈ </a:t>
            </a:r>
            <a:r>
              <a:rPr dirty="0" baseline="13888" sz="2700" spc="-30">
                <a:latin typeface="Cambria Math"/>
                <a:cs typeface="Cambria Math"/>
              </a:rPr>
              <a:t>L</a:t>
            </a:r>
            <a:r>
              <a:rPr dirty="0" sz="1200" spc="-20">
                <a:latin typeface="Times New Roman"/>
                <a:cs typeface="Times New Roman"/>
              </a:rPr>
              <a:t>DFA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49819" y="80707"/>
            <a:ext cx="1483995" cy="774700"/>
            <a:chOff x="449819" y="80707"/>
            <a:chExt cx="1483995" cy="774700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819" y="80707"/>
              <a:ext cx="838407" cy="42568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668" y="541379"/>
              <a:ext cx="940652" cy="313727"/>
            </a:xfrm>
            <a:prstGeom prst="rect">
              <a:avLst/>
            </a:prstGeom>
          </p:spPr>
        </p:pic>
      </p:grp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967" y="183819"/>
            <a:ext cx="729251" cy="22168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48229" y="168267"/>
            <a:ext cx="139108" cy="190513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52781" y="136281"/>
            <a:ext cx="315249" cy="24981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1129" y="167201"/>
            <a:ext cx="180031" cy="17908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86580" y="152990"/>
            <a:ext cx="147135" cy="19389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48196" y="161143"/>
            <a:ext cx="116425" cy="22225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46184" y="147778"/>
            <a:ext cx="154747" cy="216825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049746" y="157745"/>
            <a:ext cx="220373" cy="22859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366347" y="161469"/>
            <a:ext cx="169389" cy="199189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656103" y="184541"/>
            <a:ext cx="142459" cy="207793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68613" y="166234"/>
            <a:ext cx="161333" cy="199659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21007" y="219670"/>
            <a:ext cx="162065" cy="138668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5372658" y="324598"/>
            <a:ext cx="63500" cy="22225"/>
          </a:xfrm>
          <a:custGeom>
            <a:avLst/>
            <a:gdLst/>
            <a:ahLst/>
            <a:cxnLst/>
            <a:rect l="l" t="t" r="r" b="b"/>
            <a:pathLst>
              <a:path w="63500" h="22225">
                <a:moveTo>
                  <a:pt x="13627" y="10033"/>
                </a:moveTo>
                <a:lnTo>
                  <a:pt x="13576" y="2120"/>
                </a:lnTo>
                <a:lnTo>
                  <a:pt x="11430" y="0"/>
                </a:lnTo>
                <a:lnTo>
                  <a:pt x="7023" y="25"/>
                </a:lnTo>
                <a:lnTo>
                  <a:pt x="5410" y="1028"/>
                </a:lnTo>
                <a:lnTo>
                  <a:pt x="2235" y="7264"/>
                </a:lnTo>
                <a:lnTo>
                  <a:pt x="0" y="13284"/>
                </a:lnTo>
                <a:lnTo>
                  <a:pt x="2235" y="20853"/>
                </a:lnTo>
                <a:lnTo>
                  <a:pt x="4660" y="22174"/>
                </a:lnTo>
                <a:lnTo>
                  <a:pt x="7645" y="21297"/>
                </a:lnTo>
                <a:lnTo>
                  <a:pt x="8255" y="20942"/>
                </a:lnTo>
                <a:lnTo>
                  <a:pt x="12814" y="16611"/>
                </a:lnTo>
                <a:lnTo>
                  <a:pt x="13627" y="10033"/>
                </a:lnTo>
                <a:close/>
              </a:path>
              <a:path w="63500" h="22225">
                <a:moveTo>
                  <a:pt x="49377" y="5575"/>
                </a:moveTo>
                <a:lnTo>
                  <a:pt x="47879" y="5422"/>
                </a:lnTo>
                <a:lnTo>
                  <a:pt x="49377" y="5575"/>
                </a:lnTo>
                <a:close/>
              </a:path>
              <a:path w="63500" h="22225">
                <a:moveTo>
                  <a:pt x="63411" y="9067"/>
                </a:moveTo>
                <a:lnTo>
                  <a:pt x="61785" y="6337"/>
                </a:lnTo>
                <a:lnTo>
                  <a:pt x="60972" y="5880"/>
                </a:lnTo>
                <a:lnTo>
                  <a:pt x="60617" y="5676"/>
                </a:lnTo>
                <a:lnTo>
                  <a:pt x="52654" y="5880"/>
                </a:lnTo>
                <a:lnTo>
                  <a:pt x="50012" y="5638"/>
                </a:lnTo>
                <a:lnTo>
                  <a:pt x="47828" y="5422"/>
                </a:lnTo>
                <a:lnTo>
                  <a:pt x="46342" y="5575"/>
                </a:lnTo>
                <a:lnTo>
                  <a:pt x="47828" y="5422"/>
                </a:lnTo>
                <a:lnTo>
                  <a:pt x="46177" y="5270"/>
                </a:lnTo>
                <a:lnTo>
                  <a:pt x="45059" y="6197"/>
                </a:lnTo>
                <a:lnTo>
                  <a:pt x="41821" y="7772"/>
                </a:lnTo>
                <a:lnTo>
                  <a:pt x="40525" y="11798"/>
                </a:lnTo>
                <a:lnTo>
                  <a:pt x="43611" y="16852"/>
                </a:lnTo>
                <a:lnTo>
                  <a:pt x="45745" y="17703"/>
                </a:lnTo>
                <a:lnTo>
                  <a:pt x="50431" y="19037"/>
                </a:lnTo>
                <a:lnTo>
                  <a:pt x="53073" y="17551"/>
                </a:lnTo>
                <a:lnTo>
                  <a:pt x="53225" y="17005"/>
                </a:lnTo>
                <a:lnTo>
                  <a:pt x="53378" y="16497"/>
                </a:lnTo>
                <a:lnTo>
                  <a:pt x="53657" y="16471"/>
                </a:lnTo>
                <a:lnTo>
                  <a:pt x="57632" y="14312"/>
                </a:lnTo>
                <a:lnTo>
                  <a:pt x="58661" y="13703"/>
                </a:lnTo>
                <a:lnTo>
                  <a:pt x="62865" y="11201"/>
                </a:lnTo>
                <a:lnTo>
                  <a:pt x="63411" y="9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492013" y="337845"/>
            <a:ext cx="83185" cy="27305"/>
          </a:xfrm>
          <a:custGeom>
            <a:avLst/>
            <a:gdLst/>
            <a:ahLst/>
            <a:cxnLst/>
            <a:rect l="l" t="t" r="r" b="b"/>
            <a:pathLst>
              <a:path w="83185" h="27304">
                <a:moveTo>
                  <a:pt x="31419" y="3937"/>
                </a:moveTo>
                <a:lnTo>
                  <a:pt x="28981" y="673"/>
                </a:lnTo>
                <a:lnTo>
                  <a:pt x="27444" y="0"/>
                </a:lnTo>
                <a:lnTo>
                  <a:pt x="18478" y="800"/>
                </a:lnTo>
                <a:lnTo>
                  <a:pt x="11188" y="2806"/>
                </a:lnTo>
                <a:lnTo>
                  <a:pt x="1447" y="6184"/>
                </a:lnTo>
                <a:lnTo>
                  <a:pt x="0" y="9156"/>
                </a:lnTo>
                <a:lnTo>
                  <a:pt x="1714" y="14084"/>
                </a:lnTo>
                <a:lnTo>
                  <a:pt x="3822" y="15519"/>
                </a:lnTo>
                <a:lnTo>
                  <a:pt x="14109" y="15024"/>
                </a:lnTo>
                <a:lnTo>
                  <a:pt x="22517" y="13144"/>
                </a:lnTo>
                <a:lnTo>
                  <a:pt x="31013" y="6781"/>
                </a:lnTo>
                <a:lnTo>
                  <a:pt x="31419" y="3937"/>
                </a:lnTo>
                <a:close/>
              </a:path>
              <a:path w="83185" h="27304">
                <a:moveTo>
                  <a:pt x="83159" y="20320"/>
                </a:moveTo>
                <a:lnTo>
                  <a:pt x="83070" y="17780"/>
                </a:lnTo>
                <a:lnTo>
                  <a:pt x="80746" y="15621"/>
                </a:lnTo>
                <a:lnTo>
                  <a:pt x="79857" y="15252"/>
                </a:lnTo>
                <a:lnTo>
                  <a:pt x="75806" y="15024"/>
                </a:lnTo>
                <a:lnTo>
                  <a:pt x="72783" y="14020"/>
                </a:lnTo>
                <a:lnTo>
                  <a:pt x="67551" y="12001"/>
                </a:lnTo>
                <a:lnTo>
                  <a:pt x="64922" y="13157"/>
                </a:lnTo>
                <a:lnTo>
                  <a:pt x="63398" y="17081"/>
                </a:lnTo>
                <a:lnTo>
                  <a:pt x="63728" y="18872"/>
                </a:lnTo>
                <a:lnTo>
                  <a:pt x="69024" y="24879"/>
                </a:lnTo>
                <a:lnTo>
                  <a:pt x="76835" y="27139"/>
                </a:lnTo>
                <a:lnTo>
                  <a:pt x="83159" y="20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627913" y="352559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20">
                <a:moveTo>
                  <a:pt x="5434" y="0"/>
                </a:moveTo>
                <a:lnTo>
                  <a:pt x="1955" y="1595"/>
                </a:lnTo>
                <a:lnTo>
                  <a:pt x="0" y="6861"/>
                </a:lnTo>
                <a:lnTo>
                  <a:pt x="478" y="9265"/>
                </a:lnTo>
                <a:lnTo>
                  <a:pt x="6610" y="15869"/>
                </a:lnTo>
                <a:lnTo>
                  <a:pt x="13948" y="19845"/>
                </a:lnTo>
                <a:lnTo>
                  <a:pt x="23540" y="16755"/>
                </a:lnTo>
                <a:lnTo>
                  <a:pt x="25045" y="13821"/>
                </a:lnTo>
                <a:lnTo>
                  <a:pt x="23865" y="10157"/>
                </a:lnTo>
                <a:lnTo>
                  <a:pt x="23314" y="9333"/>
                </a:lnTo>
                <a:lnTo>
                  <a:pt x="18524" y="5278"/>
                </a:lnTo>
                <a:lnTo>
                  <a:pt x="13495" y="2993"/>
                </a:lnTo>
                <a:lnTo>
                  <a:pt x="5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object 3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763104" y="244925"/>
            <a:ext cx="251365" cy="15448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094152" y="187498"/>
            <a:ext cx="166459" cy="211091"/>
          </a:xfrm>
          <a:prstGeom prst="rect">
            <a:avLst/>
          </a:prstGeom>
        </p:spPr>
      </p:pic>
      <p:grpSp>
        <p:nvGrpSpPr>
          <p:cNvPr id="33" name="object 33" descr=""/>
          <p:cNvGrpSpPr/>
          <p:nvPr/>
        </p:nvGrpSpPr>
        <p:grpSpPr>
          <a:xfrm>
            <a:off x="6059290" y="209078"/>
            <a:ext cx="2983865" cy="1939925"/>
            <a:chOff x="6059290" y="209078"/>
            <a:chExt cx="2983865" cy="1939925"/>
          </a:xfrm>
        </p:grpSpPr>
        <p:pic>
          <p:nvPicPr>
            <p:cNvPr id="34" name="object 3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72115" y="209078"/>
              <a:ext cx="1109464" cy="357013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15638" y="663412"/>
              <a:ext cx="469801" cy="147481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59290" y="602982"/>
              <a:ext cx="2983341" cy="1545527"/>
            </a:xfrm>
            <a:prstGeom prst="rect">
              <a:avLst/>
            </a:prstGeom>
          </p:spPr>
        </p:pic>
      </p:grpSp>
      <p:grpSp>
        <p:nvGrpSpPr>
          <p:cNvPr id="37" name="object 37" descr=""/>
          <p:cNvGrpSpPr/>
          <p:nvPr/>
        </p:nvGrpSpPr>
        <p:grpSpPr>
          <a:xfrm>
            <a:off x="6615100" y="2474109"/>
            <a:ext cx="2440305" cy="882650"/>
            <a:chOff x="6615100" y="2474109"/>
            <a:chExt cx="2440305" cy="882650"/>
          </a:xfrm>
        </p:grpSpPr>
        <p:pic>
          <p:nvPicPr>
            <p:cNvPr id="38" name="object 3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27852" y="2700166"/>
              <a:ext cx="827533" cy="250800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15100" y="2606266"/>
              <a:ext cx="1067243" cy="588399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13487" y="2474109"/>
              <a:ext cx="573518" cy="424776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806942" y="3033005"/>
              <a:ext cx="600093" cy="258187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505917" y="3093104"/>
              <a:ext cx="538448" cy="263537"/>
            </a:xfrm>
            <a:prstGeom prst="rect">
              <a:avLst/>
            </a:prstGeom>
          </p:spPr>
        </p:pic>
      </p:grpSp>
      <p:pic>
        <p:nvPicPr>
          <p:cNvPr id="43" name="object 43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93355" y="600191"/>
            <a:ext cx="529007" cy="266561"/>
          </a:xfrm>
          <a:prstGeom prst="rect">
            <a:avLst/>
          </a:prstGeom>
        </p:spPr>
      </p:pic>
      <p:sp>
        <p:nvSpPr>
          <p:cNvPr id="44" name="object 4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1522" y="826719"/>
            <a:ext cx="454215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The</a:t>
            </a:r>
            <a:r>
              <a:rPr dirty="0" sz="2600" spc="-65"/>
              <a:t> </a:t>
            </a:r>
            <a:r>
              <a:rPr dirty="0" sz="2600"/>
              <a:t>Language</a:t>
            </a:r>
            <a:r>
              <a:rPr dirty="0" sz="2600" spc="-55"/>
              <a:t> </a:t>
            </a:r>
            <a:r>
              <a:rPr dirty="0" sz="2800">
                <a:solidFill>
                  <a:srgbClr val="000000"/>
                </a:solidFill>
                <a:latin typeface="Cambria Math"/>
                <a:cs typeface="Cambria Math"/>
              </a:rPr>
              <a:t>L</a:t>
            </a:r>
            <a:r>
              <a:rPr dirty="0" baseline="-21021" sz="2775">
                <a:solidFill>
                  <a:srgbClr val="000000"/>
                </a:solidFill>
                <a:latin typeface="Times New Roman"/>
                <a:cs typeface="Times New Roman"/>
              </a:rPr>
              <a:t>DFA</a:t>
            </a:r>
            <a:r>
              <a:rPr dirty="0" baseline="-21021" sz="2775" spc="45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/>
              <a:t>is</a:t>
            </a:r>
            <a:r>
              <a:rPr dirty="0" sz="3000" spc="-55"/>
              <a:t> </a:t>
            </a:r>
            <a:r>
              <a:rPr dirty="0" sz="3000" spc="-10"/>
              <a:t>decidable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716913" y="2478658"/>
            <a:ext cx="569595" cy="208915"/>
          </a:xfrm>
          <a:custGeom>
            <a:avLst/>
            <a:gdLst/>
            <a:ahLst/>
            <a:cxnLst/>
            <a:rect l="l" t="t" r="r" b="b"/>
            <a:pathLst>
              <a:path w="569594" h="208914">
                <a:moveTo>
                  <a:pt x="524891" y="0"/>
                </a:moveTo>
                <a:lnTo>
                  <a:pt x="512953" y="4063"/>
                </a:lnTo>
                <a:lnTo>
                  <a:pt x="548767" y="104393"/>
                </a:lnTo>
                <a:lnTo>
                  <a:pt x="512953" y="204596"/>
                </a:lnTo>
                <a:lnTo>
                  <a:pt x="524891" y="208787"/>
                </a:lnTo>
                <a:lnTo>
                  <a:pt x="569468" y="108457"/>
                </a:lnTo>
                <a:lnTo>
                  <a:pt x="569468" y="100202"/>
                </a:lnTo>
                <a:lnTo>
                  <a:pt x="524891" y="0"/>
                </a:lnTo>
                <a:close/>
              </a:path>
              <a:path w="569594" h="208914">
                <a:moveTo>
                  <a:pt x="44576" y="0"/>
                </a:moveTo>
                <a:lnTo>
                  <a:pt x="0" y="100329"/>
                </a:lnTo>
                <a:lnTo>
                  <a:pt x="0" y="108585"/>
                </a:lnTo>
                <a:lnTo>
                  <a:pt x="44576" y="208787"/>
                </a:lnTo>
                <a:lnTo>
                  <a:pt x="56387" y="204850"/>
                </a:lnTo>
                <a:lnTo>
                  <a:pt x="20574" y="104520"/>
                </a:lnTo>
                <a:lnTo>
                  <a:pt x="56387" y="4190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977517" y="3886327"/>
            <a:ext cx="569595" cy="208915"/>
          </a:xfrm>
          <a:custGeom>
            <a:avLst/>
            <a:gdLst/>
            <a:ahLst/>
            <a:cxnLst/>
            <a:rect l="l" t="t" r="r" b="b"/>
            <a:pathLst>
              <a:path w="569594" h="208914">
                <a:moveTo>
                  <a:pt x="524890" y="0"/>
                </a:moveTo>
                <a:lnTo>
                  <a:pt x="512952" y="3937"/>
                </a:lnTo>
                <a:lnTo>
                  <a:pt x="548766" y="104267"/>
                </a:lnTo>
                <a:lnTo>
                  <a:pt x="512952" y="204597"/>
                </a:lnTo>
                <a:lnTo>
                  <a:pt x="524890" y="208787"/>
                </a:lnTo>
                <a:lnTo>
                  <a:pt x="569468" y="108458"/>
                </a:lnTo>
                <a:lnTo>
                  <a:pt x="569468" y="100203"/>
                </a:lnTo>
                <a:lnTo>
                  <a:pt x="524890" y="0"/>
                </a:lnTo>
                <a:close/>
              </a:path>
              <a:path w="569594" h="208914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787"/>
                </a:lnTo>
                <a:lnTo>
                  <a:pt x="56387" y="204724"/>
                </a:lnTo>
                <a:lnTo>
                  <a:pt x="20574" y="104393"/>
                </a:lnTo>
                <a:lnTo>
                  <a:pt x="56387" y="419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59866" y="1517726"/>
            <a:ext cx="6942455" cy="4655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600"/>
              </a:spcBef>
            </a:pPr>
            <a:r>
              <a:rPr dirty="0" sz="1800">
                <a:latin typeface="Calibri"/>
                <a:cs typeface="Calibri"/>
              </a:rPr>
              <a:t>Basic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idea: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085"/>
              </a:spcBef>
              <a:tabLst>
                <a:tab pos="1025525" algn="l"/>
                <a:tab pos="1590675" algn="l"/>
              </a:tabLst>
            </a:pP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0">
                <a:latin typeface="Calibri"/>
                <a:cs typeface="Calibri"/>
              </a:rPr>
              <a:t> input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B,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>
                <a:latin typeface="Times New Roman"/>
                <a:cs typeface="Times New Roman"/>
              </a:rPr>
              <a:t>Ω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 spc="-20">
                <a:latin typeface="Calibri"/>
                <a:cs typeface="Calibri"/>
              </a:rPr>
              <a:t>where</a:t>
            </a:r>
            <a:endParaRPr sz="1800">
              <a:latin typeface="Calibri"/>
              <a:cs typeface="Calibri"/>
            </a:endParaRPr>
          </a:p>
          <a:p>
            <a:pPr marL="241935" indent="-165735">
              <a:lnSpc>
                <a:spcPct val="100000"/>
              </a:lnSpc>
              <a:spcBef>
                <a:spcPts val="1080"/>
              </a:spcBef>
              <a:buFont typeface="Calibri"/>
              <a:buChar char="•"/>
              <a:tabLst>
                <a:tab pos="241935" algn="l"/>
              </a:tabLst>
            </a:pP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(Σ,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δ,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0833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F)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 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DFA</a:t>
            </a:r>
            <a:endParaRPr sz="1800">
              <a:latin typeface="Calibri"/>
              <a:cs typeface="Calibri"/>
            </a:endParaRPr>
          </a:p>
          <a:p>
            <a:pPr marL="241935" indent="-165735">
              <a:lnSpc>
                <a:spcPct val="100000"/>
              </a:lnSpc>
              <a:spcBef>
                <a:spcPts val="1080"/>
              </a:spcBef>
              <a:buFont typeface="Calibri"/>
              <a:buChar char="•"/>
              <a:tabLst>
                <a:tab pos="241935" algn="l"/>
              </a:tabLst>
            </a:pP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baseline="-20833" sz="1800" spc="127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·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·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·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baseline="-20833" sz="1800">
                <a:latin typeface="Times New Roman"/>
                <a:cs typeface="Times New Roman"/>
              </a:rPr>
              <a:t>n</a:t>
            </a:r>
            <a:r>
              <a:rPr dirty="0" baseline="-20833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baseline="25462" sz="1800">
                <a:latin typeface="Cambria Math"/>
                <a:cs typeface="Cambria Math"/>
              </a:rPr>
              <a:t>∗</a:t>
            </a:r>
            <a:r>
              <a:rPr dirty="0" baseline="25462" sz="1800" spc="16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process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800">
              <a:latin typeface="Calibri"/>
              <a:cs typeface="Calibri"/>
            </a:endParaRPr>
          </a:p>
          <a:p>
            <a:pPr marL="418465" indent="-342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18465" algn="l"/>
                <a:tab pos="1285875" algn="l"/>
                <a:tab pos="1851025" algn="l"/>
              </a:tabLst>
            </a:pPr>
            <a:r>
              <a:rPr dirty="0" sz="1800">
                <a:latin typeface="Calibri"/>
                <a:cs typeface="Calibri"/>
              </a:rPr>
              <a:t>Check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B,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“proper”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encoding.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reject</a:t>
            </a:r>
            <a:endParaRPr sz="1800">
              <a:latin typeface="Calibri"/>
              <a:cs typeface="Calibri"/>
            </a:endParaRPr>
          </a:p>
          <a:p>
            <a:pPr marL="4184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18465" algn="l"/>
              </a:tabLst>
            </a:pPr>
            <a:r>
              <a:rPr dirty="0" sz="1800">
                <a:latin typeface="Calibri"/>
                <a:cs typeface="Calibri"/>
              </a:rPr>
              <a:t>Simulate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w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based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lvl="1" marL="3625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62585" algn="l"/>
              </a:tabLst>
            </a:pP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current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  <a:p>
            <a:pPr lvl="1" marL="3625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62585" algn="l"/>
              </a:tabLst>
            </a:pP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{1,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…,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|w|},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pointer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illustrates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current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position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w.</a:t>
            </a:r>
            <a:endParaRPr sz="1800">
              <a:latin typeface="Times New Roman"/>
              <a:cs typeface="Times New Roman"/>
            </a:endParaRPr>
          </a:p>
          <a:p>
            <a:pPr lvl="1" marL="3625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62585" algn="l"/>
              </a:tabLst>
            </a:pP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changes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accordance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baseline="-20833" sz="1800">
                <a:latin typeface="Times New Roman"/>
                <a:cs typeface="Times New Roman"/>
              </a:rPr>
              <a:t>i</a:t>
            </a:r>
            <a:r>
              <a:rPr dirty="0" baseline="-20833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transition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function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δ(q,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</a:t>
            </a:r>
            <a:r>
              <a:rPr dirty="0" baseline="-20833" sz="1800" spc="-30">
                <a:latin typeface="Times New Roman"/>
                <a:cs typeface="Times New Roman"/>
              </a:rPr>
              <a:t>i</a:t>
            </a:r>
            <a:r>
              <a:rPr dirty="0" sz="1800" spc="-20">
                <a:latin typeface="Times New Roman"/>
                <a:cs typeface="Times New Roman"/>
              </a:rPr>
              <a:t>).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Times New Roman"/>
                <a:cs typeface="Times New Roman"/>
              </a:rPr>
              <a:t>3.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ends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accepts;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otherwise,</a:t>
            </a:r>
            <a:r>
              <a:rPr dirty="0" sz="1800" spc="-10">
                <a:latin typeface="Calibri"/>
                <a:cs typeface="Calibri"/>
              </a:rPr>
              <a:t> reject.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9122" y="4748147"/>
            <a:ext cx="1497629" cy="38083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3777" y="4793920"/>
            <a:ext cx="2455363" cy="36012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21773" y="5404181"/>
            <a:ext cx="1487554" cy="54055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60308" y="4215412"/>
            <a:ext cx="821148" cy="40833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87145" y="4237958"/>
            <a:ext cx="166994" cy="24203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10800" y="4225787"/>
            <a:ext cx="390476" cy="22196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79775" y="4263323"/>
            <a:ext cx="148155" cy="18506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43649" y="4294280"/>
            <a:ext cx="192915" cy="14268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00912" y="4251793"/>
            <a:ext cx="133866" cy="17689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24477" y="4255128"/>
            <a:ext cx="327112" cy="205403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720401" y="4251004"/>
            <a:ext cx="373313" cy="21843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166498" y="4252309"/>
            <a:ext cx="695849" cy="237139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7930135" y="4430248"/>
            <a:ext cx="34925" cy="14604"/>
          </a:xfrm>
          <a:custGeom>
            <a:avLst/>
            <a:gdLst/>
            <a:ahLst/>
            <a:cxnLst/>
            <a:rect l="l" t="t" r="r" b="b"/>
            <a:pathLst>
              <a:path w="34925" h="14604">
                <a:moveTo>
                  <a:pt x="30656" y="0"/>
                </a:moveTo>
                <a:lnTo>
                  <a:pt x="26936" y="2089"/>
                </a:lnTo>
                <a:lnTo>
                  <a:pt x="15105" y="4817"/>
                </a:lnTo>
                <a:lnTo>
                  <a:pt x="9405" y="5685"/>
                </a:lnTo>
                <a:lnTo>
                  <a:pt x="1530" y="6753"/>
                </a:lnTo>
                <a:lnTo>
                  <a:pt x="0" y="8762"/>
                </a:lnTo>
                <a:lnTo>
                  <a:pt x="582" y="13055"/>
                </a:lnTo>
                <a:lnTo>
                  <a:pt x="2476" y="14569"/>
                </a:lnTo>
                <a:lnTo>
                  <a:pt x="10717" y="13843"/>
                </a:lnTo>
                <a:lnTo>
                  <a:pt x="16912" y="13028"/>
                </a:lnTo>
                <a:lnTo>
                  <a:pt x="26650" y="9970"/>
                </a:lnTo>
                <a:lnTo>
                  <a:pt x="30970" y="8209"/>
                </a:lnTo>
                <a:lnTo>
                  <a:pt x="34396" y="3529"/>
                </a:lnTo>
                <a:lnTo>
                  <a:pt x="34113" y="1701"/>
                </a:lnTo>
                <a:lnTo>
                  <a:pt x="31889" y="73"/>
                </a:lnTo>
                <a:lnTo>
                  <a:pt x="30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8045623" y="4441183"/>
            <a:ext cx="31115" cy="12065"/>
          </a:xfrm>
          <a:custGeom>
            <a:avLst/>
            <a:gdLst/>
            <a:ahLst/>
            <a:cxnLst/>
            <a:rect l="l" t="t" r="r" b="b"/>
            <a:pathLst>
              <a:path w="31115" h="12064">
                <a:moveTo>
                  <a:pt x="12049" y="0"/>
                </a:moveTo>
                <a:lnTo>
                  <a:pt x="2269" y="246"/>
                </a:lnTo>
                <a:lnTo>
                  <a:pt x="0" y="2633"/>
                </a:lnTo>
                <a:lnTo>
                  <a:pt x="120" y="7435"/>
                </a:lnTo>
                <a:lnTo>
                  <a:pt x="1231" y="9178"/>
                </a:lnTo>
                <a:lnTo>
                  <a:pt x="2959" y="10036"/>
                </a:lnTo>
                <a:lnTo>
                  <a:pt x="8876" y="11799"/>
                </a:lnTo>
                <a:lnTo>
                  <a:pt x="15158" y="11855"/>
                </a:lnTo>
                <a:lnTo>
                  <a:pt x="21434" y="10717"/>
                </a:lnTo>
                <a:lnTo>
                  <a:pt x="27329" y="8897"/>
                </a:lnTo>
                <a:lnTo>
                  <a:pt x="29669" y="8063"/>
                </a:lnTo>
                <a:lnTo>
                  <a:pt x="30891" y="5488"/>
                </a:lnTo>
                <a:lnTo>
                  <a:pt x="29424" y="1374"/>
                </a:lnTo>
                <a:lnTo>
                  <a:pt x="27754" y="181"/>
                </a:lnTo>
                <a:lnTo>
                  <a:pt x="12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92248" y="4309428"/>
            <a:ext cx="516039" cy="201432"/>
          </a:xfrm>
          <a:prstGeom prst="rect">
            <a:avLst/>
          </a:prstGeom>
        </p:spPr>
      </p:pic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949" y="1035558"/>
            <a:ext cx="7721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Recap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616712" y="2078228"/>
            <a:ext cx="8052434" cy="125984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Turing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Machine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25">
                <a:latin typeface="Times New Roman"/>
                <a:cs typeface="Times New Roman"/>
              </a:rPr>
              <a:t>Turing-</a:t>
            </a:r>
            <a:r>
              <a:rPr dirty="0" sz="1800">
                <a:latin typeface="Times New Roman"/>
                <a:cs typeface="Times New Roman"/>
              </a:rPr>
              <a:t>recognizable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(halts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 accept)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Turing-</a:t>
            </a:r>
            <a:r>
              <a:rPr dirty="0" sz="1800">
                <a:latin typeface="Times New Roman"/>
                <a:cs typeface="Times New Roman"/>
              </a:rPr>
              <a:t>decidable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(always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halts)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languages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10">
                <a:latin typeface="Times New Roman"/>
                <a:cs typeface="Times New Roman"/>
              </a:rPr>
              <a:t>Multi-</a:t>
            </a:r>
            <a:r>
              <a:rPr dirty="0" sz="1800">
                <a:latin typeface="Times New Roman"/>
                <a:cs typeface="Times New Roman"/>
              </a:rPr>
              <a:t>tape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TM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Nondeterministic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88949" y="3975243"/>
            <a:ext cx="7080884" cy="2222500"/>
          </a:xfrm>
          <a:prstGeom prst="rect">
            <a:avLst/>
          </a:prstGeom>
        </p:spPr>
        <p:txBody>
          <a:bodyPr wrap="square" lIns="0" tIns="196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2400" spc="-10">
                <a:solidFill>
                  <a:srgbClr val="000044"/>
                </a:solidFill>
                <a:latin typeface="Calibri"/>
                <a:cs typeface="Calibri"/>
              </a:rPr>
              <a:t>Today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Cantor’s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Diagonalization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Method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10">
                <a:latin typeface="Times New Roman"/>
                <a:cs typeface="Times New Roman"/>
              </a:rPr>
              <a:t>Church-Turing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Thesis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Universal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Turing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Machine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Examples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decidable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languages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Existence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undecidable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language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non-Turing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recognizable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language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716913" y="3283077"/>
            <a:ext cx="569595" cy="208915"/>
          </a:xfrm>
          <a:custGeom>
            <a:avLst/>
            <a:gdLst/>
            <a:ahLst/>
            <a:cxnLst/>
            <a:rect l="l" t="t" r="r" b="b"/>
            <a:pathLst>
              <a:path w="569594" h="208914">
                <a:moveTo>
                  <a:pt x="524891" y="0"/>
                </a:moveTo>
                <a:lnTo>
                  <a:pt x="512953" y="3937"/>
                </a:lnTo>
                <a:lnTo>
                  <a:pt x="548767" y="104267"/>
                </a:lnTo>
                <a:lnTo>
                  <a:pt x="512953" y="204597"/>
                </a:lnTo>
                <a:lnTo>
                  <a:pt x="524891" y="208787"/>
                </a:lnTo>
                <a:lnTo>
                  <a:pt x="569468" y="108458"/>
                </a:lnTo>
                <a:lnTo>
                  <a:pt x="569468" y="100202"/>
                </a:lnTo>
                <a:lnTo>
                  <a:pt x="524891" y="0"/>
                </a:lnTo>
                <a:close/>
              </a:path>
              <a:path w="569594" h="208914">
                <a:moveTo>
                  <a:pt x="44450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450" y="208787"/>
                </a:lnTo>
                <a:lnTo>
                  <a:pt x="56387" y="204724"/>
                </a:lnTo>
                <a:lnTo>
                  <a:pt x="20574" y="104394"/>
                </a:lnTo>
                <a:lnTo>
                  <a:pt x="56387" y="419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977517" y="4584827"/>
            <a:ext cx="569595" cy="208915"/>
          </a:xfrm>
          <a:custGeom>
            <a:avLst/>
            <a:gdLst/>
            <a:ahLst/>
            <a:cxnLst/>
            <a:rect l="l" t="t" r="r" b="b"/>
            <a:pathLst>
              <a:path w="569594" h="208914">
                <a:moveTo>
                  <a:pt x="524890" y="0"/>
                </a:moveTo>
                <a:lnTo>
                  <a:pt x="512952" y="3937"/>
                </a:lnTo>
                <a:lnTo>
                  <a:pt x="548766" y="104267"/>
                </a:lnTo>
                <a:lnTo>
                  <a:pt x="512952" y="204597"/>
                </a:lnTo>
                <a:lnTo>
                  <a:pt x="524890" y="208787"/>
                </a:lnTo>
                <a:lnTo>
                  <a:pt x="569468" y="108458"/>
                </a:lnTo>
                <a:lnTo>
                  <a:pt x="569468" y="100203"/>
                </a:lnTo>
                <a:lnTo>
                  <a:pt x="524890" y="0"/>
                </a:lnTo>
                <a:close/>
              </a:path>
              <a:path w="569594" h="208914">
                <a:moveTo>
                  <a:pt x="44450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450" y="208787"/>
                </a:lnTo>
                <a:lnTo>
                  <a:pt x="56387" y="204724"/>
                </a:lnTo>
                <a:lnTo>
                  <a:pt x="20574" y="104393"/>
                </a:lnTo>
                <a:lnTo>
                  <a:pt x="56387" y="4191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03625" y="5407786"/>
            <a:ext cx="569595" cy="208915"/>
          </a:xfrm>
          <a:custGeom>
            <a:avLst/>
            <a:gdLst/>
            <a:ahLst/>
            <a:cxnLst/>
            <a:rect l="l" t="t" r="r" b="b"/>
            <a:pathLst>
              <a:path w="569595" h="208914">
                <a:moveTo>
                  <a:pt x="524890" y="0"/>
                </a:moveTo>
                <a:lnTo>
                  <a:pt x="512952" y="3937"/>
                </a:lnTo>
                <a:lnTo>
                  <a:pt x="548766" y="104266"/>
                </a:lnTo>
                <a:lnTo>
                  <a:pt x="512952" y="204546"/>
                </a:lnTo>
                <a:lnTo>
                  <a:pt x="524890" y="208788"/>
                </a:lnTo>
                <a:lnTo>
                  <a:pt x="569467" y="108457"/>
                </a:lnTo>
                <a:lnTo>
                  <a:pt x="569467" y="100203"/>
                </a:lnTo>
                <a:lnTo>
                  <a:pt x="524890" y="0"/>
                </a:lnTo>
                <a:close/>
              </a:path>
              <a:path w="569595" h="208914">
                <a:moveTo>
                  <a:pt x="44450" y="0"/>
                </a:moveTo>
                <a:lnTo>
                  <a:pt x="0" y="100329"/>
                </a:lnTo>
                <a:lnTo>
                  <a:pt x="0" y="108584"/>
                </a:lnTo>
                <a:lnTo>
                  <a:pt x="44450" y="208788"/>
                </a:lnTo>
                <a:lnTo>
                  <a:pt x="56387" y="204762"/>
                </a:lnTo>
                <a:lnTo>
                  <a:pt x="20574" y="104393"/>
                </a:lnTo>
                <a:lnTo>
                  <a:pt x="56387" y="419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3757" y="5819203"/>
            <a:ext cx="821717" cy="51116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907" rIns="0" bIns="0" rtlCol="0" vert="horz">
            <a:spAutoFit/>
          </a:bodyPr>
          <a:lstStyle/>
          <a:p>
            <a:pPr marL="652145"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The</a:t>
            </a:r>
            <a:r>
              <a:rPr dirty="0" sz="2600" spc="-55"/>
              <a:t> </a:t>
            </a:r>
            <a:r>
              <a:rPr dirty="0" sz="2600"/>
              <a:t>Language</a:t>
            </a:r>
            <a:r>
              <a:rPr dirty="0" sz="2600" spc="-55"/>
              <a:t> </a:t>
            </a:r>
            <a:r>
              <a:rPr dirty="0" sz="2800">
                <a:solidFill>
                  <a:srgbClr val="000000"/>
                </a:solidFill>
                <a:latin typeface="Cambria Math"/>
                <a:cs typeface="Cambria Math"/>
              </a:rPr>
              <a:t>L</a:t>
            </a:r>
            <a:r>
              <a:rPr dirty="0" baseline="-21021" sz="2775">
                <a:solidFill>
                  <a:srgbClr val="000000"/>
                </a:solidFill>
                <a:latin typeface="Times New Roman"/>
                <a:cs typeface="Times New Roman"/>
              </a:rPr>
              <a:t>NFA</a:t>
            </a:r>
            <a:r>
              <a:rPr dirty="0" baseline="-21021" sz="2775" spc="45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/>
              <a:t>is</a:t>
            </a:r>
            <a:r>
              <a:rPr dirty="0" sz="3000" spc="-45"/>
              <a:t> </a:t>
            </a:r>
            <a:r>
              <a:rPr dirty="0" sz="3000" spc="-10"/>
              <a:t>decidable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193160" y="1821688"/>
            <a:ext cx="551180" cy="208915"/>
          </a:xfrm>
          <a:custGeom>
            <a:avLst/>
            <a:gdLst/>
            <a:ahLst/>
            <a:cxnLst/>
            <a:rect l="l" t="t" r="r" b="b"/>
            <a:pathLst>
              <a:path w="551179" h="208914">
                <a:moveTo>
                  <a:pt x="506602" y="0"/>
                </a:moveTo>
                <a:lnTo>
                  <a:pt x="494664" y="4063"/>
                </a:lnTo>
                <a:lnTo>
                  <a:pt x="530478" y="104394"/>
                </a:lnTo>
                <a:lnTo>
                  <a:pt x="494664" y="204597"/>
                </a:lnTo>
                <a:lnTo>
                  <a:pt x="506602" y="208787"/>
                </a:lnTo>
                <a:lnTo>
                  <a:pt x="551179" y="108458"/>
                </a:lnTo>
                <a:lnTo>
                  <a:pt x="551179" y="100202"/>
                </a:lnTo>
                <a:lnTo>
                  <a:pt x="506602" y="0"/>
                </a:lnTo>
                <a:close/>
              </a:path>
              <a:path w="551179" h="208914">
                <a:moveTo>
                  <a:pt x="44450" y="0"/>
                </a:moveTo>
                <a:lnTo>
                  <a:pt x="0" y="100329"/>
                </a:lnTo>
                <a:lnTo>
                  <a:pt x="0" y="108585"/>
                </a:lnTo>
                <a:lnTo>
                  <a:pt x="44450" y="208787"/>
                </a:lnTo>
                <a:lnTo>
                  <a:pt x="56261" y="204850"/>
                </a:lnTo>
                <a:lnTo>
                  <a:pt x="20446" y="104521"/>
                </a:lnTo>
                <a:lnTo>
                  <a:pt x="56261" y="4190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197860" y="2381757"/>
            <a:ext cx="551180" cy="208915"/>
          </a:xfrm>
          <a:custGeom>
            <a:avLst/>
            <a:gdLst/>
            <a:ahLst/>
            <a:cxnLst/>
            <a:rect l="l" t="t" r="r" b="b"/>
            <a:pathLst>
              <a:path w="551179" h="208914">
                <a:moveTo>
                  <a:pt x="506602" y="0"/>
                </a:moveTo>
                <a:lnTo>
                  <a:pt x="494664" y="4063"/>
                </a:lnTo>
                <a:lnTo>
                  <a:pt x="530605" y="104393"/>
                </a:lnTo>
                <a:lnTo>
                  <a:pt x="494664" y="204596"/>
                </a:lnTo>
                <a:lnTo>
                  <a:pt x="506602" y="208787"/>
                </a:lnTo>
                <a:lnTo>
                  <a:pt x="551179" y="108457"/>
                </a:lnTo>
                <a:lnTo>
                  <a:pt x="551179" y="100202"/>
                </a:lnTo>
                <a:lnTo>
                  <a:pt x="506602" y="0"/>
                </a:lnTo>
                <a:close/>
              </a:path>
              <a:path w="551179" h="208914">
                <a:moveTo>
                  <a:pt x="44576" y="0"/>
                </a:moveTo>
                <a:lnTo>
                  <a:pt x="0" y="100329"/>
                </a:lnTo>
                <a:lnTo>
                  <a:pt x="0" y="108584"/>
                </a:lnTo>
                <a:lnTo>
                  <a:pt x="44576" y="208787"/>
                </a:lnTo>
                <a:lnTo>
                  <a:pt x="56387" y="204850"/>
                </a:lnTo>
                <a:lnTo>
                  <a:pt x="20573" y="104520"/>
                </a:lnTo>
                <a:lnTo>
                  <a:pt x="56387" y="4190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59561" y="1157478"/>
            <a:ext cx="6082030" cy="4891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Decision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problem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Dose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NFA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B</a:t>
            </a:r>
            <a:r>
              <a:rPr dirty="0" sz="1800" spc="-2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accept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</a:t>
            </a:r>
            <a:r>
              <a:rPr dirty="0" sz="1800" spc="-25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1901825" marR="93980" indent="-258445">
              <a:lnSpc>
                <a:spcPct val="204199"/>
              </a:lnSpc>
              <a:spcBef>
                <a:spcPts val="254"/>
              </a:spcBef>
              <a:tabLst>
                <a:tab pos="3056890" algn="l"/>
              </a:tabLst>
            </a:pP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DFA</a:t>
            </a:r>
            <a:r>
              <a:rPr dirty="0" baseline="-20833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B,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NFA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 </a:t>
            </a:r>
            <a:r>
              <a:rPr dirty="0" sz="1800">
                <a:latin typeface="Times New Roman"/>
                <a:cs typeface="Times New Roman"/>
              </a:rPr>
              <a:t>w}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⊆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Ω </a:t>
            </a:r>
            <a:r>
              <a:rPr dirty="0" sz="1800">
                <a:latin typeface="Times New Roman"/>
                <a:cs typeface="Times New Roman"/>
              </a:rPr>
              <a:t>Ω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B,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-35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NFA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</a:t>
            </a:r>
            <a:r>
              <a:rPr dirty="0" sz="1800" spc="-1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980"/>
              </a:spcBef>
            </a:pPr>
            <a:r>
              <a:rPr dirty="0" sz="1800" spc="-10" b="1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800"/>
              </a:spcBef>
              <a:tabLst>
                <a:tab pos="1025525" algn="l"/>
                <a:tab pos="1590675" algn="l"/>
              </a:tabLst>
            </a:pP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B,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>
                <a:latin typeface="Times New Roman"/>
                <a:cs typeface="Times New Roman"/>
              </a:rPr>
              <a:t>Ω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 spc="-20">
                <a:latin typeface="Calibri"/>
                <a:cs typeface="Calibri"/>
              </a:rPr>
              <a:t>where</a:t>
            </a:r>
            <a:endParaRPr sz="1800">
              <a:latin typeface="Calibri"/>
              <a:cs typeface="Calibri"/>
            </a:endParaRPr>
          </a:p>
          <a:p>
            <a:pPr marL="243204" indent="-167005">
              <a:lnSpc>
                <a:spcPct val="100000"/>
              </a:lnSpc>
              <a:spcBef>
                <a:spcPts val="1080"/>
              </a:spcBef>
              <a:buFont typeface="Calibri"/>
              <a:buChar char="•"/>
              <a:tabLst>
                <a:tab pos="243204" algn="l"/>
              </a:tabLst>
            </a:pP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(Σ,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δ,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0833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F)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 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u="heavy" sz="18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NFA</a:t>
            </a:r>
            <a:endParaRPr sz="1800">
              <a:latin typeface="Calibri"/>
              <a:cs typeface="Calibri"/>
            </a:endParaRPr>
          </a:p>
          <a:p>
            <a:pPr marL="242570" indent="-166370">
              <a:lnSpc>
                <a:spcPct val="100000"/>
              </a:lnSpc>
              <a:spcBef>
                <a:spcPts val="1080"/>
              </a:spcBef>
              <a:buFont typeface="Calibri"/>
              <a:buChar char="•"/>
              <a:tabLst>
                <a:tab pos="242570" algn="l"/>
              </a:tabLst>
            </a:pP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baseline="25462" sz="1800">
                <a:latin typeface="Cambria Math"/>
                <a:cs typeface="Cambria Math"/>
              </a:rPr>
              <a:t>∗</a:t>
            </a:r>
            <a:r>
              <a:rPr dirty="0" baseline="25462" sz="1800" spc="16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process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B.</a:t>
            </a:r>
            <a:endParaRPr sz="180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419100" algn="l"/>
                <a:tab pos="1285875" algn="l"/>
                <a:tab pos="1851660" algn="l"/>
              </a:tabLst>
            </a:pPr>
            <a:r>
              <a:rPr dirty="0" sz="1800">
                <a:latin typeface="Calibri"/>
                <a:cs typeface="Calibri"/>
              </a:rPr>
              <a:t>Check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B,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“proper”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encoding.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reject.</a:t>
            </a:r>
            <a:endParaRPr sz="180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19100" algn="l"/>
              </a:tabLst>
            </a:pPr>
            <a:r>
              <a:rPr dirty="0" sz="1800" spc="-25">
                <a:latin typeface="Calibri"/>
                <a:cs typeface="Calibri"/>
              </a:rPr>
              <a:t>Transform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NFA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equivalent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DFA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C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191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19100" algn="l"/>
                <a:tab pos="2912745" algn="l"/>
              </a:tabLst>
            </a:pPr>
            <a:r>
              <a:rPr dirty="0" sz="1800">
                <a:latin typeface="Calibri"/>
                <a:cs typeface="Calibri"/>
              </a:rPr>
              <a:t>Run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DFA</a:t>
            </a:r>
            <a:r>
              <a:rPr dirty="0" baseline="-20833" sz="1800" spc="44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C,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w</a:t>
            </a:r>
            <a:endParaRPr sz="180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419100" algn="l"/>
                <a:tab pos="1682114" algn="l"/>
              </a:tabLst>
            </a:pPr>
            <a:r>
              <a:rPr dirty="0" sz="1800">
                <a:latin typeface="Calibri"/>
                <a:cs typeface="Calibri"/>
              </a:rPr>
              <a:t>If 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accepts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C,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otherwise,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reject.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709" y="63784"/>
            <a:ext cx="411319" cy="29012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7227" y="137110"/>
            <a:ext cx="153757" cy="17066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3713" y="64032"/>
            <a:ext cx="772898" cy="24290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40074" y="65947"/>
            <a:ext cx="672730" cy="21415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03912" y="47584"/>
            <a:ext cx="406450" cy="26588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51707" y="131919"/>
            <a:ext cx="163963" cy="143711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13341" y="36150"/>
            <a:ext cx="820869" cy="271907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2392345" y="4357192"/>
            <a:ext cx="518159" cy="0"/>
          </a:xfrm>
          <a:custGeom>
            <a:avLst/>
            <a:gdLst/>
            <a:ahLst/>
            <a:cxnLst/>
            <a:rect l="l" t="t" r="r" b="b"/>
            <a:pathLst>
              <a:path w="518160" h="0">
                <a:moveTo>
                  <a:pt x="0" y="0"/>
                </a:moveTo>
                <a:lnTo>
                  <a:pt x="517927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27361" y="5343145"/>
            <a:ext cx="3614066" cy="31887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70787" y="6022513"/>
            <a:ext cx="1034439" cy="287078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61136" y="6018557"/>
            <a:ext cx="1510223" cy="33444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37227" y="4922711"/>
            <a:ext cx="692370" cy="23724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48488" y="4848705"/>
            <a:ext cx="571514" cy="287102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34271" y="4941864"/>
            <a:ext cx="346345" cy="226371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7161379" y="5149450"/>
            <a:ext cx="24765" cy="22860"/>
          </a:xfrm>
          <a:custGeom>
            <a:avLst/>
            <a:gdLst/>
            <a:ahLst/>
            <a:cxnLst/>
            <a:rect l="l" t="t" r="r" b="b"/>
            <a:pathLst>
              <a:path w="24765" h="22860">
                <a:moveTo>
                  <a:pt x="18139" y="0"/>
                </a:moveTo>
                <a:lnTo>
                  <a:pt x="0" y="20473"/>
                </a:lnTo>
                <a:lnTo>
                  <a:pt x="1722" y="22564"/>
                </a:lnTo>
                <a:lnTo>
                  <a:pt x="4829" y="22865"/>
                </a:lnTo>
                <a:lnTo>
                  <a:pt x="5593" y="22735"/>
                </a:lnTo>
                <a:lnTo>
                  <a:pt x="24370" y="3994"/>
                </a:lnTo>
                <a:lnTo>
                  <a:pt x="20765" y="306"/>
                </a:lnTo>
                <a:lnTo>
                  <a:pt x="18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118639" y="5325638"/>
            <a:ext cx="977225" cy="309373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638625" y="4599987"/>
            <a:ext cx="1212086" cy="581361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115981" y="3206553"/>
            <a:ext cx="321582" cy="303823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524559" y="3223230"/>
            <a:ext cx="465611" cy="215560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071808" y="3214333"/>
            <a:ext cx="174390" cy="228600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378228" y="3226809"/>
            <a:ext cx="181746" cy="24002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051991" y="3594522"/>
            <a:ext cx="369846" cy="192444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550297" y="3569256"/>
            <a:ext cx="439806" cy="231748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694391" y="3686059"/>
            <a:ext cx="209636" cy="162191"/>
          </a:xfrm>
          <a:prstGeom prst="rect">
            <a:avLst/>
          </a:prstGeom>
        </p:spPr>
      </p:pic>
      <p:grpSp>
        <p:nvGrpSpPr>
          <p:cNvPr id="35" name="object 35" descr=""/>
          <p:cNvGrpSpPr/>
          <p:nvPr/>
        </p:nvGrpSpPr>
        <p:grpSpPr>
          <a:xfrm>
            <a:off x="7040078" y="3882290"/>
            <a:ext cx="1560195" cy="478155"/>
            <a:chOff x="7040078" y="3882290"/>
            <a:chExt cx="1560195" cy="478155"/>
          </a:xfrm>
        </p:grpSpPr>
        <p:pic>
          <p:nvPicPr>
            <p:cNvPr id="36" name="object 36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40078" y="3882290"/>
              <a:ext cx="374428" cy="175943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31960" y="3905403"/>
              <a:ext cx="1468310" cy="454564"/>
            </a:xfrm>
            <a:prstGeom prst="rect">
              <a:avLst/>
            </a:prstGeom>
          </p:spPr>
        </p:pic>
      </p:grpSp>
      <p:pic>
        <p:nvPicPr>
          <p:cNvPr id="38" name="object 38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143035" y="3152739"/>
            <a:ext cx="847076" cy="264681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8136892" y="3548611"/>
            <a:ext cx="402174" cy="261625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688723" y="3242274"/>
            <a:ext cx="456032" cy="241908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713401" y="3991662"/>
            <a:ext cx="216557" cy="170207"/>
          </a:xfrm>
          <a:prstGeom prst="rect">
            <a:avLst/>
          </a:prstGeom>
        </p:spPr>
      </p:pic>
      <p:sp>
        <p:nvSpPr>
          <p:cNvPr id="42" name="object 4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2210" y="1517980"/>
            <a:ext cx="2618740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784225" algn="l"/>
              </a:tabLst>
            </a:pPr>
            <a:r>
              <a:rPr dirty="0" sz="2600" spc="-2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 baseline="-21241" sz="2550" spc="-30">
                <a:solidFill>
                  <a:srgbClr val="000000"/>
                </a:solidFill>
                <a:latin typeface="Times New Roman"/>
                <a:cs typeface="Times New Roman"/>
              </a:rPr>
              <a:t>CFG</a:t>
            </a:r>
            <a:r>
              <a:rPr dirty="0" baseline="-21241" sz="255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600"/>
              <a:t>are</a:t>
            </a:r>
            <a:r>
              <a:rPr dirty="0" sz="2600" spc="-75"/>
              <a:t> </a:t>
            </a:r>
            <a:r>
              <a:rPr dirty="0" sz="2600" spc="-10"/>
              <a:t>decidable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108325" y="2896742"/>
            <a:ext cx="575945" cy="208915"/>
          </a:xfrm>
          <a:custGeom>
            <a:avLst/>
            <a:gdLst/>
            <a:ahLst/>
            <a:cxnLst/>
            <a:rect l="l" t="t" r="r" b="b"/>
            <a:pathLst>
              <a:path w="575945" h="208914">
                <a:moveTo>
                  <a:pt x="530987" y="0"/>
                </a:moveTo>
                <a:lnTo>
                  <a:pt x="519049" y="4064"/>
                </a:lnTo>
                <a:lnTo>
                  <a:pt x="554989" y="104394"/>
                </a:lnTo>
                <a:lnTo>
                  <a:pt x="519049" y="204597"/>
                </a:lnTo>
                <a:lnTo>
                  <a:pt x="530987" y="208787"/>
                </a:lnTo>
                <a:lnTo>
                  <a:pt x="575563" y="108458"/>
                </a:lnTo>
                <a:lnTo>
                  <a:pt x="575563" y="100203"/>
                </a:lnTo>
                <a:lnTo>
                  <a:pt x="530987" y="0"/>
                </a:lnTo>
                <a:close/>
              </a:path>
              <a:path w="575945" h="208914">
                <a:moveTo>
                  <a:pt x="44576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6" y="208787"/>
                </a:lnTo>
                <a:lnTo>
                  <a:pt x="56387" y="204851"/>
                </a:lnTo>
                <a:lnTo>
                  <a:pt x="20574" y="104521"/>
                </a:lnTo>
                <a:lnTo>
                  <a:pt x="56387" y="4191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70934" y="3455161"/>
            <a:ext cx="577215" cy="208915"/>
          </a:xfrm>
          <a:custGeom>
            <a:avLst/>
            <a:gdLst/>
            <a:ahLst/>
            <a:cxnLst/>
            <a:rect l="l" t="t" r="r" b="b"/>
            <a:pathLst>
              <a:path w="577214" h="208914">
                <a:moveTo>
                  <a:pt x="532638" y="0"/>
                </a:moveTo>
                <a:lnTo>
                  <a:pt x="520700" y="3937"/>
                </a:lnTo>
                <a:lnTo>
                  <a:pt x="556513" y="104266"/>
                </a:lnTo>
                <a:lnTo>
                  <a:pt x="520700" y="204596"/>
                </a:lnTo>
                <a:lnTo>
                  <a:pt x="532638" y="208787"/>
                </a:lnTo>
                <a:lnTo>
                  <a:pt x="577214" y="108458"/>
                </a:lnTo>
                <a:lnTo>
                  <a:pt x="577214" y="100202"/>
                </a:lnTo>
                <a:lnTo>
                  <a:pt x="532638" y="0"/>
                </a:lnTo>
                <a:close/>
              </a:path>
              <a:path w="577214" h="208914">
                <a:moveTo>
                  <a:pt x="44576" y="0"/>
                </a:moveTo>
                <a:lnTo>
                  <a:pt x="0" y="100329"/>
                </a:lnTo>
                <a:lnTo>
                  <a:pt x="0" y="108585"/>
                </a:lnTo>
                <a:lnTo>
                  <a:pt x="44576" y="208787"/>
                </a:lnTo>
                <a:lnTo>
                  <a:pt x="56387" y="204724"/>
                </a:lnTo>
                <a:lnTo>
                  <a:pt x="20574" y="104393"/>
                </a:lnTo>
                <a:lnTo>
                  <a:pt x="56387" y="4190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72299" y="4323207"/>
            <a:ext cx="577215" cy="208915"/>
          </a:xfrm>
          <a:custGeom>
            <a:avLst/>
            <a:gdLst/>
            <a:ahLst/>
            <a:cxnLst/>
            <a:rect l="l" t="t" r="r" b="b"/>
            <a:pathLst>
              <a:path w="577214" h="208914">
                <a:moveTo>
                  <a:pt x="532599" y="0"/>
                </a:moveTo>
                <a:lnTo>
                  <a:pt x="520661" y="4064"/>
                </a:lnTo>
                <a:lnTo>
                  <a:pt x="556475" y="104394"/>
                </a:lnTo>
                <a:lnTo>
                  <a:pt x="520661" y="204597"/>
                </a:lnTo>
                <a:lnTo>
                  <a:pt x="532599" y="208915"/>
                </a:lnTo>
                <a:lnTo>
                  <a:pt x="577049" y="108585"/>
                </a:lnTo>
                <a:lnTo>
                  <a:pt x="577049" y="100330"/>
                </a:lnTo>
                <a:lnTo>
                  <a:pt x="532599" y="0"/>
                </a:lnTo>
                <a:close/>
              </a:path>
              <a:path w="577214" h="208914">
                <a:moveTo>
                  <a:pt x="44538" y="0"/>
                </a:moveTo>
                <a:lnTo>
                  <a:pt x="0" y="100330"/>
                </a:lnTo>
                <a:lnTo>
                  <a:pt x="0" y="108712"/>
                </a:lnTo>
                <a:lnTo>
                  <a:pt x="44538" y="208915"/>
                </a:lnTo>
                <a:lnTo>
                  <a:pt x="56362" y="204851"/>
                </a:lnTo>
                <a:lnTo>
                  <a:pt x="20535" y="104521"/>
                </a:lnTo>
                <a:lnTo>
                  <a:pt x="56362" y="4318"/>
                </a:lnTo>
                <a:lnTo>
                  <a:pt x="44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72299" y="4734686"/>
            <a:ext cx="577215" cy="208915"/>
          </a:xfrm>
          <a:custGeom>
            <a:avLst/>
            <a:gdLst/>
            <a:ahLst/>
            <a:cxnLst/>
            <a:rect l="l" t="t" r="r" b="b"/>
            <a:pathLst>
              <a:path w="577214" h="208914">
                <a:moveTo>
                  <a:pt x="532599" y="0"/>
                </a:moveTo>
                <a:lnTo>
                  <a:pt x="520661" y="4063"/>
                </a:lnTo>
                <a:lnTo>
                  <a:pt x="556475" y="104393"/>
                </a:lnTo>
                <a:lnTo>
                  <a:pt x="520661" y="204596"/>
                </a:lnTo>
                <a:lnTo>
                  <a:pt x="532599" y="208914"/>
                </a:lnTo>
                <a:lnTo>
                  <a:pt x="577049" y="108585"/>
                </a:lnTo>
                <a:lnTo>
                  <a:pt x="577049" y="100330"/>
                </a:lnTo>
                <a:lnTo>
                  <a:pt x="532599" y="0"/>
                </a:lnTo>
                <a:close/>
              </a:path>
              <a:path w="577214" h="208914">
                <a:moveTo>
                  <a:pt x="44538" y="0"/>
                </a:moveTo>
                <a:lnTo>
                  <a:pt x="0" y="100330"/>
                </a:lnTo>
                <a:lnTo>
                  <a:pt x="0" y="108712"/>
                </a:lnTo>
                <a:lnTo>
                  <a:pt x="44538" y="208914"/>
                </a:lnTo>
                <a:lnTo>
                  <a:pt x="56362" y="204850"/>
                </a:lnTo>
                <a:lnTo>
                  <a:pt x="20535" y="104520"/>
                </a:lnTo>
                <a:lnTo>
                  <a:pt x="56362" y="4318"/>
                </a:lnTo>
                <a:lnTo>
                  <a:pt x="44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007770" y="2210562"/>
            <a:ext cx="6718934" cy="2753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Decision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problem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Dose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CFG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generate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126615" marR="68580" indent="-828675">
              <a:lnSpc>
                <a:spcPct val="203600"/>
              </a:lnSpc>
              <a:spcBef>
                <a:spcPts val="445"/>
              </a:spcBef>
              <a:tabLst>
                <a:tab pos="2748280" algn="l"/>
              </a:tabLst>
            </a:pP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CFG</a:t>
            </a:r>
            <a:r>
              <a:rPr dirty="0" baseline="-20833" sz="1800" spc="20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CFG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generates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w}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⊆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Ω </a:t>
            </a:r>
            <a:r>
              <a:rPr dirty="0" sz="1800">
                <a:latin typeface="Times New Roman"/>
                <a:cs typeface="Times New Roman"/>
              </a:rPr>
              <a:t>Ω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w</a:t>
            </a:r>
            <a:r>
              <a:rPr dirty="0" sz="1800" spc="254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CFG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</a:t>
            </a:r>
            <a:r>
              <a:rPr dirty="0" sz="1800" spc="-1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80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  <a:tabLst>
                <a:tab pos="707390" algn="l"/>
              </a:tabLst>
            </a:pP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∈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CFG</a:t>
            </a:r>
            <a:r>
              <a:rPr dirty="0" baseline="-20833" sz="1800" spc="127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generates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L(G)</a:t>
            </a:r>
            <a:endParaRPr sz="180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  <a:spcBef>
                <a:spcPts val="1080"/>
              </a:spcBef>
              <a:tabLst>
                <a:tab pos="707390" algn="l"/>
              </a:tabLst>
            </a:pP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∉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CFG</a:t>
            </a:r>
            <a:r>
              <a:rPr dirty="0" baseline="-20833" sz="1800" spc="104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dosen’t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generate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∉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L(G)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31" y="16154"/>
            <a:ext cx="1126121" cy="42049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4032" y="51769"/>
            <a:ext cx="998306" cy="31905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21721" y="119162"/>
            <a:ext cx="198155" cy="20319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4663" y="72804"/>
            <a:ext cx="439201" cy="29085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0809" y="961"/>
            <a:ext cx="477440" cy="367538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196" y="778256"/>
            <a:ext cx="23729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CFGs</a:t>
            </a:r>
            <a:r>
              <a:rPr dirty="0" spc="-70"/>
              <a:t> </a:t>
            </a:r>
            <a:r>
              <a:rPr dirty="0"/>
              <a:t>are</a:t>
            </a:r>
            <a:r>
              <a:rPr dirty="0" spc="-50"/>
              <a:t> </a:t>
            </a:r>
            <a:r>
              <a:rPr dirty="0" spc="-10"/>
              <a:t>decidable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521004" y="1403350"/>
            <a:ext cx="8119745" cy="343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Recall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800">
              <a:latin typeface="Calibri"/>
              <a:cs typeface="Calibri"/>
            </a:endParaRPr>
          </a:p>
          <a:p>
            <a:pPr marL="45085" marR="5080">
              <a:lnSpc>
                <a:spcPts val="215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context-</a:t>
            </a:r>
            <a:r>
              <a:rPr dirty="0" sz="1800">
                <a:latin typeface="Calibri"/>
                <a:cs typeface="Calibri"/>
              </a:rPr>
              <a:t>free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grammar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(V,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Σ,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R,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S)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Chomsky</a:t>
            </a:r>
            <a:r>
              <a:rPr dirty="0" sz="1800" spc="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normal</a:t>
            </a:r>
            <a:r>
              <a:rPr dirty="0" sz="1800" spc="9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form</a:t>
            </a:r>
            <a:r>
              <a:rPr dirty="0" sz="1800" spc="10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rule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form</a:t>
            </a:r>
            <a:endParaRPr sz="1800">
              <a:latin typeface="Calibri"/>
              <a:cs typeface="Calibri"/>
            </a:endParaRPr>
          </a:p>
          <a:p>
            <a:pPr marL="2439670">
              <a:lnSpc>
                <a:spcPts val="2100"/>
              </a:lnSpc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 BC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or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 x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ε</a:t>
            </a:r>
            <a:endParaRPr sz="1800">
              <a:latin typeface="Times New Roman"/>
              <a:cs typeface="Times New Roman"/>
            </a:endParaRPr>
          </a:p>
          <a:p>
            <a:pPr marL="331470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31470" algn="l"/>
              </a:tabLst>
            </a:pPr>
            <a:r>
              <a:rPr dirty="0" sz="1800">
                <a:latin typeface="Calibri"/>
                <a:cs typeface="Calibri"/>
              </a:rPr>
              <a:t>variable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600">
                <a:latin typeface="Cambria Math"/>
                <a:cs typeface="Cambria Math"/>
              </a:rPr>
              <a:t>∈</a:t>
            </a:r>
            <a:r>
              <a:rPr dirty="0" sz="1600" spc="-10">
                <a:latin typeface="Cambria Math"/>
                <a:cs typeface="Cambria Math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  <a:p>
            <a:pPr marL="331470" indent="-286385">
              <a:lnSpc>
                <a:spcPct val="100000"/>
              </a:lnSpc>
              <a:buFont typeface="Arial MT"/>
              <a:buChar char="•"/>
              <a:tabLst>
                <a:tab pos="331470" algn="l"/>
              </a:tabLst>
            </a:pPr>
            <a:r>
              <a:rPr dirty="0" sz="1800">
                <a:latin typeface="Calibri"/>
                <a:cs typeface="Calibri"/>
              </a:rPr>
              <a:t>variables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B,C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600">
                <a:latin typeface="Cambria Math"/>
                <a:cs typeface="Cambria Math"/>
              </a:rPr>
              <a:t>∈</a:t>
            </a:r>
            <a:r>
              <a:rPr dirty="0" sz="1600" spc="-1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−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{S}</a:t>
            </a:r>
            <a:endParaRPr sz="1800">
              <a:latin typeface="Times New Roman"/>
              <a:cs typeface="Times New Roman"/>
            </a:endParaRPr>
          </a:p>
          <a:p>
            <a:pPr marL="331470" indent="-286385">
              <a:lnSpc>
                <a:spcPct val="100000"/>
              </a:lnSpc>
              <a:buFont typeface="Arial MT"/>
              <a:buChar char="•"/>
              <a:tabLst>
                <a:tab pos="331470" algn="l"/>
              </a:tabLst>
            </a:pPr>
            <a:r>
              <a:rPr dirty="0" sz="1800">
                <a:latin typeface="Calibri"/>
                <a:cs typeface="Calibri"/>
              </a:rPr>
              <a:t>terminal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600">
                <a:latin typeface="Cambria Math"/>
                <a:cs typeface="Cambria Math"/>
              </a:rPr>
              <a:t>∈</a:t>
            </a:r>
            <a:r>
              <a:rPr dirty="0" sz="1600" spc="-35">
                <a:latin typeface="Cambria Math"/>
                <a:cs typeface="Cambria Math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Σ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5085" marR="2954655">
              <a:lnSpc>
                <a:spcPts val="4340"/>
              </a:lnSpc>
              <a:spcBef>
                <a:spcPts val="275"/>
              </a:spcBef>
            </a:pPr>
            <a:r>
              <a:rPr dirty="0" sz="1800">
                <a:latin typeface="Calibri"/>
                <a:cs typeface="Calibri"/>
              </a:rPr>
              <a:t>Every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CFG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converted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Chomsky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normal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form </a:t>
            </a:r>
            <a:r>
              <a:rPr dirty="0" sz="1800">
                <a:latin typeface="Calibri"/>
                <a:cs typeface="Calibri"/>
              </a:rPr>
              <a:t>CFG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Chomsky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normal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easier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analyze.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29402" y="4767834"/>
            <a:ext cx="1066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50">
                <a:latin typeface="Cambria Math"/>
                <a:cs typeface="Cambria Math"/>
              </a:rPr>
              <a:t>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3923" y="4885182"/>
            <a:ext cx="8089900" cy="112141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299085" marR="5080" indent="-287020">
              <a:lnSpc>
                <a:spcPts val="2150"/>
              </a:lnSpc>
              <a:spcBef>
                <a:spcPts val="1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any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Cambria Math"/>
                <a:cs typeface="Cambria Math"/>
              </a:rPr>
              <a:t>∈</a:t>
            </a:r>
            <a:r>
              <a:rPr dirty="0" sz="1600" spc="45">
                <a:latin typeface="Cambria Math"/>
                <a:cs typeface="Cambria Math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L(G)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Calibri"/>
                <a:cs typeface="Calibri"/>
              </a:rPr>
              <a:t>with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≠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ε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Calibri"/>
                <a:cs typeface="Calibri"/>
              </a:rPr>
              <a:t>derivation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254">
                <a:latin typeface="Cambria Math"/>
                <a:cs typeface="Cambria Math"/>
              </a:rPr>
              <a:t>֜</a:t>
            </a:r>
            <a:r>
              <a:rPr dirty="0" sz="180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takes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exactly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2|w|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−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Calibri"/>
                <a:cs typeface="Calibri"/>
              </a:rPr>
              <a:t>steps.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Base</a:t>
            </a:r>
            <a:r>
              <a:rPr dirty="0" sz="1800" spc="3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case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29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where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singular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letter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takes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step.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Additional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one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step</a:t>
            </a:r>
            <a:r>
              <a:rPr dirty="0" sz="1800" spc="30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to </a:t>
            </a:r>
            <a:r>
              <a:rPr dirty="0" sz="1800" spc="-15">
                <a:latin typeface="Calibri"/>
                <a:cs typeface="Calibri"/>
              </a:rPr>
              <a:t>increase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number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variables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another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o </a:t>
            </a:r>
            <a:r>
              <a:rPr dirty="0" sz="1800" spc="-20">
                <a:latin typeface="Calibri"/>
                <a:cs typeface="Calibri"/>
              </a:rPr>
              <a:t>realize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algn="just" marL="298450" indent="-285750">
              <a:lnSpc>
                <a:spcPts val="21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ε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600">
                <a:latin typeface="Cambria Math"/>
                <a:cs typeface="Cambria Math"/>
              </a:rPr>
              <a:t>∈</a:t>
            </a:r>
            <a:r>
              <a:rPr dirty="0" sz="1600" spc="-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L(G)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includes rule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ε.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196" y="1021842"/>
            <a:ext cx="23729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CFGs</a:t>
            </a:r>
            <a:r>
              <a:rPr dirty="0" spc="-70"/>
              <a:t> </a:t>
            </a:r>
            <a:r>
              <a:rPr dirty="0"/>
              <a:t>are</a:t>
            </a:r>
            <a:r>
              <a:rPr dirty="0" spc="-50"/>
              <a:t> </a:t>
            </a:r>
            <a:r>
              <a:rPr dirty="0" spc="-10"/>
              <a:t>decidable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40816" y="1739900"/>
            <a:ext cx="544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75432" y="2554239"/>
            <a:ext cx="8721725" cy="1599565"/>
            <a:chOff x="175432" y="2554239"/>
            <a:chExt cx="8721725" cy="159956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448" y="2609961"/>
              <a:ext cx="7838755" cy="154360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0924" y="2554239"/>
              <a:ext cx="1725928" cy="35130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930056" y="3534414"/>
              <a:ext cx="3771265" cy="262890"/>
            </a:xfrm>
            <a:custGeom>
              <a:avLst/>
              <a:gdLst/>
              <a:ahLst/>
              <a:cxnLst/>
              <a:rect l="l" t="t" r="r" b="b"/>
              <a:pathLst>
                <a:path w="3771265" h="262889">
                  <a:moveTo>
                    <a:pt x="2520119" y="0"/>
                  </a:moveTo>
                  <a:lnTo>
                    <a:pt x="3770812" y="0"/>
                  </a:lnTo>
                </a:path>
                <a:path w="3771265" h="262889">
                  <a:moveTo>
                    <a:pt x="0" y="262697"/>
                  </a:moveTo>
                  <a:lnTo>
                    <a:pt x="1536392" y="262697"/>
                  </a:lnTo>
                </a:path>
              </a:pathLst>
            </a:custGeom>
            <a:ln w="14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432" y="3193072"/>
              <a:ext cx="1109761" cy="581737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688340" y="5066233"/>
            <a:ext cx="43891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just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CYK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algorithm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derivations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8736" rIns="0" bIns="0" rtlCol="0" vert="horz">
            <a:spAutoFit/>
          </a:bodyPr>
          <a:lstStyle/>
          <a:p>
            <a:pPr marL="371475">
              <a:lnSpc>
                <a:spcPct val="100000"/>
              </a:lnSpc>
              <a:spcBef>
                <a:spcPts val="105"/>
              </a:spcBef>
            </a:pPr>
            <a:r>
              <a:rPr dirty="0" sz="2600"/>
              <a:t>Emptiness</a:t>
            </a:r>
            <a:r>
              <a:rPr dirty="0" sz="2600" spc="-70"/>
              <a:t> </a:t>
            </a:r>
            <a:r>
              <a:rPr dirty="0" sz="2600"/>
              <a:t>of</a:t>
            </a:r>
            <a:r>
              <a:rPr dirty="0" sz="2600" spc="-35"/>
              <a:t> </a:t>
            </a:r>
            <a:r>
              <a:rPr dirty="0" sz="2600"/>
              <a:t>CFLs</a:t>
            </a:r>
            <a:r>
              <a:rPr dirty="0" sz="2600" spc="-50"/>
              <a:t> </a:t>
            </a:r>
            <a:r>
              <a:rPr dirty="0" sz="2600"/>
              <a:t>are</a:t>
            </a:r>
            <a:r>
              <a:rPr dirty="0" sz="2600" spc="-35"/>
              <a:t> </a:t>
            </a:r>
            <a:r>
              <a:rPr dirty="0" sz="2600" spc="-10"/>
              <a:t>decidable</a:t>
            </a:r>
            <a:endParaRPr sz="2600"/>
          </a:p>
        </p:txBody>
      </p:sp>
      <p:sp>
        <p:nvSpPr>
          <p:cNvPr id="4" name="object 4" descr=""/>
          <p:cNvSpPr/>
          <p:nvPr/>
        </p:nvSpPr>
        <p:spPr>
          <a:xfrm>
            <a:off x="1492377" y="1553972"/>
            <a:ext cx="301625" cy="208915"/>
          </a:xfrm>
          <a:custGeom>
            <a:avLst/>
            <a:gdLst/>
            <a:ahLst/>
            <a:cxnLst/>
            <a:rect l="l" t="t" r="r" b="b"/>
            <a:pathLst>
              <a:path w="301625" h="208914">
                <a:moveTo>
                  <a:pt x="256666" y="0"/>
                </a:moveTo>
                <a:lnTo>
                  <a:pt x="244728" y="3937"/>
                </a:lnTo>
                <a:lnTo>
                  <a:pt x="280542" y="104393"/>
                </a:lnTo>
                <a:lnTo>
                  <a:pt x="244728" y="204597"/>
                </a:lnTo>
                <a:lnTo>
                  <a:pt x="256666" y="208787"/>
                </a:lnTo>
                <a:lnTo>
                  <a:pt x="301243" y="108457"/>
                </a:lnTo>
                <a:lnTo>
                  <a:pt x="301243" y="100202"/>
                </a:lnTo>
                <a:lnTo>
                  <a:pt x="256666" y="0"/>
                </a:lnTo>
                <a:close/>
              </a:path>
              <a:path w="301625" h="208914">
                <a:moveTo>
                  <a:pt x="44576" y="0"/>
                </a:moveTo>
                <a:lnTo>
                  <a:pt x="0" y="100329"/>
                </a:lnTo>
                <a:lnTo>
                  <a:pt x="0" y="108585"/>
                </a:lnTo>
                <a:lnTo>
                  <a:pt x="44576" y="208787"/>
                </a:lnTo>
                <a:lnTo>
                  <a:pt x="56387" y="204850"/>
                </a:lnTo>
                <a:lnTo>
                  <a:pt x="20573" y="104393"/>
                </a:lnTo>
                <a:lnTo>
                  <a:pt x="56387" y="4190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39876" y="1344930"/>
            <a:ext cx="7805420" cy="2498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4236720">
              <a:lnSpc>
                <a:spcPct val="150100"/>
              </a:lnSpc>
              <a:spcBef>
                <a:spcPts val="100"/>
              </a:spcBef>
              <a:tabLst>
                <a:tab pos="1223645" algn="l"/>
              </a:tabLst>
            </a:pP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baseline="-20833" sz="1800">
                <a:latin typeface="Times New Roman"/>
                <a:cs typeface="Times New Roman"/>
              </a:rPr>
              <a:t>CFG</a:t>
            </a:r>
            <a:r>
              <a:rPr dirty="0" baseline="-20833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	|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CFG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L(G)=</a:t>
            </a:r>
            <a:r>
              <a:rPr dirty="0" sz="1800" spc="-10">
                <a:latin typeface="Cambria Math"/>
                <a:cs typeface="Cambria Math"/>
              </a:rPr>
              <a:t>∅</a:t>
            </a:r>
            <a:r>
              <a:rPr dirty="0" sz="1800" spc="-10">
                <a:latin typeface="Times New Roman"/>
                <a:cs typeface="Times New Roman"/>
              </a:rPr>
              <a:t>} </a:t>
            </a:r>
            <a:r>
              <a:rPr dirty="0" sz="1800">
                <a:latin typeface="Times New Roman"/>
                <a:cs typeface="Times New Roman"/>
              </a:rPr>
              <a:t>Proof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idea:</a:t>
            </a:r>
            <a:endParaRPr sz="1800">
              <a:latin typeface="Times New Roman"/>
              <a:cs typeface="Times New Roman"/>
            </a:endParaRPr>
          </a:p>
          <a:p>
            <a:pPr marL="50800" marR="43180">
              <a:lnSpc>
                <a:spcPct val="150000"/>
              </a:lnSpc>
            </a:pPr>
            <a:r>
              <a:rPr dirty="0" sz="1800">
                <a:latin typeface="Times New Roman"/>
                <a:cs typeface="Times New Roman"/>
              </a:rPr>
              <a:t>Rule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finite,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try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exhaustively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build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parse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tree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potential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list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terminals,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check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whether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reach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start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symbol.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28145" y="4111692"/>
            <a:ext cx="7076440" cy="2012950"/>
            <a:chOff x="728145" y="4111692"/>
            <a:chExt cx="7076440" cy="201295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145" y="4111692"/>
              <a:ext cx="7076114" cy="167462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590328" y="5640922"/>
              <a:ext cx="28575" cy="7620"/>
            </a:xfrm>
            <a:custGeom>
              <a:avLst/>
              <a:gdLst/>
              <a:ahLst/>
              <a:cxnLst/>
              <a:rect l="l" t="t" r="r" b="b"/>
              <a:pathLst>
                <a:path w="28575" h="7620">
                  <a:moveTo>
                    <a:pt x="26412" y="0"/>
                  </a:moveTo>
                  <a:lnTo>
                    <a:pt x="1404" y="590"/>
                  </a:lnTo>
                  <a:lnTo>
                    <a:pt x="0" y="2062"/>
                  </a:lnTo>
                  <a:lnTo>
                    <a:pt x="83" y="5610"/>
                  </a:lnTo>
                  <a:lnTo>
                    <a:pt x="1557" y="7014"/>
                  </a:lnTo>
                  <a:lnTo>
                    <a:pt x="26563" y="6424"/>
                  </a:lnTo>
                  <a:lnTo>
                    <a:pt x="27967" y="4952"/>
                  </a:lnTo>
                  <a:lnTo>
                    <a:pt x="27884" y="1404"/>
                  </a:lnTo>
                  <a:lnTo>
                    <a:pt x="264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309553" y="5824354"/>
              <a:ext cx="1226185" cy="0"/>
            </a:xfrm>
            <a:custGeom>
              <a:avLst/>
              <a:gdLst/>
              <a:ahLst/>
              <a:cxnLst/>
              <a:rect l="l" t="t" r="r" b="b"/>
              <a:pathLst>
                <a:path w="1226185" h="0">
                  <a:moveTo>
                    <a:pt x="0" y="0"/>
                  </a:moveTo>
                  <a:lnTo>
                    <a:pt x="1226175" y="0"/>
                  </a:lnTo>
                </a:path>
              </a:pathLst>
            </a:custGeom>
            <a:ln w="14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9042" y="5823879"/>
              <a:ext cx="1239469" cy="26949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0086" y="5801792"/>
              <a:ext cx="188276" cy="25016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763" y="5818298"/>
              <a:ext cx="194387" cy="27535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4711" y="5875810"/>
              <a:ext cx="596691" cy="24854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9166" y="5843123"/>
              <a:ext cx="1125035" cy="266037"/>
            </a:xfrm>
            <a:prstGeom prst="rect">
              <a:avLst/>
            </a:prstGeom>
          </p:spPr>
        </p:pic>
      </p:grpSp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76512" y="1000445"/>
            <a:ext cx="475623" cy="208680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456786" y="449458"/>
            <a:ext cx="8683625" cy="2226945"/>
            <a:chOff x="456786" y="449458"/>
            <a:chExt cx="8683625" cy="2226945"/>
          </a:xfrm>
        </p:grpSpPr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15876" y="449458"/>
              <a:ext cx="2800544" cy="406049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2461722" y="853994"/>
              <a:ext cx="13970" cy="15240"/>
            </a:xfrm>
            <a:custGeom>
              <a:avLst/>
              <a:gdLst/>
              <a:ahLst/>
              <a:cxnLst/>
              <a:rect l="l" t="t" r="r" b="b"/>
              <a:pathLst>
                <a:path w="13969" h="15240">
                  <a:moveTo>
                    <a:pt x="2984" y="0"/>
                  </a:moveTo>
                  <a:lnTo>
                    <a:pt x="219" y="2225"/>
                  </a:lnTo>
                  <a:lnTo>
                    <a:pt x="0" y="4246"/>
                  </a:lnTo>
                  <a:lnTo>
                    <a:pt x="8646" y="14992"/>
                  </a:lnTo>
                  <a:lnTo>
                    <a:pt x="10669" y="15210"/>
                  </a:lnTo>
                  <a:lnTo>
                    <a:pt x="13434" y="12985"/>
                  </a:lnTo>
                  <a:lnTo>
                    <a:pt x="13653" y="10963"/>
                  </a:lnTo>
                  <a:lnTo>
                    <a:pt x="5007" y="21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33477" y="933564"/>
              <a:ext cx="1476593" cy="301123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6786" y="872064"/>
              <a:ext cx="4795716" cy="69488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78061" y="942334"/>
              <a:ext cx="490555" cy="28802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51438" y="972404"/>
              <a:ext cx="957313" cy="25577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40369" y="1327708"/>
              <a:ext cx="185771" cy="182879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5588304" y="1505113"/>
              <a:ext cx="12065" cy="14604"/>
            </a:xfrm>
            <a:custGeom>
              <a:avLst/>
              <a:gdLst/>
              <a:ahLst/>
              <a:cxnLst/>
              <a:rect l="l" t="t" r="r" b="b"/>
              <a:pathLst>
                <a:path w="12064" h="14605">
                  <a:moveTo>
                    <a:pt x="6465" y="0"/>
                  </a:moveTo>
                  <a:lnTo>
                    <a:pt x="0" y="7363"/>
                  </a:lnTo>
                  <a:lnTo>
                    <a:pt x="166" y="10464"/>
                  </a:lnTo>
                  <a:lnTo>
                    <a:pt x="857" y="11656"/>
                  </a:lnTo>
                  <a:lnTo>
                    <a:pt x="4610" y="14084"/>
                  </a:lnTo>
                  <a:lnTo>
                    <a:pt x="8230" y="13037"/>
                  </a:lnTo>
                  <a:lnTo>
                    <a:pt x="11926" y="7707"/>
                  </a:lnTo>
                  <a:lnTo>
                    <a:pt x="11285" y="3728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58927" y="1345441"/>
              <a:ext cx="684277" cy="21602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03524" y="1370276"/>
              <a:ext cx="104700" cy="16084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35072" y="1398408"/>
              <a:ext cx="160669" cy="122878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66736" y="1283528"/>
              <a:ext cx="1120479" cy="266225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58642" y="1635358"/>
              <a:ext cx="543479" cy="22097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86016" y="1677874"/>
              <a:ext cx="542094" cy="153306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7162788" y="1795982"/>
              <a:ext cx="109855" cy="53975"/>
            </a:xfrm>
            <a:custGeom>
              <a:avLst/>
              <a:gdLst/>
              <a:ahLst/>
              <a:cxnLst/>
              <a:rect l="l" t="t" r="r" b="b"/>
              <a:pathLst>
                <a:path w="109854" h="53975">
                  <a:moveTo>
                    <a:pt x="10909" y="2463"/>
                  </a:moveTo>
                  <a:lnTo>
                    <a:pt x="9652" y="469"/>
                  </a:lnTo>
                  <a:lnTo>
                    <a:pt x="8775" y="0"/>
                  </a:lnTo>
                  <a:lnTo>
                    <a:pt x="5232" y="139"/>
                  </a:lnTo>
                  <a:lnTo>
                    <a:pt x="2781" y="1358"/>
                  </a:lnTo>
                  <a:lnTo>
                    <a:pt x="0" y="6045"/>
                  </a:lnTo>
                  <a:lnTo>
                    <a:pt x="25" y="9169"/>
                  </a:lnTo>
                  <a:lnTo>
                    <a:pt x="1320" y="13855"/>
                  </a:lnTo>
                  <a:lnTo>
                    <a:pt x="3378" y="15036"/>
                  </a:lnTo>
                  <a:lnTo>
                    <a:pt x="7251" y="13970"/>
                  </a:lnTo>
                  <a:lnTo>
                    <a:pt x="8420" y="12077"/>
                  </a:lnTo>
                  <a:lnTo>
                    <a:pt x="7645" y="8140"/>
                  </a:lnTo>
                  <a:lnTo>
                    <a:pt x="7404" y="6045"/>
                  </a:lnTo>
                  <a:lnTo>
                    <a:pt x="10541" y="4064"/>
                  </a:lnTo>
                  <a:lnTo>
                    <a:pt x="10909" y="2463"/>
                  </a:lnTo>
                  <a:close/>
                </a:path>
                <a:path w="109854" h="53975">
                  <a:moveTo>
                    <a:pt x="109791" y="8890"/>
                  </a:moveTo>
                  <a:lnTo>
                    <a:pt x="107924" y="6591"/>
                  </a:lnTo>
                  <a:lnTo>
                    <a:pt x="103339" y="6108"/>
                  </a:lnTo>
                  <a:lnTo>
                    <a:pt x="101409" y="7239"/>
                  </a:lnTo>
                  <a:lnTo>
                    <a:pt x="98031" y="15049"/>
                  </a:lnTo>
                  <a:lnTo>
                    <a:pt x="93700" y="20294"/>
                  </a:lnTo>
                  <a:lnTo>
                    <a:pt x="91643" y="22707"/>
                  </a:lnTo>
                  <a:lnTo>
                    <a:pt x="89547" y="25171"/>
                  </a:lnTo>
                  <a:lnTo>
                    <a:pt x="89319" y="25450"/>
                  </a:lnTo>
                  <a:lnTo>
                    <a:pt x="87426" y="27673"/>
                  </a:lnTo>
                  <a:lnTo>
                    <a:pt x="85178" y="30441"/>
                  </a:lnTo>
                  <a:lnTo>
                    <a:pt x="80962" y="35839"/>
                  </a:lnTo>
                  <a:lnTo>
                    <a:pt x="76923" y="41363"/>
                  </a:lnTo>
                  <a:lnTo>
                    <a:pt x="73050" y="47002"/>
                  </a:lnTo>
                  <a:lnTo>
                    <a:pt x="71856" y="48806"/>
                  </a:lnTo>
                  <a:lnTo>
                    <a:pt x="72339" y="51231"/>
                  </a:lnTo>
                  <a:lnTo>
                    <a:pt x="75539" y="53352"/>
                  </a:lnTo>
                  <a:lnTo>
                    <a:pt x="77381" y="53276"/>
                  </a:lnTo>
                  <a:lnTo>
                    <a:pt x="96367" y="35369"/>
                  </a:lnTo>
                  <a:lnTo>
                    <a:pt x="98615" y="32804"/>
                  </a:lnTo>
                  <a:lnTo>
                    <a:pt x="100698" y="30289"/>
                  </a:lnTo>
                  <a:lnTo>
                    <a:pt x="103644" y="26758"/>
                  </a:lnTo>
                  <a:lnTo>
                    <a:pt x="106667" y="22377"/>
                  </a:lnTo>
                  <a:lnTo>
                    <a:pt x="108673" y="19494"/>
                  </a:lnTo>
                  <a:lnTo>
                    <a:pt x="109791" y="8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72299" y="1700844"/>
              <a:ext cx="251992" cy="132003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868782" y="1635827"/>
              <a:ext cx="188949" cy="204001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45746" y="1670823"/>
              <a:ext cx="948291" cy="345989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97199" y="1956213"/>
              <a:ext cx="237554" cy="163609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37793" y="1945859"/>
              <a:ext cx="276439" cy="179379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6814475" y="2077689"/>
              <a:ext cx="20955" cy="12700"/>
            </a:xfrm>
            <a:custGeom>
              <a:avLst/>
              <a:gdLst/>
              <a:ahLst/>
              <a:cxnLst/>
              <a:rect l="l" t="t" r="r" b="b"/>
              <a:pathLst>
                <a:path w="20954" h="12700">
                  <a:moveTo>
                    <a:pt x="8754" y="0"/>
                  </a:moveTo>
                  <a:lnTo>
                    <a:pt x="1409" y="2462"/>
                  </a:lnTo>
                  <a:lnTo>
                    <a:pt x="0" y="5292"/>
                  </a:lnTo>
                  <a:lnTo>
                    <a:pt x="1421" y="9531"/>
                  </a:lnTo>
                  <a:lnTo>
                    <a:pt x="2759" y="10763"/>
                  </a:lnTo>
                  <a:lnTo>
                    <a:pt x="8681" y="12213"/>
                  </a:lnTo>
                  <a:lnTo>
                    <a:pt x="13333" y="12183"/>
                  </a:lnTo>
                  <a:lnTo>
                    <a:pt x="19725" y="10049"/>
                  </a:lnTo>
                  <a:lnTo>
                    <a:pt x="20921" y="7654"/>
                  </a:lnTo>
                  <a:lnTo>
                    <a:pt x="19884" y="4547"/>
                  </a:lnTo>
                  <a:lnTo>
                    <a:pt x="19296" y="3779"/>
                  </a:lnTo>
                  <a:lnTo>
                    <a:pt x="14315" y="468"/>
                  </a:lnTo>
                  <a:lnTo>
                    <a:pt x="87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65029" y="1942466"/>
              <a:ext cx="352718" cy="453337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205027" y="1958882"/>
              <a:ext cx="2421571" cy="438802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474631" y="2430232"/>
              <a:ext cx="665162" cy="245743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359" y="1398270"/>
            <a:ext cx="59283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779395" algn="l"/>
              </a:tabLst>
            </a:pPr>
            <a:r>
              <a:rPr dirty="0" sz="2800"/>
              <a:t>The</a:t>
            </a:r>
            <a:r>
              <a:rPr dirty="0" sz="2800" spc="-60"/>
              <a:t> </a:t>
            </a:r>
            <a:r>
              <a:rPr dirty="0" sz="2800"/>
              <a:t>Language</a:t>
            </a:r>
            <a:r>
              <a:rPr dirty="0" sz="2800" spc="-95"/>
              <a:t> </a:t>
            </a:r>
            <a:r>
              <a:rPr dirty="0" sz="2800" spc="-25">
                <a:solidFill>
                  <a:srgbClr val="000000"/>
                </a:solidFill>
                <a:latin typeface="Cambria Math"/>
                <a:cs typeface="Cambria Math"/>
              </a:rPr>
              <a:t>L</a:t>
            </a:r>
            <a:r>
              <a:rPr dirty="0" baseline="-21021" sz="2775" spc="-37">
                <a:solidFill>
                  <a:srgbClr val="000000"/>
                </a:solidFill>
                <a:latin typeface="Times New Roman"/>
                <a:cs typeface="Times New Roman"/>
              </a:rPr>
              <a:t>TM</a:t>
            </a:r>
            <a:r>
              <a:rPr dirty="0" baseline="-21021" sz="2775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800"/>
              <a:t>is</a:t>
            </a:r>
            <a:r>
              <a:rPr dirty="0" sz="2800" spc="40"/>
              <a:t> </a:t>
            </a:r>
            <a:r>
              <a:rPr dirty="0" sz="2800" spc="-45"/>
              <a:t>Turing-</a:t>
            </a:r>
            <a:r>
              <a:rPr dirty="0" sz="2800" spc="-10"/>
              <a:t>recognizable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202814" y="2276475"/>
            <a:ext cx="632460" cy="208915"/>
          </a:xfrm>
          <a:custGeom>
            <a:avLst/>
            <a:gdLst/>
            <a:ahLst/>
            <a:cxnLst/>
            <a:rect l="l" t="t" r="r" b="b"/>
            <a:pathLst>
              <a:path w="632460" h="208914">
                <a:moveTo>
                  <a:pt x="587375" y="0"/>
                </a:moveTo>
                <a:lnTo>
                  <a:pt x="575437" y="4063"/>
                </a:lnTo>
                <a:lnTo>
                  <a:pt x="611251" y="104394"/>
                </a:lnTo>
                <a:lnTo>
                  <a:pt x="575437" y="204597"/>
                </a:lnTo>
                <a:lnTo>
                  <a:pt x="587375" y="208914"/>
                </a:lnTo>
                <a:lnTo>
                  <a:pt x="631952" y="108585"/>
                </a:lnTo>
                <a:lnTo>
                  <a:pt x="631952" y="100329"/>
                </a:lnTo>
                <a:lnTo>
                  <a:pt x="587375" y="0"/>
                </a:lnTo>
                <a:close/>
              </a:path>
              <a:path w="632460" h="208914">
                <a:moveTo>
                  <a:pt x="44577" y="0"/>
                </a:moveTo>
                <a:lnTo>
                  <a:pt x="0" y="100457"/>
                </a:lnTo>
                <a:lnTo>
                  <a:pt x="0" y="108712"/>
                </a:lnTo>
                <a:lnTo>
                  <a:pt x="44577" y="208914"/>
                </a:lnTo>
                <a:lnTo>
                  <a:pt x="56387" y="204850"/>
                </a:lnTo>
                <a:lnTo>
                  <a:pt x="20574" y="104521"/>
                </a:lnTo>
                <a:lnTo>
                  <a:pt x="56387" y="4317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506855" y="2204669"/>
            <a:ext cx="60420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400175" algn="l"/>
              </a:tabLst>
            </a:pPr>
            <a:r>
              <a:rPr dirty="0" sz="1800" spc="-10">
                <a:latin typeface="Cambria Math"/>
                <a:cs typeface="Cambria Math"/>
              </a:rPr>
              <a:t>L</a:t>
            </a:r>
            <a:r>
              <a:rPr dirty="0" baseline="-20833" sz="1800" spc="-15">
                <a:latin typeface="Times New Roman"/>
                <a:cs typeface="Times New Roman"/>
              </a:rPr>
              <a:t>TM</a:t>
            </a:r>
            <a:r>
              <a:rPr dirty="0" baseline="-20833" sz="1800" spc="-11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9308" y="3844798"/>
            <a:ext cx="6963409" cy="2309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 </a:t>
            </a:r>
            <a:r>
              <a:rPr dirty="0" sz="1800">
                <a:latin typeface="Cambria Math"/>
                <a:cs typeface="Cambria Math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TM</a:t>
            </a:r>
            <a:r>
              <a:rPr dirty="0" baseline="-20833" sz="1800" spc="17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Turing-</a:t>
            </a:r>
            <a:r>
              <a:rPr dirty="0" sz="1800" spc="-10">
                <a:latin typeface="Calibri"/>
                <a:cs typeface="Calibri"/>
              </a:rPr>
              <a:t>recognizable.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Proof:</a:t>
            </a:r>
            <a:endParaRPr sz="1800">
              <a:latin typeface="Calibri"/>
              <a:cs typeface="Calibri"/>
            </a:endParaRPr>
          </a:p>
          <a:p>
            <a:pPr marL="3625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62585" algn="l"/>
              </a:tabLst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universal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simulates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  <a:p>
            <a:pPr lvl="1" marL="8197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819785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simulation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halt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accept</a:t>
            </a:r>
            <a:endParaRPr sz="1800">
              <a:latin typeface="Calibri"/>
              <a:cs typeface="Calibri"/>
            </a:endParaRPr>
          </a:p>
          <a:p>
            <a:pPr lvl="1" marL="8197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819785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doesn’t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(reject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loop)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either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reject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loops.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885058" y="2811779"/>
            <a:ext cx="632460" cy="208915"/>
          </a:xfrm>
          <a:custGeom>
            <a:avLst/>
            <a:gdLst/>
            <a:ahLst/>
            <a:cxnLst/>
            <a:rect l="l" t="t" r="r" b="b"/>
            <a:pathLst>
              <a:path w="632460" h="208914">
                <a:moveTo>
                  <a:pt x="587375" y="0"/>
                </a:moveTo>
                <a:lnTo>
                  <a:pt x="575437" y="4064"/>
                </a:lnTo>
                <a:lnTo>
                  <a:pt x="611251" y="104394"/>
                </a:lnTo>
                <a:lnTo>
                  <a:pt x="575437" y="204597"/>
                </a:lnTo>
                <a:lnTo>
                  <a:pt x="587375" y="208787"/>
                </a:lnTo>
                <a:lnTo>
                  <a:pt x="631952" y="108458"/>
                </a:lnTo>
                <a:lnTo>
                  <a:pt x="631952" y="100203"/>
                </a:lnTo>
                <a:lnTo>
                  <a:pt x="587375" y="0"/>
                </a:lnTo>
                <a:close/>
              </a:path>
              <a:path w="632460" h="208914">
                <a:moveTo>
                  <a:pt x="44577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77" y="208787"/>
                </a:lnTo>
                <a:lnTo>
                  <a:pt x="56388" y="204850"/>
                </a:lnTo>
                <a:lnTo>
                  <a:pt x="20574" y="104521"/>
                </a:lnTo>
                <a:lnTo>
                  <a:pt x="56388" y="4191"/>
                </a:lnTo>
                <a:lnTo>
                  <a:pt x="44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97408" y="2603373"/>
            <a:ext cx="4361815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24485" algn="l"/>
                <a:tab pos="2355850" algn="l"/>
                <a:tab pos="2985135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accepts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then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∈ </a:t>
            </a:r>
            <a:r>
              <a:rPr dirty="0" sz="1800" spc="-25">
                <a:latin typeface="Cambria Math"/>
                <a:cs typeface="Cambria Math"/>
              </a:rPr>
              <a:t>L</a:t>
            </a:r>
            <a:r>
              <a:rPr dirty="0" baseline="-20833" sz="1800" spc="-37">
                <a:latin typeface="Times New Roman"/>
                <a:cs typeface="Times New Roman"/>
              </a:rPr>
              <a:t>TM</a:t>
            </a:r>
            <a:endParaRPr baseline="-20833" sz="1800">
              <a:latin typeface="Times New Roman"/>
              <a:cs typeface="Times New Roman"/>
            </a:endParaRPr>
          </a:p>
          <a:p>
            <a:pPr marL="3244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24485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doesn’t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(reject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loop)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0">
                <a:latin typeface="Calibri"/>
                <a:cs typeface="Calibri"/>
              </a:rPr>
              <a:t> then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974463" y="3223260"/>
            <a:ext cx="632460" cy="208915"/>
          </a:xfrm>
          <a:custGeom>
            <a:avLst/>
            <a:gdLst/>
            <a:ahLst/>
            <a:cxnLst/>
            <a:rect l="l" t="t" r="r" b="b"/>
            <a:pathLst>
              <a:path w="632460" h="208914">
                <a:moveTo>
                  <a:pt x="587375" y="0"/>
                </a:moveTo>
                <a:lnTo>
                  <a:pt x="575437" y="4063"/>
                </a:lnTo>
                <a:lnTo>
                  <a:pt x="611251" y="104393"/>
                </a:lnTo>
                <a:lnTo>
                  <a:pt x="575437" y="204597"/>
                </a:lnTo>
                <a:lnTo>
                  <a:pt x="587375" y="208787"/>
                </a:lnTo>
                <a:lnTo>
                  <a:pt x="631951" y="108457"/>
                </a:lnTo>
                <a:lnTo>
                  <a:pt x="631951" y="100202"/>
                </a:lnTo>
                <a:lnTo>
                  <a:pt x="587375" y="0"/>
                </a:lnTo>
                <a:close/>
              </a:path>
              <a:path w="632460" h="208914">
                <a:moveTo>
                  <a:pt x="44576" y="0"/>
                </a:moveTo>
                <a:lnTo>
                  <a:pt x="0" y="100329"/>
                </a:lnTo>
                <a:lnTo>
                  <a:pt x="0" y="108585"/>
                </a:lnTo>
                <a:lnTo>
                  <a:pt x="44576" y="208787"/>
                </a:lnTo>
                <a:lnTo>
                  <a:pt x="56387" y="204850"/>
                </a:lnTo>
                <a:lnTo>
                  <a:pt x="20574" y="104520"/>
                </a:lnTo>
                <a:lnTo>
                  <a:pt x="56387" y="4190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005451" y="3152013"/>
            <a:ext cx="1256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68655" algn="l"/>
              </a:tabLst>
            </a:pP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∉</a:t>
            </a:r>
            <a:r>
              <a:rPr dirty="0" sz="1800" spc="-10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L</a:t>
            </a:r>
            <a:r>
              <a:rPr dirty="0" baseline="-20833" sz="1800" spc="-37">
                <a:latin typeface="Times New Roman"/>
                <a:cs typeface="Times New Roman"/>
              </a:rPr>
              <a:t>TM</a:t>
            </a:r>
            <a:endParaRPr baseline="-20833" sz="18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9609" y="3017347"/>
            <a:ext cx="744681" cy="28691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3027825" y="3514954"/>
            <a:ext cx="1293495" cy="0"/>
          </a:xfrm>
          <a:custGeom>
            <a:avLst/>
            <a:gdLst/>
            <a:ahLst/>
            <a:cxnLst/>
            <a:rect l="l" t="t" r="r" b="b"/>
            <a:pathLst>
              <a:path w="1293495" h="0">
                <a:moveTo>
                  <a:pt x="0" y="0"/>
                </a:moveTo>
                <a:lnTo>
                  <a:pt x="1293173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387" y="1398270"/>
            <a:ext cx="48983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792095" algn="l"/>
              </a:tabLst>
            </a:pPr>
            <a:r>
              <a:rPr dirty="0" sz="2800"/>
              <a:t>The</a:t>
            </a:r>
            <a:r>
              <a:rPr dirty="0" sz="2800" spc="-65"/>
              <a:t> </a:t>
            </a:r>
            <a:r>
              <a:rPr dirty="0" sz="2800"/>
              <a:t>Language</a:t>
            </a:r>
            <a:r>
              <a:rPr dirty="0" sz="2800" spc="-80"/>
              <a:t> </a:t>
            </a:r>
            <a:r>
              <a:rPr dirty="0" sz="2800" spc="-25">
                <a:solidFill>
                  <a:srgbClr val="000000"/>
                </a:solidFill>
                <a:latin typeface="Cambria Math"/>
                <a:cs typeface="Cambria Math"/>
              </a:rPr>
              <a:t>L</a:t>
            </a:r>
            <a:r>
              <a:rPr dirty="0" baseline="-21021" sz="2775" spc="-37">
                <a:solidFill>
                  <a:srgbClr val="000000"/>
                </a:solidFill>
                <a:latin typeface="Times New Roman"/>
                <a:cs typeface="Times New Roman"/>
              </a:rPr>
              <a:t>TM</a:t>
            </a:r>
            <a:r>
              <a:rPr dirty="0" baseline="-21021" sz="2775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800"/>
              <a:t>is</a:t>
            </a:r>
            <a:r>
              <a:rPr dirty="0" sz="2800" spc="-20"/>
              <a:t> </a:t>
            </a:r>
            <a:r>
              <a:rPr dirty="0" sz="2800" spc="-10"/>
              <a:t>undecidable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370963" y="3235070"/>
            <a:ext cx="632460" cy="208915"/>
          </a:xfrm>
          <a:custGeom>
            <a:avLst/>
            <a:gdLst/>
            <a:ahLst/>
            <a:cxnLst/>
            <a:rect l="l" t="t" r="r" b="b"/>
            <a:pathLst>
              <a:path w="632460" h="208914">
                <a:moveTo>
                  <a:pt x="587375" y="0"/>
                </a:moveTo>
                <a:lnTo>
                  <a:pt x="575437" y="4063"/>
                </a:lnTo>
                <a:lnTo>
                  <a:pt x="611251" y="104393"/>
                </a:lnTo>
                <a:lnTo>
                  <a:pt x="575437" y="204596"/>
                </a:lnTo>
                <a:lnTo>
                  <a:pt x="587375" y="208914"/>
                </a:lnTo>
                <a:lnTo>
                  <a:pt x="631951" y="108584"/>
                </a:lnTo>
                <a:lnTo>
                  <a:pt x="631951" y="100329"/>
                </a:lnTo>
                <a:lnTo>
                  <a:pt x="587375" y="0"/>
                </a:lnTo>
                <a:close/>
              </a:path>
              <a:path w="632460" h="208914">
                <a:moveTo>
                  <a:pt x="44450" y="0"/>
                </a:moveTo>
                <a:lnTo>
                  <a:pt x="0" y="100329"/>
                </a:lnTo>
                <a:lnTo>
                  <a:pt x="0" y="108584"/>
                </a:lnTo>
                <a:lnTo>
                  <a:pt x="44450" y="208914"/>
                </a:lnTo>
                <a:lnTo>
                  <a:pt x="56261" y="204850"/>
                </a:lnTo>
                <a:lnTo>
                  <a:pt x="20447" y="104520"/>
                </a:lnTo>
                <a:lnTo>
                  <a:pt x="56261" y="4317"/>
                </a:lnTo>
                <a:lnTo>
                  <a:pt x="44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19785" y="2445842"/>
            <a:ext cx="7260590" cy="3422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TM</a:t>
            </a:r>
            <a:r>
              <a:rPr dirty="0" baseline="-20833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undecidable.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1800">
              <a:latin typeface="Calibri"/>
              <a:cs typeface="Calibri"/>
            </a:endParaRPr>
          </a:p>
          <a:p>
            <a:pPr marL="1180465">
              <a:lnSpc>
                <a:spcPct val="100000"/>
              </a:lnSpc>
              <a:tabLst>
                <a:tab pos="2555240" algn="l"/>
              </a:tabLst>
            </a:pPr>
            <a:r>
              <a:rPr dirty="0" sz="1800">
                <a:latin typeface="Cambria Math"/>
                <a:cs typeface="Cambria Math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TM</a:t>
            </a:r>
            <a:r>
              <a:rPr dirty="0" baseline="-20833" sz="1800" spc="-11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35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375285" marR="342265" indent="-287020">
              <a:lnSpc>
                <a:spcPct val="100000"/>
              </a:lnSpc>
              <a:buFont typeface="Arial MT"/>
              <a:buChar char="•"/>
              <a:tabLst>
                <a:tab pos="375285" algn="l"/>
              </a:tabLst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problem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don’t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really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whether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universal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halt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not.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Unlike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machines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saw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earlier,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TM </a:t>
            </a:r>
            <a:r>
              <a:rPr dirty="0" sz="1800">
                <a:latin typeface="Calibri"/>
                <a:cs typeface="Calibri"/>
              </a:rPr>
              <a:t>might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forever.</a:t>
            </a:r>
            <a:endParaRPr sz="1800">
              <a:latin typeface="Calibri"/>
              <a:cs typeface="Calibri"/>
            </a:endParaRPr>
          </a:p>
          <a:p>
            <a:pPr marL="37528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75285" algn="l"/>
              </a:tabLst>
            </a:pPr>
            <a:r>
              <a:rPr dirty="0" sz="1800" spc="-20">
                <a:latin typeface="Calibri"/>
                <a:cs typeface="Calibri"/>
              </a:rPr>
              <a:t>Intuitively,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looks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hard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problem.</a:t>
            </a:r>
            <a:endParaRPr sz="1800">
              <a:latin typeface="Calibri"/>
              <a:cs typeface="Calibri"/>
            </a:endParaRPr>
          </a:p>
          <a:p>
            <a:pPr marL="37528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75285" algn="l"/>
              </a:tabLst>
            </a:pPr>
            <a:r>
              <a:rPr dirty="0" sz="1800" spc="-25">
                <a:latin typeface="Calibri"/>
                <a:cs typeface="Calibri"/>
              </a:rPr>
              <a:t>However,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indeed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undecidable 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trivial.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6658" y="4493949"/>
            <a:ext cx="1400928" cy="29718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9752" y="4466772"/>
            <a:ext cx="1153499" cy="28094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3705" y="4458036"/>
            <a:ext cx="986838" cy="27966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91085" y="4521160"/>
            <a:ext cx="467604" cy="25146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80824" y="4524293"/>
            <a:ext cx="1420842" cy="269676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209" y="499110"/>
            <a:ext cx="48983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792095" algn="l"/>
              </a:tabLst>
            </a:pPr>
            <a:r>
              <a:rPr dirty="0" sz="2800"/>
              <a:t>The</a:t>
            </a:r>
            <a:r>
              <a:rPr dirty="0" sz="2800" spc="-65"/>
              <a:t> </a:t>
            </a:r>
            <a:r>
              <a:rPr dirty="0" sz="2800"/>
              <a:t>Language</a:t>
            </a:r>
            <a:r>
              <a:rPr dirty="0" sz="2800" spc="-80"/>
              <a:t> </a:t>
            </a:r>
            <a:r>
              <a:rPr dirty="0" sz="2800" spc="-25">
                <a:solidFill>
                  <a:srgbClr val="000000"/>
                </a:solidFill>
                <a:latin typeface="Cambria Math"/>
                <a:cs typeface="Cambria Math"/>
              </a:rPr>
              <a:t>L</a:t>
            </a:r>
            <a:r>
              <a:rPr dirty="0" baseline="-21021" sz="2775" spc="-37">
                <a:solidFill>
                  <a:srgbClr val="000000"/>
                </a:solidFill>
                <a:latin typeface="Times New Roman"/>
                <a:cs typeface="Times New Roman"/>
              </a:rPr>
              <a:t>TM</a:t>
            </a:r>
            <a:r>
              <a:rPr dirty="0" baseline="-21021" sz="2775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800"/>
              <a:t>is</a:t>
            </a:r>
            <a:r>
              <a:rPr dirty="0" sz="2800" spc="-20"/>
              <a:t> </a:t>
            </a:r>
            <a:r>
              <a:rPr dirty="0" sz="2800" spc="-10"/>
              <a:t>undecidable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397760" y="2796794"/>
            <a:ext cx="632460" cy="208915"/>
          </a:xfrm>
          <a:custGeom>
            <a:avLst/>
            <a:gdLst/>
            <a:ahLst/>
            <a:cxnLst/>
            <a:rect l="l" t="t" r="r" b="b"/>
            <a:pathLst>
              <a:path w="632460" h="208914">
                <a:moveTo>
                  <a:pt x="587501" y="0"/>
                </a:moveTo>
                <a:lnTo>
                  <a:pt x="575563" y="3936"/>
                </a:lnTo>
                <a:lnTo>
                  <a:pt x="611377" y="104393"/>
                </a:lnTo>
                <a:lnTo>
                  <a:pt x="575563" y="204596"/>
                </a:lnTo>
                <a:lnTo>
                  <a:pt x="587501" y="208787"/>
                </a:lnTo>
                <a:lnTo>
                  <a:pt x="631951" y="108457"/>
                </a:lnTo>
                <a:lnTo>
                  <a:pt x="631951" y="100202"/>
                </a:lnTo>
                <a:lnTo>
                  <a:pt x="587501" y="0"/>
                </a:lnTo>
                <a:close/>
              </a:path>
              <a:path w="632460" h="208914">
                <a:moveTo>
                  <a:pt x="44576" y="0"/>
                </a:moveTo>
                <a:lnTo>
                  <a:pt x="0" y="100329"/>
                </a:lnTo>
                <a:lnTo>
                  <a:pt x="0" y="108584"/>
                </a:lnTo>
                <a:lnTo>
                  <a:pt x="44576" y="208787"/>
                </a:lnTo>
                <a:lnTo>
                  <a:pt x="56387" y="204850"/>
                </a:lnTo>
                <a:lnTo>
                  <a:pt x="20573" y="104393"/>
                </a:lnTo>
                <a:lnTo>
                  <a:pt x="56387" y="4190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84708" y="2007870"/>
            <a:ext cx="7185025" cy="1017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TM</a:t>
            </a:r>
            <a:r>
              <a:rPr dirty="0" baseline="-20833" sz="1800" spc="157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undecidable.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1800">
              <a:latin typeface="Calibri"/>
              <a:cs typeface="Calibri"/>
            </a:endParaRPr>
          </a:p>
          <a:p>
            <a:pPr marL="1142365">
              <a:lnSpc>
                <a:spcPct val="100000"/>
              </a:lnSpc>
              <a:spcBef>
                <a:spcPts val="5"/>
              </a:spcBef>
              <a:tabLst>
                <a:tab pos="2517140" algn="l"/>
              </a:tabLst>
            </a:pPr>
            <a:r>
              <a:rPr dirty="0" sz="1800">
                <a:latin typeface="Cambria Math"/>
                <a:cs typeface="Cambria Math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TM</a:t>
            </a:r>
            <a:r>
              <a:rPr dirty="0" baseline="-20833" sz="1800" spc="-11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5498" y="3722370"/>
            <a:ext cx="83553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Proof: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prove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contradiction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diagonalization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method.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assume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 </a:t>
            </a:r>
            <a:r>
              <a:rPr dirty="0" sz="1800">
                <a:latin typeface="Calibri"/>
                <a:cs typeface="Calibri"/>
              </a:rPr>
              <a:t>decider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exists,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Turing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uncountable.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9737" y="4707511"/>
            <a:ext cx="6061315" cy="89000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3743" y="3828479"/>
            <a:ext cx="747944" cy="25194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80647" y="3812950"/>
            <a:ext cx="904173" cy="27358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38379" y="3141404"/>
            <a:ext cx="125290" cy="133350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6113087" y="2995992"/>
            <a:ext cx="3031490" cy="598805"/>
            <a:chOff x="6113087" y="2995992"/>
            <a:chExt cx="3031490" cy="598805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61257" y="3113789"/>
              <a:ext cx="133011" cy="17458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13087" y="3058927"/>
              <a:ext cx="821364" cy="46915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60529" y="2995992"/>
              <a:ext cx="1683470" cy="59861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40445" y="3405115"/>
              <a:ext cx="439639" cy="145825"/>
            </a:xfrm>
            <a:prstGeom prst="rect">
              <a:avLst/>
            </a:prstGeom>
          </p:spPr>
        </p:pic>
      </p:grpSp>
      <p:sp>
        <p:nvSpPr>
          <p:cNvPr id="16" name="object 16" descr=""/>
          <p:cNvSpPr/>
          <p:nvPr/>
        </p:nvSpPr>
        <p:spPr>
          <a:xfrm>
            <a:off x="404636" y="4592053"/>
            <a:ext cx="894715" cy="0"/>
          </a:xfrm>
          <a:custGeom>
            <a:avLst/>
            <a:gdLst/>
            <a:ahLst/>
            <a:cxnLst/>
            <a:rect l="l" t="t" r="r" b="b"/>
            <a:pathLst>
              <a:path w="894715" h="0">
                <a:moveTo>
                  <a:pt x="0" y="0"/>
                </a:moveTo>
                <a:lnTo>
                  <a:pt x="894471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387" y="867537"/>
            <a:ext cx="48983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792095" algn="l"/>
              </a:tabLst>
            </a:pPr>
            <a:r>
              <a:rPr dirty="0" sz="2800"/>
              <a:t>The</a:t>
            </a:r>
            <a:r>
              <a:rPr dirty="0" sz="2800" spc="-65"/>
              <a:t> </a:t>
            </a:r>
            <a:r>
              <a:rPr dirty="0" sz="2800"/>
              <a:t>Language</a:t>
            </a:r>
            <a:r>
              <a:rPr dirty="0" sz="2800" spc="-80"/>
              <a:t> </a:t>
            </a:r>
            <a:r>
              <a:rPr dirty="0" sz="2800" spc="-25">
                <a:solidFill>
                  <a:srgbClr val="000000"/>
                </a:solidFill>
                <a:latin typeface="Cambria Math"/>
                <a:cs typeface="Cambria Math"/>
              </a:rPr>
              <a:t>L</a:t>
            </a:r>
            <a:r>
              <a:rPr dirty="0" baseline="-21021" sz="2775" spc="-37">
                <a:solidFill>
                  <a:srgbClr val="000000"/>
                </a:solidFill>
                <a:latin typeface="Times New Roman"/>
                <a:cs typeface="Times New Roman"/>
              </a:rPr>
              <a:t>TM</a:t>
            </a:r>
            <a:r>
              <a:rPr dirty="0" baseline="-21021" sz="2775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800"/>
              <a:t>is</a:t>
            </a:r>
            <a:r>
              <a:rPr dirty="0" sz="2800" spc="-20"/>
              <a:t> </a:t>
            </a:r>
            <a:r>
              <a:rPr dirty="0" sz="2800" spc="-10"/>
              <a:t>undecidable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337183" y="1805432"/>
            <a:ext cx="632460" cy="208915"/>
          </a:xfrm>
          <a:custGeom>
            <a:avLst/>
            <a:gdLst/>
            <a:ahLst/>
            <a:cxnLst/>
            <a:rect l="l" t="t" r="r" b="b"/>
            <a:pathLst>
              <a:path w="632460" h="208914">
                <a:moveTo>
                  <a:pt x="587502" y="0"/>
                </a:moveTo>
                <a:lnTo>
                  <a:pt x="575564" y="3937"/>
                </a:lnTo>
                <a:lnTo>
                  <a:pt x="611378" y="104393"/>
                </a:lnTo>
                <a:lnTo>
                  <a:pt x="575564" y="204596"/>
                </a:lnTo>
                <a:lnTo>
                  <a:pt x="587502" y="208787"/>
                </a:lnTo>
                <a:lnTo>
                  <a:pt x="631952" y="108457"/>
                </a:lnTo>
                <a:lnTo>
                  <a:pt x="631952" y="100202"/>
                </a:lnTo>
                <a:lnTo>
                  <a:pt x="587502" y="0"/>
                </a:lnTo>
                <a:close/>
              </a:path>
              <a:path w="632460" h="208914">
                <a:moveTo>
                  <a:pt x="44576" y="0"/>
                </a:moveTo>
                <a:lnTo>
                  <a:pt x="0" y="100329"/>
                </a:lnTo>
                <a:lnTo>
                  <a:pt x="0" y="108584"/>
                </a:lnTo>
                <a:lnTo>
                  <a:pt x="44576" y="208787"/>
                </a:lnTo>
                <a:lnTo>
                  <a:pt x="56387" y="204850"/>
                </a:lnTo>
                <a:lnTo>
                  <a:pt x="20573" y="104393"/>
                </a:lnTo>
                <a:lnTo>
                  <a:pt x="56387" y="4190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9478" y="1733499"/>
            <a:ext cx="8380730" cy="166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100"/>
              </a:spcBef>
              <a:tabLst>
                <a:tab pos="1591310" algn="l"/>
              </a:tabLst>
            </a:pPr>
            <a:r>
              <a:rPr dirty="0" sz="1800" spc="-10">
                <a:latin typeface="Cambria Math"/>
                <a:cs typeface="Cambria Math"/>
              </a:rPr>
              <a:t>L</a:t>
            </a:r>
            <a:r>
              <a:rPr dirty="0" baseline="-20833" sz="1800" spc="-15">
                <a:latin typeface="Times New Roman"/>
                <a:cs typeface="Times New Roman"/>
              </a:rPr>
              <a:t>TM</a:t>
            </a:r>
            <a:r>
              <a:rPr dirty="0" baseline="-20833" sz="1800" spc="-11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Proof:</a:t>
            </a:r>
            <a:endParaRPr sz="1800">
              <a:latin typeface="Calibri"/>
              <a:cs typeface="Calibri"/>
            </a:endParaRPr>
          </a:p>
          <a:p>
            <a:pPr algn="just" marL="25400" marR="177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prove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contradiction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diagonalization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method.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assume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 </a:t>
            </a:r>
            <a:r>
              <a:rPr dirty="0" sz="1800">
                <a:latin typeface="Calibri"/>
                <a:cs typeface="Calibri"/>
              </a:rPr>
              <a:t>decider</a:t>
            </a:r>
            <a:r>
              <a:rPr dirty="0" sz="1800" spc="4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4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exists,</a:t>
            </a:r>
            <a:r>
              <a:rPr dirty="0" sz="1800" spc="4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4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derive</a:t>
            </a:r>
            <a:r>
              <a:rPr dirty="0" sz="1800" spc="4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4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contradiction</a:t>
            </a:r>
            <a:r>
              <a:rPr dirty="0" sz="1800" spc="4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4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terms</a:t>
            </a:r>
            <a:r>
              <a:rPr dirty="0" sz="1800" spc="43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43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4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countability</a:t>
            </a:r>
            <a:r>
              <a:rPr dirty="0" sz="1800" spc="4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434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 machines.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6778" y="4745482"/>
            <a:ext cx="8406130" cy="87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countable,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let’s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index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𝑀</a:t>
            </a:r>
            <a:r>
              <a:rPr dirty="0" baseline="-14957" sz="1950" spc="-37">
                <a:latin typeface="Cambria Math"/>
                <a:cs typeface="Cambria Math"/>
              </a:rPr>
              <a:t>𝑖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dirty="0" sz="1800" spc="-20">
                <a:latin typeface="Calibri"/>
                <a:cs typeface="Calibri"/>
              </a:rPr>
              <a:t>Now,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makes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sense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ask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answer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𝐻(&lt;</a:t>
            </a:r>
            <a:r>
              <a:rPr dirty="0" sz="1800" spc="6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baseline="-14957" sz="1950">
                <a:latin typeface="Cambria Math"/>
                <a:cs typeface="Cambria Math"/>
              </a:rPr>
              <a:t>𝑖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baseline="-14957" sz="1950">
                <a:latin typeface="Cambria Math"/>
                <a:cs typeface="Cambria Math"/>
              </a:rPr>
              <a:t>𝑗</a:t>
            </a:r>
            <a:r>
              <a:rPr dirty="0" baseline="-14957" sz="1950" spc="39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&gt;&gt;)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whether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baseline="-14957" sz="1950">
                <a:latin typeface="Cambria Math"/>
                <a:cs typeface="Cambria Math"/>
              </a:rPr>
              <a:t>𝑖</a:t>
            </a:r>
            <a:r>
              <a:rPr dirty="0" baseline="-14957" sz="1950" spc="382">
                <a:latin typeface="Cambria Math"/>
                <a:cs typeface="Cambria Math"/>
              </a:rPr>
              <a:t> </a:t>
            </a:r>
            <a:r>
              <a:rPr dirty="0" sz="1800" spc="-10">
                <a:latin typeface="Calibri"/>
                <a:cs typeface="Calibri"/>
              </a:rPr>
              <a:t>accepts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70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description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baseline="-14957" sz="1950">
                <a:latin typeface="Cambria Math"/>
                <a:cs typeface="Cambria Math"/>
              </a:rPr>
              <a:t>𝑗</a:t>
            </a:r>
            <a:r>
              <a:rPr dirty="0" baseline="-14957" sz="1950" spc="247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7650" y="3547747"/>
            <a:ext cx="6061315" cy="890008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087" y="588645"/>
            <a:ext cx="48729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779395" algn="l"/>
              </a:tabLst>
            </a:pPr>
            <a:r>
              <a:rPr dirty="0" sz="2800"/>
              <a:t>The</a:t>
            </a:r>
            <a:r>
              <a:rPr dirty="0" sz="2800" spc="-65"/>
              <a:t> </a:t>
            </a:r>
            <a:r>
              <a:rPr dirty="0" sz="2800"/>
              <a:t>Language</a:t>
            </a:r>
            <a:r>
              <a:rPr dirty="0" sz="2800" spc="-80"/>
              <a:t> </a:t>
            </a:r>
            <a:r>
              <a:rPr dirty="0" sz="2800" spc="-25">
                <a:solidFill>
                  <a:srgbClr val="000000"/>
                </a:solidFill>
                <a:latin typeface="Cambria Math"/>
                <a:cs typeface="Cambria Math"/>
              </a:rPr>
              <a:t>L</a:t>
            </a:r>
            <a:r>
              <a:rPr dirty="0" baseline="-21021" sz="2775" spc="-37">
                <a:solidFill>
                  <a:srgbClr val="000000"/>
                </a:solidFill>
                <a:latin typeface="Times New Roman"/>
                <a:cs typeface="Times New Roman"/>
              </a:rPr>
              <a:t>TM</a:t>
            </a:r>
            <a:r>
              <a:rPr dirty="0" baseline="-21021" sz="2775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800"/>
              <a:t>is</a:t>
            </a:r>
            <a:r>
              <a:rPr dirty="0" sz="2800" spc="-20"/>
              <a:t> </a:t>
            </a:r>
            <a:r>
              <a:rPr dirty="0" sz="2800" spc="-10"/>
              <a:t>undecidable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74699" y="1456436"/>
            <a:ext cx="632460" cy="208915"/>
          </a:xfrm>
          <a:custGeom>
            <a:avLst/>
            <a:gdLst/>
            <a:ahLst/>
            <a:cxnLst/>
            <a:rect l="l" t="t" r="r" b="b"/>
            <a:pathLst>
              <a:path w="632460" h="208914">
                <a:moveTo>
                  <a:pt x="587501" y="0"/>
                </a:moveTo>
                <a:lnTo>
                  <a:pt x="575563" y="4063"/>
                </a:lnTo>
                <a:lnTo>
                  <a:pt x="611377" y="104393"/>
                </a:lnTo>
                <a:lnTo>
                  <a:pt x="575563" y="204597"/>
                </a:lnTo>
                <a:lnTo>
                  <a:pt x="587501" y="208787"/>
                </a:lnTo>
                <a:lnTo>
                  <a:pt x="632078" y="108458"/>
                </a:lnTo>
                <a:lnTo>
                  <a:pt x="632078" y="100202"/>
                </a:lnTo>
                <a:lnTo>
                  <a:pt x="587501" y="0"/>
                </a:lnTo>
                <a:close/>
              </a:path>
              <a:path w="632460" h="208914">
                <a:moveTo>
                  <a:pt x="44576" y="0"/>
                </a:moveTo>
                <a:lnTo>
                  <a:pt x="0" y="100329"/>
                </a:lnTo>
                <a:lnTo>
                  <a:pt x="0" y="108585"/>
                </a:lnTo>
                <a:lnTo>
                  <a:pt x="44576" y="208787"/>
                </a:lnTo>
                <a:lnTo>
                  <a:pt x="56387" y="204850"/>
                </a:lnTo>
                <a:lnTo>
                  <a:pt x="20573" y="104521"/>
                </a:lnTo>
                <a:lnTo>
                  <a:pt x="56387" y="4190"/>
                </a:lnTo>
                <a:lnTo>
                  <a:pt x="44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24078" y="1384808"/>
            <a:ext cx="7360284" cy="1270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9705">
              <a:lnSpc>
                <a:spcPct val="100000"/>
              </a:lnSpc>
              <a:spcBef>
                <a:spcPts val="100"/>
              </a:spcBef>
              <a:tabLst>
                <a:tab pos="1554480" algn="l"/>
              </a:tabLst>
            </a:pPr>
            <a:r>
              <a:rPr dirty="0" sz="1800">
                <a:latin typeface="Cambria Math"/>
                <a:cs typeface="Cambria Math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TM</a:t>
            </a:r>
            <a:r>
              <a:rPr dirty="0" baseline="-20833" sz="1800" spc="-11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Proof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continue: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countable,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let’s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index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𝑀</a:t>
            </a:r>
            <a:r>
              <a:rPr dirty="0" baseline="-14957" sz="1950" spc="-37">
                <a:latin typeface="Cambria Math"/>
                <a:cs typeface="Cambria Math"/>
              </a:rPr>
              <a:t>𝑖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62497" y="2633218"/>
            <a:ext cx="3080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&gt;&gt;)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whether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baseline="-14957" sz="1950">
                <a:latin typeface="Cambria Math"/>
                <a:cs typeface="Cambria Math"/>
              </a:rPr>
              <a:t>𝑖</a:t>
            </a:r>
            <a:r>
              <a:rPr dirty="0" baseline="-14957" sz="1950" spc="375">
                <a:latin typeface="Cambria Math"/>
                <a:cs typeface="Cambria Math"/>
              </a:rPr>
              <a:t> </a:t>
            </a:r>
            <a:r>
              <a:rPr dirty="0" sz="1800" spc="-10">
                <a:latin typeface="Calibri"/>
                <a:cs typeface="Calibri"/>
              </a:rPr>
              <a:t>accepts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6778" y="2611882"/>
            <a:ext cx="5325745" cy="909319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dirty="0" sz="1800" spc="-20">
                <a:latin typeface="Calibri"/>
                <a:cs typeface="Calibri"/>
              </a:rPr>
              <a:t>Now,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makes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sense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ask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answer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𝐻(&lt;</a:t>
            </a:r>
            <a:r>
              <a:rPr dirty="0" sz="1800" spc="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baseline="-14957" sz="1950">
                <a:latin typeface="Cambria Math"/>
                <a:cs typeface="Cambria Math"/>
              </a:rPr>
              <a:t>𝑖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65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𝑀</a:t>
            </a:r>
            <a:r>
              <a:rPr dirty="0" baseline="-14957" sz="1950" spc="-37">
                <a:latin typeface="Cambria Math"/>
                <a:cs typeface="Cambria Math"/>
              </a:rPr>
              <a:t>𝑗</a:t>
            </a:r>
            <a:endParaRPr baseline="-14957" sz="1950">
              <a:latin typeface="Cambria Math"/>
              <a:cs typeface="Cambria Math"/>
            </a:endParaRPr>
          </a:p>
          <a:p>
            <a:pPr marL="38100" marR="2473960">
              <a:lnSpc>
                <a:spcPct val="106700"/>
              </a:lnSpc>
              <a:spcBef>
                <a:spcPts val="25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description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baseline="-14957" sz="1950">
                <a:latin typeface="Cambria Math"/>
                <a:cs typeface="Cambria Math"/>
              </a:rPr>
              <a:t>𝑗</a:t>
            </a:r>
            <a:r>
              <a:rPr dirty="0" baseline="-14957" sz="1950" spc="254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input.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2060" y="3302850"/>
            <a:ext cx="4371272" cy="185913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62178" y="3593719"/>
            <a:ext cx="286194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204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21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construct</a:t>
            </a:r>
            <a:r>
              <a:rPr dirty="0" sz="1800" spc="21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04">
                <a:latin typeface="Calibri"/>
                <a:cs typeface="Calibri"/>
              </a:rPr>
              <a:t>  </a:t>
            </a:r>
            <a:r>
              <a:rPr dirty="0" sz="1800" spc="-20">
                <a:latin typeface="Calibri"/>
                <a:cs typeface="Calibri"/>
              </a:rPr>
              <a:t>Turing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list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470">
                <a:latin typeface="Calibri"/>
                <a:cs typeface="Calibri"/>
              </a:rPr>
              <a:t>   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475">
                <a:latin typeface="Calibri"/>
                <a:cs typeface="Calibri"/>
              </a:rPr>
              <a:t>    </a:t>
            </a:r>
            <a:r>
              <a:rPr dirty="0" sz="1800" spc="-20">
                <a:latin typeface="Calibri"/>
                <a:cs typeface="Calibri"/>
              </a:rPr>
              <a:t>diagonalization </a:t>
            </a:r>
            <a:r>
              <a:rPr dirty="0" sz="1800" spc="-10">
                <a:latin typeface="Calibri"/>
                <a:cs typeface="Calibri"/>
              </a:rPr>
              <a:t>method?</a:t>
            </a:r>
            <a:endParaRPr sz="18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2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2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2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</a:t>
            </a:r>
            <a:r>
              <a:rPr dirty="0" sz="1800" spc="2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8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set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26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Turing</a:t>
            </a:r>
            <a:r>
              <a:rPr dirty="0" sz="1800" spc="27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machines</a:t>
            </a:r>
            <a:r>
              <a:rPr dirty="0" sz="1800" spc="27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270">
                <a:latin typeface="Calibri"/>
                <a:cs typeface="Calibri"/>
              </a:rPr>
              <a:t>  </a:t>
            </a:r>
            <a:r>
              <a:rPr dirty="0" sz="1800" spc="-25">
                <a:latin typeface="Calibri"/>
                <a:cs typeface="Calibri"/>
              </a:rPr>
              <a:t>not </a:t>
            </a:r>
            <a:r>
              <a:rPr dirty="0" sz="1800">
                <a:latin typeface="Calibri"/>
                <a:cs typeface="Calibri"/>
              </a:rPr>
              <a:t>countable,</a:t>
            </a:r>
            <a:r>
              <a:rPr dirty="0" sz="1800" spc="22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2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229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220">
                <a:latin typeface="Calibri"/>
                <a:cs typeface="Calibri"/>
              </a:rPr>
              <a:t>  </a:t>
            </a:r>
            <a:r>
              <a:rPr dirty="0" sz="1800" spc="-5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contradiction.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484" rIns="0" bIns="0" rtlCol="0" vert="horz">
            <a:spAutoFit/>
          </a:bodyPr>
          <a:lstStyle/>
          <a:p>
            <a:pPr marL="69977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Diagonalization</a:t>
            </a:r>
            <a:r>
              <a:rPr dirty="0" sz="2800" spc="-45"/>
              <a:t> </a:t>
            </a:r>
            <a:r>
              <a:rPr dirty="0" sz="2800" spc="-10"/>
              <a:t>method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615492" y="1450340"/>
            <a:ext cx="7799705" cy="36849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Questions: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natural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list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natural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numbers,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couldn’t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construct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new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flipping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diagonal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new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natural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set?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2000" spc="-10">
                <a:latin typeface="Calibri"/>
                <a:cs typeface="Calibri"/>
              </a:rPr>
              <a:t>Answer:</a:t>
            </a:r>
            <a:endParaRPr sz="2000">
              <a:latin typeface="Calibri"/>
              <a:cs typeface="Calibri"/>
            </a:endParaRPr>
          </a:p>
          <a:p>
            <a:pPr marL="12700" marR="751205">
              <a:lnSpc>
                <a:spcPct val="100000"/>
              </a:lnSpc>
              <a:spcBef>
                <a:spcPts val="2405"/>
              </a:spcBef>
            </a:pPr>
            <a:r>
              <a:rPr dirty="0" sz="2000" spc="-20">
                <a:latin typeface="Calibri"/>
                <a:cs typeface="Calibri"/>
              </a:rPr>
              <a:t>True,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infinite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length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(countable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length).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natural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numbers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finite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length.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Therefore,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actually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constructed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number.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nothing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wrong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natural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set.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3730" y="354839"/>
            <a:ext cx="914843" cy="31432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8061" y="1806180"/>
            <a:ext cx="2487452" cy="33509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35907" y="153515"/>
            <a:ext cx="2463246" cy="67163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34897" y="905052"/>
            <a:ext cx="2387576" cy="679876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345" y="414655"/>
            <a:ext cx="48983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792095" algn="l"/>
              </a:tabLst>
            </a:pPr>
            <a:r>
              <a:rPr dirty="0" sz="2800"/>
              <a:t>The</a:t>
            </a:r>
            <a:r>
              <a:rPr dirty="0" sz="2800" spc="-65"/>
              <a:t> </a:t>
            </a:r>
            <a:r>
              <a:rPr dirty="0" sz="2800"/>
              <a:t>Language</a:t>
            </a:r>
            <a:r>
              <a:rPr dirty="0" sz="2800" spc="-80"/>
              <a:t> </a:t>
            </a:r>
            <a:r>
              <a:rPr dirty="0" sz="2800" spc="-25">
                <a:solidFill>
                  <a:srgbClr val="000000"/>
                </a:solidFill>
                <a:latin typeface="Cambria Math"/>
                <a:cs typeface="Cambria Math"/>
              </a:rPr>
              <a:t>L</a:t>
            </a:r>
            <a:r>
              <a:rPr dirty="0" baseline="-21021" sz="2775" spc="-37">
                <a:solidFill>
                  <a:srgbClr val="000000"/>
                </a:solidFill>
                <a:latin typeface="Times New Roman"/>
                <a:cs typeface="Times New Roman"/>
              </a:rPr>
              <a:t>TM</a:t>
            </a:r>
            <a:r>
              <a:rPr dirty="0" baseline="-21021" sz="2775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800"/>
              <a:t>is</a:t>
            </a:r>
            <a:r>
              <a:rPr dirty="0" sz="2800" spc="-20"/>
              <a:t> </a:t>
            </a:r>
            <a:r>
              <a:rPr dirty="0" sz="2800" spc="-10"/>
              <a:t>undecidable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35659" y="1507489"/>
            <a:ext cx="632460" cy="208915"/>
          </a:xfrm>
          <a:custGeom>
            <a:avLst/>
            <a:gdLst/>
            <a:ahLst/>
            <a:cxnLst/>
            <a:rect l="l" t="t" r="r" b="b"/>
            <a:pathLst>
              <a:path w="632460" h="208914">
                <a:moveTo>
                  <a:pt x="587400" y="0"/>
                </a:moveTo>
                <a:lnTo>
                  <a:pt x="575462" y="4063"/>
                </a:lnTo>
                <a:lnTo>
                  <a:pt x="611276" y="104394"/>
                </a:lnTo>
                <a:lnTo>
                  <a:pt x="575462" y="204597"/>
                </a:lnTo>
                <a:lnTo>
                  <a:pt x="587400" y="208787"/>
                </a:lnTo>
                <a:lnTo>
                  <a:pt x="631977" y="108458"/>
                </a:lnTo>
                <a:lnTo>
                  <a:pt x="631977" y="100202"/>
                </a:lnTo>
                <a:lnTo>
                  <a:pt x="587400" y="0"/>
                </a:lnTo>
                <a:close/>
              </a:path>
              <a:path w="632460" h="208914">
                <a:moveTo>
                  <a:pt x="44538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38" y="208787"/>
                </a:lnTo>
                <a:lnTo>
                  <a:pt x="56375" y="204850"/>
                </a:lnTo>
                <a:lnTo>
                  <a:pt x="20535" y="104521"/>
                </a:lnTo>
                <a:lnTo>
                  <a:pt x="56375" y="4190"/>
                </a:lnTo>
                <a:lnTo>
                  <a:pt x="44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26745" y="1435989"/>
            <a:ext cx="3327400" cy="5727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8100" marR="30480">
              <a:lnSpc>
                <a:spcPts val="2150"/>
              </a:lnSpc>
              <a:spcBef>
                <a:spcPts val="180"/>
              </a:spcBef>
              <a:tabLst>
                <a:tab pos="1412875" algn="l"/>
              </a:tabLst>
            </a:pPr>
            <a:r>
              <a:rPr dirty="0" sz="1800">
                <a:latin typeface="Cambria Math"/>
                <a:cs typeface="Cambria Math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TM</a:t>
            </a:r>
            <a:r>
              <a:rPr dirty="0" baseline="-20833" sz="1800" spc="-11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178" y="2805430"/>
            <a:ext cx="83566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Proof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continue: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process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halt,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decider.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Now,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construct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Turing</a:t>
            </a:r>
            <a:r>
              <a:rPr dirty="0" sz="1800" spc="3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3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3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3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flips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diagonal</a:t>
            </a:r>
            <a:r>
              <a:rPr dirty="0" sz="1800" spc="3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b="1">
                <a:latin typeface="Calibri"/>
                <a:cs typeface="Calibri"/>
              </a:rPr>
              <a:t>saying</a:t>
            </a:r>
            <a:r>
              <a:rPr dirty="0" sz="1800" spc="30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flipping</a:t>
            </a:r>
            <a:r>
              <a:rPr dirty="0" sz="1800" spc="3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305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not </a:t>
            </a:r>
            <a:r>
              <a:rPr dirty="0" sz="1800" b="1">
                <a:latin typeface="Calibri"/>
                <a:cs typeface="Calibri"/>
              </a:rPr>
              <a:t>enough,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as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flipping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needs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to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be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done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by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Turing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machine</a:t>
            </a:r>
            <a:r>
              <a:rPr dirty="0" sz="1800" spc="-10">
                <a:latin typeface="Calibri"/>
                <a:cs typeface="Calibri"/>
              </a:rPr>
              <a:t>):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2178" y="5274691"/>
            <a:ext cx="8357234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Clearly,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hence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machine.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should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list.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Importantly,</a:t>
            </a:r>
            <a:r>
              <a:rPr dirty="0" sz="1800" spc="4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if</a:t>
            </a:r>
            <a:r>
              <a:rPr dirty="0" sz="1800" spc="4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</a:t>
            </a:r>
            <a:r>
              <a:rPr dirty="0" sz="1800" spc="4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4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not</a:t>
            </a:r>
            <a:r>
              <a:rPr dirty="0" sz="1800" spc="4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4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decider,</a:t>
            </a:r>
            <a:r>
              <a:rPr dirty="0" sz="1800" spc="4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step</a:t>
            </a:r>
            <a:r>
              <a:rPr dirty="0" sz="1800" spc="4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1</a:t>
            </a:r>
            <a:r>
              <a:rPr dirty="0" sz="1800" spc="4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could</a:t>
            </a:r>
            <a:r>
              <a:rPr dirty="0" sz="1800" spc="434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loop</a:t>
            </a:r>
            <a:r>
              <a:rPr dirty="0" sz="1800" spc="4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forever,</a:t>
            </a:r>
            <a:r>
              <a:rPr dirty="0" sz="1800" spc="4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4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</a:t>
            </a:r>
            <a:r>
              <a:rPr dirty="0" sz="1800" spc="4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loop</a:t>
            </a:r>
            <a:r>
              <a:rPr dirty="0" sz="1800" spc="44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forever.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Therefore, </a:t>
            </a:r>
            <a:r>
              <a:rPr dirty="0" sz="1800" b="1">
                <a:latin typeface="Calibri"/>
                <a:cs typeface="Calibri"/>
              </a:rPr>
              <a:t>D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does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not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really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flip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10" b="1">
                <a:latin typeface="Calibri"/>
                <a:cs typeface="Calibri"/>
              </a:rPr>
              <a:t> diagonal.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71622" y="3956579"/>
            <a:ext cx="6859905" cy="1120140"/>
            <a:chOff x="671622" y="3956579"/>
            <a:chExt cx="6859905" cy="112014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622" y="4002690"/>
              <a:ext cx="6859705" cy="107388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3387" y="3977900"/>
              <a:ext cx="132773" cy="26332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2097" y="3982143"/>
              <a:ext cx="141477" cy="2413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3759" y="3956579"/>
              <a:ext cx="1132133" cy="320151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86568" y="1106588"/>
            <a:ext cx="4371272" cy="1857904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345" y="414655"/>
            <a:ext cx="48983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792095" algn="l"/>
              </a:tabLst>
            </a:pPr>
            <a:r>
              <a:rPr dirty="0" sz="2800"/>
              <a:t>The</a:t>
            </a:r>
            <a:r>
              <a:rPr dirty="0" sz="2800" spc="-65"/>
              <a:t> </a:t>
            </a:r>
            <a:r>
              <a:rPr dirty="0" sz="2800"/>
              <a:t>Language</a:t>
            </a:r>
            <a:r>
              <a:rPr dirty="0" sz="2800" spc="-80"/>
              <a:t> </a:t>
            </a:r>
            <a:r>
              <a:rPr dirty="0" sz="2800" spc="-25">
                <a:solidFill>
                  <a:srgbClr val="000000"/>
                </a:solidFill>
                <a:latin typeface="Cambria Math"/>
                <a:cs typeface="Cambria Math"/>
              </a:rPr>
              <a:t>L</a:t>
            </a:r>
            <a:r>
              <a:rPr dirty="0" baseline="-21021" sz="2775" spc="-37">
                <a:solidFill>
                  <a:srgbClr val="000000"/>
                </a:solidFill>
                <a:latin typeface="Times New Roman"/>
                <a:cs typeface="Times New Roman"/>
              </a:rPr>
              <a:t>TM</a:t>
            </a:r>
            <a:r>
              <a:rPr dirty="0" baseline="-21021" sz="2775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800"/>
              <a:t>is</a:t>
            </a:r>
            <a:r>
              <a:rPr dirty="0" sz="2800" spc="-20"/>
              <a:t> </a:t>
            </a:r>
            <a:r>
              <a:rPr dirty="0" sz="2800" spc="-10"/>
              <a:t>undecidable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35659" y="1507489"/>
            <a:ext cx="632460" cy="208915"/>
          </a:xfrm>
          <a:custGeom>
            <a:avLst/>
            <a:gdLst/>
            <a:ahLst/>
            <a:cxnLst/>
            <a:rect l="l" t="t" r="r" b="b"/>
            <a:pathLst>
              <a:path w="632460" h="208914">
                <a:moveTo>
                  <a:pt x="587400" y="0"/>
                </a:moveTo>
                <a:lnTo>
                  <a:pt x="575462" y="4063"/>
                </a:lnTo>
                <a:lnTo>
                  <a:pt x="611276" y="104394"/>
                </a:lnTo>
                <a:lnTo>
                  <a:pt x="575462" y="204597"/>
                </a:lnTo>
                <a:lnTo>
                  <a:pt x="587400" y="208787"/>
                </a:lnTo>
                <a:lnTo>
                  <a:pt x="631977" y="108458"/>
                </a:lnTo>
                <a:lnTo>
                  <a:pt x="631977" y="100202"/>
                </a:lnTo>
                <a:lnTo>
                  <a:pt x="587400" y="0"/>
                </a:lnTo>
                <a:close/>
              </a:path>
              <a:path w="632460" h="208914">
                <a:moveTo>
                  <a:pt x="44538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38" y="208787"/>
                </a:lnTo>
                <a:lnTo>
                  <a:pt x="56375" y="204850"/>
                </a:lnTo>
                <a:lnTo>
                  <a:pt x="20535" y="104521"/>
                </a:lnTo>
                <a:lnTo>
                  <a:pt x="56375" y="4190"/>
                </a:lnTo>
                <a:lnTo>
                  <a:pt x="44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26745" y="1435989"/>
            <a:ext cx="3327400" cy="5727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8100" marR="30480">
              <a:lnSpc>
                <a:spcPts val="2150"/>
              </a:lnSpc>
              <a:spcBef>
                <a:spcPts val="180"/>
              </a:spcBef>
              <a:tabLst>
                <a:tab pos="1412875" algn="l"/>
              </a:tabLst>
            </a:pPr>
            <a:r>
              <a:rPr dirty="0" sz="1800">
                <a:latin typeface="Cambria Math"/>
                <a:cs typeface="Cambria Math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TM</a:t>
            </a:r>
            <a:r>
              <a:rPr dirty="0" baseline="-20833" sz="1800" spc="-11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178" y="2805430"/>
            <a:ext cx="146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Proof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continue: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2178" y="4451731"/>
            <a:ext cx="835533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Clearly,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hence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machine.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should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list.</a:t>
            </a:r>
            <a:endParaRPr sz="18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  <a:spcBef>
                <a:spcPts val="2160"/>
              </a:spcBef>
            </a:pPr>
            <a:r>
              <a:rPr dirty="0" sz="1800" spc="-20">
                <a:latin typeface="Calibri"/>
                <a:cs typeface="Calibri"/>
              </a:rPr>
              <a:t>However,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diagonal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flipping,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list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least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value differs,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list.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countable </a:t>
            </a:r>
            <a:r>
              <a:rPr dirty="0" sz="1800">
                <a:latin typeface="Calibri"/>
                <a:cs typeface="Calibri"/>
              </a:rPr>
              <a:t>(so,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cannot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numbering)</a:t>
            </a:r>
            <a:endParaRPr sz="18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contradiction.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170" y="3268122"/>
            <a:ext cx="6859705" cy="107388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6568" y="1106588"/>
            <a:ext cx="4371272" cy="1857904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5441158" y="4769960"/>
            <a:ext cx="1929130" cy="0"/>
          </a:xfrm>
          <a:custGeom>
            <a:avLst/>
            <a:gdLst/>
            <a:ahLst/>
            <a:cxnLst/>
            <a:rect l="l" t="t" r="r" b="b"/>
            <a:pathLst>
              <a:path w="1929129" h="0">
                <a:moveTo>
                  <a:pt x="0" y="0"/>
                </a:moveTo>
                <a:lnTo>
                  <a:pt x="1929121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345" y="414655"/>
            <a:ext cx="48983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792095" algn="l"/>
              </a:tabLst>
            </a:pPr>
            <a:r>
              <a:rPr dirty="0" sz="2800"/>
              <a:t>The</a:t>
            </a:r>
            <a:r>
              <a:rPr dirty="0" sz="2800" spc="-65"/>
              <a:t> </a:t>
            </a:r>
            <a:r>
              <a:rPr dirty="0" sz="2800"/>
              <a:t>Language</a:t>
            </a:r>
            <a:r>
              <a:rPr dirty="0" sz="2800" spc="-80"/>
              <a:t> </a:t>
            </a:r>
            <a:r>
              <a:rPr dirty="0" sz="2800" spc="-25">
                <a:solidFill>
                  <a:srgbClr val="000000"/>
                </a:solidFill>
                <a:latin typeface="Cambria Math"/>
                <a:cs typeface="Cambria Math"/>
              </a:rPr>
              <a:t>L</a:t>
            </a:r>
            <a:r>
              <a:rPr dirty="0" baseline="-21021" sz="2775" spc="-37">
                <a:solidFill>
                  <a:srgbClr val="000000"/>
                </a:solidFill>
                <a:latin typeface="Times New Roman"/>
                <a:cs typeface="Times New Roman"/>
              </a:rPr>
              <a:t>TM</a:t>
            </a:r>
            <a:r>
              <a:rPr dirty="0" baseline="-21021" sz="2775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800"/>
              <a:t>is</a:t>
            </a:r>
            <a:r>
              <a:rPr dirty="0" sz="2800" spc="-20"/>
              <a:t> </a:t>
            </a:r>
            <a:r>
              <a:rPr dirty="0" sz="2800" spc="-10"/>
              <a:t>undecidable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35659" y="1507489"/>
            <a:ext cx="632460" cy="208915"/>
          </a:xfrm>
          <a:custGeom>
            <a:avLst/>
            <a:gdLst/>
            <a:ahLst/>
            <a:cxnLst/>
            <a:rect l="l" t="t" r="r" b="b"/>
            <a:pathLst>
              <a:path w="632460" h="208914">
                <a:moveTo>
                  <a:pt x="587400" y="0"/>
                </a:moveTo>
                <a:lnTo>
                  <a:pt x="575462" y="4063"/>
                </a:lnTo>
                <a:lnTo>
                  <a:pt x="611276" y="104394"/>
                </a:lnTo>
                <a:lnTo>
                  <a:pt x="575462" y="204597"/>
                </a:lnTo>
                <a:lnTo>
                  <a:pt x="587400" y="208787"/>
                </a:lnTo>
                <a:lnTo>
                  <a:pt x="631977" y="108458"/>
                </a:lnTo>
                <a:lnTo>
                  <a:pt x="631977" y="100202"/>
                </a:lnTo>
                <a:lnTo>
                  <a:pt x="587400" y="0"/>
                </a:lnTo>
                <a:close/>
              </a:path>
              <a:path w="632460" h="208914">
                <a:moveTo>
                  <a:pt x="44538" y="0"/>
                </a:moveTo>
                <a:lnTo>
                  <a:pt x="0" y="100330"/>
                </a:lnTo>
                <a:lnTo>
                  <a:pt x="0" y="108585"/>
                </a:lnTo>
                <a:lnTo>
                  <a:pt x="44538" y="208787"/>
                </a:lnTo>
                <a:lnTo>
                  <a:pt x="56375" y="204850"/>
                </a:lnTo>
                <a:lnTo>
                  <a:pt x="20535" y="104521"/>
                </a:lnTo>
                <a:lnTo>
                  <a:pt x="56375" y="4190"/>
                </a:lnTo>
                <a:lnTo>
                  <a:pt x="44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26745" y="1435989"/>
            <a:ext cx="3327400" cy="5727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8100" marR="30480">
              <a:lnSpc>
                <a:spcPts val="2150"/>
              </a:lnSpc>
              <a:spcBef>
                <a:spcPts val="180"/>
              </a:spcBef>
              <a:tabLst>
                <a:tab pos="1412875" algn="l"/>
              </a:tabLst>
            </a:pPr>
            <a:r>
              <a:rPr dirty="0" sz="1800">
                <a:latin typeface="Cambria Math"/>
                <a:cs typeface="Cambria Math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TM</a:t>
            </a:r>
            <a:r>
              <a:rPr dirty="0" baseline="-20833" sz="1800" spc="-11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178" y="2805430"/>
            <a:ext cx="1667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Alternative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Proof: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2178" y="4451731"/>
            <a:ext cx="7360284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67195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Another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common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presentation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ask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directly: </a:t>
            </a:r>
            <a:r>
              <a:rPr dirty="0" sz="1800">
                <a:latin typeface="Calibri"/>
                <a:cs typeface="Calibri"/>
              </a:rPr>
              <a:t>Should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&lt;D&gt;?</a:t>
            </a:r>
            <a:endParaRPr sz="18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&lt;D&gt;,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step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3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&lt;D,&lt;D&gt;&gt;,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step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rejects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&lt;D&gt;.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rejects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&lt;D&gt;,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step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3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rejects</a:t>
            </a:r>
            <a:r>
              <a:rPr dirty="0" sz="1800" spc="3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&lt;D,&lt;D&gt;&gt;,</a:t>
            </a:r>
            <a:r>
              <a:rPr dirty="0" sz="1800">
                <a:latin typeface="Calibri"/>
                <a:cs typeface="Calibri"/>
              </a:rPr>
              <a:t> then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step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&lt;D&gt;.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contradiction.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170" y="3268122"/>
            <a:ext cx="6859705" cy="107388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6568" y="1106588"/>
            <a:ext cx="4371272" cy="185790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28980" y="4934295"/>
            <a:ext cx="871065" cy="31687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5142" y="5030056"/>
            <a:ext cx="387755" cy="22977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7308" y="5315732"/>
            <a:ext cx="1126260" cy="322561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851" rIns="0" bIns="0" rtlCol="0" vert="horz">
            <a:spAutoFit/>
          </a:bodyPr>
          <a:lstStyle/>
          <a:p>
            <a:pPr marL="462915">
              <a:lnSpc>
                <a:spcPct val="100000"/>
              </a:lnSpc>
              <a:spcBef>
                <a:spcPts val="100"/>
              </a:spcBef>
            </a:pPr>
            <a:r>
              <a:rPr dirty="0"/>
              <a:t>Instance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non</a:t>
            </a:r>
            <a:r>
              <a:rPr dirty="0" spc="-45"/>
              <a:t> </a:t>
            </a:r>
            <a:r>
              <a:rPr dirty="0" spc="-40"/>
              <a:t>Turing-</a:t>
            </a:r>
            <a:r>
              <a:rPr dirty="0" spc="-10"/>
              <a:t>recognizable</a:t>
            </a:r>
            <a:r>
              <a:rPr dirty="0" spc="-25"/>
              <a:t> </a:t>
            </a:r>
            <a:r>
              <a:rPr dirty="0" spc="-10"/>
              <a:t>languages.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74053" y="1204341"/>
            <a:ext cx="7818120" cy="277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Theorem:</a:t>
            </a:r>
            <a:r>
              <a:rPr dirty="0" sz="1800" spc="33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decidable if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Turing-</a:t>
            </a:r>
            <a:r>
              <a:rPr dirty="0" sz="1800" spc="-10">
                <a:latin typeface="Calibri"/>
                <a:cs typeface="Calibri"/>
              </a:rPr>
              <a:t>recognizable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co-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u="heavy" sz="1800" spc="-1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Turing-</a:t>
            </a:r>
            <a:r>
              <a:rPr dirty="0" u="heavy" sz="18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recognizable.</a:t>
            </a:r>
            <a:endParaRPr sz="1800">
              <a:latin typeface="Calibri"/>
              <a:cs typeface="Calibri"/>
            </a:endParaRPr>
          </a:p>
          <a:p>
            <a:pPr algn="just" marL="62865" marR="1778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Proof: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simple,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always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halts,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language.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complement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decider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rejects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vice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versa.</a:t>
            </a:r>
            <a:endParaRPr sz="18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2185"/>
              </a:spcBef>
            </a:pPr>
            <a:r>
              <a:rPr dirty="0" sz="1800" spc="-35">
                <a:latin typeface="Calibri"/>
                <a:cs typeface="Calibri"/>
              </a:rPr>
              <a:t>Now,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part,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both </a:t>
            </a:r>
            <a:r>
              <a:rPr dirty="0" sz="1800">
                <a:latin typeface="Cambria Math"/>
                <a:cs typeface="Cambria Math"/>
              </a:rPr>
              <a:t>𝐴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𝐴</a:t>
            </a:r>
            <a:r>
              <a:rPr dirty="0" baseline="10802" sz="2700" spc="-2137">
                <a:latin typeface="Cambria Math"/>
                <a:cs typeface="Cambria Math"/>
              </a:rPr>
              <a:t>ҧ</a:t>
            </a:r>
            <a:r>
              <a:rPr dirty="0" baseline="10802" sz="2700" spc="67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Turing-</a:t>
            </a:r>
            <a:r>
              <a:rPr dirty="0" sz="1800" spc="-10">
                <a:latin typeface="Calibri"/>
                <a:cs typeface="Calibri"/>
              </a:rPr>
              <a:t>recognizable,</a:t>
            </a:r>
            <a:r>
              <a:rPr dirty="0" sz="1800">
                <a:latin typeface="Calibri"/>
                <a:cs typeface="Calibri"/>
              </a:rPr>
              <a:t> we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𝑀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endParaRPr baseline="-14957" sz="1950">
              <a:latin typeface="Cambria Math"/>
              <a:cs typeface="Cambria Math"/>
            </a:endParaRPr>
          </a:p>
          <a:p>
            <a:pPr marL="62865" marR="655320">
              <a:lnSpc>
                <a:spcPts val="214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247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recognizer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𝐴</a:t>
            </a:r>
            <a:r>
              <a:rPr dirty="0" baseline="10802" sz="2700" spc="-2137">
                <a:latin typeface="Cambria Math"/>
                <a:cs typeface="Cambria Math"/>
              </a:rPr>
              <a:t>ҧ</a:t>
            </a:r>
            <a:r>
              <a:rPr dirty="0" baseline="10802" sz="2700" spc="82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following Turing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546986" y="5632170"/>
            <a:ext cx="351790" cy="12065"/>
          </a:xfrm>
          <a:custGeom>
            <a:avLst/>
            <a:gdLst/>
            <a:ahLst/>
            <a:cxnLst/>
            <a:rect l="l" t="t" r="r" b="b"/>
            <a:pathLst>
              <a:path w="351789" h="12064">
                <a:moveTo>
                  <a:pt x="351281" y="0"/>
                </a:moveTo>
                <a:lnTo>
                  <a:pt x="0" y="0"/>
                </a:lnTo>
                <a:lnTo>
                  <a:pt x="0" y="11836"/>
                </a:lnTo>
                <a:lnTo>
                  <a:pt x="351281" y="11836"/>
                </a:lnTo>
                <a:lnTo>
                  <a:pt x="351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99236" y="5581599"/>
            <a:ext cx="3825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Corollary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L</a:t>
            </a:r>
            <a:r>
              <a:rPr dirty="0" baseline="-20833" sz="1800">
                <a:latin typeface="Times New Roman"/>
                <a:cs typeface="Times New Roman"/>
              </a:rPr>
              <a:t>TM</a:t>
            </a:r>
            <a:r>
              <a:rPr dirty="0" baseline="-20833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Turing-</a:t>
            </a:r>
            <a:r>
              <a:rPr dirty="0" sz="1800" spc="-10">
                <a:latin typeface="Calibri"/>
                <a:cs typeface="Calibri"/>
              </a:rPr>
              <a:t>recognizable.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2941" y="4226533"/>
            <a:ext cx="5483678" cy="856508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673059" y="1529214"/>
            <a:ext cx="6473825" cy="0"/>
          </a:xfrm>
          <a:custGeom>
            <a:avLst/>
            <a:gdLst/>
            <a:ahLst/>
            <a:cxnLst/>
            <a:rect l="l" t="t" r="r" b="b"/>
            <a:pathLst>
              <a:path w="6473825" h="0">
                <a:moveTo>
                  <a:pt x="0" y="0"/>
                </a:moveTo>
                <a:lnTo>
                  <a:pt x="6473261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253268" y="2623891"/>
            <a:ext cx="3112135" cy="0"/>
          </a:xfrm>
          <a:custGeom>
            <a:avLst/>
            <a:gdLst/>
            <a:ahLst/>
            <a:cxnLst/>
            <a:rect l="l" t="t" r="r" b="b"/>
            <a:pathLst>
              <a:path w="3112134" h="0">
                <a:moveTo>
                  <a:pt x="0" y="0"/>
                </a:moveTo>
                <a:lnTo>
                  <a:pt x="3112030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99453" y="2920535"/>
            <a:ext cx="2823210" cy="0"/>
          </a:xfrm>
          <a:custGeom>
            <a:avLst/>
            <a:gdLst/>
            <a:ahLst/>
            <a:cxnLst/>
            <a:rect l="l" t="t" r="r" b="b"/>
            <a:pathLst>
              <a:path w="2823210" h="0">
                <a:moveTo>
                  <a:pt x="0" y="0"/>
                </a:moveTo>
                <a:lnTo>
                  <a:pt x="2822951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23163" y="694436"/>
            <a:ext cx="8106409" cy="4023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Quick</a:t>
            </a:r>
            <a:r>
              <a:rPr dirty="0" sz="2400" spc="-3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44"/>
                </a:solidFill>
                <a:latin typeface="Calibri"/>
                <a:cs typeface="Calibri"/>
              </a:rPr>
              <a:t>review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75"/>
              </a:spcBef>
            </a:pP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SzPct val="75000"/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Cantor’s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Diagonalization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Arial MT"/>
              <a:buChar char="•"/>
              <a:tabLst>
                <a:tab pos="299085" algn="l"/>
              </a:tabLst>
            </a:pPr>
            <a:r>
              <a:rPr dirty="0" sz="2400" spc="-10">
                <a:latin typeface="Times New Roman"/>
                <a:cs typeface="Times New Roman"/>
              </a:rPr>
              <a:t>Church-Turing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Thesis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Universal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Turing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Machine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Examples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decidable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languages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SzPct val="75000"/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Existence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instance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undecidable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language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non-</a:t>
            </a:r>
            <a:r>
              <a:rPr dirty="0" sz="2400" spc="-10">
                <a:latin typeface="Times New Roman"/>
                <a:cs typeface="Times New Roman"/>
              </a:rPr>
              <a:t>Turing </a:t>
            </a:r>
            <a:r>
              <a:rPr dirty="0" sz="2400">
                <a:latin typeface="Times New Roman"/>
                <a:cs typeface="Times New Roman"/>
              </a:rPr>
              <a:t>recognizable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33909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7683"/>
            <a:ext cx="9144000" cy="210820"/>
            <a:chOff x="0" y="6647683"/>
            <a:chExt cx="9144000" cy="2108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83"/>
              <a:ext cx="9143999" cy="2438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2998" y="5968339"/>
            <a:ext cx="1813780" cy="37701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4077" y="5953110"/>
            <a:ext cx="324123" cy="40842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97607" y="2828544"/>
            <a:ext cx="4733925" cy="1148080"/>
          </a:xfrm>
          <a:prstGeom prst="rect"/>
          <a:solidFill>
            <a:srgbClr val="000544"/>
          </a:solidFill>
        </p:spPr>
        <p:txBody>
          <a:bodyPr wrap="square" lIns="0" tIns="33655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265"/>
              </a:spcBef>
            </a:pPr>
            <a:r>
              <a:rPr dirty="0" sz="6000" b="1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dirty="0" sz="6000" spc="-1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000" spc="-25" b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94832" y="5920740"/>
            <a:ext cx="2106167" cy="455676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8426957" y="6426505"/>
            <a:ext cx="1809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98989"/>
                </a:solidFill>
                <a:latin typeface="Calibri"/>
                <a:cs typeface="Calibri"/>
              </a:rPr>
              <a:t>35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308" rIns="0" bIns="0" rtlCol="0" vert="horz">
            <a:spAutoFit/>
          </a:bodyPr>
          <a:lstStyle/>
          <a:p>
            <a:pPr marL="272415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50"/>
              <a:t> </a:t>
            </a:r>
            <a:r>
              <a:rPr dirty="0"/>
              <a:t>Brief</a:t>
            </a:r>
            <a:r>
              <a:rPr dirty="0" spc="-40"/>
              <a:t> </a:t>
            </a:r>
            <a:r>
              <a:rPr dirty="0"/>
              <a:t>History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Limits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 spc="-10"/>
              <a:t>Computation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7274" y="1269619"/>
            <a:ext cx="8975725" cy="496443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existence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uncountable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sets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Georg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Cantor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1874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diagonal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method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Georg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Cantor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1891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between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natural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numbers</a:t>
            </a:r>
            <a:r>
              <a:rPr dirty="0" sz="1800" spc="-10">
                <a:latin typeface="SimSun"/>
                <a:cs typeface="SimSun"/>
              </a:rPr>
              <a:t>？</a:t>
            </a:r>
            <a:r>
              <a:rPr dirty="0" sz="1800" spc="-445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David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Hilbert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1900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Prove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axioms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arithmetic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consistent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David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Hilbert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1900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b="1">
                <a:latin typeface="Times New Roman"/>
                <a:cs typeface="Times New Roman"/>
              </a:rPr>
              <a:t>We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must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know.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We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shall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know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–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David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Hilbert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1930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existence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non-</a:t>
            </a:r>
            <a:r>
              <a:rPr dirty="0" sz="1800">
                <a:latin typeface="Times New Roman"/>
                <a:cs typeface="Times New Roman"/>
              </a:rPr>
              <a:t>provable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&amp;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non-</a:t>
            </a:r>
            <a:r>
              <a:rPr dirty="0" sz="1800">
                <a:latin typeface="Times New Roman"/>
                <a:cs typeface="Times New Roman"/>
              </a:rPr>
              <a:t>disprovable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statements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Consistency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powerful system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cannot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proved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within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itself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Kurt Gödel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1931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Whether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statement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provable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axioms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Turing-</a:t>
            </a:r>
            <a:r>
              <a:rPr dirty="0" sz="1800">
                <a:latin typeface="Times New Roman"/>
                <a:cs typeface="Times New Roman"/>
              </a:rPr>
              <a:t>decidable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Church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&amp;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Turing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1936</a:t>
            </a:r>
            <a:endParaRPr sz="1800">
              <a:latin typeface="Times New Roman"/>
              <a:cs typeface="Times New Roman"/>
            </a:endParaRPr>
          </a:p>
          <a:p>
            <a:pPr marL="299085" marR="13335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between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natural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numbers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independent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ZFC –Gödel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1940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&amp;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Cohen </a:t>
            </a:r>
            <a:r>
              <a:rPr dirty="0" sz="1800" spc="-20">
                <a:latin typeface="Times New Roman"/>
                <a:cs typeface="Times New Roman"/>
              </a:rPr>
              <a:t>1963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Church–Turing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Thesis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36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every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effectively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calculable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function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(effectively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decidable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Times New Roman"/>
                <a:cs typeface="Times New Roman"/>
              </a:rPr>
              <a:t>predicate)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general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recursive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(Turing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computable)–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Stephen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Kleene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1952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243571" y="155447"/>
            <a:ext cx="1545590" cy="2428240"/>
            <a:chOff x="7243571" y="155447"/>
            <a:chExt cx="1545590" cy="242824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3571" y="155447"/>
              <a:ext cx="1545335" cy="242773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0251" y="905256"/>
              <a:ext cx="1184148" cy="1182624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478648" y="2635123"/>
            <a:ext cx="143637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256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David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Hilbert </a:t>
            </a:r>
            <a:r>
              <a:rPr dirty="0" sz="1800" spc="-20">
                <a:latin typeface="Calibri"/>
                <a:cs typeface="Calibri"/>
              </a:rPr>
              <a:t>1862-1943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German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Mathematician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4636" y="414909"/>
            <a:ext cx="3188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The</a:t>
            </a:r>
            <a:r>
              <a:rPr dirty="0" sz="2400" spc="-1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00044"/>
                </a:solidFill>
                <a:latin typeface="Calibri"/>
                <a:cs typeface="Calibri"/>
              </a:rPr>
              <a:t>Church–Turing</a:t>
            </a:r>
            <a:r>
              <a:rPr dirty="0" sz="2400" spc="-3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44"/>
                </a:solidFill>
                <a:latin typeface="Calibri"/>
                <a:cs typeface="Calibri"/>
              </a:rPr>
              <a:t>Thesis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04" y="1178052"/>
            <a:ext cx="1780032" cy="25420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18203" y="2003247"/>
            <a:ext cx="40513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0">
                <a:solidFill>
                  <a:srgbClr val="000000"/>
                </a:solidFill>
              </a:rPr>
              <a:t>=</a:t>
            </a:r>
            <a:endParaRPr sz="6000"/>
          </a:p>
        </p:txBody>
      </p:sp>
      <p:sp>
        <p:nvSpPr>
          <p:cNvPr id="5" name="object 5" descr=""/>
          <p:cNvSpPr txBox="1"/>
          <p:nvPr/>
        </p:nvSpPr>
        <p:spPr>
          <a:xfrm>
            <a:off x="2363723" y="2078735"/>
            <a:ext cx="1767839" cy="9467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299720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2360"/>
              </a:spcBef>
            </a:pPr>
            <a:r>
              <a:rPr dirty="0" sz="2400" spc="-10"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36820" y="2078735"/>
            <a:ext cx="1767839" cy="94678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730"/>
              </a:spcBef>
            </a:pPr>
            <a:r>
              <a:rPr dirty="0" sz="2400" spc="-10">
                <a:latin typeface="Calibri"/>
                <a:cs typeface="Calibri"/>
              </a:rPr>
              <a:t>Turing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7728" y="1106424"/>
            <a:ext cx="1943100" cy="256336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8059" y="3730752"/>
            <a:ext cx="2142743" cy="214274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25272" y="3093847"/>
            <a:ext cx="3186430" cy="2195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Intuitive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000">
              <a:latin typeface="Calibri"/>
              <a:cs typeface="Calibri"/>
            </a:endParaRPr>
          </a:p>
          <a:p>
            <a:pPr marL="156210" marR="168275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Alonzo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Church </a:t>
            </a:r>
            <a:r>
              <a:rPr dirty="0" sz="1800">
                <a:latin typeface="Calibri"/>
                <a:cs typeface="Calibri"/>
              </a:rPr>
              <a:t>1903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1995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800">
              <a:latin typeface="Calibri"/>
              <a:cs typeface="Calibri"/>
            </a:endParaRPr>
          </a:p>
          <a:p>
            <a:pPr marL="12700" marR="1029969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How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this?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it </a:t>
            </a:r>
            <a:r>
              <a:rPr dirty="0" sz="1800">
                <a:latin typeface="Calibri"/>
                <a:cs typeface="Calibri"/>
              </a:rPr>
              <a:t>even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possible?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5474970" y="3093847"/>
            <a:ext cx="3089910" cy="20929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Formal</a:t>
            </a:r>
            <a:endParaRPr sz="2000">
              <a:latin typeface="Calibri"/>
              <a:cs typeface="Calibri"/>
            </a:endParaRPr>
          </a:p>
          <a:p>
            <a:pPr marL="2032000">
              <a:lnSpc>
                <a:spcPct val="100000"/>
              </a:lnSpc>
              <a:spcBef>
                <a:spcPts val="2395"/>
              </a:spcBef>
            </a:pPr>
            <a:r>
              <a:rPr dirty="0" sz="1800">
                <a:latin typeface="Calibri"/>
                <a:cs typeface="Calibri"/>
              </a:rPr>
              <a:t>Alan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endParaRPr sz="1800">
              <a:latin typeface="Calibri"/>
              <a:cs typeface="Calibri"/>
            </a:endParaRPr>
          </a:p>
          <a:p>
            <a:pPr marL="203390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1912–1954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800">
              <a:latin typeface="Calibri"/>
              <a:cs typeface="Calibri"/>
            </a:endParaRPr>
          </a:p>
          <a:p>
            <a:pPr marL="612140" marR="7493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How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disprove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this?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it </a:t>
            </a:r>
            <a:r>
              <a:rPr dirty="0" sz="1800">
                <a:latin typeface="Calibri"/>
                <a:cs typeface="Calibri"/>
              </a:rPr>
              <a:t>even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possible?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951478" y="5961684"/>
            <a:ext cx="14795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Stephen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Kleene </a:t>
            </a:r>
            <a:r>
              <a:rPr dirty="0" sz="1800">
                <a:latin typeface="Calibri"/>
                <a:cs typeface="Calibri"/>
              </a:rPr>
              <a:t>1909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20">
                <a:latin typeface="Calibri"/>
                <a:cs typeface="Calibri"/>
              </a:rPr>
              <a:t>1994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2915">
              <a:lnSpc>
                <a:spcPts val="2420"/>
              </a:lnSpc>
              <a:spcBef>
                <a:spcPts val="95"/>
              </a:spcBef>
            </a:pPr>
            <a:r>
              <a:rPr dirty="0" sz="2200"/>
              <a:t>The </a:t>
            </a:r>
            <a:r>
              <a:rPr dirty="0" sz="2200" spc="-20"/>
              <a:t>Church–Turing</a:t>
            </a:r>
            <a:r>
              <a:rPr dirty="0" sz="2200" spc="-25"/>
              <a:t> </a:t>
            </a:r>
            <a:r>
              <a:rPr dirty="0" sz="2200" spc="-10"/>
              <a:t>Thesis</a:t>
            </a:r>
            <a:endParaRPr sz="2200"/>
          </a:p>
          <a:p>
            <a:pPr marL="462915">
              <a:lnSpc>
                <a:spcPts val="2060"/>
              </a:lnSpc>
            </a:pPr>
            <a:r>
              <a:rPr dirty="0" sz="1900" spc="-10"/>
              <a:t>Existence</a:t>
            </a:r>
            <a:r>
              <a:rPr dirty="0" sz="1900" spc="-15"/>
              <a:t> </a:t>
            </a:r>
            <a:r>
              <a:rPr dirty="0" sz="1900"/>
              <a:t>of</a:t>
            </a:r>
            <a:r>
              <a:rPr dirty="0" sz="1900" spc="-30"/>
              <a:t> </a:t>
            </a:r>
            <a:r>
              <a:rPr dirty="0" sz="1900"/>
              <a:t>non</a:t>
            </a:r>
            <a:r>
              <a:rPr dirty="0" sz="1900" spc="-30"/>
              <a:t> </a:t>
            </a:r>
            <a:r>
              <a:rPr dirty="0" sz="1900" spc="-35"/>
              <a:t>Turing-</a:t>
            </a:r>
            <a:r>
              <a:rPr dirty="0" sz="1900" spc="-10"/>
              <a:t>recognizable</a:t>
            </a:r>
            <a:r>
              <a:rPr dirty="0" sz="1900" spc="35"/>
              <a:t> </a:t>
            </a:r>
            <a:r>
              <a:rPr dirty="0" sz="1900" spc="-10"/>
              <a:t>languages.</a:t>
            </a:r>
            <a:endParaRPr sz="1900"/>
          </a:p>
        </p:txBody>
      </p:sp>
      <p:sp>
        <p:nvSpPr>
          <p:cNvPr id="4" name="object 4" descr=""/>
          <p:cNvSpPr txBox="1"/>
          <p:nvPr/>
        </p:nvSpPr>
        <p:spPr>
          <a:xfrm>
            <a:off x="624636" y="1202817"/>
            <a:ext cx="7560945" cy="3841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Proposition:</a:t>
            </a:r>
            <a:r>
              <a:rPr dirty="0" sz="2000" spc="33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Turing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machine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encoded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distinct,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finite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string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1’s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0’s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some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finite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special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symbols.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00"/>
              </a:spcBef>
            </a:pPr>
            <a:r>
              <a:rPr dirty="0" sz="2000">
                <a:latin typeface="Calibri"/>
                <a:cs typeface="Calibri"/>
              </a:rPr>
              <a:t>Proof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encode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7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tuple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special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symbols,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encode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alphabets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binary.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Transitions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encoded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sequence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5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tuples (state,tape,new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new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tape,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left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right).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60"/>
              </a:spcBef>
            </a:pPr>
            <a:endParaRPr sz="2000">
              <a:latin typeface="Calibri"/>
              <a:cs typeface="Calibri"/>
            </a:endParaRPr>
          </a:p>
          <a:p>
            <a:pPr marL="12700" marR="6032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critical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importance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single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Turing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machine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described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finite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length.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Corollary:</a:t>
            </a:r>
            <a:r>
              <a:rPr dirty="0" sz="2000" spc="34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countable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many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Turing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machines.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64059" y="225751"/>
            <a:ext cx="7898765" cy="868680"/>
            <a:chOff x="664059" y="225751"/>
            <a:chExt cx="7898765" cy="86868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3473" y="225751"/>
              <a:ext cx="1345413" cy="37031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059" y="506308"/>
              <a:ext cx="7898613" cy="587518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01164" y="4013213"/>
            <a:ext cx="1341151" cy="312103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3555291" y="4272912"/>
            <a:ext cx="38735" cy="46990"/>
          </a:xfrm>
          <a:custGeom>
            <a:avLst/>
            <a:gdLst/>
            <a:ahLst/>
            <a:cxnLst/>
            <a:rect l="l" t="t" r="r" b="b"/>
            <a:pathLst>
              <a:path w="38735" h="46989">
                <a:moveTo>
                  <a:pt x="7641" y="28757"/>
                </a:moveTo>
                <a:lnTo>
                  <a:pt x="3247" y="37434"/>
                </a:lnTo>
                <a:lnTo>
                  <a:pt x="0" y="43938"/>
                </a:lnTo>
                <a:lnTo>
                  <a:pt x="486" y="45397"/>
                </a:lnTo>
                <a:lnTo>
                  <a:pt x="2625" y="46465"/>
                </a:lnTo>
                <a:lnTo>
                  <a:pt x="3755" y="46280"/>
                </a:lnTo>
                <a:lnTo>
                  <a:pt x="8896" y="41114"/>
                </a:lnTo>
                <a:lnTo>
                  <a:pt x="12484" y="35920"/>
                </a:lnTo>
                <a:lnTo>
                  <a:pt x="14062" y="33006"/>
                </a:lnTo>
                <a:lnTo>
                  <a:pt x="12160" y="33006"/>
                </a:lnTo>
                <a:lnTo>
                  <a:pt x="8385" y="31070"/>
                </a:lnTo>
                <a:lnTo>
                  <a:pt x="7641" y="28757"/>
                </a:lnTo>
                <a:close/>
              </a:path>
              <a:path w="38735" h="46989">
                <a:moveTo>
                  <a:pt x="12011" y="24192"/>
                </a:moveTo>
                <a:lnTo>
                  <a:pt x="9859" y="24832"/>
                </a:lnTo>
                <a:lnTo>
                  <a:pt x="8604" y="26856"/>
                </a:lnTo>
                <a:lnTo>
                  <a:pt x="7641" y="28757"/>
                </a:lnTo>
                <a:lnTo>
                  <a:pt x="8385" y="31070"/>
                </a:lnTo>
                <a:lnTo>
                  <a:pt x="12160" y="33006"/>
                </a:lnTo>
                <a:lnTo>
                  <a:pt x="14450" y="32288"/>
                </a:lnTo>
                <a:lnTo>
                  <a:pt x="16463" y="28568"/>
                </a:lnTo>
                <a:lnTo>
                  <a:pt x="15765" y="26224"/>
                </a:lnTo>
                <a:lnTo>
                  <a:pt x="12011" y="24192"/>
                </a:lnTo>
                <a:close/>
              </a:path>
              <a:path w="38735" h="46989">
                <a:moveTo>
                  <a:pt x="14448" y="32292"/>
                </a:moveTo>
                <a:lnTo>
                  <a:pt x="12160" y="33006"/>
                </a:lnTo>
                <a:lnTo>
                  <a:pt x="14062" y="33006"/>
                </a:lnTo>
                <a:lnTo>
                  <a:pt x="14448" y="32292"/>
                </a:lnTo>
                <a:close/>
              </a:path>
              <a:path w="38735" h="46989">
                <a:moveTo>
                  <a:pt x="19440" y="24192"/>
                </a:moveTo>
                <a:lnTo>
                  <a:pt x="12011" y="24192"/>
                </a:lnTo>
                <a:lnTo>
                  <a:pt x="15765" y="26224"/>
                </a:lnTo>
                <a:lnTo>
                  <a:pt x="16463" y="28568"/>
                </a:lnTo>
                <a:lnTo>
                  <a:pt x="15447" y="30445"/>
                </a:lnTo>
                <a:lnTo>
                  <a:pt x="19440" y="24192"/>
                </a:lnTo>
                <a:close/>
              </a:path>
              <a:path w="38735" h="46989">
                <a:moveTo>
                  <a:pt x="9859" y="24832"/>
                </a:moveTo>
                <a:lnTo>
                  <a:pt x="9667" y="24889"/>
                </a:lnTo>
                <a:lnTo>
                  <a:pt x="8619" y="26827"/>
                </a:lnTo>
                <a:lnTo>
                  <a:pt x="9859" y="24832"/>
                </a:lnTo>
                <a:close/>
              </a:path>
              <a:path w="38735" h="46989">
                <a:moveTo>
                  <a:pt x="33862" y="0"/>
                </a:moveTo>
                <a:lnTo>
                  <a:pt x="9859" y="24832"/>
                </a:lnTo>
                <a:lnTo>
                  <a:pt x="12011" y="24192"/>
                </a:lnTo>
                <a:lnTo>
                  <a:pt x="19440" y="24192"/>
                </a:lnTo>
                <a:lnTo>
                  <a:pt x="38341" y="5918"/>
                </a:lnTo>
                <a:lnTo>
                  <a:pt x="38647" y="3571"/>
                </a:lnTo>
                <a:lnTo>
                  <a:pt x="36153" y="328"/>
                </a:lnTo>
                <a:lnTo>
                  <a:pt x="33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3909" y="3987603"/>
            <a:ext cx="3230151" cy="35072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9082" y="5049274"/>
            <a:ext cx="603056" cy="28437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59322" y="5030933"/>
            <a:ext cx="1678472" cy="33079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09327" y="5085217"/>
            <a:ext cx="504782" cy="25279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8515" y="5623092"/>
            <a:ext cx="237673" cy="23492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4717" y="5717973"/>
            <a:ext cx="151025" cy="12954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92995" y="5617309"/>
            <a:ext cx="674579" cy="31550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918301" y="5700048"/>
            <a:ext cx="580699" cy="15150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11560" y="5614104"/>
            <a:ext cx="182027" cy="246163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027475" y="5652176"/>
            <a:ext cx="358104" cy="206848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567709" y="5752165"/>
            <a:ext cx="199908" cy="126178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956061" y="5758241"/>
            <a:ext cx="169527" cy="13335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55804" y="5679708"/>
            <a:ext cx="331441" cy="190625"/>
          </a:xfrm>
          <a:prstGeom prst="rect">
            <a:avLst/>
          </a:prstGeom>
        </p:spPr>
      </p:pic>
      <p:sp>
        <p:nvSpPr>
          <p:cNvPr id="23" name="object 23" descr=""/>
          <p:cNvSpPr/>
          <p:nvPr/>
        </p:nvSpPr>
        <p:spPr>
          <a:xfrm>
            <a:off x="4657743" y="5852560"/>
            <a:ext cx="41910" cy="78105"/>
          </a:xfrm>
          <a:custGeom>
            <a:avLst/>
            <a:gdLst/>
            <a:ahLst/>
            <a:cxnLst/>
            <a:rect l="l" t="t" r="r" b="b"/>
            <a:pathLst>
              <a:path w="41910" h="78104">
                <a:moveTo>
                  <a:pt x="3981" y="51326"/>
                </a:moveTo>
                <a:lnTo>
                  <a:pt x="0" y="75298"/>
                </a:lnTo>
                <a:lnTo>
                  <a:pt x="2082" y="77453"/>
                </a:lnTo>
                <a:lnTo>
                  <a:pt x="5989" y="77521"/>
                </a:lnTo>
                <a:lnTo>
                  <a:pt x="7233" y="77014"/>
                </a:lnTo>
                <a:lnTo>
                  <a:pt x="10841" y="73371"/>
                </a:lnTo>
                <a:lnTo>
                  <a:pt x="12527" y="69674"/>
                </a:lnTo>
                <a:lnTo>
                  <a:pt x="15801" y="61214"/>
                </a:lnTo>
                <a:lnTo>
                  <a:pt x="16869" y="57038"/>
                </a:lnTo>
                <a:lnTo>
                  <a:pt x="13413" y="57038"/>
                </a:lnTo>
                <a:lnTo>
                  <a:pt x="6135" y="55073"/>
                </a:lnTo>
                <a:lnTo>
                  <a:pt x="3981" y="51326"/>
                </a:lnTo>
                <a:close/>
              </a:path>
              <a:path w="41910" h="78104">
                <a:moveTo>
                  <a:pt x="9437" y="42029"/>
                </a:moveTo>
                <a:lnTo>
                  <a:pt x="5953" y="44154"/>
                </a:lnTo>
                <a:lnTo>
                  <a:pt x="4964" y="47686"/>
                </a:lnTo>
                <a:lnTo>
                  <a:pt x="3981" y="51326"/>
                </a:lnTo>
                <a:lnTo>
                  <a:pt x="6135" y="55073"/>
                </a:lnTo>
                <a:lnTo>
                  <a:pt x="13413" y="57038"/>
                </a:lnTo>
                <a:lnTo>
                  <a:pt x="17161" y="54885"/>
                </a:lnTo>
                <a:lnTo>
                  <a:pt x="18228" y="50899"/>
                </a:lnTo>
                <a:lnTo>
                  <a:pt x="19019" y="47214"/>
                </a:lnTo>
                <a:lnTo>
                  <a:pt x="16673" y="43584"/>
                </a:lnTo>
                <a:lnTo>
                  <a:pt x="9437" y="42029"/>
                </a:lnTo>
                <a:close/>
              </a:path>
              <a:path w="41910" h="78104">
                <a:moveTo>
                  <a:pt x="18227" y="50904"/>
                </a:moveTo>
                <a:lnTo>
                  <a:pt x="17161" y="54885"/>
                </a:lnTo>
                <a:lnTo>
                  <a:pt x="13413" y="57038"/>
                </a:lnTo>
                <a:lnTo>
                  <a:pt x="16869" y="57038"/>
                </a:lnTo>
                <a:lnTo>
                  <a:pt x="17119" y="56061"/>
                </a:lnTo>
                <a:lnTo>
                  <a:pt x="18227" y="50904"/>
                </a:lnTo>
                <a:close/>
              </a:path>
              <a:path w="41910" h="78104">
                <a:moveTo>
                  <a:pt x="20238" y="42029"/>
                </a:moveTo>
                <a:lnTo>
                  <a:pt x="9437" y="42029"/>
                </a:lnTo>
                <a:lnTo>
                  <a:pt x="16673" y="43584"/>
                </a:lnTo>
                <a:lnTo>
                  <a:pt x="19019" y="47214"/>
                </a:lnTo>
                <a:lnTo>
                  <a:pt x="18227" y="50904"/>
                </a:lnTo>
                <a:lnTo>
                  <a:pt x="19721" y="44154"/>
                </a:lnTo>
                <a:lnTo>
                  <a:pt x="20238" y="42029"/>
                </a:lnTo>
                <a:close/>
              </a:path>
              <a:path w="41910" h="78104">
                <a:moveTo>
                  <a:pt x="5953" y="44154"/>
                </a:moveTo>
                <a:lnTo>
                  <a:pt x="4973" y="47654"/>
                </a:lnTo>
                <a:lnTo>
                  <a:pt x="5953" y="44154"/>
                </a:lnTo>
                <a:close/>
              </a:path>
              <a:path w="41910" h="78104">
                <a:moveTo>
                  <a:pt x="13184" y="24173"/>
                </a:moveTo>
                <a:lnTo>
                  <a:pt x="11562" y="27516"/>
                </a:lnTo>
                <a:lnTo>
                  <a:pt x="9029" y="34095"/>
                </a:lnTo>
                <a:lnTo>
                  <a:pt x="6871" y="40877"/>
                </a:lnTo>
                <a:lnTo>
                  <a:pt x="5953" y="44154"/>
                </a:lnTo>
                <a:lnTo>
                  <a:pt x="9437" y="42029"/>
                </a:lnTo>
                <a:lnTo>
                  <a:pt x="20238" y="42029"/>
                </a:lnTo>
                <a:lnTo>
                  <a:pt x="21142" y="38313"/>
                </a:lnTo>
                <a:lnTo>
                  <a:pt x="22929" y="32097"/>
                </a:lnTo>
                <a:lnTo>
                  <a:pt x="23502" y="30478"/>
                </a:lnTo>
                <a:lnTo>
                  <a:pt x="19861" y="30478"/>
                </a:lnTo>
                <a:lnTo>
                  <a:pt x="14224" y="27516"/>
                </a:lnTo>
                <a:lnTo>
                  <a:pt x="13184" y="24173"/>
                </a:lnTo>
                <a:close/>
              </a:path>
              <a:path w="41910" h="78104">
                <a:moveTo>
                  <a:pt x="19154" y="17463"/>
                </a:moveTo>
                <a:lnTo>
                  <a:pt x="16292" y="18489"/>
                </a:lnTo>
                <a:lnTo>
                  <a:pt x="14626" y="21211"/>
                </a:lnTo>
                <a:lnTo>
                  <a:pt x="13184" y="24173"/>
                </a:lnTo>
                <a:lnTo>
                  <a:pt x="14224" y="27516"/>
                </a:lnTo>
                <a:lnTo>
                  <a:pt x="19861" y="30478"/>
                </a:lnTo>
                <a:lnTo>
                  <a:pt x="23347" y="29393"/>
                </a:lnTo>
                <a:lnTo>
                  <a:pt x="24974" y="26282"/>
                </a:lnTo>
                <a:lnTo>
                  <a:pt x="26258" y="23060"/>
                </a:lnTo>
                <a:lnTo>
                  <a:pt x="24810" y="19708"/>
                </a:lnTo>
                <a:lnTo>
                  <a:pt x="19154" y="17463"/>
                </a:lnTo>
                <a:close/>
              </a:path>
              <a:path w="41910" h="78104">
                <a:moveTo>
                  <a:pt x="25074" y="26045"/>
                </a:moveTo>
                <a:lnTo>
                  <a:pt x="24974" y="26282"/>
                </a:lnTo>
                <a:lnTo>
                  <a:pt x="23347" y="29393"/>
                </a:lnTo>
                <a:lnTo>
                  <a:pt x="19861" y="30478"/>
                </a:lnTo>
                <a:lnTo>
                  <a:pt x="23502" y="30478"/>
                </a:lnTo>
                <a:lnTo>
                  <a:pt x="25074" y="26045"/>
                </a:lnTo>
                <a:close/>
              </a:path>
              <a:path w="41910" h="78104">
                <a:moveTo>
                  <a:pt x="25083" y="26019"/>
                </a:moveTo>
                <a:close/>
              </a:path>
              <a:path w="41910" h="78104">
                <a:moveTo>
                  <a:pt x="29168" y="17463"/>
                </a:moveTo>
                <a:lnTo>
                  <a:pt x="19154" y="17463"/>
                </a:lnTo>
                <a:lnTo>
                  <a:pt x="24810" y="19708"/>
                </a:lnTo>
                <a:lnTo>
                  <a:pt x="26258" y="23060"/>
                </a:lnTo>
                <a:lnTo>
                  <a:pt x="25083" y="26019"/>
                </a:lnTo>
                <a:lnTo>
                  <a:pt x="28006" y="19088"/>
                </a:lnTo>
                <a:lnTo>
                  <a:pt x="29168" y="17463"/>
                </a:lnTo>
                <a:close/>
              </a:path>
              <a:path w="41910" h="78104">
                <a:moveTo>
                  <a:pt x="14650" y="21161"/>
                </a:moveTo>
                <a:lnTo>
                  <a:pt x="13139" y="24030"/>
                </a:lnTo>
                <a:lnTo>
                  <a:pt x="13184" y="24173"/>
                </a:lnTo>
                <a:lnTo>
                  <a:pt x="14650" y="21161"/>
                </a:lnTo>
                <a:close/>
              </a:path>
              <a:path w="41910" h="78104">
                <a:moveTo>
                  <a:pt x="16292" y="18489"/>
                </a:moveTo>
                <a:lnTo>
                  <a:pt x="16082" y="18564"/>
                </a:lnTo>
                <a:lnTo>
                  <a:pt x="14650" y="21161"/>
                </a:lnTo>
                <a:lnTo>
                  <a:pt x="16292" y="18489"/>
                </a:lnTo>
                <a:close/>
              </a:path>
              <a:path w="41910" h="78104">
                <a:moveTo>
                  <a:pt x="36559" y="0"/>
                </a:moveTo>
                <a:lnTo>
                  <a:pt x="16292" y="18489"/>
                </a:lnTo>
                <a:lnTo>
                  <a:pt x="19154" y="17463"/>
                </a:lnTo>
                <a:lnTo>
                  <a:pt x="29168" y="17463"/>
                </a:lnTo>
                <a:lnTo>
                  <a:pt x="32556" y="12728"/>
                </a:lnTo>
                <a:lnTo>
                  <a:pt x="40928" y="7084"/>
                </a:lnTo>
                <a:lnTo>
                  <a:pt x="41451" y="4397"/>
                </a:lnTo>
                <a:lnTo>
                  <a:pt x="38907" y="624"/>
                </a:lnTo>
                <a:lnTo>
                  <a:pt x="36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795459" y="5694003"/>
            <a:ext cx="356203" cy="20574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653248" y="5803383"/>
            <a:ext cx="1110244" cy="185805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931609" y="5749466"/>
            <a:ext cx="410340" cy="221869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423124" y="5801414"/>
            <a:ext cx="167848" cy="191491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87634" y="1915706"/>
            <a:ext cx="776859" cy="394839"/>
          </a:xfrm>
          <a:prstGeom prst="rect">
            <a:avLst/>
          </a:prstGeom>
        </p:spPr>
      </p:pic>
      <p:sp>
        <p:nvSpPr>
          <p:cNvPr id="29" name="object 29" descr=""/>
          <p:cNvSpPr/>
          <p:nvPr/>
        </p:nvSpPr>
        <p:spPr>
          <a:xfrm>
            <a:off x="1776565" y="2043480"/>
            <a:ext cx="20320" cy="59055"/>
          </a:xfrm>
          <a:custGeom>
            <a:avLst/>
            <a:gdLst/>
            <a:ahLst/>
            <a:cxnLst/>
            <a:rect l="l" t="t" r="r" b="b"/>
            <a:pathLst>
              <a:path w="20319" h="59055">
                <a:moveTo>
                  <a:pt x="12128" y="5486"/>
                </a:moveTo>
                <a:lnTo>
                  <a:pt x="10363" y="2489"/>
                </a:lnTo>
                <a:lnTo>
                  <a:pt x="9588" y="1828"/>
                </a:lnTo>
                <a:lnTo>
                  <a:pt x="5029" y="0"/>
                </a:lnTo>
                <a:lnTo>
                  <a:pt x="1193" y="3175"/>
                </a:lnTo>
                <a:lnTo>
                  <a:pt x="1981" y="8483"/>
                </a:lnTo>
                <a:lnTo>
                  <a:pt x="2819" y="9766"/>
                </a:lnTo>
                <a:lnTo>
                  <a:pt x="3886" y="10795"/>
                </a:lnTo>
                <a:lnTo>
                  <a:pt x="5181" y="12026"/>
                </a:lnTo>
                <a:lnTo>
                  <a:pt x="7226" y="11988"/>
                </a:lnTo>
                <a:lnTo>
                  <a:pt x="8661" y="10502"/>
                </a:lnTo>
                <a:lnTo>
                  <a:pt x="8826" y="10274"/>
                </a:lnTo>
                <a:lnTo>
                  <a:pt x="9271" y="9499"/>
                </a:lnTo>
                <a:lnTo>
                  <a:pt x="11417" y="8242"/>
                </a:lnTo>
                <a:lnTo>
                  <a:pt x="12128" y="5486"/>
                </a:lnTo>
                <a:close/>
              </a:path>
              <a:path w="20319" h="59055">
                <a:moveTo>
                  <a:pt x="20180" y="52463"/>
                </a:moveTo>
                <a:lnTo>
                  <a:pt x="19202" y="48882"/>
                </a:lnTo>
                <a:lnTo>
                  <a:pt x="19024" y="48234"/>
                </a:lnTo>
                <a:lnTo>
                  <a:pt x="17005" y="46951"/>
                </a:lnTo>
                <a:lnTo>
                  <a:pt x="5854" y="48856"/>
                </a:lnTo>
                <a:lnTo>
                  <a:pt x="4635" y="48958"/>
                </a:lnTo>
                <a:lnTo>
                  <a:pt x="3975" y="49199"/>
                </a:lnTo>
                <a:lnTo>
                  <a:pt x="2844" y="49364"/>
                </a:lnTo>
                <a:lnTo>
                  <a:pt x="2463" y="49745"/>
                </a:lnTo>
                <a:lnTo>
                  <a:pt x="1181" y="50203"/>
                </a:lnTo>
                <a:lnTo>
                  <a:pt x="114" y="52463"/>
                </a:lnTo>
                <a:lnTo>
                  <a:pt x="0" y="53009"/>
                </a:lnTo>
                <a:lnTo>
                  <a:pt x="1511" y="57200"/>
                </a:lnTo>
                <a:lnTo>
                  <a:pt x="3454" y="58445"/>
                </a:lnTo>
                <a:lnTo>
                  <a:pt x="4368" y="58356"/>
                </a:lnTo>
                <a:lnTo>
                  <a:pt x="4876" y="58547"/>
                </a:lnTo>
                <a:lnTo>
                  <a:pt x="5969" y="58216"/>
                </a:lnTo>
                <a:lnTo>
                  <a:pt x="6756" y="58153"/>
                </a:lnTo>
                <a:lnTo>
                  <a:pt x="7988" y="57696"/>
                </a:lnTo>
                <a:lnTo>
                  <a:pt x="18884" y="54724"/>
                </a:lnTo>
                <a:lnTo>
                  <a:pt x="20180" y="52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28859" y="1893050"/>
            <a:ext cx="499564" cy="287414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497432" y="1906944"/>
            <a:ext cx="3053165" cy="315382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231686" y="5749360"/>
            <a:ext cx="268679" cy="217506"/>
          </a:xfrm>
          <a:prstGeom prst="rect">
            <a:avLst/>
          </a:prstGeom>
        </p:spPr>
      </p:pic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2915">
              <a:lnSpc>
                <a:spcPts val="2420"/>
              </a:lnSpc>
              <a:spcBef>
                <a:spcPts val="95"/>
              </a:spcBef>
            </a:pPr>
            <a:r>
              <a:rPr dirty="0" sz="2200"/>
              <a:t>The </a:t>
            </a:r>
            <a:r>
              <a:rPr dirty="0" sz="2200" spc="-20"/>
              <a:t>Church–Turing</a:t>
            </a:r>
            <a:r>
              <a:rPr dirty="0" sz="2200" spc="-25"/>
              <a:t> </a:t>
            </a:r>
            <a:r>
              <a:rPr dirty="0" sz="2200" spc="-10"/>
              <a:t>Thesis</a:t>
            </a:r>
            <a:endParaRPr sz="2200"/>
          </a:p>
          <a:p>
            <a:pPr marL="462915">
              <a:lnSpc>
                <a:spcPts val="2060"/>
              </a:lnSpc>
            </a:pPr>
            <a:r>
              <a:rPr dirty="0" sz="1900" spc="-10"/>
              <a:t>Existence</a:t>
            </a:r>
            <a:r>
              <a:rPr dirty="0" sz="1900" spc="-15"/>
              <a:t> </a:t>
            </a:r>
            <a:r>
              <a:rPr dirty="0" sz="1900"/>
              <a:t>of</a:t>
            </a:r>
            <a:r>
              <a:rPr dirty="0" sz="1900" spc="-30"/>
              <a:t> </a:t>
            </a:r>
            <a:r>
              <a:rPr dirty="0" sz="1900"/>
              <a:t>non</a:t>
            </a:r>
            <a:r>
              <a:rPr dirty="0" sz="1900" spc="-30"/>
              <a:t> </a:t>
            </a:r>
            <a:r>
              <a:rPr dirty="0" sz="1900" spc="-35"/>
              <a:t>Turing-</a:t>
            </a:r>
            <a:r>
              <a:rPr dirty="0" sz="1900" spc="-10"/>
              <a:t>recognizable</a:t>
            </a:r>
            <a:r>
              <a:rPr dirty="0" sz="1900" spc="35"/>
              <a:t> </a:t>
            </a:r>
            <a:r>
              <a:rPr dirty="0" sz="1900" spc="-10"/>
              <a:t>languages.</a:t>
            </a:r>
            <a:endParaRPr sz="1900"/>
          </a:p>
        </p:txBody>
      </p:sp>
      <p:sp>
        <p:nvSpPr>
          <p:cNvPr id="4" name="object 4" descr=""/>
          <p:cNvSpPr txBox="1"/>
          <p:nvPr/>
        </p:nvSpPr>
        <p:spPr>
          <a:xfrm>
            <a:off x="1066234" y="2785008"/>
            <a:ext cx="146685" cy="255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05"/>
              </a:lnSpc>
            </a:pPr>
            <a:r>
              <a:rPr dirty="0" sz="2000" spc="-25">
                <a:latin typeface="Calibri"/>
                <a:cs typeface="Calibri"/>
              </a:rPr>
              <a:t>f: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9772" y="3928364"/>
            <a:ext cx="7416165" cy="1136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bijection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between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countable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binary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sequences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uncountable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diagonalization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method.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000" b="1">
                <a:latin typeface="Calibri"/>
                <a:cs typeface="Calibri"/>
              </a:rPr>
              <a:t>Corollary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exists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Turing-</a:t>
            </a:r>
            <a:r>
              <a:rPr dirty="0" sz="2000" spc="-10">
                <a:latin typeface="Calibri"/>
                <a:cs typeface="Calibri"/>
              </a:rPr>
              <a:t>recognizable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languages.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9772" y="5342941"/>
            <a:ext cx="7656830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another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between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languages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Turing-</a:t>
            </a:r>
            <a:r>
              <a:rPr dirty="0" sz="2000" spc="-10">
                <a:latin typeface="Calibri"/>
                <a:cs typeface="Calibri"/>
              </a:rPr>
              <a:t>recognizable languages?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equivalent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existence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natural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real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numbers.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independent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ZFC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0931" y="2751070"/>
            <a:ext cx="6229140" cy="85899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69772" y="1311351"/>
            <a:ext cx="5721350" cy="1728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Corollary:</a:t>
            </a:r>
            <a:r>
              <a:rPr dirty="0" sz="2000" spc="35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countable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many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Turing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machines.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6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Proposition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uncountable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many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languages.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2000" spc="-20">
                <a:latin typeface="Calibri"/>
                <a:cs typeface="Calibri"/>
              </a:rPr>
              <a:t>Proo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504681" y="6426505"/>
            <a:ext cx="1028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1983" y="1080400"/>
            <a:ext cx="503130" cy="25631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36614" y="3737762"/>
            <a:ext cx="422394" cy="29425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56978" y="3364324"/>
            <a:ext cx="1175943" cy="31611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86417" y="2399054"/>
            <a:ext cx="670492" cy="30608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5011" y="1795606"/>
            <a:ext cx="639295" cy="39742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25648" y="4705"/>
            <a:ext cx="4463416" cy="136350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29046" y="1721084"/>
            <a:ext cx="90375" cy="13588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02633" y="1621490"/>
            <a:ext cx="4379728" cy="16000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409" rIns="0" bIns="0" rtlCol="0" vert="horz">
            <a:spAutoFit/>
          </a:bodyPr>
          <a:lstStyle/>
          <a:p>
            <a:pPr marL="462915">
              <a:lnSpc>
                <a:spcPts val="2420"/>
              </a:lnSpc>
              <a:spcBef>
                <a:spcPts val="95"/>
              </a:spcBef>
            </a:pPr>
            <a:r>
              <a:rPr dirty="0" sz="2200"/>
              <a:t>The </a:t>
            </a:r>
            <a:r>
              <a:rPr dirty="0" sz="2200" spc="-20"/>
              <a:t>Church–Turing</a:t>
            </a:r>
            <a:r>
              <a:rPr dirty="0" sz="2200" spc="-25"/>
              <a:t> </a:t>
            </a:r>
            <a:r>
              <a:rPr dirty="0" sz="2200" spc="-10"/>
              <a:t>Thesis</a:t>
            </a:r>
            <a:endParaRPr sz="2200"/>
          </a:p>
          <a:p>
            <a:pPr marL="462915">
              <a:lnSpc>
                <a:spcPts val="2060"/>
              </a:lnSpc>
            </a:pPr>
            <a:r>
              <a:rPr dirty="0" sz="1900" spc="-10"/>
              <a:t>Universal</a:t>
            </a:r>
            <a:r>
              <a:rPr dirty="0" sz="1900" spc="-35"/>
              <a:t> </a:t>
            </a:r>
            <a:r>
              <a:rPr dirty="0" sz="1900" spc="-20"/>
              <a:t>Turing</a:t>
            </a:r>
            <a:r>
              <a:rPr dirty="0" sz="1900" spc="-50"/>
              <a:t> </a:t>
            </a:r>
            <a:r>
              <a:rPr dirty="0" sz="1900" spc="-10"/>
              <a:t>Machine</a:t>
            </a:r>
            <a:endParaRPr sz="19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160" y="2749994"/>
            <a:ext cx="4200157" cy="346641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24636" y="1417066"/>
            <a:ext cx="8308975" cy="391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Theorem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Universal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Turing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Machine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Exists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takes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description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tape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simulate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step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800">
              <a:latin typeface="Calibri"/>
              <a:cs typeface="Calibri"/>
            </a:endParaRPr>
          </a:p>
          <a:p>
            <a:pPr marL="471424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format</a:t>
            </a:r>
            <a:endParaRPr sz="1800">
              <a:latin typeface="Calibri"/>
              <a:cs typeface="Calibri"/>
            </a:endParaRPr>
          </a:p>
          <a:p>
            <a:pPr marL="471424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&lt;M,w&gt;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where</a:t>
            </a:r>
            <a:endParaRPr sz="1800">
              <a:latin typeface="Calibri"/>
              <a:cs typeface="Calibri"/>
            </a:endParaRPr>
          </a:p>
          <a:p>
            <a:pPr marL="471424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description,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471424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(converted) input.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5"/>
              </a:spcBef>
            </a:pPr>
            <a:endParaRPr sz="1800">
              <a:latin typeface="Calibri"/>
              <a:cs typeface="Calibri"/>
            </a:endParaRPr>
          </a:p>
          <a:p>
            <a:pPr marL="4714240" marR="50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smallest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UTM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60">
                <a:latin typeface="Calibri"/>
                <a:cs typeface="Calibri"/>
              </a:rPr>
              <a:t>3 </a:t>
            </a:r>
            <a:r>
              <a:rPr dirty="0" sz="1800">
                <a:latin typeface="Calibri"/>
                <a:cs typeface="Calibri"/>
              </a:rPr>
              <a:t>symbols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Alex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Smith,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20-year-</a:t>
            </a:r>
            <a:r>
              <a:rPr dirty="0" sz="1800" spc="-25">
                <a:latin typeface="Calibri"/>
                <a:cs typeface="Calibri"/>
              </a:rPr>
              <a:t>old </a:t>
            </a:r>
            <a:r>
              <a:rPr dirty="0" sz="1800" spc="-10">
                <a:latin typeface="Calibri"/>
                <a:cs typeface="Calibri"/>
              </a:rPr>
              <a:t>undergraduate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Birmingham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2007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0490" y="1990613"/>
            <a:ext cx="3516356" cy="76557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18333" y="993678"/>
            <a:ext cx="2031002" cy="851380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63424" y="789"/>
            <a:ext cx="8941435" cy="1514475"/>
            <a:chOff x="63424" y="789"/>
            <a:chExt cx="8941435" cy="1514475"/>
          </a:xfrm>
        </p:grpSpPr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8721" y="32734"/>
              <a:ext cx="257361" cy="22290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9615" y="13064"/>
              <a:ext cx="692331" cy="27924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585258" y="128041"/>
              <a:ext cx="19050" cy="78105"/>
            </a:xfrm>
            <a:custGeom>
              <a:avLst/>
              <a:gdLst/>
              <a:ahLst/>
              <a:cxnLst/>
              <a:rect l="l" t="t" r="r" b="b"/>
              <a:pathLst>
                <a:path w="19050" h="78104">
                  <a:moveTo>
                    <a:pt x="6261" y="70586"/>
                  </a:moveTo>
                  <a:lnTo>
                    <a:pt x="5270" y="72351"/>
                  </a:lnTo>
                  <a:lnTo>
                    <a:pt x="5473" y="73088"/>
                  </a:lnTo>
                  <a:lnTo>
                    <a:pt x="6261" y="70586"/>
                  </a:lnTo>
                  <a:close/>
                </a:path>
                <a:path w="19050" h="78104">
                  <a:moveTo>
                    <a:pt x="16014" y="4724"/>
                  </a:moveTo>
                  <a:lnTo>
                    <a:pt x="14846" y="1828"/>
                  </a:lnTo>
                  <a:lnTo>
                    <a:pt x="10604" y="0"/>
                  </a:lnTo>
                  <a:lnTo>
                    <a:pt x="8585" y="330"/>
                  </a:lnTo>
                  <a:lnTo>
                    <a:pt x="3721" y="4572"/>
                  </a:lnTo>
                  <a:lnTo>
                    <a:pt x="0" y="9182"/>
                  </a:lnTo>
                  <a:lnTo>
                    <a:pt x="520" y="14058"/>
                  </a:lnTo>
                  <a:lnTo>
                    <a:pt x="774" y="16332"/>
                  </a:lnTo>
                  <a:lnTo>
                    <a:pt x="2819" y="17983"/>
                  </a:lnTo>
                  <a:lnTo>
                    <a:pt x="5422" y="17703"/>
                  </a:lnTo>
                  <a:lnTo>
                    <a:pt x="5740" y="17627"/>
                  </a:lnTo>
                  <a:lnTo>
                    <a:pt x="10401" y="15976"/>
                  </a:lnTo>
                  <a:lnTo>
                    <a:pt x="13220" y="11252"/>
                  </a:lnTo>
                  <a:lnTo>
                    <a:pt x="16014" y="4724"/>
                  </a:lnTo>
                  <a:close/>
                </a:path>
                <a:path w="19050" h="78104">
                  <a:moveTo>
                    <a:pt x="18783" y="63652"/>
                  </a:moveTo>
                  <a:lnTo>
                    <a:pt x="17653" y="61277"/>
                  </a:lnTo>
                  <a:lnTo>
                    <a:pt x="13538" y="59829"/>
                  </a:lnTo>
                  <a:lnTo>
                    <a:pt x="11379" y="60680"/>
                  </a:lnTo>
                  <a:lnTo>
                    <a:pt x="6959" y="69240"/>
                  </a:lnTo>
                  <a:lnTo>
                    <a:pt x="6400" y="70116"/>
                  </a:lnTo>
                  <a:lnTo>
                    <a:pt x="6261" y="70586"/>
                  </a:lnTo>
                  <a:lnTo>
                    <a:pt x="5715" y="72351"/>
                  </a:lnTo>
                  <a:lnTo>
                    <a:pt x="5600" y="73545"/>
                  </a:lnTo>
                  <a:lnTo>
                    <a:pt x="5473" y="73088"/>
                  </a:lnTo>
                  <a:lnTo>
                    <a:pt x="5334" y="73545"/>
                  </a:lnTo>
                  <a:lnTo>
                    <a:pt x="5905" y="74637"/>
                  </a:lnTo>
                  <a:lnTo>
                    <a:pt x="6070" y="75222"/>
                  </a:lnTo>
                  <a:lnTo>
                    <a:pt x="6273" y="75336"/>
                  </a:lnTo>
                  <a:lnTo>
                    <a:pt x="6731" y="76200"/>
                  </a:lnTo>
                  <a:lnTo>
                    <a:pt x="9131" y="76949"/>
                  </a:lnTo>
                  <a:lnTo>
                    <a:pt x="10617" y="77774"/>
                  </a:lnTo>
                  <a:lnTo>
                    <a:pt x="11239" y="77609"/>
                  </a:lnTo>
                  <a:lnTo>
                    <a:pt x="11861" y="77431"/>
                  </a:lnTo>
                  <a:lnTo>
                    <a:pt x="13487" y="76974"/>
                  </a:lnTo>
                  <a:lnTo>
                    <a:pt x="13627" y="76733"/>
                  </a:lnTo>
                  <a:lnTo>
                    <a:pt x="15252" y="73888"/>
                  </a:lnTo>
                  <a:lnTo>
                    <a:pt x="15532" y="72809"/>
                  </a:lnTo>
                  <a:lnTo>
                    <a:pt x="17500" y="67259"/>
                  </a:lnTo>
                  <a:lnTo>
                    <a:pt x="18783" y="63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4909" y="789"/>
              <a:ext cx="1056858" cy="55703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75560" y="37712"/>
              <a:ext cx="2028692" cy="26762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00548" y="420770"/>
              <a:ext cx="542646" cy="161321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630946" y="964450"/>
              <a:ext cx="1929130" cy="218440"/>
            </a:xfrm>
            <a:custGeom>
              <a:avLst/>
              <a:gdLst/>
              <a:ahLst/>
              <a:cxnLst/>
              <a:rect l="l" t="t" r="r" b="b"/>
              <a:pathLst>
                <a:path w="1929129" h="218440">
                  <a:moveTo>
                    <a:pt x="28181" y="5118"/>
                  </a:moveTo>
                  <a:lnTo>
                    <a:pt x="26962" y="1143"/>
                  </a:lnTo>
                  <a:lnTo>
                    <a:pt x="24993" y="0"/>
                  </a:lnTo>
                  <a:lnTo>
                    <a:pt x="15316" y="2133"/>
                  </a:lnTo>
                  <a:lnTo>
                    <a:pt x="9652" y="7670"/>
                  </a:lnTo>
                  <a:lnTo>
                    <a:pt x="7721" y="12738"/>
                  </a:lnTo>
                  <a:lnTo>
                    <a:pt x="6019" y="17221"/>
                  </a:lnTo>
                  <a:lnTo>
                    <a:pt x="4343" y="21628"/>
                  </a:lnTo>
                  <a:lnTo>
                    <a:pt x="2489" y="28575"/>
                  </a:lnTo>
                  <a:lnTo>
                    <a:pt x="1841" y="33172"/>
                  </a:lnTo>
                  <a:lnTo>
                    <a:pt x="647" y="41440"/>
                  </a:lnTo>
                  <a:lnTo>
                    <a:pt x="0" y="45504"/>
                  </a:lnTo>
                  <a:lnTo>
                    <a:pt x="177" y="50368"/>
                  </a:lnTo>
                  <a:lnTo>
                    <a:pt x="304" y="47663"/>
                  </a:lnTo>
                  <a:lnTo>
                    <a:pt x="279" y="52806"/>
                  </a:lnTo>
                  <a:lnTo>
                    <a:pt x="4902" y="64566"/>
                  </a:lnTo>
                  <a:lnTo>
                    <a:pt x="7073" y="63576"/>
                  </a:lnTo>
                  <a:lnTo>
                    <a:pt x="7658" y="62801"/>
                  </a:lnTo>
                  <a:lnTo>
                    <a:pt x="8318" y="58115"/>
                  </a:lnTo>
                  <a:lnTo>
                    <a:pt x="8597" y="54673"/>
                  </a:lnTo>
                  <a:lnTo>
                    <a:pt x="8813" y="50533"/>
                  </a:lnTo>
                  <a:lnTo>
                    <a:pt x="9118" y="45999"/>
                  </a:lnTo>
                  <a:lnTo>
                    <a:pt x="9144" y="45834"/>
                  </a:lnTo>
                  <a:lnTo>
                    <a:pt x="9855" y="41122"/>
                  </a:lnTo>
                  <a:lnTo>
                    <a:pt x="10109" y="39408"/>
                  </a:lnTo>
                  <a:lnTo>
                    <a:pt x="10807" y="34442"/>
                  </a:lnTo>
                  <a:lnTo>
                    <a:pt x="11239" y="31445"/>
                  </a:lnTo>
                  <a:lnTo>
                    <a:pt x="15125" y="17957"/>
                  </a:lnTo>
                  <a:lnTo>
                    <a:pt x="15925" y="15671"/>
                  </a:lnTo>
                  <a:lnTo>
                    <a:pt x="16802" y="13169"/>
                  </a:lnTo>
                  <a:lnTo>
                    <a:pt x="18173" y="11582"/>
                  </a:lnTo>
                  <a:lnTo>
                    <a:pt x="20053" y="9410"/>
                  </a:lnTo>
                  <a:lnTo>
                    <a:pt x="27038" y="7277"/>
                  </a:lnTo>
                  <a:lnTo>
                    <a:pt x="28181" y="5118"/>
                  </a:lnTo>
                  <a:close/>
                </a:path>
                <a:path w="1929129" h="218440">
                  <a:moveTo>
                    <a:pt x="55626" y="71501"/>
                  </a:moveTo>
                  <a:lnTo>
                    <a:pt x="55333" y="70256"/>
                  </a:lnTo>
                  <a:lnTo>
                    <a:pt x="50863" y="65633"/>
                  </a:lnTo>
                  <a:lnTo>
                    <a:pt x="50203" y="60134"/>
                  </a:lnTo>
                  <a:lnTo>
                    <a:pt x="49517" y="54571"/>
                  </a:lnTo>
                  <a:lnTo>
                    <a:pt x="49174" y="51714"/>
                  </a:lnTo>
                  <a:lnTo>
                    <a:pt x="48933" y="49809"/>
                  </a:lnTo>
                  <a:lnTo>
                    <a:pt x="49060" y="42164"/>
                  </a:lnTo>
                  <a:lnTo>
                    <a:pt x="49618" y="37820"/>
                  </a:lnTo>
                  <a:lnTo>
                    <a:pt x="49923" y="35331"/>
                  </a:lnTo>
                  <a:lnTo>
                    <a:pt x="50292" y="32435"/>
                  </a:lnTo>
                  <a:lnTo>
                    <a:pt x="51803" y="26936"/>
                  </a:lnTo>
                  <a:lnTo>
                    <a:pt x="55067" y="20015"/>
                  </a:lnTo>
                  <a:lnTo>
                    <a:pt x="54254" y="17741"/>
                  </a:lnTo>
                  <a:lnTo>
                    <a:pt x="50596" y="16014"/>
                  </a:lnTo>
                  <a:lnTo>
                    <a:pt x="48501" y="16637"/>
                  </a:lnTo>
                  <a:lnTo>
                    <a:pt x="44069" y="23837"/>
                  </a:lnTo>
                  <a:lnTo>
                    <a:pt x="41795" y="30035"/>
                  </a:lnTo>
                  <a:lnTo>
                    <a:pt x="40868" y="35166"/>
                  </a:lnTo>
                  <a:lnTo>
                    <a:pt x="39497" y="42710"/>
                  </a:lnTo>
                  <a:lnTo>
                    <a:pt x="39166" y="48882"/>
                  </a:lnTo>
                  <a:lnTo>
                    <a:pt x="39217" y="49809"/>
                  </a:lnTo>
                  <a:lnTo>
                    <a:pt x="39509" y="52832"/>
                  </a:lnTo>
                  <a:lnTo>
                    <a:pt x="40055" y="58178"/>
                  </a:lnTo>
                  <a:lnTo>
                    <a:pt x="40538" y="62839"/>
                  </a:lnTo>
                  <a:lnTo>
                    <a:pt x="43268" y="72263"/>
                  </a:lnTo>
                  <a:lnTo>
                    <a:pt x="52908" y="75298"/>
                  </a:lnTo>
                  <a:lnTo>
                    <a:pt x="54737" y="74345"/>
                  </a:lnTo>
                  <a:lnTo>
                    <a:pt x="55626" y="71501"/>
                  </a:lnTo>
                  <a:close/>
                </a:path>
                <a:path w="1929129" h="218440">
                  <a:moveTo>
                    <a:pt x="1913242" y="77749"/>
                  </a:moveTo>
                  <a:lnTo>
                    <a:pt x="1912670" y="73025"/>
                  </a:lnTo>
                  <a:lnTo>
                    <a:pt x="1911997" y="69926"/>
                  </a:lnTo>
                  <a:lnTo>
                    <a:pt x="1912505" y="65506"/>
                  </a:lnTo>
                  <a:lnTo>
                    <a:pt x="1911337" y="64020"/>
                  </a:lnTo>
                  <a:lnTo>
                    <a:pt x="1909445" y="63804"/>
                  </a:lnTo>
                  <a:lnTo>
                    <a:pt x="1909191" y="63804"/>
                  </a:lnTo>
                  <a:lnTo>
                    <a:pt x="1906181" y="64211"/>
                  </a:lnTo>
                  <a:lnTo>
                    <a:pt x="1904695" y="66992"/>
                  </a:lnTo>
                  <a:lnTo>
                    <a:pt x="1903920" y="72110"/>
                  </a:lnTo>
                  <a:lnTo>
                    <a:pt x="1904403" y="74803"/>
                  </a:lnTo>
                  <a:lnTo>
                    <a:pt x="1905673" y="79463"/>
                  </a:lnTo>
                  <a:lnTo>
                    <a:pt x="1907895" y="80733"/>
                  </a:lnTo>
                  <a:lnTo>
                    <a:pt x="1911985" y="79616"/>
                  </a:lnTo>
                  <a:lnTo>
                    <a:pt x="1913242" y="77749"/>
                  </a:lnTo>
                  <a:close/>
                </a:path>
                <a:path w="1929129" h="218440">
                  <a:moveTo>
                    <a:pt x="1928914" y="148958"/>
                  </a:moveTo>
                  <a:lnTo>
                    <a:pt x="1928634" y="140957"/>
                  </a:lnTo>
                  <a:lnTo>
                    <a:pt x="1926539" y="133223"/>
                  </a:lnTo>
                  <a:lnTo>
                    <a:pt x="1925459" y="130644"/>
                  </a:lnTo>
                  <a:lnTo>
                    <a:pt x="1922487" y="129425"/>
                  </a:lnTo>
                  <a:lnTo>
                    <a:pt x="1917801" y="131381"/>
                  </a:lnTo>
                  <a:lnTo>
                    <a:pt x="1916544" y="133540"/>
                  </a:lnTo>
                  <a:lnTo>
                    <a:pt x="1917801" y="144005"/>
                  </a:lnTo>
                  <a:lnTo>
                    <a:pt x="1915477" y="152387"/>
                  </a:lnTo>
                  <a:lnTo>
                    <a:pt x="1912670" y="159943"/>
                  </a:lnTo>
                  <a:lnTo>
                    <a:pt x="1910638" y="165315"/>
                  </a:lnTo>
                  <a:lnTo>
                    <a:pt x="1908479" y="170713"/>
                  </a:lnTo>
                  <a:lnTo>
                    <a:pt x="1907628" y="172262"/>
                  </a:lnTo>
                  <a:lnTo>
                    <a:pt x="1903869" y="179108"/>
                  </a:lnTo>
                  <a:lnTo>
                    <a:pt x="1902790" y="181063"/>
                  </a:lnTo>
                  <a:lnTo>
                    <a:pt x="1892287" y="192989"/>
                  </a:lnTo>
                  <a:lnTo>
                    <a:pt x="1892007" y="193306"/>
                  </a:lnTo>
                  <a:lnTo>
                    <a:pt x="1890839" y="194627"/>
                  </a:lnTo>
                  <a:lnTo>
                    <a:pt x="1887067" y="199174"/>
                  </a:lnTo>
                  <a:lnTo>
                    <a:pt x="1882724" y="202526"/>
                  </a:lnTo>
                  <a:lnTo>
                    <a:pt x="1882457" y="202730"/>
                  </a:lnTo>
                  <a:lnTo>
                    <a:pt x="1879142" y="205105"/>
                  </a:lnTo>
                  <a:lnTo>
                    <a:pt x="1875523" y="207657"/>
                  </a:lnTo>
                  <a:lnTo>
                    <a:pt x="1869960" y="211175"/>
                  </a:lnTo>
                  <a:lnTo>
                    <a:pt x="1869414" y="213575"/>
                  </a:lnTo>
                  <a:lnTo>
                    <a:pt x="1871154" y="216319"/>
                  </a:lnTo>
                  <a:lnTo>
                    <a:pt x="1872107" y="216966"/>
                  </a:lnTo>
                  <a:lnTo>
                    <a:pt x="1878876" y="218122"/>
                  </a:lnTo>
                  <a:lnTo>
                    <a:pt x="1884743" y="216154"/>
                  </a:lnTo>
                  <a:lnTo>
                    <a:pt x="1886915" y="214947"/>
                  </a:lnTo>
                  <a:lnTo>
                    <a:pt x="1889594" y="213474"/>
                  </a:lnTo>
                  <a:lnTo>
                    <a:pt x="1895589" y="210388"/>
                  </a:lnTo>
                  <a:lnTo>
                    <a:pt x="1900542" y="204762"/>
                  </a:lnTo>
                  <a:lnTo>
                    <a:pt x="1902244" y="202869"/>
                  </a:lnTo>
                  <a:lnTo>
                    <a:pt x="1902472" y="202615"/>
                  </a:lnTo>
                  <a:lnTo>
                    <a:pt x="1906828" y="197764"/>
                  </a:lnTo>
                  <a:lnTo>
                    <a:pt x="1907641" y="196862"/>
                  </a:lnTo>
                  <a:lnTo>
                    <a:pt x="1909838" y="194398"/>
                  </a:lnTo>
                  <a:lnTo>
                    <a:pt x="1914677" y="188810"/>
                  </a:lnTo>
                  <a:lnTo>
                    <a:pt x="1915541" y="187236"/>
                  </a:lnTo>
                  <a:lnTo>
                    <a:pt x="1916264" y="185915"/>
                  </a:lnTo>
                  <a:lnTo>
                    <a:pt x="1920024" y="179070"/>
                  </a:lnTo>
                  <a:lnTo>
                    <a:pt x="1921256" y="176834"/>
                  </a:lnTo>
                  <a:lnTo>
                    <a:pt x="1923427" y="171018"/>
                  </a:lnTo>
                  <a:lnTo>
                    <a:pt x="1923719" y="170167"/>
                  </a:lnTo>
                  <a:lnTo>
                    <a:pt x="1925574" y="164668"/>
                  </a:lnTo>
                  <a:lnTo>
                    <a:pt x="1926818" y="161010"/>
                  </a:lnTo>
                  <a:lnTo>
                    <a:pt x="1926691" y="160756"/>
                  </a:lnTo>
                  <a:lnTo>
                    <a:pt x="1927720" y="157099"/>
                  </a:lnTo>
                  <a:lnTo>
                    <a:pt x="1927834" y="156514"/>
                  </a:lnTo>
                  <a:lnTo>
                    <a:pt x="1928088" y="154711"/>
                  </a:lnTo>
                  <a:lnTo>
                    <a:pt x="1928914" y="148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18791" y="971395"/>
              <a:ext cx="556663" cy="19538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88869" y="1022809"/>
              <a:ext cx="52135" cy="15962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83505" y="970823"/>
              <a:ext cx="256170" cy="20072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5079" y="955789"/>
              <a:ext cx="272272" cy="19938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25936" y="1018922"/>
              <a:ext cx="93226" cy="180613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61556" y="991619"/>
              <a:ext cx="140238" cy="17272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424" y="28844"/>
              <a:ext cx="8924321" cy="1485893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79368" y="1042460"/>
              <a:ext cx="66710" cy="158546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26375" y="1046730"/>
              <a:ext cx="205713" cy="153466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06797" y="1063075"/>
              <a:ext cx="151994" cy="14089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824566" y="1050761"/>
              <a:ext cx="420534" cy="192628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4887757" y="3928689"/>
            <a:ext cx="4206875" cy="603885"/>
            <a:chOff x="4887757" y="3928689"/>
            <a:chExt cx="4206875" cy="603885"/>
          </a:xfrm>
        </p:grpSpPr>
        <p:pic>
          <p:nvPicPr>
            <p:cNvPr id="28" name="object 2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50902" y="3928689"/>
              <a:ext cx="801596" cy="207162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74127" y="4035450"/>
              <a:ext cx="371450" cy="12700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87757" y="3943907"/>
              <a:ext cx="4206247" cy="588138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6031" y="1005586"/>
            <a:ext cx="30276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0"/>
              <a:t>Church-</a:t>
            </a:r>
            <a:r>
              <a:rPr dirty="0" sz="2800" spc="-10"/>
              <a:t>Turing</a:t>
            </a:r>
            <a:r>
              <a:rPr dirty="0" sz="2800" spc="-100"/>
              <a:t> </a:t>
            </a:r>
            <a:r>
              <a:rPr dirty="0" sz="2800" spc="-10"/>
              <a:t>Thesis</a:t>
            </a:r>
            <a:endParaRPr sz="28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123" y="2721864"/>
            <a:ext cx="4777740" cy="250850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89559" y="1998726"/>
            <a:ext cx="7355205" cy="319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prove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thesis,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world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z="1800">
              <a:latin typeface="Calibri"/>
              <a:cs typeface="Calibri"/>
            </a:endParaRPr>
          </a:p>
          <a:p>
            <a:pPr marL="5255260" marR="50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Minecraft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world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is </a:t>
            </a:r>
            <a:r>
              <a:rPr dirty="0" sz="1800" spc="-10">
                <a:latin typeface="Calibri"/>
                <a:cs typeface="Calibri"/>
              </a:rPr>
              <a:t>simulated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digital </a:t>
            </a:r>
            <a:r>
              <a:rPr dirty="0" sz="1800" spc="-25">
                <a:latin typeface="Calibri"/>
                <a:cs typeface="Calibri"/>
              </a:rPr>
              <a:t>computer,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can </a:t>
            </a:r>
            <a:r>
              <a:rPr dirty="0" sz="1800">
                <a:latin typeface="Calibri"/>
                <a:cs typeface="Calibri"/>
              </a:rPr>
              <a:t>build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inside Minecraft.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Hence,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in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Minecraft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world, computation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equivalent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 computable.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7855" y="2291533"/>
            <a:ext cx="2560979" cy="39115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2024-11-27T05:39:17Z</dcterms:created>
  <dcterms:modified xsi:type="dcterms:W3CDTF">2024-11-27T05:39:17Z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2024-11-27T00:00:00Z</vt:filetime>
  </property>
  <property fmtid="{D5CDD505-2E9C-101B-9397-08002B2CF9AE}" pid="3" name="LastSaved">
    <vt:filetime>2024-11-27T00:00:00Z</vt:filetime>
  </property>
  <property fmtid="{D5CDD505-2E9C-101B-9397-08002B2CF9AE}" pid="4" name="Producer">
    <vt:lpwstr>iOS Version 18.1.1 (Build 22B91) Quartz PDFContext</vt:lpwstr>
  </property>
</Properties>
</file>