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47683"/>
            <a:ext cx="9144000" cy="2438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72072"/>
            <a:ext cx="9144000" cy="18592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67207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647683"/>
            <a:ext cx="9144000" cy="2438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672072"/>
            <a:ext cx="9144000" cy="18592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67207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D7D7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5615" y="371297"/>
            <a:ext cx="6355715" cy="825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3841" y="1378711"/>
            <a:ext cx="8115934" cy="3525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401557" y="6464681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8.jpg"/><Relationship Id="rId3" Type="http://schemas.openxmlformats.org/officeDocument/2006/relationships/image" Target="../media/image130.png"/><Relationship Id="rId4" Type="http://schemas.openxmlformats.org/officeDocument/2006/relationships/image" Target="../media/image13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32.jp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Relationship Id="rId7" Type="http://schemas.openxmlformats.org/officeDocument/2006/relationships/image" Target="../media/image136.png"/><Relationship Id="rId8" Type="http://schemas.openxmlformats.org/officeDocument/2006/relationships/image" Target="../media/image13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Relationship Id="rId8" Type="http://schemas.openxmlformats.org/officeDocument/2006/relationships/image" Target="../media/image146.png"/><Relationship Id="rId9" Type="http://schemas.openxmlformats.org/officeDocument/2006/relationships/image" Target="../media/image147.png"/><Relationship Id="rId10" Type="http://schemas.openxmlformats.org/officeDocument/2006/relationships/image" Target="../media/image148.png"/><Relationship Id="rId11" Type="http://schemas.openxmlformats.org/officeDocument/2006/relationships/image" Target="../media/image149.png"/><Relationship Id="rId12" Type="http://schemas.openxmlformats.org/officeDocument/2006/relationships/image" Target="../media/image150.png"/><Relationship Id="rId13" Type="http://schemas.openxmlformats.org/officeDocument/2006/relationships/image" Target="../media/image151.png"/><Relationship Id="rId14" Type="http://schemas.openxmlformats.org/officeDocument/2006/relationships/image" Target="../media/image152.png"/><Relationship Id="rId15" Type="http://schemas.openxmlformats.org/officeDocument/2006/relationships/image" Target="../media/image153.png"/><Relationship Id="rId16" Type="http://schemas.openxmlformats.org/officeDocument/2006/relationships/image" Target="../media/image154.png"/><Relationship Id="rId17" Type="http://schemas.openxmlformats.org/officeDocument/2006/relationships/image" Target="../media/image155.png"/><Relationship Id="rId18" Type="http://schemas.openxmlformats.org/officeDocument/2006/relationships/image" Target="../media/image156.png"/><Relationship Id="rId19" Type="http://schemas.openxmlformats.org/officeDocument/2006/relationships/image" Target="../media/image157.png"/><Relationship Id="rId20" Type="http://schemas.openxmlformats.org/officeDocument/2006/relationships/image" Target="../media/image158.jpg"/><Relationship Id="rId21" Type="http://schemas.openxmlformats.org/officeDocument/2006/relationships/image" Target="../media/image159.png"/><Relationship Id="rId22" Type="http://schemas.openxmlformats.org/officeDocument/2006/relationships/image" Target="../media/image160.png"/><Relationship Id="rId23" Type="http://schemas.openxmlformats.org/officeDocument/2006/relationships/image" Target="../media/image161.png"/><Relationship Id="rId24" Type="http://schemas.openxmlformats.org/officeDocument/2006/relationships/image" Target="../media/image162.png"/><Relationship Id="rId25" Type="http://schemas.openxmlformats.org/officeDocument/2006/relationships/image" Target="../media/image163.png"/><Relationship Id="rId26" Type="http://schemas.openxmlformats.org/officeDocument/2006/relationships/image" Target="../media/image164.png"/><Relationship Id="rId27" Type="http://schemas.openxmlformats.org/officeDocument/2006/relationships/image" Target="../media/image165.png"/><Relationship Id="rId28" Type="http://schemas.openxmlformats.org/officeDocument/2006/relationships/image" Target="../media/image166.png"/><Relationship Id="rId29" Type="http://schemas.openxmlformats.org/officeDocument/2006/relationships/image" Target="../media/image16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8.jpg"/><Relationship Id="rId3" Type="http://schemas.openxmlformats.org/officeDocument/2006/relationships/image" Target="../media/image169.jp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Relationship Id="rId7" Type="http://schemas.openxmlformats.org/officeDocument/2006/relationships/image" Target="../media/image173.png"/><Relationship Id="rId8" Type="http://schemas.openxmlformats.org/officeDocument/2006/relationships/image" Target="../media/image174.png"/><Relationship Id="rId9" Type="http://schemas.openxmlformats.org/officeDocument/2006/relationships/image" Target="../media/image175.png"/><Relationship Id="rId10" Type="http://schemas.openxmlformats.org/officeDocument/2006/relationships/image" Target="../media/image176.png"/><Relationship Id="rId11" Type="http://schemas.openxmlformats.org/officeDocument/2006/relationships/image" Target="../media/image177.png"/><Relationship Id="rId12" Type="http://schemas.openxmlformats.org/officeDocument/2006/relationships/image" Target="../media/image178.png"/><Relationship Id="rId13" Type="http://schemas.openxmlformats.org/officeDocument/2006/relationships/image" Target="../media/image17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0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81.png"/><Relationship Id="rId7" Type="http://schemas.openxmlformats.org/officeDocument/2006/relationships/image" Target="../media/image182.png"/><Relationship Id="rId8" Type="http://schemas.openxmlformats.org/officeDocument/2006/relationships/image" Target="../media/image183.png"/><Relationship Id="rId9" Type="http://schemas.openxmlformats.org/officeDocument/2006/relationships/image" Target="../media/image184.png"/><Relationship Id="rId10" Type="http://schemas.openxmlformats.org/officeDocument/2006/relationships/image" Target="../media/image185.png"/><Relationship Id="rId11" Type="http://schemas.openxmlformats.org/officeDocument/2006/relationships/image" Target="../media/image186.png"/><Relationship Id="rId12" Type="http://schemas.openxmlformats.org/officeDocument/2006/relationships/image" Target="../media/image187.png"/><Relationship Id="rId13" Type="http://schemas.openxmlformats.org/officeDocument/2006/relationships/image" Target="../media/image188.png"/><Relationship Id="rId14" Type="http://schemas.openxmlformats.org/officeDocument/2006/relationships/image" Target="../media/image18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0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90.png"/><Relationship Id="rId7" Type="http://schemas.openxmlformats.org/officeDocument/2006/relationships/image" Target="../media/image191.png"/><Relationship Id="rId8" Type="http://schemas.openxmlformats.org/officeDocument/2006/relationships/image" Target="../media/image192.png"/><Relationship Id="rId9" Type="http://schemas.openxmlformats.org/officeDocument/2006/relationships/image" Target="../media/image193.png"/><Relationship Id="rId10" Type="http://schemas.openxmlformats.org/officeDocument/2006/relationships/image" Target="../media/image194.png"/><Relationship Id="rId11" Type="http://schemas.openxmlformats.org/officeDocument/2006/relationships/image" Target="../media/image195.png"/><Relationship Id="rId12" Type="http://schemas.openxmlformats.org/officeDocument/2006/relationships/image" Target="../media/image196.png"/><Relationship Id="rId13" Type="http://schemas.openxmlformats.org/officeDocument/2006/relationships/image" Target="../media/image197.png"/><Relationship Id="rId14" Type="http://schemas.openxmlformats.org/officeDocument/2006/relationships/image" Target="../media/image198.png"/><Relationship Id="rId15" Type="http://schemas.openxmlformats.org/officeDocument/2006/relationships/image" Target="../media/image199.png"/><Relationship Id="rId16" Type="http://schemas.openxmlformats.org/officeDocument/2006/relationships/image" Target="../media/image200.png"/><Relationship Id="rId17" Type="http://schemas.openxmlformats.org/officeDocument/2006/relationships/image" Target="../media/image201.png"/><Relationship Id="rId18" Type="http://schemas.openxmlformats.org/officeDocument/2006/relationships/image" Target="../media/image202.png"/><Relationship Id="rId19" Type="http://schemas.openxmlformats.org/officeDocument/2006/relationships/image" Target="../media/image203.png"/><Relationship Id="rId20" Type="http://schemas.openxmlformats.org/officeDocument/2006/relationships/image" Target="../media/image204.png"/><Relationship Id="rId21" Type="http://schemas.openxmlformats.org/officeDocument/2006/relationships/image" Target="../media/image205.png"/><Relationship Id="rId22" Type="http://schemas.openxmlformats.org/officeDocument/2006/relationships/image" Target="../media/image206.png"/><Relationship Id="rId23" Type="http://schemas.openxmlformats.org/officeDocument/2006/relationships/image" Target="../media/image207.png"/><Relationship Id="rId24" Type="http://schemas.openxmlformats.org/officeDocument/2006/relationships/image" Target="../media/image208.png"/><Relationship Id="rId25" Type="http://schemas.openxmlformats.org/officeDocument/2006/relationships/image" Target="../media/image209.png"/><Relationship Id="rId26" Type="http://schemas.openxmlformats.org/officeDocument/2006/relationships/image" Target="../media/image210.png"/><Relationship Id="rId27" Type="http://schemas.openxmlformats.org/officeDocument/2006/relationships/image" Target="../media/image211.png"/><Relationship Id="rId28" Type="http://schemas.openxmlformats.org/officeDocument/2006/relationships/image" Target="../media/image212.png"/><Relationship Id="rId29" Type="http://schemas.openxmlformats.org/officeDocument/2006/relationships/image" Target="../media/image213.png"/><Relationship Id="rId30" Type="http://schemas.openxmlformats.org/officeDocument/2006/relationships/image" Target="../media/image214.png"/><Relationship Id="rId31" Type="http://schemas.openxmlformats.org/officeDocument/2006/relationships/image" Target="../media/image215.png"/><Relationship Id="rId32" Type="http://schemas.openxmlformats.org/officeDocument/2006/relationships/image" Target="../media/image216.png"/><Relationship Id="rId33" Type="http://schemas.openxmlformats.org/officeDocument/2006/relationships/image" Target="../media/image217.png"/><Relationship Id="rId34" Type="http://schemas.openxmlformats.org/officeDocument/2006/relationships/image" Target="../media/image218.png"/><Relationship Id="rId35" Type="http://schemas.openxmlformats.org/officeDocument/2006/relationships/image" Target="../media/image219.png"/><Relationship Id="rId36" Type="http://schemas.openxmlformats.org/officeDocument/2006/relationships/image" Target="../media/image220.png"/><Relationship Id="rId37" Type="http://schemas.openxmlformats.org/officeDocument/2006/relationships/image" Target="../media/image221.png"/><Relationship Id="rId38" Type="http://schemas.openxmlformats.org/officeDocument/2006/relationships/image" Target="../media/image222.png"/><Relationship Id="rId39" Type="http://schemas.openxmlformats.org/officeDocument/2006/relationships/image" Target="../media/image223.png"/><Relationship Id="rId40" Type="http://schemas.openxmlformats.org/officeDocument/2006/relationships/image" Target="../media/image224.png"/><Relationship Id="rId41" Type="http://schemas.openxmlformats.org/officeDocument/2006/relationships/image" Target="../media/image225.png"/><Relationship Id="rId42" Type="http://schemas.openxmlformats.org/officeDocument/2006/relationships/image" Target="../media/image226.png"/><Relationship Id="rId43" Type="http://schemas.openxmlformats.org/officeDocument/2006/relationships/image" Target="../media/image227.png"/><Relationship Id="rId44" Type="http://schemas.openxmlformats.org/officeDocument/2006/relationships/image" Target="../media/image228.png"/><Relationship Id="rId45" Type="http://schemas.openxmlformats.org/officeDocument/2006/relationships/image" Target="../media/image229.png"/><Relationship Id="rId46" Type="http://schemas.openxmlformats.org/officeDocument/2006/relationships/image" Target="../media/image230.png"/><Relationship Id="rId47" Type="http://schemas.openxmlformats.org/officeDocument/2006/relationships/image" Target="../media/image231.png"/><Relationship Id="rId48" Type="http://schemas.openxmlformats.org/officeDocument/2006/relationships/image" Target="../media/image232.png"/><Relationship Id="rId49" Type="http://schemas.openxmlformats.org/officeDocument/2006/relationships/image" Target="../media/image233.png"/><Relationship Id="rId50" Type="http://schemas.openxmlformats.org/officeDocument/2006/relationships/image" Target="../media/image234.png"/><Relationship Id="rId51" Type="http://schemas.openxmlformats.org/officeDocument/2006/relationships/image" Target="../media/image235.png"/><Relationship Id="rId52" Type="http://schemas.openxmlformats.org/officeDocument/2006/relationships/image" Target="../media/image236.png"/><Relationship Id="rId53" Type="http://schemas.openxmlformats.org/officeDocument/2006/relationships/image" Target="../media/image237.png"/><Relationship Id="rId54" Type="http://schemas.openxmlformats.org/officeDocument/2006/relationships/image" Target="../media/image238.png"/><Relationship Id="rId55" Type="http://schemas.openxmlformats.org/officeDocument/2006/relationships/image" Target="../media/image239.png"/><Relationship Id="rId56" Type="http://schemas.openxmlformats.org/officeDocument/2006/relationships/image" Target="../media/image240.png"/><Relationship Id="rId57" Type="http://schemas.openxmlformats.org/officeDocument/2006/relationships/image" Target="../media/image24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image" Target="../media/image246.png"/><Relationship Id="rId7" Type="http://schemas.openxmlformats.org/officeDocument/2006/relationships/image" Target="../media/image247.png"/><Relationship Id="rId8" Type="http://schemas.openxmlformats.org/officeDocument/2006/relationships/image" Target="../media/image248.png"/><Relationship Id="rId9" Type="http://schemas.openxmlformats.org/officeDocument/2006/relationships/image" Target="../media/image249.png"/><Relationship Id="rId10" Type="http://schemas.openxmlformats.org/officeDocument/2006/relationships/image" Target="../media/image250.png"/><Relationship Id="rId11" Type="http://schemas.openxmlformats.org/officeDocument/2006/relationships/image" Target="../media/image251.png"/><Relationship Id="rId12" Type="http://schemas.openxmlformats.org/officeDocument/2006/relationships/image" Target="../media/image252.png"/><Relationship Id="rId13" Type="http://schemas.openxmlformats.org/officeDocument/2006/relationships/image" Target="../media/image253.png"/><Relationship Id="rId14" Type="http://schemas.openxmlformats.org/officeDocument/2006/relationships/image" Target="../media/image254.png"/><Relationship Id="rId15" Type="http://schemas.openxmlformats.org/officeDocument/2006/relationships/image" Target="../media/image255.png"/><Relationship Id="rId16" Type="http://schemas.openxmlformats.org/officeDocument/2006/relationships/image" Target="../media/image256.png"/><Relationship Id="rId17" Type="http://schemas.openxmlformats.org/officeDocument/2006/relationships/image" Target="../media/image25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8.png"/><Relationship Id="rId3" Type="http://schemas.openxmlformats.org/officeDocument/2006/relationships/image" Target="../media/image259.png"/><Relationship Id="rId4" Type="http://schemas.openxmlformats.org/officeDocument/2006/relationships/image" Target="../media/image260.png"/><Relationship Id="rId5" Type="http://schemas.openxmlformats.org/officeDocument/2006/relationships/image" Target="../media/image261.png"/><Relationship Id="rId6" Type="http://schemas.openxmlformats.org/officeDocument/2006/relationships/image" Target="../media/image262.png"/><Relationship Id="rId7" Type="http://schemas.openxmlformats.org/officeDocument/2006/relationships/image" Target="../media/image263.png"/><Relationship Id="rId8" Type="http://schemas.openxmlformats.org/officeDocument/2006/relationships/image" Target="../media/image264.png"/><Relationship Id="rId9" Type="http://schemas.openxmlformats.org/officeDocument/2006/relationships/image" Target="../media/image265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6.png"/><Relationship Id="rId3" Type="http://schemas.openxmlformats.org/officeDocument/2006/relationships/image" Target="../media/image267.png"/><Relationship Id="rId4" Type="http://schemas.openxmlformats.org/officeDocument/2006/relationships/image" Target="../media/image268.png"/><Relationship Id="rId5" Type="http://schemas.openxmlformats.org/officeDocument/2006/relationships/image" Target="../media/image269.png"/><Relationship Id="rId6" Type="http://schemas.openxmlformats.org/officeDocument/2006/relationships/image" Target="../media/image270.png"/><Relationship Id="rId7" Type="http://schemas.openxmlformats.org/officeDocument/2006/relationships/image" Target="../media/image271.png"/><Relationship Id="rId8" Type="http://schemas.openxmlformats.org/officeDocument/2006/relationships/image" Target="../media/image272.png"/><Relationship Id="rId9" Type="http://schemas.openxmlformats.org/officeDocument/2006/relationships/image" Target="../media/image273.png"/><Relationship Id="rId10" Type="http://schemas.openxmlformats.org/officeDocument/2006/relationships/image" Target="../media/image274.png"/><Relationship Id="rId11" Type="http://schemas.openxmlformats.org/officeDocument/2006/relationships/image" Target="../media/image275.png"/><Relationship Id="rId12" Type="http://schemas.openxmlformats.org/officeDocument/2006/relationships/image" Target="../media/image276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7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278.png"/><Relationship Id="rId7" Type="http://schemas.openxmlformats.org/officeDocument/2006/relationships/image" Target="../media/image279.png"/><Relationship Id="rId8" Type="http://schemas.openxmlformats.org/officeDocument/2006/relationships/image" Target="../media/image280.png"/><Relationship Id="rId9" Type="http://schemas.openxmlformats.org/officeDocument/2006/relationships/image" Target="../media/image281.png"/><Relationship Id="rId10" Type="http://schemas.openxmlformats.org/officeDocument/2006/relationships/image" Target="../media/image282.png"/><Relationship Id="rId11" Type="http://schemas.openxmlformats.org/officeDocument/2006/relationships/image" Target="../media/image283.png"/><Relationship Id="rId12" Type="http://schemas.openxmlformats.org/officeDocument/2006/relationships/image" Target="../media/image284.png"/><Relationship Id="rId13" Type="http://schemas.openxmlformats.org/officeDocument/2006/relationships/image" Target="../media/image285.png"/><Relationship Id="rId14" Type="http://schemas.openxmlformats.org/officeDocument/2006/relationships/image" Target="../media/image286.png"/><Relationship Id="rId15" Type="http://schemas.openxmlformats.org/officeDocument/2006/relationships/image" Target="../media/image287.png"/><Relationship Id="rId16" Type="http://schemas.openxmlformats.org/officeDocument/2006/relationships/image" Target="../media/image288.png"/><Relationship Id="rId17" Type="http://schemas.openxmlformats.org/officeDocument/2006/relationships/image" Target="../media/image289.png"/><Relationship Id="rId18" Type="http://schemas.openxmlformats.org/officeDocument/2006/relationships/image" Target="../media/image290.png"/><Relationship Id="rId19" Type="http://schemas.openxmlformats.org/officeDocument/2006/relationships/image" Target="../media/image291.png"/><Relationship Id="rId20" Type="http://schemas.openxmlformats.org/officeDocument/2006/relationships/image" Target="../media/image292.png"/><Relationship Id="rId21" Type="http://schemas.openxmlformats.org/officeDocument/2006/relationships/image" Target="../media/image293.png"/><Relationship Id="rId22" Type="http://schemas.openxmlformats.org/officeDocument/2006/relationships/image" Target="../media/image294.png"/><Relationship Id="rId23" Type="http://schemas.openxmlformats.org/officeDocument/2006/relationships/image" Target="../media/image295.png"/><Relationship Id="rId24" Type="http://schemas.openxmlformats.org/officeDocument/2006/relationships/image" Target="../media/image296.png"/><Relationship Id="rId25" Type="http://schemas.openxmlformats.org/officeDocument/2006/relationships/image" Target="../media/image297.png"/><Relationship Id="rId26" Type="http://schemas.openxmlformats.org/officeDocument/2006/relationships/image" Target="../media/image298.png"/><Relationship Id="rId27" Type="http://schemas.openxmlformats.org/officeDocument/2006/relationships/image" Target="../media/image299.png"/><Relationship Id="rId28" Type="http://schemas.openxmlformats.org/officeDocument/2006/relationships/image" Target="../media/image300.png"/><Relationship Id="rId29" Type="http://schemas.openxmlformats.org/officeDocument/2006/relationships/image" Target="../media/image301.png"/><Relationship Id="rId30" Type="http://schemas.openxmlformats.org/officeDocument/2006/relationships/image" Target="../media/image302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7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7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7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7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303.png"/><Relationship Id="rId7" Type="http://schemas.openxmlformats.org/officeDocument/2006/relationships/image" Target="../media/image304.png"/><Relationship Id="rId8" Type="http://schemas.openxmlformats.org/officeDocument/2006/relationships/image" Target="../media/image305.png"/><Relationship Id="rId9" Type="http://schemas.openxmlformats.org/officeDocument/2006/relationships/image" Target="../media/image306.png"/><Relationship Id="rId10" Type="http://schemas.openxmlformats.org/officeDocument/2006/relationships/image" Target="../media/image307.png"/><Relationship Id="rId11" Type="http://schemas.openxmlformats.org/officeDocument/2006/relationships/image" Target="../media/image308.png"/><Relationship Id="rId12" Type="http://schemas.openxmlformats.org/officeDocument/2006/relationships/image" Target="../media/image309.png"/><Relationship Id="rId13" Type="http://schemas.openxmlformats.org/officeDocument/2006/relationships/image" Target="../media/image310.png"/><Relationship Id="rId14" Type="http://schemas.openxmlformats.org/officeDocument/2006/relationships/image" Target="../media/image311.png"/><Relationship Id="rId15" Type="http://schemas.openxmlformats.org/officeDocument/2006/relationships/image" Target="../media/image312.png"/><Relationship Id="rId16" Type="http://schemas.openxmlformats.org/officeDocument/2006/relationships/image" Target="../media/image313.png"/><Relationship Id="rId17" Type="http://schemas.openxmlformats.org/officeDocument/2006/relationships/image" Target="../media/image314.png"/><Relationship Id="rId18" Type="http://schemas.openxmlformats.org/officeDocument/2006/relationships/image" Target="../media/image3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6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17.png"/><Relationship Id="rId6" Type="http://schemas.openxmlformats.org/officeDocument/2006/relationships/image" Target="../media/image318.png"/><Relationship Id="rId7" Type="http://schemas.openxmlformats.org/officeDocument/2006/relationships/image" Target="../media/image3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26" Type="http://schemas.openxmlformats.org/officeDocument/2006/relationships/image" Target="../media/image48.png"/><Relationship Id="rId27" Type="http://schemas.openxmlformats.org/officeDocument/2006/relationships/image" Target="../media/image49.png"/><Relationship Id="rId28" Type="http://schemas.openxmlformats.org/officeDocument/2006/relationships/image" Target="../media/image50.png"/><Relationship Id="rId29" Type="http://schemas.openxmlformats.org/officeDocument/2006/relationships/image" Target="../media/image51.png"/><Relationship Id="rId30" Type="http://schemas.openxmlformats.org/officeDocument/2006/relationships/image" Target="../media/image52.png"/><Relationship Id="rId31" Type="http://schemas.openxmlformats.org/officeDocument/2006/relationships/image" Target="../media/image53.png"/><Relationship Id="rId32" Type="http://schemas.openxmlformats.org/officeDocument/2006/relationships/image" Target="../media/image54.png"/><Relationship Id="rId33" Type="http://schemas.openxmlformats.org/officeDocument/2006/relationships/image" Target="../media/image55.png"/><Relationship Id="rId34" Type="http://schemas.openxmlformats.org/officeDocument/2006/relationships/image" Target="../media/image56.png"/><Relationship Id="rId35" Type="http://schemas.openxmlformats.org/officeDocument/2006/relationships/image" Target="../media/image57.png"/><Relationship Id="rId36" Type="http://schemas.openxmlformats.org/officeDocument/2006/relationships/image" Target="../media/image58.png"/><Relationship Id="rId37" Type="http://schemas.openxmlformats.org/officeDocument/2006/relationships/image" Target="../media/image59.png"/><Relationship Id="rId38" Type="http://schemas.openxmlformats.org/officeDocument/2006/relationships/image" Target="../media/image60.png"/><Relationship Id="rId39" Type="http://schemas.openxmlformats.org/officeDocument/2006/relationships/image" Target="../media/image61.png"/><Relationship Id="rId40" Type="http://schemas.openxmlformats.org/officeDocument/2006/relationships/image" Target="../media/image62.png"/><Relationship Id="rId41" Type="http://schemas.openxmlformats.org/officeDocument/2006/relationships/image" Target="../media/image63.png"/><Relationship Id="rId42" Type="http://schemas.openxmlformats.org/officeDocument/2006/relationships/image" Target="../media/image64.png"/><Relationship Id="rId43" Type="http://schemas.openxmlformats.org/officeDocument/2006/relationships/image" Target="../media/image65.png"/><Relationship Id="rId44" Type="http://schemas.openxmlformats.org/officeDocument/2006/relationships/image" Target="../media/image66.png"/><Relationship Id="rId45" Type="http://schemas.openxmlformats.org/officeDocument/2006/relationships/image" Target="../media/image67.png"/><Relationship Id="rId46" Type="http://schemas.openxmlformats.org/officeDocument/2006/relationships/image" Target="../media/image68.png"/><Relationship Id="rId47" Type="http://schemas.openxmlformats.org/officeDocument/2006/relationships/image" Target="../media/image69.png"/><Relationship Id="rId48" Type="http://schemas.openxmlformats.org/officeDocument/2006/relationships/image" Target="../media/image70.png"/><Relationship Id="rId49" Type="http://schemas.openxmlformats.org/officeDocument/2006/relationships/image" Target="../media/image71.png"/><Relationship Id="rId50" Type="http://schemas.openxmlformats.org/officeDocument/2006/relationships/image" Target="../media/image72.png"/><Relationship Id="rId51" Type="http://schemas.openxmlformats.org/officeDocument/2006/relationships/image" Target="../media/image73.png"/><Relationship Id="rId52" Type="http://schemas.openxmlformats.org/officeDocument/2006/relationships/image" Target="../media/image74.png"/><Relationship Id="rId53" Type="http://schemas.openxmlformats.org/officeDocument/2006/relationships/image" Target="../media/image7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5" Type="http://schemas.openxmlformats.org/officeDocument/2006/relationships/image" Target="../media/image89.png"/><Relationship Id="rId16" Type="http://schemas.openxmlformats.org/officeDocument/2006/relationships/image" Target="../media/image90.png"/><Relationship Id="rId17" Type="http://schemas.openxmlformats.org/officeDocument/2006/relationships/image" Target="../media/image91.png"/><Relationship Id="rId18" Type="http://schemas.openxmlformats.org/officeDocument/2006/relationships/image" Target="../media/image9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105.png"/><Relationship Id="rId15" Type="http://schemas.openxmlformats.org/officeDocument/2006/relationships/image" Target="../media/image106.png"/><Relationship Id="rId16" Type="http://schemas.openxmlformats.org/officeDocument/2006/relationships/image" Target="../media/image10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8.jp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Relationship Id="rId11" Type="http://schemas.openxmlformats.org/officeDocument/2006/relationships/image" Target="../media/image117.png"/><Relationship Id="rId12" Type="http://schemas.openxmlformats.org/officeDocument/2006/relationships/image" Target="../media/image11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8.jp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Relationship Id="rId9" Type="http://schemas.openxmlformats.org/officeDocument/2006/relationships/image" Target="../media/image125.png"/><Relationship Id="rId10" Type="http://schemas.openxmlformats.org/officeDocument/2006/relationships/image" Target="../media/image126.png"/><Relationship Id="rId11" Type="http://schemas.openxmlformats.org/officeDocument/2006/relationships/image" Target="../media/image127.png"/><Relationship Id="rId12" Type="http://schemas.openxmlformats.org/officeDocument/2006/relationships/image" Target="../media/image128.png"/><Relationship Id="rId13" Type="http://schemas.openxmlformats.org/officeDocument/2006/relationships/image" Target="../media/image12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947135" y="5588402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79" h="297179">
                <a:moveTo>
                  <a:pt x="246364" y="294640"/>
                </a:moveTo>
                <a:lnTo>
                  <a:pt x="233525" y="294640"/>
                </a:lnTo>
                <a:lnTo>
                  <a:pt x="237591" y="297180"/>
                </a:lnTo>
                <a:lnTo>
                  <a:pt x="242990" y="295910"/>
                </a:lnTo>
                <a:lnTo>
                  <a:pt x="246364" y="294640"/>
                </a:lnTo>
                <a:close/>
              </a:path>
              <a:path w="297179" h="297179">
                <a:moveTo>
                  <a:pt x="178805" y="170180"/>
                </a:moveTo>
                <a:lnTo>
                  <a:pt x="82345" y="170180"/>
                </a:lnTo>
                <a:lnTo>
                  <a:pt x="86395" y="172720"/>
                </a:lnTo>
                <a:lnTo>
                  <a:pt x="85045" y="176530"/>
                </a:lnTo>
                <a:lnTo>
                  <a:pt x="87744" y="180340"/>
                </a:lnTo>
                <a:lnTo>
                  <a:pt x="93143" y="181610"/>
                </a:lnTo>
                <a:lnTo>
                  <a:pt x="93143" y="184150"/>
                </a:lnTo>
                <a:lnTo>
                  <a:pt x="94493" y="184150"/>
                </a:lnTo>
                <a:lnTo>
                  <a:pt x="94493" y="187960"/>
                </a:lnTo>
                <a:lnTo>
                  <a:pt x="98541" y="191770"/>
                </a:lnTo>
                <a:lnTo>
                  <a:pt x="107989" y="199390"/>
                </a:lnTo>
                <a:lnTo>
                  <a:pt x="107989" y="205740"/>
                </a:lnTo>
                <a:lnTo>
                  <a:pt x="102590" y="209550"/>
                </a:lnTo>
                <a:lnTo>
                  <a:pt x="101240" y="217170"/>
                </a:lnTo>
                <a:lnTo>
                  <a:pt x="94493" y="219710"/>
                </a:lnTo>
                <a:lnTo>
                  <a:pt x="94493" y="222250"/>
                </a:lnTo>
                <a:lnTo>
                  <a:pt x="87744" y="223520"/>
                </a:lnTo>
                <a:lnTo>
                  <a:pt x="80996" y="232410"/>
                </a:lnTo>
                <a:lnTo>
                  <a:pt x="74248" y="233680"/>
                </a:lnTo>
                <a:lnTo>
                  <a:pt x="74248" y="236220"/>
                </a:lnTo>
                <a:lnTo>
                  <a:pt x="71549" y="236220"/>
                </a:lnTo>
                <a:lnTo>
                  <a:pt x="70199" y="237490"/>
                </a:lnTo>
                <a:lnTo>
                  <a:pt x="139049" y="237490"/>
                </a:lnTo>
                <a:lnTo>
                  <a:pt x="148497" y="241300"/>
                </a:lnTo>
                <a:lnTo>
                  <a:pt x="149846" y="247650"/>
                </a:lnTo>
                <a:lnTo>
                  <a:pt x="153894" y="247650"/>
                </a:lnTo>
                <a:lnTo>
                  <a:pt x="160643" y="251460"/>
                </a:lnTo>
                <a:lnTo>
                  <a:pt x="161993" y="255270"/>
                </a:lnTo>
                <a:lnTo>
                  <a:pt x="163342" y="255270"/>
                </a:lnTo>
                <a:lnTo>
                  <a:pt x="175489" y="262890"/>
                </a:lnTo>
                <a:lnTo>
                  <a:pt x="175489" y="265430"/>
                </a:lnTo>
                <a:lnTo>
                  <a:pt x="176839" y="265430"/>
                </a:lnTo>
                <a:lnTo>
                  <a:pt x="179538" y="266700"/>
                </a:lnTo>
                <a:lnTo>
                  <a:pt x="180888" y="266700"/>
                </a:lnTo>
                <a:lnTo>
                  <a:pt x="180888" y="270510"/>
                </a:lnTo>
                <a:lnTo>
                  <a:pt x="183587" y="270510"/>
                </a:lnTo>
                <a:lnTo>
                  <a:pt x="186287" y="274320"/>
                </a:lnTo>
                <a:lnTo>
                  <a:pt x="190336" y="275590"/>
                </a:lnTo>
                <a:lnTo>
                  <a:pt x="194384" y="280670"/>
                </a:lnTo>
                <a:lnTo>
                  <a:pt x="199783" y="281940"/>
                </a:lnTo>
                <a:lnTo>
                  <a:pt x="206531" y="283210"/>
                </a:lnTo>
                <a:lnTo>
                  <a:pt x="206531" y="285750"/>
                </a:lnTo>
                <a:lnTo>
                  <a:pt x="210579" y="288290"/>
                </a:lnTo>
                <a:lnTo>
                  <a:pt x="214630" y="289560"/>
                </a:lnTo>
                <a:lnTo>
                  <a:pt x="220027" y="289560"/>
                </a:lnTo>
                <a:lnTo>
                  <a:pt x="220027" y="292100"/>
                </a:lnTo>
                <a:lnTo>
                  <a:pt x="225426" y="292100"/>
                </a:lnTo>
                <a:lnTo>
                  <a:pt x="226776" y="293370"/>
                </a:lnTo>
                <a:lnTo>
                  <a:pt x="226776" y="294640"/>
                </a:lnTo>
                <a:lnTo>
                  <a:pt x="228126" y="295910"/>
                </a:lnTo>
                <a:lnTo>
                  <a:pt x="232175" y="295910"/>
                </a:lnTo>
                <a:lnTo>
                  <a:pt x="233525" y="294640"/>
                </a:lnTo>
                <a:lnTo>
                  <a:pt x="246364" y="294640"/>
                </a:lnTo>
                <a:lnTo>
                  <a:pt x="249737" y="293370"/>
                </a:lnTo>
                <a:lnTo>
                  <a:pt x="268632" y="293370"/>
                </a:lnTo>
                <a:lnTo>
                  <a:pt x="269982" y="288290"/>
                </a:lnTo>
                <a:lnTo>
                  <a:pt x="272681" y="287020"/>
                </a:lnTo>
                <a:lnTo>
                  <a:pt x="275381" y="287020"/>
                </a:lnTo>
                <a:lnTo>
                  <a:pt x="275381" y="285750"/>
                </a:lnTo>
                <a:lnTo>
                  <a:pt x="276730" y="285750"/>
                </a:lnTo>
                <a:lnTo>
                  <a:pt x="276730" y="284480"/>
                </a:lnTo>
                <a:lnTo>
                  <a:pt x="278080" y="284480"/>
                </a:lnTo>
                <a:lnTo>
                  <a:pt x="296975" y="256540"/>
                </a:lnTo>
                <a:lnTo>
                  <a:pt x="295625" y="254000"/>
                </a:lnTo>
                <a:lnTo>
                  <a:pt x="295625" y="252730"/>
                </a:lnTo>
                <a:lnTo>
                  <a:pt x="294276" y="252730"/>
                </a:lnTo>
                <a:lnTo>
                  <a:pt x="295625" y="247650"/>
                </a:lnTo>
                <a:lnTo>
                  <a:pt x="295625" y="240030"/>
                </a:lnTo>
                <a:lnTo>
                  <a:pt x="290416" y="237490"/>
                </a:lnTo>
                <a:lnTo>
                  <a:pt x="287359" y="233680"/>
                </a:lnTo>
                <a:lnTo>
                  <a:pt x="284048" y="231140"/>
                </a:lnTo>
                <a:lnTo>
                  <a:pt x="278080" y="231140"/>
                </a:lnTo>
                <a:lnTo>
                  <a:pt x="278080" y="228600"/>
                </a:lnTo>
                <a:lnTo>
                  <a:pt x="270826" y="226060"/>
                </a:lnTo>
                <a:lnTo>
                  <a:pt x="258342" y="220980"/>
                </a:lnTo>
                <a:lnTo>
                  <a:pt x="251087" y="218440"/>
                </a:lnTo>
                <a:lnTo>
                  <a:pt x="248048" y="214630"/>
                </a:lnTo>
                <a:lnTo>
                  <a:pt x="241968" y="213360"/>
                </a:lnTo>
                <a:lnTo>
                  <a:pt x="226776" y="210820"/>
                </a:lnTo>
                <a:lnTo>
                  <a:pt x="221377" y="210820"/>
                </a:lnTo>
                <a:lnTo>
                  <a:pt x="221377" y="208280"/>
                </a:lnTo>
                <a:lnTo>
                  <a:pt x="211929" y="205740"/>
                </a:lnTo>
                <a:lnTo>
                  <a:pt x="211929" y="201930"/>
                </a:lnTo>
                <a:lnTo>
                  <a:pt x="198433" y="201930"/>
                </a:lnTo>
                <a:lnTo>
                  <a:pt x="198433" y="198120"/>
                </a:lnTo>
                <a:lnTo>
                  <a:pt x="195734" y="196850"/>
                </a:lnTo>
                <a:lnTo>
                  <a:pt x="194384" y="195580"/>
                </a:lnTo>
                <a:lnTo>
                  <a:pt x="190336" y="195580"/>
                </a:lnTo>
                <a:lnTo>
                  <a:pt x="188986" y="194310"/>
                </a:lnTo>
                <a:lnTo>
                  <a:pt x="188986" y="193040"/>
                </a:lnTo>
                <a:lnTo>
                  <a:pt x="183587" y="191770"/>
                </a:lnTo>
                <a:lnTo>
                  <a:pt x="175489" y="185420"/>
                </a:lnTo>
                <a:lnTo>
                  <a:pt x="176459" y="176530"/>
                </a:lnTo>
                <a:lnTo>
                  <a:pt x="178805" y="170180"/>
                </a:lnTo>
                <a:close/>
              </a:path>
              <a:path w="297179" h="297179">
                <a:moveTo>
                  <a:pt x="268632" y="293370"/>
                </a:moveTo>
                <a:lnTo>
                  <a:pt x="249737" y="293370"/>
                </a:lnTo>
                <a:lnTo>
                  <a:pt x="256486" y="295910"/>
                </a:lnTo>
                <a:lnTo>
                  <a:pt x="261885" y="294640"/>
                </a:lnTo>
                <a:lnTo>
                  <a:pt x="268632" y="293370"/>
                </a:lnTo>
                <a:close/>
              </a:path>
              <a:path w="297179" h="297179">
                <a:moveTo>
                  <a:pt x="13514" y="250190"/>
                </a:moveTo>
                <a:lnTo>
                  <a:pt x="6747" y="250190"/>
                </a:lnTo>
                <a:lnTo>
                  <a:pt x="8097" y="252730"/>
                </a:lnTo>
                <a:lnTo>
                  <a:pt x="4048" y="252730"/>
                </a:lnTo>
                <a:lnTo>
                  <a:pt x="1350" y="254000"/>
                </a:lnTo>
                <a:lnTo>
                  <a:pt x="1350" y="256540"/>
                </a:lnTo>
                <a:lnTo>
                  <a:pt x="2698" y="257810"/>
                </a:lnTo>
                <a:lnTo>
                  <a:pt x="4048" y="260350"/>
                </a:lnTo>
                <a:lnTo>
                  <a:pt x="1350" y="260350"/>
                </a:lnTo>
                <a:lnTo>
                  <a:pt x="1350" y="266700"/>
                </a:lnTo>
                <a:lnTo>
                  <a:pt x="0" y="267970"/>
                </a:lnTo>
                <a:lnTo>
                  <a:pt x="1350" y="269240"/>
                </a:lnTo>
                <a:lnTo>
                  <a:pt x="2698" y="269240"/>
                </a:lnTo>
                <a:lnTo>
                  <a:pt x="16661" y="280670"/>
                </a:lnTo>
                <a:lnTo>
                  <a:pt x="39485" y="281940"/>
                </a:lnTo>
                <a:lnTo>
                  <a:pt x="82345" y="276860"/>
                </a:lnTo>
                <a:lnTo>
                  <a:pt x="82345" y="275590"/>
                </a:lnTo>
                <a:lnTo>
                  <a:pt x="83695" y="275590"/>
                </a:lnTo>
                <a:lnTo>
                  <a:pt x="87744" y="273050"/>
                </a:lnTo>
                <a:lnTo>
                  <a:pt x="93143" y="271780"/>
                </a:lnTo>
                <a:lnTo>
                  <a:pt x="95843" y="269240"/>
                </a:lnTo>
                <a:lnTo>
                  <a:pt x="95843" y="266700"/>
                </a:lnTo>
                <a:lnTo>
                  <a:pt x="98541" y="266700"/>
                </a:lnTo>
                <a:lnTo>
                  <a:pt x="101240" y="265430"/>
                </a:lnTo>
                <a:lnTo>
                  <a:pt x="102590" y="264160"/>
                </a:lnTo>
                <a:lnTo>
                  <a:pt x="102590" y="262890"/>
                </a:lnTo>
                <a:lnTo>
                  <a:pt x="103940" y="262890"/>
                </a:lnTo>
                <a:lnTo>
                  <a:pt x="112210" y="259080"/>
                </a:lnTo>
                <a:lnTo>
                  <a:pt x="120482" y="251460"/>
                </a:lnTo>
                <a:lnTo>
                  <a:pt x="13514" y="251460"/>
                </a:lnTo>
                <a:lnTo>
                  <a:pt x="13514" y="250190"/>
                </a:lnTo>
                <a:close/>
              </a:path>
              <a:path w="297179" h="297179">
                <a:moveTo>
                  <a:pt x="9447" y="247650"/>
                </a:moveTo>
                <a:lnTo>
                  <a:pt x="5398" y="247650"/>
                </a:lnTo>
                <a:lnTo>
                  <a:pt x="5398" y="251460"/>
                </a:lnTo>
                <a:lnTo>
                  <a:pt x="6747" y="250190"/>
                </a:lnTo>
                <a:lnTo>
                  <a:pt x="13514" y="250190"/>
                </a:lnTo>
                <a:lnTo>
                  <a:pt x="9447" y="248920"/>
                </a:lnTo>
                <a:lnTo>
                  <a:pt x="9447" y="247650"/>
                </a:lnTo>
                <a:close/>
              </a:path>
              <a:path w="297179" h="297179">
                <a:moveTo>
                  <a:pt x="134999" y="237490"/>
                </a:moveTo>
                <a:lnTo>
                  <a:pt x="68849" y="237490"/>
                </a:lnTo>
                <a:lnTo>
                  <a:pt x="61700" y="242570"/>
                </a:lnTo>
                <a:lnTo>
                  <a:pt x="51135" y="245110"/>
                </a:lnTo>
                <a:lnTo>
                  <a:pt x="41329" y="246380"/>
                </a:lnTo>
                <a:lnTo>
                  <a:pt x="36457" y="248920"/>
                </a:lnTo>
                <a:lnTo>
                  <a:pt x="33759" y="250190"/>
                </a:lnTo>
                <a:lnTo>
                  <a:pt x="28360" y="250190"/>
                </a:lnTo>
                <a:lnTo>
                  <a:pt x="28360" y="251460"/>
                </a:lnTo>
                <a:lnTo>
                  <a:pt x="120482" y="251460"/>
                </a:lnTo>
                <a:lnTo>
                  <a:pt x="128249" y="245110"/>
                </a:lnTo>
                <a:lnTo>
                  <a:pt x="134999" y="237490"/>
                </a:lnTo>
                <a:close/>
              </a:path>
              <a:path w="297179" h="297179">
                <a:moveTo>
                  <a:pt x="211929" y="200660"/>
                </a:moveTo>
                <a:lnTo>
                  <a:pt x="203832" y="200660"/>
                </a:lnTo>
                <a:lnTo>
                  <a:pt x="203832" y="201930"/>
                </a:lnTo>
                <a:lnTo>
                  <a:pt x="211929" y="201930"/>
                </a:lnTo>
                <a:lnTo>
                  <a:pt x="211929" y="200660"/>
                </a:lnTo>
                <a:close/>
              </a:path>
              <a:path w="297179" h="297179">
                <a:moveTo>
                  <a:pt x="87744" y="93980"/>
                </a:moveTo>
                <a:lnTo>
                  <a:pt x="79646" y="95250"/>
                </a:lnTo>
                <a:lnTo>
                  <a:pt x="76948" y="100330"/>
                </a:lnTo>
                <a:lnTo>
                  <a:pt x="70199" y="104140"/>
                </a:lnTo>
                <a:lnTo>
                  <a:pt x="70199" y="109220"/>
                </a:lnTo>
                <a:lnTo>
                  <a:pt x="67500" y="113030"/>
                </a:lnTo>
                <a:lnTo>
                  <a:pt x="66150" y="120650"/>
                </a:lnTo>
                <a:lnTo>
                  <a:pt x="61573" y="123190"/>
                </a:lnTo>
                <a:lnTo>
                  <a:pt x="53834" y="128270"/>
                </a:lnTo>
                <a:lnTo>
                  <a:pt x="45841" y="134620"/>
                </a:lnTo>
                <a:lnTo>
                  <a:pt x="40506" y="138430"/>
                </a:lnTo>
                <a:lnTo>
                  <a:pt x="40506" y="140970"/>
                </a:lnTo>
                <a:lnTo>
                  <a:pt x="35107" y="140970"/>
                </a:lnTo>
                <a:lnTo>
                  <a:pt x="29710" y="143510"/>
                </a:lnTo>
                <a:lnTo>
                  <a:pt x="24311" y="143510"/>
                </a:lnTo>
                <a:lnTo>
                  <a:pt x="20262" y="151130"/>
                </a:lnTo>
                <a:lnTo>
                  <a:pt x="17562" y="153670"/>
                </a:lnTo>
                <a:lnTo>
                  <a:pt x="13514" y="162560"/>
                </a:lnTo>
                <a:lnTo>
                  <a:pt x="12146" y="162560"/>
                </a:lnTo>
                <a:lnTo>
                  <a:pt x="8097" y="173990"/>
                </a:lnTo>
                <a:lnTo>
                  <a:pt x="10797" y="179070"/>
                </a:lnTo>
                <a:lnTo>
                  <a:pt x="17562" y="179070"/>
                </a:lnTo>
                <a:lnTo>
                  <a:pt x="14864" y="180340"/>
                </a:lnTo>
                <a:lnTo>
                  <a:pt x="21611" y="182880"/>
                </a:lnTo>
                <a:lnTo>
                  <a:pt x="21611" y="181610"/>
                </a:lnTo>
                <a:lnTo>
                  <a:pt x="22961" y="180340"/>
                </a:lnTo>
                <a:lnTo>
                  <a:pt x="28360" y="170180"/>
                </a:lnTo>
                <a:lnTo>
                  <a:pt x="39157" y="170180"/>
                </a:lnTo>
                <a:lnTo>
                  <a:pt x="47044" y="166370"/>
                </a:lnTo>
                <a:lnTo>
                  <a:pt x="62312" y="161290"/>
                </a:lnTo>
                <a:lnTo>
                  <a:pt x="70199" y="160020"/>
                </a:lnTo>
                <a:lnTo>
                  <a:pt x="70199" y="157480"/>
                </a:lnTo>
                <a:lnTo>
                  <a:pt x="116075" y="157480"/>
                </a:lnTo>
                <a:lnTo>
                  <a:pt x="113388" y="154940"/>
                </a:lnTo>
                <a:lnTo>
                  <a:pt x="109339" y="153670"/>
                </a:lnTo>
                <a:lnTo>
                  <a:pt x="106639" y="149860"/>
                </a:lnTo>
                <a:lnTo>
                  <a:pt x="93143" y="143510"/>
                </a:lnTo>
                <a:lnTo>
                  <a:pt x="95843" y="138430"/>
                </a:lnTo>
                <a:lnTo>
                  <a:pt x="97191" y="137160"/>
                </a:lnTo>
                <a:lnTo>
                  <a:pt x="97191" y="130810"/>
                </a:lnTo>
                <a:lnTo>
                  <a:pt x="99891" y="130810"/>
                </a:lnTo>
                <a:lnTo>
                  <a:pt x="101240" y="129540"/>
                </a:lnTo>
                <a:lnTo>
                  <a:pt x="101240" y="127000"/>
                </a:lnTo>
                <a:lnTo>
                  <a:pt x="102590" y="127000"/>
                </a:lnTo>
                <a:lnTo>
                  <a:pt x="102590" y="118110"/>
                </a:lnTo>
                <a:lnTo>
                  <a:pt x="103940" y="118110"/>
                </a:lnTo>
                <a:lnTo>
                  <a:pt x="103940" y="115570"/>
                </a:lnTo>
                <a:lnTo>
                  <a:pt x="105290" y="110490"/>
                </a:lnTo>
                <a:lnTo>
                  <a:pt x="106639" y="101600"/>
                </a:lnTo>
                <a:lnTo>
                  <a:pt x="98541" y="101600"/>
                </a:lnTo>
                <a:lnTo>
                  <a:pt x="98541" y="100330"/>
                </a:lnTo>
                <a:lnTo>
                  <a:pt x="97191" y="97790"/>
                </a:lnTo>
                <a:lnTo>
                  <a:pt x="97191" y="96520"/>
                </a:lnTo>
                <a:lnTo>
                  <a:pt x="94493" y="95250"/>
                </a:lnTo>
                <a:lnTo>
                  <a:pt x="87744" y="95250"/>
                </a:lnTo>
                <a:lnTo>
                  <a:pt x="87744" y="93980"/>
                </a:lnTo>
                <a:close/>
              </a:path>
              <a:path w="297179" h="297179">
                <a:moveTo>
                  <a:pt x="116075" y="157480"/>
                </a:moveTo>
                <a:lnTo>
                  <a:pt x="72898" y="157480"/>
                </a:lnTo>
                <a:lnTo>
                  <a:pt x="76948" y="162560"/>
                </a:lnTo>
                <a:lnTo>
                  <a:pt x="78296" y="165100"/>
                </a:lnTo>
                <a:lnTo>
                  <a:pt x="76948" y="172720"/>
                </a:lnTo>
                <a:lnTo>
                  <a:pt x="82345" y="170180"/>
                </a:lnTo>
                <a:lnTo>
                  <a:pt x="178805" y="170180"/>
                </a:lnTo>
                <a:lnTo>
                  <a:pt x="180213" y="166370"/>
                </a:lnTo>
                <a:lnTo>
                  <a:pt x="134090" y="166370"/>
                </a:lnTo>
                <a:lnTo>
                  <a:pt x="125375" y="162560"/>
                </a:lnTo>
                <a:lnTo>
                  <a:pt x="117418" y="158750"/>
                </a:lnTo>
                <a:lnTo>
                  <a:pt x="116075" y="157480"/>
                </a:lnTo>
                <a:close/>
              </a:path>
              <a:path w="297179" h="297179">
                <a:moveTo>
                  <a:pt x="176838" y="107950"/>
                </a:moveTo>
                <a:lnTo>
                  <a:pt x="174139" y="107950"/>
                </a:lnTo>
                <a:lnTo>
                  <a:pt x="170091" y="111760"/>
                </a:lnTo>
                <a:lnTo>
                  <a:pt x="161993" y="111760"/>
                </a:lnTo>
                <a:lnTo>
                  <a:pt x="159399" y="120650"/>
                </a:lnTo>
                <a:lnTo>
                  <a:pt x="157438" y="128270"/>
                </a:lnTo>
                <a:lnTo>
                  <a:pt x="153894" y="144780"/>
                </a:lnTo>
                <a:lnTo>
                  <a:pt x="149846" y="149860"/>
                </a:lnTo>
                <a:lnTo>
                  <a:pt x="148497" y="149860"/>
                </a:lnTo>
                <a:lnTo>
                  <a:pt x="148497" y="156210"/>
                </a:lnTo>
                <a:lnTo>
                  <a:pt x="145797" y="156210"/>
                </a:lnTo>
                <a:lnTo>
                  <a:pt x="145797" y="161290"/>
                </a:lnTo>
                <a:lnTo>
                  <a:pt x="143098" y="163830"/>
                </a:lnTo>
                <a:lnTo>
                  <a:pt x="140398" y="163830"/>
                </a:lnTo>
                <a:lnTo>
                  <a:pt x="140398" y="166370"/>
                </a:lnTo>
                <a:lnTo>
                  <a:pt x="180213" y="166370"/>
                </a:lnTo>
                <a:lnTo>
                  <a:pt x="188986" y="147320"/>
                </a:lnTo>
                <a:lnTo>
                  <a:pt x="190336" y="147320"/>
                </a:lnTo>
                <a:lnTo>
                  <a:pt x="191094" y="140970"/>
                </a:lnTo>
                <a:lnTo>
                  <a:pt x="191094" y="127000"/>
                </a:lnTo>
                <a:lnTo>
                  <a:pt x="190336" y="120650"/>
                </a:lnTo>
                <a:lnTo>
                  <a:pt x="187636" y="119380"/>
                </a:lnTo>
                <a:lnTo>
                  <a:pt x="181563" y="111760"/>
                </a:lnTo>
                <a:lnTo>
                  <a:pt x="170091" y="111760"/>
                </a:lnTo>
                <a:lnTo>
                  <a:pt x="167392" y="110490"/>
                </a:lnTo>
                <a:lnTo>
                  <a:pt x="180550" y="110490"/>
                </a:lnTo>
                <a:lnTo>
                  <a:pt x="179538" y="109220"/>
                </a:lnTo>
                <a:lnTo>
                  <a:pt x="176838" y="107950"/>
                </a:lnTo>
                <a:close/>
              </a:path>
              <a:path w="297179" h="297179">
                <a:moveTo>
                  <a:pt x="249737" y="86360"/>
                </a:moveTo>
                <a:lnTo>
                  <a:pt x="215346" y="86360"/>
                </a:lnTo>
                <a:lnTo>
                  <a:pt x="202820" y="88900"/>
                </a:lnTo>
                <a:lnTo>
                  <a:pt x="192824" y="91440"/>
                </a:lnTo>
                <a:lnTo>
                  <a:pt x="187636" y="96520"/>
                </a:lnTo>
                <a:lnTo>
                  <a:pt x="180888" y="100330"/>
                </a:lnTo>
                <a:lnTo>
                  <a:pt x="182237" y="100330"/>
                </a:lnTo>
                <a:lnTo>
                  <a:pt x="182237" y="106680"/>
                </a:lnTo>
                <a:lnTo>
                  <a:pt x="186286" y="107950"/>
                </a:lnTo>
                <a:lnTo>
                  <a:pt x="186286" y="110490"/>
                </a:lnTo>
                <a:lnTo>
                  <a:pt x="190336" y="113030"/>
                </a:lnTo>
                <a:lnTo>
                  <a:pt x="199087" y="120650"/>
                </a:lnTo>
                <a:lnTo>
                  <a:pt x="207712" y="125730"/>
                </a:lnTo>
                <a:lnTo>
                  <a:pt x="217096" y="128270"/>
                </a:lnTo>
                <a:lnTo>
                  <a:pt x="228126" y="129540"/>
                </a:lnTo>
                <a:lnTo>
                  <a:pt x="230825" y="129540"/>
                </a:lnTo>
                <a:lnTo>
                  <a:pt x="234873" y="130810"/>
                </a:lnTo>
                <a:lnTo>
                  <a:pt x="249421" y="130810"/>
                </a:lnTo>
                <a:lnTo>
                  <a:pt x="254967" y="129540"/>
                </a:lnTo>
                <a:lnTo>
                  <a:pt x="259248" y="125730"/>
                </a:lnTo>
                <a:lnTo>
                  <a:pt x="265934" y="118110"/>
                </a:lnTo>
                <a:lnTo>
                  <a:pt x="268632" y="115570"/>
                </a:lnTo>
                <a:lnTo>
                  <a:pt x="271332" y="115570"/>
                </a:lnTo>
                <a:lnTo>
                  <a:pt x="274031" y="113030"/>
                </a:lnTo>
                <a:lnTo>
                  <a:pt x="274031" y="100330"/>
                </a:lnTo>
                <a:lnTo>
                  <a:pt x="267282" y="97790"/>
                </a:lnTo>
                <a:lnTo>
                  <a:pt x="267282" y="93980"/>
                </a:lnTo>
                <a:lnTo>
                  <a:pt x="265934" y="91440"/>
                </a:lnTo>
                <a:lnTo>
                  <a:pt x="260535" y="91440"/>
                </a:lnTo>
                <a:lnTo>
                  <a:pt x="257835" y="90170"/>
                </a:lnTo>
                <a:lnTo>
                  <a:pt x="257835" y="88900"/>
                </a:lnTo>
                <a:lnTo>
                  <a:pt x="251087" y="87630"/>
                </a:lnTo>
                <a:lnTo>
                  <a:pt x="249737" y="86360"/>
                </a:lnTo>
                <a:close/>
              </a:path>
              <a:path w="297179" h="297179">
                <a:moveTo>
                  <a:pt x="89094" y="49530"/>
                </a:moveTo>
                <a:lnTo>
                  <a:pt x="86395" y="52070"/>
                </a:lnTo>
                <a:lnTo>
                  <a:pt x="72224" y="54610"/>
                </a:lnTo>
                <a:lnTo>
                  <a:pt x="29710" y="54610"/>
                </a:lnTo>
                <a:lnTo>
                  <a:pt x="25851" y="62230"/>
                </a:lnTo>
                <a:lnTo>
                  <a:pt x="23130" y="69850"/>
                </a:lnTo>
                <a:lnTo>
                  <a:pt x="22687" y="77470"/>
                </a:lnTo>
                <a:lnTo>
                  <a:pt x="25660" y="86360"/>
                </a:lnTo>
                <a:lnTo>
                  <a:pt x="28360" y="86360"/>
                </a:lnTo>
                <a:lnTo>
                  <a:pt x="28360" y="90170"/>
                </a:lnTo>
                <a:lnTo>
                  <a:pt x="33759" y="91440"/>
                </a:lnTo>
                <a:lnTo>
                  <a:pt x="37807" y="92710"/>
                </a:lnTo>
                <a:lnTo>
                  <a:pt x="68638" y="92710"/>
                </a:lnTo>
                <a:lnTo>
                  <a:pt x="78296" y="91440"/>
                </a:lnTo>
                <a:lnTo>
                  <a:pt x="78296" y="90170"/>
                </a:lnTo>
                <a:lnTo>
                  <a:pt x="87744" y="90170"/>
                </a:lnTo>
                <a:lnTo>
                  <a:pt x="91793" y="88900"/>
                </a:lnTo>
                <a:lnTo>
                  <a:pt x="94493" y="88900"/>
                </a:lnTo>
                <a:lnTo>
                  <a:pt x="97191" y="87630"/>
                </a:lnTo>
                <a:lnTo>
                  <a:pt x="97191" y="86360"/>
                </a:lnTo>
                <a:lnTo>
                  <a:pt x="152627" y="74930"/>
                </a:lnTo>
                <a:lnTo>
                  <a:pt x="171441" y="69850"/>
                </a:lnTo>
                <a:lnTo>
                  <a:pt x="182701" y="64770"/>
                </a:lnTo>
                <a:lnTo>
                  <a:pt x="196746" y="62230"/>
                </a:lnTo>
                <a:lnTo>
                  <a:pt x="211297" y="60960"/>
                </a:lnTo>
                <a:lnTo>
                  <a:pt x="224076" y="59690"/>
                </a:lnTo>
                <a:lnTo>
                  <a:pt x="225426" y="59690"/>
                </a:lnTo>
                <a:lnTo>
                  <a:pt x="226776" y="58420"/>
                </a:lnTo>
                <a:lnTo>
                  <a:pt x="229475" y="58420"/>
                </a:lnTo>
                <a:lnTo>
                  <a:pt x="236065" y="57150"/>
                </a:lnTo>
                <a:lnTo>
                  <a:pt x="242650" y="54610"/>
                </a:lnTo>
                <a:lnTo>
                  <a:pt x="247713" y="50800"/>
                </a:lnTo>
                <a:lnTo>
                  <a:pt x="91793" y="50800"/>
                </a:lnTo>
                <a:lnTo>
                  <a:pt x="89094" y="49530"/>
                </a:lnTo>
                <a:close/>
              </a:path>
              <a:path w="297179" h="297179">
                <a:moveTo>
                  <a:pt x="87744" y="90170"/>
                </a:moveTo>
                <a:lnTo>
                  <a:pt x="79646" y="90170"/>
                </a:lnTo>
                <a:lnTo>
                  <a:pt x="87744" y="91440"/>
                </a:lnTo>
                <a:lnTo>
                  <a:pt x="87744" y="90170"/>
                </a:lnTo>
                <a:close/>
              </a:path>
              <a:path w="297179" h="297179">
                <a:moveTo>
                  <a:pt x="148496" y="0"/>
                </a:moveTo>
                <a:lnTo>
                  <a:pt x="134575" y="0"/>
                </a:lnTo>
                <a:lnTo>
                  <a:pt x="126218" y="1270"/>
                </a:lnTo>
                <a:lnTo>
                  <a:pt x="121910" y="7620"/>
                </a:lnTo>
                <a:lnTo>
                  <a:pt x="120135" y="21590"/>
                </a:lnTo>
                <a:lnTo>
                  <a:pt x="124203" y="24130"/>
                </a:lnTo>
                <a:lnTo>
                  <a:pt x="124203" y="27940"/>
                </a:lnTo>
                <a:lnTo>
                  <a:pt x="125552" y="33020"/>
                </a:lnTo>
                <a:lnTo>
                  <a:pt x="128252" y="34290"/>
                </a:lnTo>
                <a:lnTo>
                  <a:pt x="130950" y="36830"/>
                </a:lnTo>
                <a:lnTo>
                  <a:pt x="133650" y="40640"/>
                </a:lnTo>
                <a:lnTo>
                  <a:pt x="114738" y="45720"/>
                </a:lnTo>
                <a:lnTo>
                  <a:pt x="113388" y="46990"/>
                </a:lnTo>
                <a:lnTo>
                  <a:pt x="102590" y="46990"/>
                </a:lnTo>
                <a:lnTo>
                  <a:pt x="95843" y="48260"/>
                </a:lnTo>
                <a:lnTo>
                  <a:pt x="95843" y="50800"/>
                </a:lnTo>
                <a:lnTo>
                  <a:pt x="247713" y="50800"/>
                </a:lnTo>
                <a:lnTo>
                  <a:pt x="249737" y="41910"/>
                </a:lnTo>
                <a:lnTo>
                  <a:pt x="260535" y="41910"/>
                </a:lnTo>
                <a:lnTo>
                  <a:pt x="260535" y="38100"/>
                </a:lnTo>
                <a:lnTo>
                  <a:pt x="260985" y="36830"/>
                </a:lnTo>
                <a:lnTo>
                  <a:pt x="149846" y="36830"/>
                </a:lnTo>
                <a:lnTo>
                  <a:pt x="151196" y="34290"/>
                </a:lnTo>
                <a:lnTo>
                  <a:pt x="151196" y="31750"/>
                </a:lnTo>
                <a:lnTo>
                  <a:pt x="152546" y="29210"/>
                </a:lnTo>
                <a:lnTo>
                  <a:pt x="156341" y="22860"/>
                </a:lnTo>
                <a:lnTo>
                  <a:pt x="156442" y="20320"/>
                </a:lnTo>
                <a:lnTo>
                  <a:pt x="156493" y="19050"/>
                </a:lnTo>
                <a:lnTo>
                  <a:pt x="156594" y="16510"/>
                </a:lnTo>
                <a:lnTo>
                  <a:pt x="154823" y="10160"/>
                </a:lnTo>
                <a:lnTo>
                  <a:pt x="152546" y="3810"/>
                </a:lnTo>
                <a:lnTo>
                  <a:pt x="151196" y="2540"/>
                </a:lnTo>
                <a:lnTo>
                  <a:pt x="148496" y="2540"/>
                </a:lnTo>
                <a:lnTo>
                  <a:pt x="148496" y="0"/>
                </a:lnTo>
                <a:close/>
              </a:path>
              <a:path w="297179" h="297179">
                <a:moveTo>
                  <a:pt x="260535" y="41910"/>
                </a:moveTo>
                <a:lnTo>
                  <a:pt x="252437" y="41910"/>
                </a:lnTo>
                <a:lnTo>
                  <a:pt x="260535" y="43180"/>
                </a:lnTo>
                <a:lnTo>
                  <a:pt x="260535" y="41910"/>
                </a:lnTo>
                <a:close/>
              </a:path>
              <a:path w="297179" h="297179">
                <a:moveTo>
                  <a:pt x="240290" y="12700"/>
                </a:moveTo>
                <a:lnTo>
                  <a:pt x="219268" y="12700"/>
                </a:lnTo>
                <a:lnTo>
                  <a:pt x="208555" y="13970"/>
                </a:lnTo>
                <a:lnTo>
                  <a:pt x="199867" y="16510"/>
                </a:lnTo>
                <a:lnTo>
                  <a:pt x="195733" y="19050"/>
                </a:lnTo>
                <a:lnTo>
                  <a:pt x="194384" y="19050"/>
                </a:lnTo>
                <a:lnTo>
                  <a:pt x="191684" y="20320"/>
                </a:lnTo>
                <a:lnTo>
                  <a:pt x="190336" y="20320"/>
                </a:lnTo>
                <a:lnTo>
                  <a:pt x="190336" y="21590"/>
                </a:lnTo>
                <a:lnTo>
                  <a:pt x="186286" y="22860"/>
                </a:lnTo>
                <a:lnTo>
                  <a:pt x="179538" y="22860"/>
                </a:lnTo>
                <a:lnTo>
                  <a:pt x="178188" y="29210"/>
                </a:lnTo>
                <a:lnTo>
                  <a:pt x="164017" y="31750"/>
                </a:lnTo>
                <a:lnTo>
                  <a:pt x="149846" y="36830"/>
                </a:lnTo>
                <a:lnTo>
                  <a:pt x="260985" y="36830"/>
                </a:lnTo>
                <a:lnTo>
                  <a:pt x="261885" y="34290"/>
                </a:lnTo>
                <a:lnTo>
                  <a:pt x="259185" y="30480"/>
                </a:lnTo>
                <a:lnTo>
                  <a:pt x="257835" y="30480"/>
                </a:lnTo>
                <a:lnTo>
                  <a:pt x="256486" y="29210"/>
                </a:lnTo>
                <a:lnTo>
                  <a:pt x="255136" y="25400"/>
                </a:lnTo>
                <a:lnTo>
                  <a:pt x="252437" y="24130"/>
                </a:lnTo>
                <a:lnTo>
                  <a:pt x="250539" y="19050"/>
                </a:lnTo>
                <a:lnTo>
                  <a:pt x="247376" y="16510"/>
                </a:lnTo>
                <a:lnTo>
                  <a:pt x="243706" y="15240"/>
                </a:lnTo>
                <a:lnTo>
                  <a:pt x="240290" y="12700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3582213" y="5369281"/>
            <a:ext cx="2596515" cy="541020"/>
            <a:chOff x="3582213" y="5369281"/>
            <a:chExt cx="2596515" cy="541020"/>
          </a:xfrm>
        </p:grpSpPr>
        <p:sp>
          <p:nvSpPr>
            <p:cNvPr id="4" name="object 4" descr=""/>
            <p:cNvSpPr/>
            <p:nvPr/>
          </p:nvSpPr>
          <p:spPr>
            <a:xfrm>
              <a:off x="3582213" y="5603438"/>
              <a:ext cx="296545" cy="288290"/>
            </a:xfrm>
            <a:custGeom>
              <a:avLst/>
              <a:gdLst/>
              <a:ahLst/>
              <a:cxnLst/>
              <a:rect l="l" t="t" r="r" b="b"/>
              <a:pathLst>
                <a:path w="296545" h="288289">
                  <a:moveTo>
                    <a:pt x="115364" y="55880"/>
                  </a:moveTo>
                  <a:lnTo>
                    <a:pt x="76062" y="55880"/>
                  </a:lnTo>
                  <a:lnTo>
                    <a:pt x="74712" y="57150"/>
                  </a:lnTo>
                  <a:lnTo>
                    <a:pt x="66614" y="63500"/>
                  </a:lnTo>
                  <a:lnTo>
                    <a:pt x="66614" y="64769"/>
                  </a:lnTo>
                  <a:lnTo>
                    <a:pt x="63914" y="67310"/>
                  </a:lnTo>
                  <a:lnTo>
                    <a:pt x="59865" y="69850"/>
                  </a:lnTo>
                  <a:lnTo>
                    <a:pt x="53118" y="73660"/>
                  </a:lnTo>
                  <a:lnTo>
                    <a:pt x="51768" y="77469"/>
                  </a:lnTo>
                  <a:lnTo>
                    <a:pt x="45671" y="83819"/>
                  </a:lnTo>
                  <a:lnTo>
                    <a:pt x="37419" y="92709"/>
                  </a:lnTo>
                  <a:lnTo>
                    <a:pt x="29926" y="102870"/>
                  </a:lnTo>
                  <a:lnTo>
                    <a:pt x="26106" y="106680"/>
                  </a:lnTo>
                  <a:lnTo>
                    <a:pt x="23408" y="114300"/>
                  </a:lnTo>
                  <a:lnTo>
                    <a:pt x="22058" y="114300"/>
                  </a:lnTo>
                  <a:lnTo>
                    <a:pt x="19359" y="121920"/>
                  </a:lnTo>
                  <a:lnTo>
                    <a:pt x="15331" y="137159"/>
                  </a:lnTo>
                  <a:lnTo>
                    <a:pt x="9405" y="158750"/>
                  </a:lnTo>
                  <a:lnTo>
                    <a:pt x="4745" y="179070"/>
                  </a:lnTo>
                  <a:lnTo>
                    <a:pt x="4639" y="185420"/>
                  </a:lnTo>
                  <a:lnTo>
                    <a:pt x="4513" y="193040"/>
                  </a:lnTo>
                  <a:lnTo>
                    <a:pt x="4400" y="194309"/>
                  </a:lnTo>
                  <a:lnTo>
                    <a:pt x="4288" y="195580"/>
                  </a:lnTo>
                  <a:lnTo>
                    <a:pt x="4175" y="196850"/>
                  </a:lnTo>
                  <a:lnTo>
                    <a:pt x="4063" y="198120"/>
                  </a:lnTo>
                  <a:lnTo>
                    <a:pt x="3950" y="199390"/>
                  </a:lnTo>
                  <a:lnTo>
                    <a:pt x="3838" y="200659"/>
                  </a:lnTo>
                  <a:lnTo>
                    <a:pt x="3725" y="201930"/>
                  </a:lnTo>
                  <a:lnTo>
                    <a:pt x="3613" y="203200"/>
                  </a:lnTo>
                  <a:lnTo>
                    <a:pt x="3500" y="204470"/>
                  </a:lnTo>
                  <a:lnTo>
                    <a:pt x="1476" y="222250"/>
                  </a:lnTo>
                  <a:lnTo>
                    <a:pt x="1008" y="227330"/>
                  </a:lnTo>
                  <a:lnTo>
                    <a:pt x="892" y="228600"/>
                  </a:lnTo>
                  <a:lnTo>
                    <a:pt x="775" y="229870"/>
                  </a:lnTo>
                  <a:lnTo>
                    <a:pt x="658" y="231140"/>
                  </a:lnTo>
                  <a:lnTo>
                    <a:pt x="541" y="232409"/>
                  </a:lnTo>
                  <a:lnTo>
                    <a:pt x="425" y="233680"/>
                  </a:lnTo>
                  <a:lnTo>
                    <a:pt x="371" y="250190"/>
                  </a:lnTo>
                  <a:lnTo>
                    <a:pt x="278" y="251459"/>
                  </a:lnTo>
                  <a:lnTo>
                    <a:pt x="185" y="252730"/>
                  </a:lnTo>
                  <a:lnTo>
                    <a:pt x="92" y="254000"/>
                  </a:lnTo>
                  <a:lnTo>
                    <a:pt x="0" y="255270"/>
                  </a:lnTo>
                  <a:lnTo>
                    <a:pt x="1813" y="265430"/>
                  </a:lnTo>
                  <a:lnTo>
                    <a:pt x="4639" y="275590"/>
                  </a:lnTo>
                  <a:lnTo>
                    <a:pt x="7211" y="283209"/>
                  </a:lnTo>
                  <a:lnTo>
                    <a:pt x="13243" y="288290"/>
                  </a:lnTo>
                  <a:lnTo>
                    <a:pt x="22775" y="288290"/>
                  </a:lnTo>
                  <a:lnTo>
                    <a:pt x="28806" y="287020"/>
                  </a:lnTo>
                  <a:lnTo>
                    <a:pt x="30156" y="284480"/>
                  </a:lnTo>
                  <a:lnTo>
                    <a:pt x="30156" y="283209"/>
                  </a:lnTo>
                  <a:lnTo>
                    <a:pt x="31505" y="281940"/>
                  </a:lnTo>
                  <a:lnTo>
                    <a:pt x="32855" y="281940"/>
                  </a:lnTo>
                  <a:lnTo>
                    <a:pt x="32855" y="274320"/>
                  </a:lnTo>
                  <a:lnTo>
                    <a:pt x="34205" y="271780"/>
                  </a:lnTo>
                  <a:lnTo>
                    <a:pt x="36004" y="271780"/>
                  </a:lnTo>
                  <a:lnTo>
                    <a:pt x="36904" y="269240"/>
                  </a:lnTo>
                  <a:lnTo>
                    <a:pt x="36904" y="264159"/>
                  </a:lnTo>
                  <a:lnTo>
                    <a:pt x="45020" y="264159"/>
                  </a:lnTo>
                  <a:lnTo>
                    <a:pt x="53118" y="259080"/>
                  </a:lnTo>
                  <a:lnTo>
                    <a:pt x="61216" y="256540"/>
                  </a:lnTo>
                  <a:lnTo>
                    <a:pt x="66614" y="254000"/>
                  </a:lnTo>
                  <a:lnTo>
                    <a:pt x="72013" y="252730"/>
                  </a:lnTo>
                  <a:lnTo>
                    <a:pt x="78761" y="252730"/>
                  </a:lnTo>
                  <a:lnTo>
                    <a:pt x="88947" y="250190"/>
                  </a:lnTo>
                  <a:lnTo>
                    <a:pt x="112355" y="247650"/>
                  </a:lnTo>
                  <a:lnTo>
                    <a:pt x="123299" y="247650"/>
                  </a:lnTo>
                  <a:lnTo>
                    <a:pt x="124649" y="245109"/>
                  </a:lnTo>
                  <a:lnTo>
                    <a:pt x="132747" y="241300"/>
                  </a:lnTo>
                  <a:lnTo>
                    <a:pt x="142195" y="238759"/>
                  </a:lnTo>
                  <a:lnTo>
                    <a:pt x="150401" y="237490"/>
                  </a:lnTo>
                  <a:lnTo>
                    <a:pt x="158230" y="237490"/>
                  </a:lnTo>
                  <a:lnTo>
                    <a:pt x="164795" y="236220"/>
                  </a:lnTo>
                  <a:lnTo>
                    <a:pt x="174604" y="236220"/>
                  </a:lnTo>
                  <a:lnTo>
                    <a:pt x="178652" y="234950"/>
                  </a:lnTo>
                  <a:lnTo>
                    <a:pt x="38254" y="234950"/>
                  </a:lnTo>
                  <a:lnTo>
                    <a:pt x="39604" y="232409"/>
                  </a:lnTo>
                  <a:lnTo>
                    <a:pt x="39604" y="228600"/>
                  </a:lnTo>
                  <a:lnTo>
                    <a:pt x="44338" y="224790"/>
                  </a:lnTo>
                  <a:lnTo>
                    <a:pt x="50079" y="215900"/>
                  </a:lnTo>
                  <a:lnTo>
                    <a:pt x="56323" y="205740"/>
                  </a:lnTo>
                  <a:lnTo>
                    <a:pt x="62566" y="196850"/>
                  </a:lnTo>
                  <a:lnTo>
                    <a:pt x="65264" y="193040"/>
                  </a:lnTo>
                  <a:lnTo>
                    <a:pt x="69313" y="187959"/>
                  </a:lnTo>
                  <a:lnTo>
                    <a:pt x="72013" y="184150"/>
                  </a:lnTo>
                  <a:lnTo>
                    <a:pt x="28806" y="184150"/>
                  </a:lnTo>
                  <a:lnTo>
                    <a:pt x="29667" y="173990"/>
                  </a:lnTo>
                  <a:lnTo>
                    <a:pt x="29774" y="172720"/>
                  </a:lnTo>
                  <a:lnTo>
                    <a:pt x="29882" y="171450"/>
                  </a:lnTo>
                  <a:lnTo>
                    <a:pt x="32349" y="158750"/>
                  </a:lnTo>
                  <a:lnTo>
                    <a:pt x="35069" y="147320"/>
                  </a:lnTo>
                  <a:lnTo>
                    <a:pt x="36904" y="135890"/>
                  </a:lnTo>
                  <a:lnTo>
                    <a:pt x="36904" y="129540"/>
                  </a:lnTo>
                  <a:lnTo>
                    <a:pt x="39604" y="125730"/>
                  </a:lnTo>
                  <a:lnTo>
                    <a:pt x="39604" y="121920"/>
                  </a:lnTo>
                  <a:lnTo>
                    <a:pt x="63914" y="88900"/>
                  </a:lnTo>
                  <a:lnTo>
                    <a:pt x="76062" y="76200"/>
                  </a:lnTo>
                  <a:lnTo>
                    <a:pt x="120766" y="76200"/>
                  </a:lnTo>
                  <a:lnTo>
                    <a:pt x="119187" y="71119"/>
                  </a:lnTo>
                  <a:lnTo>
                    <a:pt x="117057" y="63500"/>
                  </a:lnTo>
                  <a:lnTo>
                    <a:pt x="115687" y="58419"/>
                  </a:lnTo>
                  <a:lnTo>
                    <a:pt x="115364" y="55880"/>
                  </a:lnTo>
                  <a:close/>
                </a:path>
                <a:path w="296545" h="288289">
                  <a:moveTo>
                    <a:pt x="36004" y="271780"/>
                  </a:moveTo>
                  <a:lnTo>
                    <a:pt x="35554" y="271780"/>
                  </a:lnTo>
                  <a:lnTo>
                    <a:pt x="35554" y="273050"/>
                  </a:lnTo>
                  <a:lnTo>
                    <a:pt x="36004" y="271780"/>
                  </a:lnTo>
                  <a:close/>
                </a:path>
                <a:path w="296545" h="288289">
                  <a:moveTo>
                    <a:pt x="175954" y="236220"/>
                  </a:moveTo>
                  <a:lnTo>
                    <a:pt x="169205" y="236220"/>
                  </a:lnTo>
                  <a:lnTo>
                    <a:pt x="169205" y="241300"/>
                  </a:lnTo>
                  <a:lnTo>
                    <a:pt x="173254" y="242570"/>
                  </a:lnTo>
                  <a:lnTo>
                    <a:pt x="177304" y="242570"/>
                  </a:lnTo>
                  <a:lnTo>
                    <a:pt x="181352" y="245109"/>
                  </a:lnTo>
                  <a:lnTo>
                    <a:pt x="181352" y="247650"/>
                  </a:lnTo>
                  <a:lnTo>
                    <a:pt x="182701" y="247650"/>
                  </a:lnTo>
                  <a:lnTo>
                    <a:pt x="182701" y="252730"/>
                  </a:lnTo>
                  <a:lnTo>
                    <a:pt x="184051" y="255270"/>
                  </a:lnTo>
                  <a:lnTo>
                    <a:pt x="186751" y="255270"/>
                  </a:lnTo>
                  <a:lnTo>
                    <a:pt x="188100" y="256540"/>
                  </a:lnTo>
                  <a:lnTo>
                    <a:pt x="200247" y="256540"/>
                  </a:lnTo>
                  <a:lnTo>
                    <a:pt x="206995" y="257809"/>
                  </a:lnTo>
                  <a:lnTo>
                    <a:pt x="217793" y="257809"/>
                  </a:lnTo>
                  <a:lnTo>
                    <a:pt x="217793" y="260350"/>
                  </a:lnTo>
                  <a:lnTo>
                    <a:pt x="224541" y="260350"/>
                  </a:lnTo>
                  <a:lnTo>
                    <a:pt x="237025" y="265430"/>
                  </a:lnTo>
                  <a:lnTo>
                    <a:pt x="250523" y="266700"/>
                  </a:lnTo>
                  <a:lnTo>
                    <a:pt x="262507" y="262890"/>
                  </a:lnTo>
                  <a:lnTo>
                    <a:pt x="270447" y="251459"/>
                  </a:lnTo>
                  <a:lnTo>
                    <a:pt x="271797" y="251459"/>
                  </a:lnTo>
                  <a:lnTo>
                    <a:pt x="273336" y="247650"/>
                  </a:lnTo>
                  <a:lnTo>
                    <a:pt x="279222" y="237490"/>
                  </a:lnTo>
                  <a:lnTo>
                    <a:pt x="177304" y="237490"/>
                  </a:lnTo>
                  <a:lnTo>
                    <a:pt x="175954" y="236220"/>
                  </a:lnTo>
                  <a:close/>
                </a:path>
                <a:path w="296545" h="288289">
                  <a:moveTo>
                    <a:pt x="124188" y="173990"/>
                  </a:moveTo>
                  <a:lnTo>
                    <a:pt x="81461" y="173990"/>
                  </a:lnTo>
                  <a:lnTo>
                    <a:pt x="81521" y="176530"/>
                  </a:lnTo>
                  <a:lnTo>
                    <a:pt x="81641" y="181609"/>
                  </a:lnTo>
                  <a:lnTo>
                    <a:pt x="81738" y="184150"/>
                  </a:lnTo>
                  <a:lnTo>
                    <a:pt x="82136" y="191770"/>
                  </a:lnTo>
                  <a:lnTo>
                    <a:pt x="82202" y="193040"/>
                  </a:lnTo>
                  <a:lnTo>
                    <a:pt x="82268" y="194309"/>
                  </a:lnTo>
                  <a:lnTo>
                    <a:pt x="82334" y="195580"/>
                  </a:lnTo>
                  <a:lnTo>
                    <a:pt x="82401" y="196850"/>
                  </a:lnTo>
                  <a:lnTo>
                    <a:pt x="82467" y="198120"/>
                  </a:lnTo>
                  <a:lnTo>
                    <a:pt x="82533" y="199390"/>
                  </a:lnTo>
                  <a:lnTo>
                    <a:pt x="82600" y="200659"/>
                  </a:lnTo>
                  <a:lnTo>
                    <a:pt x="82705" y="205740"/>
                  </a:lnTo>
                  <a:lnTo>
                    <a:pt x="82811" y="210820"/>
                  </a:lnTo>
                  <a:lnTo>
                    <a:pt x="84159" y="212090"/>
                  </a:lnTo>
                  <a:lnTo>
                    <a:pt x="85509" y="217170"/>
                  </a:lnTo>
                  <a:lnTo>
                    <a:pt x="84159" y="219709"/>
                  </a:lnTo>
                  <a:lnTo>
                    <a:pt x="76062" y="222250"/>
                  </a:lnTo>
                  <a:lnTo>
                    <a:pt x="69313" y="223520"/>
                  </a:lnTo>
                  <a:lnTo>
                    <a:pt x="58517" y="228600"/>
                  </a:lnTo>
                  <a:lnTo>
                    <a:pt x="202946" y="228600"/>
                  </a:lnTo>
                  <a:lnTo>
                    <a:pt x="212394" y="231140"/>
                  </a:lnTo>
                  <a:lnTo>
                    <a:pt x="209695" y="231140"/>
                  </a:lnTo>
                  <a:lnTo>
                    <a:pt x="193499" y="234950"/>
                  </a:lnTo>
                  <a:lnTo>
                    <a:pt x="189450" y="236220"/>
                  </a:lnTo>
                  <a:lnTo>
                    <a:pt x="184051" y="236220"/>
                  </a:lnTo>
                  <a:lnTo>
                    <a:pt x="178652" y="237490"/>
                  </a:lnTo>
                  <a:lnTo>
                    <a:pt x="279222" y="237490"/>
                  </a:lnTo>
                  <a:lnTo>
                    <a:pt x="279958" y="236220"/>
                  </a:lnTo>
                  <a:lnTo>
                    <a:pt x="284107" y="227330"/>
                  </a:lnTo>
                  <a:lnTo>
                    <a:pt x="223191" y="227330"/>
                  </a:lnTo>
                  <a:lnTo>
                    <a:pt x="223191" y="213359"/>
                  </a:lnTo>
                  <a:lnTo>
                    <a:pt x="124649" y="213359"/>
                  </a:lnTo>
                  <a:lnTo>
                    <a:pt x="124649" y="205740"/>
                  </a:lnTo>
                  <a:lnTo>
                    <a:pt x="125998" y="205740"/>
                  </a:lnTo>
                  <a:lnTo>
                    <a:pt x="125998" y="182880"/>
                  </a:lnTo>
                  <a:lnTo>
                    <a:pt x="124649" y="182880"/>
                  </a:lnTo>
                  <a:lnTo>
                    <a:pt x="124188" y="173990"/>
                  </a:lnTo>
                  <a:close/>
                </a:path>
                <a:path w="296545" h="288289">
                  <a:moveTo>
                    <a:pt x="197547" y="228600"/>
                  </a:moveTo>
                  <a:lnTo>
                    <a:pt x="54468" y="228600"/>
                  </a:lnTo>
                  <a:lnTo>
                    <a:pt x="51768" y="229870"/>
                  </a:lnTo>
                  <a:lnTo>
                    <a:pt x="51768" y="232409"/>
                  </a:lnTo>
                  <a:lnTo>
                    <a:pt x="46369" y="233680"/>
                  </a:lnTo>
                  <a:lnTo>
                    <a:pt x="45020" y="233680"/>
                  </a:lnTo>
                  <a:lnTo>
                    <a:pt x="38254" y="234950"/>
                  </a:lnTo>
                  <a:lnTo>
                    <a:pt x="178652" y="234950"/>
                  </a:lnTo>
                  <a:lnTo>
                    <a:pt x="182701" y="233680"/>
                  </a:lnTo>
                  <a:lnTo>
                    <a:pt x="188100" y="231140"/>
                  </a:lnTo>
                  <a:lnTo>
                    <a:pt x="193499" y="229870"/>
                  </a:lnTo>
                  <a:lnTo>
                    <a:pt x="197547" y="228600"/>
                  </a:lnTo>
                  <a:close/>
                </a:path>
                <a:path w="296545" h="288289">
                  <a:moveTo>
                    <a:pt x="288245" y="109220"/>
                  </a:moveTo>
                  <a:lnTo>
                    <a:pt x="229264" y="109220"/>
                  </a:lnTo>
                  <a:lnTo>
                    <a:pt x="242423" y="113030"/>
                  </a:lnTo>
                  <a:lnTo>
                    <a:pt x="251534" y="123190"/>
                  </a:lnTo>
                  <a:lnTo>
                    <a:pt x="255583" y="124459"/>
                  </a:lnTo>
                  <a:lnTo>
                    <a:pt x="255687" y="125730"/>
                  </a:lnTo>
                  <a:lnTo>
                    <a:pt x="255790" y="127000"/>
                  </a:lnTo>
                  <a:lnTo>
                    <a:pt x="255894" y="128270"/>
                  </a:lnTo>
                  <a:lnTo>
                    <a:pt x="255998" y="129540"/>
                  </a:lnTo>
                  <a:lnTo>
                    <a:pt x="256102" y="130809"/>
                  </a:lnTo>
                  <a:lnTo>
                    <a:pt x="256206" y="132080"/>
                  </a:lnTo>
                  <a:lnTo>
                    <a:pt x="256310" y="133350"/>
                  </a:lnTo>
                  <a:lnTo>
                    <a:pt x="256413" y="134620"/>
                  </a:lnTo>
                  <a:lnTo>
                    <a:pt x="256517" y="135890"/>
                  </a:lnTo>
                  <a:lnTo>
                    <a:pt x="256637" y="160020"/>
                  </a:lnTo>
                  <a:lnTo>
                    <a:pt x="255583" y="171450"/>
                  </a:lnTo>
                  <a:lnTo>
                    <a:pt x="253516" y="182880"/>
                  </a:lnTo>
                  <a:lnTo>
                    <a:pt x="250184" y="195580"/>
                  </a:lnTo>
                  <a:lnTo>
                    <a:pt x="254233" y="195580"/>
                  </a:lnTo>
                  <a:lnTo>
                    <a:pt x="254233" y="196850"/>
                  </a:lnTo>
                  <a:lnTo>
                    <a:pt x="250184" y="198120"/>
                  </a:lnTo>
                  <a:lnTo>
                    <a:pt x="247485" y="201930"/>
                  </a:lnTo>
                  <a:lnTo>
                    <a:pt x="250184" y="205740"/>
                  </a:lnTo>
                  <a:lnTo>
                    <a:pt x="247485" y="205740"/>
                  </a:lnTo>
                  <a:lnTo>
                    <a:pt x="244785" y="209550"/>
                  </a:lnTo>
                  <a:lnTo>
                    <a:pt x="244785" y="213359"/>
                  </a:lnTo>
                  <a:lnTo>
                    <a:pt x="240736" y="213359"/>
                  </a:lnTo>
                  <a:lnTo>
                    <a:pt x="236688" y="219709"/>
                  </a:lnTo>
                  <a:lnTo>
                    <a:pt x="233989" y="222250"/>
                  </a:lnTo>
                  <a:lnTo>
                    <a:pt x="229939" y="223520"/>
                  </a:lnTo>
                  <a:lnTo>
                    <a:pt x="227240" y="224790"/>
                  </a:lnTo>
                  <a:lnTo>
                    <a:pt x="223191" y="227330"/>
                  </a:lnTo>
                  <a:lnTo>
                    <a:pt x="284107" y="227330"/>
                  </a:lnTo>
                  <a:lnTo>
                    <a:pt x="285293" y="224790"/>
                  </a:lnTo>
                  <a:lnTo>
                    <a:pt x="287296" y="218440"/>
                  </a:lnTo>
                  <a:lnTo>
                    <a:pt x="289173" y="210820"/>
                  </a:lnTo>
                  <a:lnTo>
                    <a:pt x="290797" y="204470"/>
                  </a:lnTo>
                  <a:lnTo>
                    <a:pt x="292041" y="198120"/>
                  </a:lnTo>
                  <a:lnTo>
                    <a:pt x="296089" y="195580"/>
                  </a:lnTo>
                  <a:lnTo>
                    <a:pt x="294741" y="193040"/>
                  </a:lnTo>
                  <a:lnTo>
                    <a:pt x="294846" y="182880"/>
                  </a:lnTo>
                  <a:lnTo>
                    <a:pt x="294951" y="177800"/>
                  </a:lnTo>
                  <a:lnTo>
                    <a:pt x="295879" y="154940"/>
                  </a:lnTo>
                  <a:lnTo>
                    <a:pt x="295949" y="151130"/>
                  </a:lnTo>
                  <a:lnTo>
                    <a:pt x="296019" y="147320"/>
                  </a:lnTo>
                  <a:lnTo>
                    <a:pt x="296089" y="143509"/>
                  </a:lnTo>
                  <a:lnTo>
                    <a:pt x="293686" y="134620"/>
                  </a:lnTo>
                  <a:lnTo>
                    <a:pt x="291029" y="124459"/>
                  </a:lnTo>
                  <a:lnTo>
                    <a:pt x="288878" y="115570"/>
                  </a:lnTo>
                  <a:lnTo>
                    <a:pt x="288245" y="109220"/>
                  </a:lnTo>
                  <a:close/>
                </a:path>
                <a:path w="296545" h="288289">
                  <a:moveTo>
                    <a:pt x="199728" y="123190"/>
                  </a:moveTo>
                  <a:lnTo>
                    <a:pt x="159757" y="123190"/>
                  </a:lnTo>
                  <a:lnTo>
                    <a:pt x="163806" y="124459"/>
                  </a:lnTo>
                  <a:lnTo>
                    <a:pt x="162309" y="135890"/>
                  </a:lnTo>
                  <a:lnTo>
                    <a:pt x="159925" y="147320"/>
                  </a:lnTo>
                  <a:lnTo>
                    <a:pt x="156777" y="158750"/>
                  </a:lnTo>
                  <a:lnTo>
                    <a:pt x="152992" y="168909"/>
                  </a:lnTo>
                  <a:lnTo>
                    <a:pt x="150946" y="177800"/>
                  </a:lnTo>
                  <a:lnTo>
                    <a:pt x="134097" y="212090"/>
                  </a:lnTo>
                  <a:lnTo>
                    <a:pt x="124649" y="213359"/>
                  </a:lnTo>
                  <a:lnTo>
                    <a:pt x="223191" y="213359"/>
                  </a:lnTo>
                  <a:lnTo>
                    <a:pt x="223191" y="204470"/>
                  </a:lnTo>
                  <a:lnTo>
                    <a:pt x="171905" y="204470"/>
                  </a:lnTo>
                  <a:lnTo>
                    <a:pt x="173254" y="200659"/>
                  </a:lnTo>
                  <a:lnTo>
                    <a:pt x="174604" y="199390"/>
                  </a:lnTo>
                  <a:lnTo>
                    <a:pt x="174604" y="195580"/>
                  </a:lnTo>
                  <a:lnTo>
                    <a:pt x="177240" y="191770"/>
                  </a:lnTo>
                  <a:lnTo>
                    <a:pt x="180509" y="185420"/>
                  </a:lnTo>
                  <a:lnTo>
                    <a:pt x="183524" y="177800"/>
                  </a:lnTo>
                  <a:lnTo>
                    <a:pt x="185401" y="172720"/>
                  </a:lnTo>
                  <a:lnTo>
                    <a:pt x="186751" y="172720"/>
                  </a:lnTo>
                  <a:lnTo>
                    <a:pt x="189324" y="166370"/>
                  </a:lnTo>
                  <a:lnTo>
                    <a:pt x="191137" y="160020"/>
                  </a:lnTo>
                  <a:lnTo>
                    <a:pt x="192444" y="153670"/>
                  </a:lnTo>
                  <a:lnTo>
                    <a:pt x="193499" y="147320"/>
                  </a:lnTo>
                  <a:lnTo>
                    <a:pt x="195545" y="138430"/>
                  </a:lnTo>
                  <a:lnTo>
                    <a:pt x="197717" y="129540"/>
                  </a:lnTo>
                  <a:lnTo>
                    <a:pt x="199728" y="123190"/>
                  </a:lnTo>
                  <a:close/>
                </a:path>
                <a:path w="296545" h="288289">
                  <a:moveTo>
                    <a:pt x="215094" y="194309"/>
                  </a:moveTo>
                  <a:lnTo>
                    <a:pt x="208345" y="194309"/>
                  </a:lnTo>
                  <a:lnTo>
                    <a:pt x="201596" y="196850"/>
                  </a:lnTo>
                  <a:lnTo>
                    <a:pt x="193499" y="199390"/>
                  </a:lnTo>
                  <a:lnTo>
                    <a:pt x="186751" y="200659"/>
                  </a:lnTo>
                  <a:lnTo>
                    <a:pt x="178652" y="203200"/>
                  </a:lnTo>
                  <a:lnTo>
                    <a:pt x="171905" y="204470"/>
                  </a:lnTo>
                  <a:lnTo>
                    <a:pt x="221841" y="204470"/>
                  </a:lnTo>
                  <a:lnTo>
                    <a:pt x="221841" y="198120"/>
                  </a:lnTo>
                  <a:lnTo>
                    <a:pt x="220491" y="196850"/>
                  </a:lnTo>
                  <a:lnTo>
                    <a:pt x="215094" y="196850"/>
                  </a:lnTo>
                  <a:lnTo>
                    <a:pt x="215094" y="194309"/>
                  </a:lnTo>
                  <a:close/>
                </a:path>
                <a:path w="296545" h="288289">
                  <a:moveTo>
                    <a:pt x="120766" y="76200"/>
                  </a:moveTo>
                  <a:lnTo>
                    <a:pt x="78761" y="76200"/>
                  </a:lnTo>
                  <a:lnTo>
                    <a:pt x="81945" y="88900"/>
                  </a:lnTo>
                  <a:lnTo>
                    <a:pt x="84785" y="105409"/>
                  </a:lnTo>
                  <a:lnTo>
                    <a:pt x="84890" y="109220"/>
                  </a:lnTo>
                  <a:lnTo>
                    <a:pt x="84322" y="121920"/>
                  </a:lnTo>
                  <a:lnTo>
                    <a:pt x="84265" y="123190"/>
                  </a:lnTo>
                  <a:lnTo>
                    <a:pt x="76062" y="132080"/>
                  </a:lnTo>
                  <a:lnTo>
                    <a:pt x="76062" y="133350"/>
                  </a:lnTo>
                  <a:lnTo>
                    <a:pt x="72013" y="133350"/>
                  </a:lnTo>
                  <a:lnTo>
                    <a:pt x="69313" y="139700"/>
                  </a:lnTo>
                  <a:lnTo>
                    <a:pt x="65264" y="140970"/>
                  </a:lnTo>
                  <a:lnTo>
                    <a:pt x="63916" y="142240"/>
                  </a:lnTo>
                  <a:lnTo>
                    <a:pt x="63916" y="143509"/>
                  </a:lnTo>
                  <a:lnTo>
                    <a:pt x="62566" y="143509"/>
                  </a:lnTo>
                  <a:lnTo>
                    <a:pt x="53684" y="153670"/>
                  </a:lnTo>
                  <a:lnTo>
                    <a:pt x="45180" y="163830"/>
                  </a:lnTo>
                  <a:lnTo>
                    <a:pt x="36928" y="173990"/>
                  </a:lnTo>
                  <a:lnTo>
                    <a:pt x="28806" y="184150"/>
                  </a:lnTo>
                  <a:lnTo>
                    <a:pt x="72013" y="184150"/>
                  </a:lnTo>
                  <a:lnTo>
                    <a:pt x="74712" y="181609"/>
                  </a:lnTo>
                  <a:lnTo>
                    <a:pt x="76062" y="181609"/>
                  </a:lnTo>
                  <a:lnTo>
                    <a:pt x="76062" y="177800"/>
                  </a:lnTo>
                  <a:lnTo>
                    <a:pt x="78761" y="176530"/>
                  </a:lnTo>
                  <a:lnTo>
                    <a:pt x="81461" y="173990"/>
                  </a:lnTo>
                  <a:lnTo>
                    <a:pt x="124188" y="173990"/>
                  </a:lnTo>
                  <a:lnTo>
                    <a:pt x="124122" y="172720"/>
                  </a:lnTo>
                  <a:lnTo>
                    <a:pt x="123550" y="163830"/>
                  </a:lnTo>
                  <a:lnTo>
                    <a:pt x="123468" y="162559"/>
                  </a:lnTo>
                  <a:lnTo>
                    <a:pt x="124079" y="151130"/>
                  </a:lnTo>
                  <a:lnTo>
                    <a:pt x="127348" y="142240"/>
                  </a:lnTo>
                  <a:lnTo>
                    <a:pt x="131397" y="139700"/>
                  </a:lnTo>
                  <a:lnTo>
                    <a:pt x="136796" y="138430"/>
                  </a:lnTo>
                  <a:lnTo>
                    <a:pt x="138146" y="133350"/>
                  </a:lnTo>
                  <a:lnTo>
                    <a:pt x="139494" y="132080"/>
                  </a:lnTo>
                  <a:lnTo>
                    <a:pt x="142195" y="132080"/>
                  </a:lnTo>
                  <a:lnTo>
                    <a:pt x="143545" y="130809"/>
                  </a:lnTo>
                  <a:lnTo>
                    <a:pt x="147593" y="129540"/>
                  </a:lnTo>
                  <a:lnTo>
                    <a:pt x="152992" y="128270"/>
                  </a:lnTo>
                  <a:lnTo>
                    <a:pt x="157059" y="127000"/>
                  </a:lnTo>
                  <a:lnTo>
                    <a:pt x="157059" y="125730"/>
                  </a:lnTo>
                  <a:lnTo>
                    <a:pt x="159757" y="125730"/>
                  </a:lnTo>
                  <a:lnTo>
                    <a:pt x="159757" y="123190"/>
                  </a:lnTo>
                  <a:lnTo>
                    <a:pt x="199728" y="123190"/>
                  </a:lnTo>
                  <a:lnTo>
                    <a:pt x="202946" y="113030"/>
                  </a:lnTo>
                  <a:lnTo>
                    <a:pt x="215093" y="109220"/>
                  </a:lnTo>
                  <a:lnTo>
                    <a:pt x="288245" y="109220"/>
                  </a:lnTo>
                  <a:lnTo>
                    <a:pt x="287992" y="106680"/>
                  </a:lnTo>
                  <a:lnTo>
                    <a:pt x="286642" y="105409"/>
                  </a:lnTo>
                  <a:lnTo>
                    <a:pt x="285293" y="105409"/>
                  </a:lnTo>
                  <a:lnTo>
                    <a:pt x="285293" y="104140"/>
                  </a:lnTo>
                  <a:lnTo>
                    <a:pt x="121949" y="104140"/>
                  </a:lnTo>
                  <a:lnTo>
                    <a:pt x="120599" y="100330"/>
                  </a:lnTo>
                  <a:lnTo>
                    <a:pt x="121949" y="80010"/>
                  </a:lnTo>
                  <a:lnTo>
                    <a:pt x="120766" y="76200"/>
                  </a:lnTo>
                  <a:close/>
                </a:path>
                <a:path w="296545" h="288289">
                  <a:moveTo>
                    <a:pt x="186751" y="40640"/>
                  </a:moveTo>
                  <a:lnTo>
                    <a:pt x="175954" y="40640"/>
                  </a:lnTo>
                  <a:lnTo>
                    <a:pt x="173254" y="46990"/>
                  </a:lnTo>
                  <a:lnTo>
                    <a:pt x="169205" y="49530"/>
                  </a:lnTo>
                  <a:lnTo>
                    <a:pt x="168045" y="55880"/>
                  </a:lnTo>
                  <a:lnTo>
                    <a:pt x="168123" y="73660"/>
                  </a:lnTo>
                  <a:lnTo>
                    <a:pt x="167990" y="76200"/>
                  </a:lnTo>
                  <a:lnTo>
                    <a:pt x="167923" y="77469"/>
                  </a:lnTo>
                  <a:lnTo>
                    <a:pt x="167856" y="78740"/>
                  </a:lnTo>
                  <a:lnTo>
                    <a:pt x="156881" y="86359"/>
                  </a:lnTo>
                  <a:lnTo>
                    <a:pt x="150949" y="90170"/>
                  </a:lnTo>
                  <a:lnTo>
                    <a:pt x="144893" y="92709"/>
                  </a:lnTo>
                  <a:lnTo>
                    <a:pt x="138841" y="96520"/>
                  </a:lnTo>
                  <a:lnTo>
                    <a:pt x="132916" y="99059"/>
                  </a:lnTo>
                  <a:lnTo>
                    <a:pt x="127243" y="101600"/>
                  </a:lnTo>
                  <a:lnTo>
                    <a:pt x="121949" y="104140"/>
                  </a:lnTo>
                  <a:lnTo>
                    <a:pt x="285293" y="104140"/>
                  </a:lnTo>
                  <a:lnTo>
                    <a:pt x="285293" y="102870"/>
                  </a:lnTo>
                  <a:lnTo>
                    <a:pt x="282593" y="96520"/>
                  </a:lnTo>
                  <a:lnTo>
                    <a:pt x="281244" y="96520"/>
                  </a:lnTo>
                  <a:lnTo>
                    <a:pt x="281244" y="95250"/>
                  </a:lnTo>
                  <a:lnTo>
                    <a:pt x="277194" y="92709"/>
                  </a:lnTo>
                  <a:lnTo>
                    <a:pt x="277194" y="91440"/>
                  </a:lnTo>
                  <a:lnTo>
                    <a:pt x="275846" y="90170"/>
                  </a:lnTo>
                  <a:lnTo>
                    <a:pt x="274495" y="90170"/>
                  </a:lnTo>
                  <a:lnTo>
                    <a:pt x="259555" y="78740"/>
                  </a:lnTo>
                  <a:lnTo>
                    <a:pt x="242089" y="73660"/>
                  </a:lnTo>
                  <a:lnTo>
                    <a:pt x="223613" y="72390"/>
                  </a:lnTo>
                  <a:lnTo>
                    <a:pt x="205645" y="72390"/>
                  </a:lnTo>
                  <a:lnTo>
                    <a:pt x="201596" y="69850"/>
                  </a:lnTo>
                  <a:lnTo>
                    <a:pt x="200247" y="67310"/>
                  </a:lnTo>
                  <a:lnTo>
                    <a:pt x="200247" y="63500"/>
                  </a:lnTo>
                  <a:lnTo>
                    <a:pt x="197547" y="58419"/>
                  </a:lnTo>
                  <a:lnTo>
                    <a:pt x="196199" y="57150"/>
                  </a:lnTo>
                  <a:lnTo>
                    <a:pt x="194849" y="54610"/>
                  </a:lnTo>
                  <a:lnTo>
                    <a:pt x="194849" y="52069"/>
                  </a:lnTo>
                  <a:lnTo>
                    <a:pt x="193499" y="52069"/>
                  </a:lnTo>
                  <a:lnTo>
                    <a:pt x="189450" y="50800"/>
                  </a:lnTo>
                  <a:lnTo>
                    <a:pt x="186751" y="43180"/>
                  </a:lnTo>
                  <a:lnTo>
                    <a:pt x="186751" y="40640"/>
                  </a:lnTo>
                  <a:close/>
                </a:path>
                <a:path w="296545" h="288289">
                  <a:moveTo>
                    <a:pt x="244617" y="0"/>
                  </a:moveTo>
                  <a:lnTo>
                    <a:pt x="220491" y="2540"/>
                  </a:lnTo>
                  <a:lnTo>
                    <a:pt x="215093" y="3810"/>
                  </a:lnTo>
                  <a:lnTo>
                    <a:pt x="200247" y="3810"/>
                  </a:lnTo>
                  <a:lnTo>
                    <a:pt x="198897" y="5080"/>
                  </a:lnTo>
                  <a:lnTo>
                    <a:pt x="196197" y="5080"/>
                  </a:lnTo>
                  <a:lnTo>
                    <a:pt x="154359" y="10160"/>
                  </a:lnTo>
                  <a:lnTo>
                    <a:pt x="148942" y="10160"/>
                  </a:lnTo>
                  <a:lnTo>
                    <a:pt x="146243" y="11430"/>
                  </a:lnTo>
                  <a:lnTo>
                    <a:pt x="130976" y="12700"/>
                  </a:lnTo>
                  <a:lnTo>
                    <a:pt x="114189" y="15240"/>
                  </a:lnTo>
                  <a:lnTo>
                    <a:pt x="99934" y="16510"/>
                  </a:lnTo>
                  <a:lnTo>
                    <a:pt x="92257" y="19050"/>
                  </a:lnTo>
                  <a:lnTo>
                    <a:pt x="84159" y="20319"/>
                  </a:lnTo>
                  <a:lnTo>
                    <a:pt x="82809" y="21590"/>
                  </a:lnTo>
                  <a:lnTo>
                    <a:pt x="77412" y="21590"/>
                  </a:lnTo>
                  <a:lnTo>
                    <a:pt x="74712" y="22860"/>
                  </a:lnTo>
                  <a:lnTo>
                    <a:pt x="70663" y="24130"/>
                  </a:lnTo>
                  <a:lnTo>
                    <a:pt x="63914" y="24130"/>
                  </a:lnTo>
                  <a:lnTo>
                    <a:pt x="50690" y="26669"/>
                  </a:lnTo>
                  <a:lnTo>
                    <a:pt x="37082" y="27940"/>
                  </a:lnTo>
                  <a:lnTo>
                    <a:pt x="25751" y="30480"/>
                  </a:lnTo>
                  <a:lnTo>
                    <a:pt x="19359" y="33019"/>
                  </a:lnTo>
                  <a:lnTo>
                    <a:pt x="19512" y="36830"/>
                  </a:lnTo>
                  <a:lnTo>
                    <a:pt x="19615" y="39369"/>
                  </a:lnTo>
                  <a:lnTo>
                    <a:pt x="19717" y="41910"/>
                  </a:lnTo>
                  <a:lnTo>
                    <a:pt x="20008" y="45719"/>
                  </a:lnTo>
                  <a:lnTo>
                    <a:pt x="20105" y="46990"/>
                  </a:lnTo>
                  <a:lnTo>
                    <a:pt x="20202" y="48260"/>
                  </a:lnTo>
                  <a:lnTo>
                    <a:pt x="22964" y="54610"/>
                  </a:lnTo>
                  <a:lnTo>
                    <a:pt x="30155" y="58419"/>
                  </a:lnTo>
                  <a:lnTo>
                    <a:pt x="46529" y="58419"/>
                  </a:lnTo>
                  <a:lnTo>
                    <a:pt x="63914" y="55880"/>
                  </a:lnTo>
                  <a:lnTo>
                    <a:pt x="115364" y="55880"/>
                  </a:lnTo>
                  <a:lnTo>
                    <a:pt x="115202" y="54610"/>
                  </a:lnTo>
                  <a:lnTo>
                    <a:pt x="122498" y="52069"/>
                  </a:lnTo>
                  <a:lnTo>
                    <a:pt x="130048" y="48260"/>
                  </a:lnTo>
                  <a:lnTo>
                    <a:pt x="137597" y="45719"/>
                  </a:lnTo>
                  <a:lnTo>
                    <a:pt x="144893" y="43180"/>
                  </a:lnTo>
                  <a:lnTo>
                    <a:pt x="160430" y="40640"/>
                  </a:lnTo>
                  <a:lnTo>
                    <a:pt x="189450" y="40640"/>
                  </a:lnTo>
                  <a:lnTo>
                    <a:pt x="192149" y="39369"/>
                  </a:lnTo>
                  <a:lnTo>
                    <a:pt x="251534" y="39369"/>
                  </a:lnTo>
                  <a:lnTo>
                    <a:pt x="259631" y="36830"/>
                  </a:lnTo>
                  <a:lnTo>
                    <a:pt x="261782" y="30480"/>
                  </a:lnTo>
                  <a:lnTo>
                    <a:pt x="262668" y="24130"/>
                  </a:lnTo>
                  <a:lnTo>
                    <a:pt x="262744" y="22860"/>
                  </a:lnTo>
                  <a:lnTo>
                    <a:pt x="262820" y="21590"/>
                  </a:lnTo>
                  <a:lnTo>
                    <a:pt x="262896" y="20319"/>
                  </a:lnTo>
                  <a:lnTo>
                    <a:pt x="262971" y="19050"/>
                  </a:lnTo>
                  <a:lnTo>
                    <a:pt x="263047" y="17780"/>
                  </a:lnTo>
                  <a:lnTo>
                    <a:pt x="263554" y="12700"/>
                  </a:lnTo>
                  <a:lnTo>
                    <a:pt x="263680" y="11430"/>
                  </a:lnTo>
                  <a:lnTo>
                    <a:pt x="255604" y="2540"/>
                  </a:lnTo>
                  <a:lnTo>
                    <a:pt x="244617" y="0"/>
                  </a:lnTo>
                  <a:close/>
                </a:path>
                <a:path w="296545" h="288289">
                  <a:moveTo>
                    <a:pt x="250184" y="39369"/>
                  </a:moveTo>
                  <a:lnTo>
                    <a:pt x="220492" y="39369"/>
                  </a:lnTo>
                  <a:lnTo>
                    <a:pt x="228590" y="40640"/>
                  </a:lnTo>
                  <a:lnTo>
                    <a:pt x="243435" y="40640"/>
                  </a:lnTo>
                  <a:lnTo>
                    <a:pt x="250184" y="39369"/>
                  </a:lnTo>
                  <a:close/>
                </a:path>
              </a:pathLst>
            </a:custGeom>
            <a:solidFill>
              <a:srgbClr val="0105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8076" y="5369281"/>
              <a:ext cx="2590401" cy="540887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4140" y="5347432"/>
            <a:ext cx="464351" cy="585955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0" y="6647683"/>
            <a:ext cx="9144000" cy="210820"/>
            <a:chOff x="0" y="6647683"/>
            <a:chExt cx="9144000" cy="210820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47683"/>
              <a:ext cx="9144000" cy="2438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672072"/>
              <a:ext cx="9144000" cy="185927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0" y="667207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379600" y="3858285"/>
            <a:ext cx="6384925" cy="104965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dirty="0" sz="2800">
                <a:solidFill>
                  <a:srgbClr val="000044"/>
                </a:solidFill>
                <a:latin typeface="Calibri"/>
                <a:cs typeface="Calibri"/>
              </a:rPr>
              <a:t>Lecture</a:t>
            </a:r>
            <a:r>
              <a:rPr dirty="0" sz="2800" spc="-8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44"/>
                </a:solidFill>
                <a:latin typeface="Calibri"/>
                <a:cs typeface="Calibri"/>
              </a:rPr>
              <a:t>11</a:t>
            </a:r>
            <a:r>
              <a:rPr dirty="0" sz="2800" spc="-6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0044"/>
                </a:solidFill>
                <a:latin typeface="Calibri"/>
                <a:cs typeface="Calibri"/>
              </a:rPr>
              <a:t>–Reducibility</a:t>
            </a:r>
            <a:r>
              <a:rPr dirty="0" sz="2800" spc="-4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44"/>
                </a:solidFill>
                <a:latin typeface="Calibri"/>
                <a:cs typeface="Calibri"/>
              </a:rPr>
              <a:t>and</a:t>
            </a:r>
            <a:r>
              <a:rPr dirty="0" sz="2800" spc="-6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0044"/>
                </a:solidFill>
                <a:latin typeface="Calibri"/>
                <a:cs typeface="Calibri"/>
              </a:rPr>
              <a:t>Rice’s</a:t>
            </a:r>
            <a:r>
              <a:rPr dirty="0" sz="2800" spc="-7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0044"/>
                </a:solidFill>
                <a:latin typeface="Calibri"/>
                <a:cs typeface="Calibri"/>
              </a:rPr>
              <a:t>Theorem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solidFill>
                  <a:srgbClr val="000044"/>
                </a:solidFill>
                <a:latin typeface="Calibri"/>
                <a:cs typeface="Calibri"/>
              </a:rPr>
              <a:t>Dr</a:t>
            </a:r>
            <a:r>
              <a:rPr dirty="0" sz="2800" spc="-6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0044"/>
                </a:solidFill>
                <a:latin typeface="Calibri"/>
                <a:cs typeface="Calibri"/>
              </a:rPr>
              <a:t>Yushi</a:t>
            </a:r>
            <a:r>
              <a:rPr dirty="0" sz="2800" spc="-4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44"/>
                </a:solidFill>
                <a:latin typeface="Calibri"/>
                <a:cs typeface="Calibri"/>
              </a:rPr>
              <a:t>Li</a:t>
            </a:r>
            <a:r>
              <a:rPr dirty="0" sz="2800" spc="-7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44"/>
                </a:solidFill>
                <a:latin typeface="Calibri"/>
                <a:cs typeface="Calibri"/>
              </a:rPr>
              <a:t>and</a:t>
            </a:r>
            <a:r>
              <a:rPr dirty="0" sz="2800" spc="-6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44"/>
                </a:solidFill>
                <a:latin typeface="Calibri"/>
                <a:cs typeface="Calibri"/>
              </a:rPr>
              <a:t>Dr</a:t>
            </a:r>
            <a:r>
              <a:rPr dirty="0" sz="2800" spc="-6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44"/>
                </a:solidFill>
                <a:latin typeface="Calibri"/>
                <a:cs typeface="Calibri"/>
              </a:rPr>
              <a:t>Chunchuan</a:t>
            </a:r>
            <a:r>
              <a:rPr dirty="0" sz="2800" spc="-3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0044"/>
                </a:solidFill>
                <a:latin typeface="Calibri"/>
                <a:cs typeface="Calibri"/>
              </a:rPr>
              <a:t>Lyu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3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57375" y="1227201"/>
            <a:ext cx="6436360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62125" marR="5080" indent="-175006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latin typeface="Calibri"/>
                <a:cs typeface="Calibri"/>
              </a:rPr>
              <a:t>INT201</a:t>
            </a:r>
            <a:r>
              <a:rPr dirty="0" sz="4000" spc="-75" b="1">
                <a:latin typeface="Calibri"/>
                <a:cs typeface="Calibri"/>
              </a:rPr>
              <a:t> </a:t>
            </a:r>
            <a:r>
              <a:rPr dirty="0" sz="4000" b="1">
                <a:latin typeface="Calibri"/>
                <a:cs typeface="Calibri"/>
              </a:rPr>
              <a:t>Decision,</a:t>
            </a:r>
            <a:r>
              <a:rPr dirty="0" sz="4000" spc="-35" b="1">
                <a:latin typeface="Calibri"/>
                <a:cs typeface="Calibri"/>
              </a:rPr>
              <a:t> </a:t>
            </a:r>
            <a:r>
              <a:rPr dirty="0" sz="4000" spc="-10" b="1">
                <a:latin typeface="Calibri"/>
                <a:cs typeface="Calibri"/>
              </a:rPr>
              <a:t>Computation </a:t>
            </a:r>
            <a:r>
              <a:rPr dirty="0" sz="4000" b="1">
                <a:latin typeface="Calibri"/>
                <a:cs typeface="Calibri"/>
              </a:rPr>
              <a:t>and</a:t>
            </a:r>
            <a:r>
              <a:rPr dirty="0" sz="4000" spc="-65" b="1">
                <a:latin typeface="Calibri"/>
                <a:cs typeface="Calibri"/>
              </a:rPr>
              <a:t> </a:t>
            </a:r>
            <a:r>
              <a:rPr dirty="0" sz="4000" spc="-10" b="1">
                <a:latin typeface="Calibri"/>
                <a:cs typeface="Calibri"/>
              </a:rPr>
              <a:t>Language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487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Mapping</a:t>
            </a:r>
            <a:r>
              <a:rPr dirty="0" spc="-85"/>
              <a:t> </a:t>
            </a:r>
            <a:r>
              <a:rPr dirty="0" spc="-10"/>
              <a:t>Reduction</a:t>
            </a:r>
            <a:r>
              <a:rPr dirty="0" spc="-85"/>
              <a:t> </a:t>
            </a:r>
            <a:r>
              <a:rPr dirty="0" spc="-30"/>
              <a:t>v.s.</a:t>
            </a:r>
            <a:r>
              <a:rPr dirty="0" spc="-95"/>
              <a:t> </a:t>
            </a:r>
            <a:r>
              <a:rPr dirty="0"/>
              <a:t>(General)</a:t>
            </a:r>
            <a:r>
              <a:rPr dirty="0" spc="-120"/>
              <a:t> </a:t>
            </a:r>
            <a:r>
              <a:rPr dirty="0" spc="-10"/>
              <a:t>Reduction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54430" y="4540758"/>
            <a:ext cx="1902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⇐⇒</a:t>
            </a:r>
            <a:r>
              <a:rPr dirty="0" sz="1800" spc="4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f(w)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 </a:t>
            </a:r>
            <a:r>
              <a:rPr dirty="0" sz="1800" spc="-5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244" y="2729483"/>
            <a:ext cx="2838934" cy="133820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969890" y="1221740"/>
            <a:ext cx="298894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(General)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Reducibility of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𝐴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𝐵</a:t>
            </a:r>
            <a:r>
              <a:rPr dirty="0" sz="1800" spc="-25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Use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𝐵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solver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solve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𝐴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19480" y="1221740"/>
            <a:ext cx="35185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Mapping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Reducibility</a:t>
            </a:r>
            <a:r>
              <a:rPr dirty="0" sz="1800">
                <a:latin typeface="Calibri"/>
                <a:cs typeface="Calibri"/>
              </a:rPr>
              <a:t> of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𝐴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𝐵</a:t>
            </a:r>
            <a:r>
              <a:rPr dirty="0" sz="1800" spc="-25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20">
                <a:latin typeface="Calibri"/>
                <a:cs typeface="Calibri"/>
              </a:rPr>
              <a:t>Translate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𝐴</a:t>
            </a:r>
            <a:r>
              <a:rPr dirty="0" sz="1800">
                <a:latin typeface="Calibri"/>
                <a:cs typeface="Calibri"/>
              </a:rPr>
              <a:t>-questions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𝐵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10">
                <a:latin typeface="Calibri"/>
                <a:cs typeface="Calibri"/>
              </a:rPr>
              <a:t>questions.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5077967" y="2831592"/>
            <a:ext cx="1917700" cy="1144905"/>
          </a:xfrm>
          <a:custGeom>
            <a:avLst/>
            <a:gdLst/>
            <a:ahLst/>
            <a:cxnLst/>
            <a:rect l="l" t="t" r="r" b="b"/>
            <a:pathLst>
              <a:path w="1917700" h="1144904">
                <a:moveTo>
                  <a:pt x="0" y="190754"/>
                </a:moveTo>
                <a:lnTo>
                  <a:pt x="5034" y="146997"/>
                </a:lnTo>
                <a:lnTo>
                  <a:pt x="19378" y="106839"/>
                </a:lnTo>
                <a:lnTo>
                  <a:pt x="41887" y="71422"/>
                </a:lnTo>
                <a:lnTo>
                  <a:pt x="71422" y="41887"/>
                </a:lnTo>
                <a:lnTo>
                  <a:pt x="106839" y="19378"/>
                </a:lnTo>
                <a:lnTo>
                  <a:pt x="146997" y="5034"/>
                </a:lnTo>
                <a:lnTo>
                  <a:pt x="190754" y="0"/>
                </a:lnTo>
                <a:lnTo>
                  <a:pt x="1726438" y="0"/>
                </a:lnTo>
                <a:lnTo>
                  <a:pt x="1770194" y="5034"/>
                </a:lnTo>
                <a:lnTo>
                  <a:pt x="1810352" y="19378"/>
                </a:lnTo>
                <a:lnTo>
                  <a:pt x="1845769" y="41887"/>
                </a:lnTo>
                <a:lnTo>
                  <a:pt x="1875304" y="71422"/>
                </a:lnTo>
                <a:lnTo>
                  <a:pt x="1897813" y="106839"/>
                </a:lnTo>
                <a:lnTo>
                  <a:pt x="1912157" y="146997"/>
                </a:lnTo>
                <a:lnTo>
                  <a:pt x="1917191" y="190754"/>
                </a:lnTo>
                <a:lnTo>
                  <a:pt x="1917191" y="953770"/>
                </a:lnTo>
                <a:lnTo>
                  <a:pt x="1912157" y="997526"/>
                </a:lnTo>
                <a:lnTo>
                  <a:pt x="1897813" y="1037684"/>
                </a:lnTo>
                <a:lnTo>
                  <a:pt x="1875304" y="1073101"/>
                </a:lnTo>
                <a:lnTo>
                  <a:pt x="1845769" y="1102636"/>
                </a:lnTo>
                <a:lnTo>
                  <a:pt x="1810352" y="1125145"/>
                </a:lnTo>
                <a:lnTo>
                  <a:pt x="1770194" y="1139489"/>
                </a:lnTo>
                <a:lnTo>
                  <a:pt x="1726438" y="1144524"/>
                </a:lnTo>
                <a:lnTo>
                  <a:pt x="190754" y="1144524"/>
                </a:lnTo>
                <a:lnTo>
                  <a:pt x="146997" y="1139489"/>
                </a:lnTo>
                <a:lnTo>
                  <a:pt x="106839" y="1125145"/>
                </a:lnTo>
                <a:lnTo>
                  <a:pt x="71422" y="1102636"/>
                </a:lnTo>
                <a:lnTo>
                  <a:pt x="41887" y="1073101"/>
                </a:lnTo>
                <a:lnTo>
                  <a:pt x="19378" y="1037684"/>
                </a:lnTo>
                <a:lnTo>
                  <a:pt x="5034" y="997526"/>
                </a:lnTo>
                <a:lnTo>
                  <a:pt x="0" y="953770"/>
                </a:lnTo>
                <a:lnTo>
                  <a:pt x="0" y="190754"/>
                </a:lnTo>
                <a:close/>
              </a:path>
              <a:path w="1917700" h="1144904">
                <a:moveTo>
                  <a:pt x="458724" y="649986"/>
                </a:moveTo>
                <a:lnTo>
                  <a:pt x="464766" y="620012"/>
                </a:lnTo>
                <a:lnTo>
                  <a:pt x="481250" y="595550"/>
                </a:lnTo>
                <a:lnTo>
                  <a:pt x="505712" y="579066"/>
                </a:lnTo>
                <a:lnTo>
                  <a:pt x="535686" y="573024"/>
                </a:lnTo>
                <a:lnTo>
                  <a:pt x="1722882" y="573024"/>
                </a:lnTo>
                <a:lnTo>
                  <a:pt x="1752855" y="579066"/>
                </a:lnTo>
                <a:lnTo>
                  <a:pt x="1777317" y="595550"/>
                </a:lnTo>
                <a:lnTo>
                  <a:pt x="1793801" y="620012"/>
                </a:lnTo>
                <a:lnTo>
                  <a:pt x="1799843" y="649986"/>
                </a:lnTo>
                <a:lnTo>
                  <a:pt x="1799843" y="957834"/>
                </a:lnTo>
                <a:lnTo>
                  <a:pt x="1793801" y="987807"/>
                </a:lnTo>
                <a:lnTo>
                  <a:pt x="1777317" y="1012269"/>
                </a:lnTo>
                <a:lnTo>
                  <a:pt x="1752855" y="1028753"/>
                </a:lnTo>
                <a:lnTo>
                  <a:pt x="1722882" y="1034796"/>
                </a:lnTo>
                <a:lnTo>
                  <a:pt x="535686" y="1034796"/>
                </a:lnTo>
                <a:lnTo>
                  <a:pt x="505712" y="1028753"/>
                </a:lnTo>
                <a:lnTo>
                  <a:pt x="481250" y="1012269"/>
                </a:lnTo>
                <a:lnTo>
                  <a:pt x="464766" y="987807"/>
                </a:lnTo>
                <a:lnTo>
                  <a:pt x="458724" y="957834"/>
                </a:lnTo>
                <a:lnTo>
                  <a:pt x="458724" y="64998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378958" y="2849067"/>
            <a:ext cx="1239520" cy="942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mbria Math"/>
                <a:cs typeface="Cambria Math"/>
              </a:rPr>
              <a:t>𝐴</a:t>
            </a:r>
            <a:r>
              <a:rPr dirty="0" sz="2000" spc="5">
                <a:latin typeface="Cambria Math"/>
                <a:cs typeface="Cambria Math"/>
              </a:rPr>
              <a:t> </a:t>
            </a:r>
            <a:r>
              <a:rPr dirty="0" sz="2000" spc="-10">
                <a:latin typeface="Calibri"/>
                <a:cs typeface="Calibri"/>
              </a:rPr>
              <a:t>solver</a:t>
            </a:r>
            <a:endParaRPr sz="200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  <a:spcBef>
                <a:spcPts val="2415"/>
              </a:spcBef>
            </a:pPr>
            <a:r>
              <a:rPr dirty="0" sz="2000">
                <a:latin typeface="Cambria Math"/>
                <a:cs typeface="Cambria Math"/>
              </a:rPr>
              <a:t>𝐵</a:t>
            </a:r>
            <a:r>
              <a:rPr dirty="0" sz="2000" spc="45">
                <a:latin typeface="Cambria Math"/>
                <a:cs typeface="Cambria Math"/>
              </a:rPr>
              <a:t> </a:t>
            </a:r>
            <a:r>
              <a:rPr dirty="0" sz="2000" spc="-10">
                <a:latin typeface="Calibri"/>
                <a:cs typeface="Calibri"/>
              </a:rPr>
              <a:t>solver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618735" y="4444746"/>
            <a:ext cx="3510279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However,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other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options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such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rejects,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calling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B </a:t>
            </a:r>
            <a:r>
              <a:rPr dirty="0" sz="1800">
                <a:latin typeface="Calibri"/>
                <a:cs typeface="Calibri"/>
              </a:rPr>
              <a:t>multiple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computing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while </a:t>
            </a:r>
            <a:r>
              <a:rPr dirty="0" sz="1800">
                <a:latin typeface="Calibri"/>
                <a:cs typeface="Calibri"/>
              </a:rPr>
              <a:t>conditioning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solution.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935013" y="5209599"/>
            <a:ext cx="3376929" cy="1006475"/>
            <a:chOff x="935013" y="5209599"/>
            <a:chExt cx="3376929" cy="1006475"/>
          </a:xfrm>
        </p:grpSpPr>
        <p:sp>
          <p:nvSpPr>
            <p:cNvPr id="11" name="object 11" descr=""/>
            <p:cNvSpPr/>
            <p:nvPr/>
          </p:nvSpPr>
          <p:spPr>
            <a:xfrm>
              <a:off x="1320006" y="5216799"/>
              <a:ext cx="1943100" cy="984250"/>
            </a:xfrm>
            <a:custGeom>
              <a:avLst/>
              <a:gdLst/>
              <a:ahLst/>
              <a:cxnLst/>
              <a:rect l="l" t="t" r="r" b="b"/>
              <a:pathLst>
                <a:path w="1943100" h="984250">
                  <a:moveTo>
                    <a:pt x="0" y="0"/>
                  </a:moveTo>
                  <a:lnTo>
                    <a:pt x="0" y="984025"/>
                  </a:lnTo>
                </a:path>
                <a:path w="1943100" h="984250">
                  <a:moveTo>
                    <a:pt x="0" y="0"/>
                  </a:moveTo>
                  <a:lnTo>
                    <a:pt x="1942719" y="0"/>
                  </a:lnTo>
                </a:path>
                <a:path w="1943100" h="984250">
                  <a:moveTo>
                    <a:pt x="0" y="984025"/>
                  </a:moveTo>
                  <a:lnTo>
                    <a:pt x="1930314" y="984025"/>
                  </a:lnTo>
                </a:path>
              </a:pathLst>
            </a:custGeom>
            <a:ln w="14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4510" y="5276029"/>
              <a:ext cx="222907" cy="18879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5013" y="5209599"/>
              <a:ext cx="3376590" cy="1005962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99744" y="264414"/>
            <a:ext cx="4689475" cy="1142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Theorem</a:t>
            </a:r>
            <a:endParaRPr sz="1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590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≤</a:t>
            </a:r>
            <a:r>
              <a:rPr dirty="0" baseline="-20833" sz="1800">
                <a:latin typeface="Times New Roman"/>
                <a:cs typeface="Times New Roman"/>
              </a:rPr>
              <a:t>m</a:t>
            </a:r>
            <a:r>
              <a:rPr dirty="0" baseline="-20833" sz="1800" spc="157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 decidable, then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decidable.</a:t>
            </a:r>
            <a:endParaRPr sz="1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720"/>
              </a:spcBef>
            </a:pPr>
            <a:r>
              <a:rPr dirty="0" sz="1800" spc="-10" b="1">
                <a:latin typeface="Calibri"/>
                <a:cs typeface="Calibri"/>
              </a:rPr>
              <a:t>Proof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789176" y="1604772"/>
            <a:ext cx="6443345" cy="3658235"/>
            <a:chOff x="1789176" y="1604772"/>
            <a:chExt cx="6443345" cy="365823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9176" y="1604772"/>
              <a:ext cx="6442952" cy="365810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6425" y="4260536"/>
              <a:ext cx="184952" cy="48513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116763" y="5238945"/>
              <a:ext cx="1983105" cy="0"/>
            </a:xfrm>
            <a:custGeom>
              <a:avLst/>
              <a:gdLst/>
              <a:ahLst/>
              <a:cxnLst/>
              <a:rect l="l" t="t" r="r" b="b"/>
              <a:pathLst>
                <a:path w="1983104" h="0">
                  <a:moveTo>
                    <a:pt x="0" y="0"/>
                  </a:moveTo>
                  <a:lnTo>
                    <a:pt x="1982814" y="0"/>
                  </a:lnTo>
                </a:path>
              </a:pathLst>
            </a:custGeom>
            <a:ln w="14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7799" y="4433144"/>
              <a:ext cx="123675" cy="9925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7948" y="4393586"/>
              <a:ext cx="52151" cy="57641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96685" y="4446424"/>
              <a:ext cx="99359" cy="40938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51628" y="4390668"/>
              <a:ext cx="44176" cy="38359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612444" y="5330190"/>
            <a:ext cx="5640705" cy="777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Corollary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595"/>
              </a:spcBef>
            </a:pPr>
            <a:r>
              <a:rPr dirty="0" sz="1800" b="1">
                <a:latin typeface="Calibri"/>
                <a:cs typeface="Calibri"/>
              </a:rPr>
              <a:t>If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Calibri"/>
                <a:cs typeface="Calibri"/>
              </a:rPr>
              <a:t>≤</a:t>
            </a:r>
            <a:r>
              <a:rPr dirty="0" baseline="-20833" sz="1800" b="1">
                <a:latin typeface="Times New Roman"/>
                <a:cs typeface="Times New Roman"/>
              </a:rPr>
              <a:t>m</a:t>
            </a:r>
            <a:r>
              <a:rPr dirty="0" baseline="-20833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Calibri"/>
                <a:cs typeface="Calibri"/>
              </a:rPr>
              <a:t>and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Calibri"/>
                <a:cs typeface="Calibri"/>
              </a:rPr>
              <a:t>is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undecidable,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then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Calibri"/>
                <a:cs typeface="Calibri"/>
              </a:rPr>
              <a:t>is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undecidable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also.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578339" y="1128145"/>
            <a:ext cx="4635500" cy="0"/>
          </a:xfrm>
          <a:custGeom>
            <a:avLst/>
            <a:gdLst/>
            <a:ahLst/>
            <a:cxnLst/>
            <a:rect l="l" t="t" r="r" b="b"/>
            <a:pathLst>
              <a:path w="4635500" h="0">
                <a:moveTo>
                  <a:pt x="0" y="0"/>
                </a:moveTo>
                <a:lnTo>
                  <a:pt x="4635404" y="0"/>
                </a:lnTo>
              </a:path>
            </a:pathLst>
          </a:custGeom>
          <a:ln w="14400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77063" y="6190193"/>
            <a:ext cx="5426075" cy="0"/>
          </a:xfrm>
          <a:custGeom>
            <a:avLst/>
            <a:gdLst/>
            <a:ahLst/>
            <a:cxnLst/>
            <a:rect l="l" t="t" r="r" b="b"/>
            <a:pathLst>
              <a:path w="5426075" h="0">
                <a:moveTo>
                  <a:pt x="0" y="0"/>
                </a:moveTo>
                <a:lnTo>
                  <a:pt x="5425985" y="0"/>
                </a:lnTo>
              </a:path>
            </a:pathLst>
          </a:custGeom>
          <a:ln w="14400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92734" y="321310"/>
            <a:ext cx="7074534" cy="2226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Theorem</a:t>
            </a:r>
            <a:endParaRPr sz="1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655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≤</a:t>
            </a:r>
            <a:r>
              <a:rPr dirty="0" baseline="-20833" sz="1800">
                <a:latin typeface="Times New Roman"/>
                <a:cs typeface="Times New Roman"/>
              </a:rPr>
              <a:t>m</a:t>
            </a:r>
            <a:r>
              <a:rPr dirty="0" baseline="-20833" sz="1800" spc="1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 </a:t>
            </a:r>
            <a:r>
              <a:rPr dirty="0" sz="1800" spc="-30">
                <a:latin typeface="Calibri"/>
                <a:cs typeface="Calibri"/>
              </a:rPr>
              <a:t>Turing-</a:t>
            </a:r>
            <a:r>
              <a:rPr dirty="0" sz="1800" spc="-10">
                <a:latin typeface="Calibri"/>
                <a:cs typeface="Calibri"/>
              </a:rPr>
              <a:t>recognizable,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Turing-</a:t>
            </a:r>
            <a:r>
              <a:rPr dirty="0" sz="1800" spc="-10">
                <a:latin typeface="Calibri"/>
                <a:cs typeface="Calibri"/>
              </a:rPr>
              <a:t>recognizable.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55"/>
              </a:spcBef>
            </a:pPr>
            <a:endParaRPr sz="1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dirty="0" sz="1800" spc="-10" b="1">
                <a:latin typeface="Calibri"/>
                <a:cs typeface="Calibri"/>
              </a:rPr>
              <a:t>Corollary</a:t>
            </a:r>
            <a:endParaRPr sz="1800">
              <a:latin typeface="Calibri"/>
              <a:cs typeface="Calibri"/>
            </a:endParaRPr>
          </a:p>
          <a:p>
            <a:pPr marL="66675" marR="43180">
              <a:lnSpc>
                <a:spcPts val="2150"/>
              </a:lnSpc>
              <a:spcBef>
                <a:spcPts val="1110"/>
              </a:spcBef>
              <a:tabLst>
                <a:tab pos="328930" algn="l"/>
                <a:tab pos="627380" algn="l"/>
                <a:tab pos="995044" algn="l"/>
                <a:tab pos="1282700" algn="l"/>
                <a:tab pos="1767839" algn="l"/>
                <a:tab pos="2331720" algn="l"/>
                <a:tab pos="2782570" algn="l"/>
                <a:tab pos="4793615" algn="l"/>
                <a:tab pos="5358765" algn="l"/>
                <a:tab pos="5647055" algn="l"/>
                <a:tab pos="5922645" algn="l"/>
                <a:tab pos="6375400" algn="l"/>
              </a:tabLst>
            </a:pPr>
            <a:r>
              <a:rPr dirty="0" sz="1800" spc="-25">
                <a:latin typeface="Calibri"/>
                <a:cs typeface="Calibri"/>
              </a:rPr>
              <a:t>If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5">
                <a:latin typeface="Calibri"/>
                <a:cs typeface="Calibri"/>
              </a:rPr>
              <a:t>≤</a:t>
            </a:r>
            <a:r>
              <a:rPr dirty="0" baseline="-20833" sz="1800" spc="-37">
                <a:latin typeface="Times New Roman"/>
                <a:cs typeface="Times New Roman"/>
              </a:rPr>
              <a:t>m</a:t>
            </a:r>
            <a:r>
              <a:rPr dirty="0" baseline="-20833" sz="1800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5">
                <a:latin typeface="Calibri"/>
                <a:cs typeface="Calibri"/>
              </a:rPr>
              <a:t>and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25">
                <a:latin typeface="Times New Roman"/>
                <a:cs typeface="Times New Roman"/>
              </a:rPr>
              <a:t>  </a:t>
            </a:r>
            <a:r>
              <a:rPr dirty="0" sz="1800" spc="-2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libri"/>
                <a:cs typeface="Calibri"/>
              </a:rPr>
              <a:t>not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30">
                <a:latin typeface="Calibri"/>
                <a:cs typeface="Calibri"/>
              </a:rPr>
              <a:t>Turing-</a:t>
            </a:r>
            <a:r>
              <a:rPr dirty="0" sz="1800" spc="-10">
                <a:latin typeface="Calibri"/>
                <a:cs typeface="Calibri"/>
              </a:rPr>
              <a:t>recognizable,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0">
                <a:latin typeface="Calibri"/>
                <a:cs typeface="Calibri"/>
              </a:rPr>
              <a:t>then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libri"/>
                <a:cs typeface="Calibri"/>
              </a:rPr>
              <a:t>not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30">
                <a:latin typeface="Calibri"/>
                <a:cs typeface="Calibri"/>
              </a:rPr>
              <a:t>Turing- </a:t>
            </a:r>
            <a:r>
              <a:rPr dirty="0" sz="1800" spc="-10">
                <a:latin typeface="Calibri"/>
                <a:cs typeface="Calibri"/>
              </a:rPr>
              <a:t>recognizable.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571934" y="1172067"/>
            <a:ext cx="6390640" cy="0"/>
          </a:xfrm>
          <a:custGeom>
            <a:avLst/>
            <a:gdLst/>
            <a:ahLst/>
            <a:cxnLst/>
            <a:rect l="l" t="t" r="r" b="b"/>
            <a:pathLst>
              <a:path w="6390640" h="0">
                <a:moveTo>
                  <a:pt x="0" y="0"/>
                </a:moveTo>
                <a:lnTo>
                  <a:pt x="6390591" y="0"/>
                </a:lnTo>
              </a:path>
            </a:pathLst>
          </a:custGeom>
          <a:ln w="14400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18303" y="2337096"/>
            <a:ext cx="6906259" cy="0"/>
          </a:xfrm>
          <a:custGeom>
            <a:avLst/>
            <a:gdLst/>
            <a:ahLst/>
            <a:cxnLst/>
            <a:rect l="l" t="t" r="r" b="b"/>
            <a:pathLst>
              <a:path w="6906259" h="0">
                <a:moveTo>
                  <a:pt x="0" y="0"/>
                </a:moveTo>
                <a:lnTo>
                  <a:pt x="6906193" y="0"/>
                </a:lnTo>
              </a:path>
            </a:pathLst>
          </a:custGeom>
          <a:ln w="14400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61755" y="2610877"/>
            <a:ext cx="1268730" cy="0"/>
          </a:xfrm>
          <a:custGeom>
            <a:avLst/>
            <a:gdLst/>
            <a:ahLst/>
            <a:cxnLst/>
            <a:rect l="l" t="t" r="r" b="b"/>
            <a:pathLst>
              <a:path w="1268730" h="0">
                <a:moveTo>
                  <a:pt x="0" y="0"/>
                </a:moveTo>
                <a:lnTo>
                  <a:pt x="1268478" y="0"/>
                </a:lnTo>
              </a:path>
            </a:pathLst>
          </a:custGeom>
          <a:ln w="14400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29590">
              <a:lnSpc>
                <a:spcPct val="100000"/>
              </a:lnSpc>
              <a:spcBef>
                <a:spcPts val="95"/>
              </a:spcBef>
            </a:pPr>
            <a:r>
              <a:rPr dirty="0"/>
              <a:t>Halting</a:t>
            </a:r>
            <a:r>
              <a:rPr dirty="0" spc="-75"/>
              <a:t> </a:t>
            </a:r>
            <a:r>
              <a:rPr dirty="0"/>
              <a:t>problem</a:t>
            </a:r>
            <a:r>
              <a:rPr dirty="0" spc="-60"/>
              <a:t> </a:t>
            </a:r>
            <a:r>
              <a:rPr dirty="0"/>
              <a:t>for</a:t>
            </a:r>
            <a:r>
              <a:rPr dirty="0" spc="-85"/>
              <a:t> </a:t>
            </a:r>
            <a:r>
              <a:rPr dirty="0"/>
              <a:t>TMs</a:t>
            </a:r>
            <a:r>
              <a:rPr dirty="0" spc="-75"/>
              <a:t> </a:t>
            </a:r>
            <a:r>
              <a:rPr dirty="0"/>
              <a:t>is</a:t>
            </a:r>
            <a:r>
              <a:rPr dirty="0" spc="-80"/>
              <a:t> </a:t>
            </a:r>
            <a:r>
              <a:rPr dirty="0" spc="-10"/>
              <a:t>undecidable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359784" y="1879092"/>
            <a:ext cx="619760" cy="208915"/>
          </a:xfrm>
          <a:custGeom>
            <a:avLst/>
            <a:gdLst/>
            <a:ahLst/>
            <a:cxnLst/>
            <a:rect l="l" t="t" r="r" b="b"/>
            <a:pathLst>
              <a:path w="619760" h="208914">
                <a:moveTo>
                  <a:pt x="575310" y="0"/>
                </a:moveTo>
                <a:lnTo>
                  <a:pt x="563372" y="3937"/>
                </a:lnTo>
                <a:lnTo>
                  <a:pt x="599186" y="104267"/>
                </a:lnTo>
                <a:lnTo>
                  <a:pt x="563372" y="204597"/>
                </a:lnTo>
                <a:lnTo>
                  <a:pt x="575310" y="208787"/>
                </a:lnTo>
                <a:lnTo>
                  <a:pt x="619760" y="108458"/>
                </a:lnTo>
                <a:lnTo>
                  <a:pt x="619760" y="100203"/>
                </a:lnTo>
                <a:lnTo>
                  <a:pt x="575310" y="0"/>
                </a:lnTo>
                <a:close/>
              </a:path>
              <a:path w="619760" h="208914">
                <a:moveTo>
                  <a:pt x="44576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576" y="208787"/>
                </a:lnTo>
                <a:lnTo>
                  <a:pt x="56387" y="204724"/>
                </a:lnTo>
                <a:lnTo>
                  <a:pt x="20574" y="104394"/>
                </a:lnTo>
                <a:lnTo>
                  <a:pt x="56387" y="4191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759072" y="3153155"/>
            <a:ext cx="619760" cy="208915"/>
          </a:xfrm>
          <a:custGeom>
            <a:avLst/>
            <a:gdLst/>
            <a:ahLst/>
            <a:cxnLst/>
            <a:rect l="l" t="t" r="r" b="b"/>
            <a:pathLst>
              <a:path w="619760" h="208914">
                <a:moveTo>
                  <a:pt x="575310" y="0"/>
                </a:moveTo>
                <a:lnTo>
                  <a:pt x="563372" y="3937"/>
                </a:lnTo>
                <a:lnTo>
                  <a:pt x="599186" y="104267"/>
                </a:lnTo>
                <a:lnTo>
                  <a:pt x="563372" y="204597"/>
                </a:lnTo>
                <a:lnTo>
                  <a:pt x="575310" y="208788"/>
                </a:lnTo>
                <a:lnTo>
                  <a:pt x="619760" y="108458"/>
                </a:lnTo>
                <a:lnTo>
                  <a:pt x="619760" y="100203"/>
                </a:lnTo>
                <a:lnTo>
                  <a:pt x="575310" y="0"/>
                </a:lnTo>
                <a:close/>
              </a:path>
              <a:path w="619760" h="208914">
                <a:moveTo>
                  <a:pt x="44576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576" y="208788"/>
                </a:lnTo>
                <a:lnTo>
                  <a:pt x="56387" y="204724"/>
                </a:lnTo>
                <a:lnTo>
                  <a:pt x="20574" y="104394"/>
                </a:lnTo>
                <a:lnTo>
                  <a:pt x="56387" y="4191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10483" y="4467733"/>
            <a:ext cx="619760" cy="208915"/>
          </a:xfrm>
          <a:custGeom>
            <a:avLst/>
            <a:gdLst/>
            <a:ahLst/>
            <a:cxnLst/>
            <a:rect l="l" t="t" r="r" b="b"/>
            <a:pathLst>
              <a:path w="619760" h="208914">
                <a:moveTo>
                  <a:pt x="575182" y="0"/>
                </a:moveTo>
                <a:lnTo>
                  <a:pt x="563244" y="4064"/>
                </a:lnTo>
                <a:lnTo>
                  <a:pt x="599058" y="104394"/>
                </a:lnTo>
                <a:lnTo>
                  <a:pt x="563244" y="204597"/>
                </a:lnTo>
                <a:lnTo>
                  <a:pt x="575182" y="208915"/>
                </a:lnTo>
                <a:lnTo>
                  <a:pt x="619759" y="108585"/>
                </a:lnTo>
                <a:lnTo>
                  <a:pt x="619759" y="100330"/>
                </a:lnTo>
                <a:lnTo>
                  <a:pt x="575182" y="0"/>
                </a:lnTo>
                <a:close/>
              </a:path>
              <a:path w="619760" h="208914">
                <a:moveTo>
                  <a:pt x="44450" y="0"/>
                </a:moveTo>
                <a:lnTo>
                  <a:pt x="0" y="100457"/>
                </a:lnTo>
                <a:lnTo>
                  <a:pt x="0" y="108712"/>
                </a:lnTo>
                <a:lnTo>
                  <a:pt x="44450" y="208915"/>
                </a:lnTo>
                <a:lnTo>
                  <a:pt x="56387" y="204851"/>
                </a:lnTo>
                <a:lnTo>
                  <a:pt x="20574" y="104521"/>
                </a:lnTo>
                <a:lnTo>
                  <a:pt x="56387" y="4318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701673" y="5168138"/>
            <a:ext cx="619760" cy="208915"/>
          </a:xfrm>
          <a:custGeom>
            <a:avLst/>
            <a:gdLst/>
            <a:ahLst/>
            <a:cxnLst/>
            <a:rect l="l" t="t" r="r" b="b"/>
            <a:pathLst>
              <a:path w="619760" h="208914">
                <a:moveTo>
                  <a:pt x="575309" y="0"/>
                </a:moveTo>
                <a:lnTo>
                  <a:pt x="563371" y="3937"/>
                </a:lnTo>
                <a:lnTo>
                  <a:pt x="599185" y="104393"/>
                </a:lnTo>
                <a:lnTo>
                  <a:pt x="563371" y="204597"/>
                </a:lnTo>
                <a:lnTo>
                  <a:pt x="575309" y="208787"/>
                </a:lnTo>
                <a:lnTo>
                  <a:pt x="619759" y="108458"/>
                </a:lnTo>
                <a:lnTo>
                  <a:pt x="619759" y="100203"/>
                </a:lnTo>
                <a:lnTo>
                  <a:pt x="575309" y="0"/>
                </a:lnTo>
                <a:close/>
              </a:path>
              <a:path w="619760" h="208914">
                <a:moveTo>
                  <a:pt x="44576" y="0"/>
                </a:moveTo>
                <a:lnTo>
                  <a:pt x="0" y="100330"/>
                </a:lnTo>
                <a:lnTo>
                  <a:pt x="0" y="108584"/>
                </a:lnTo>
                <a:lnTo>
                  <a:pt x="44576" y="208787"/>
                </a:lnTo>
                <a:lnTo>
                  <a:pt x="56387" y="204850"/>
                </a:lnTo>
                <a:lnTo>
                  <a:pt x="20574" y="104393"/>
                </a:lnTo>
                <a:lnTo>
                  <a:pt x="56387" y="4191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766692" y="5535421"/>
            <a:ext cx="619760" cy="208915"/>
          </a:xfrm>
          <a:custGeom>
            <a:avLst/>
            <a:gdLst/>
            <a:ahLst/>
            <a:cxnLst/>
            <a:rect l="l" t="t" r="r" b="b"/>
            <a:pathLst>
              <a:path w="619760" h="208914">
                <a:moveTo>
                  <a:pt x="575310" y="0"/>
                </a:moveTo>
                <a:lnTo>
                  <a:pt x="563372" y="3936"/>
                </a:lnTo>
                <a:lnTo>
                  <a:pt x="599186" y="104330"/>
                </a:lnTo>
                <a:lnTo>
                  <a:pt x="563372" y="204571"/>
                </a:lnTo>
                <a:lnTo>
                  <a:pt x="575310" y="208813"/>
                </a:lnTo>
                <a:lnTo>
                  <a:pt x="619760" y="108470"/>
                </a:lnTo>
                <a:lnTo>
                  <a:pt x="619760" y="100203"/>
                </a:lnTo>
                <a:lnTo>
                  <a:pt x="575310" y="0"/>
                </a:lnTo>
                <a:close/>
              </a:path>
              <a:path w="619760" h="208914">
                <a:moveTo>
                  <a:pt x="44577" y="0"/>
                </a:moveTo>
                <a:lnTo>
                  <a:pt x="0" y="100317"/>
                </a:lnTo>
                <a:lnTo>
                  <a:pt x="0" y="108572"/>
                </a:lnTo>
                <a:lnTo>
                  <a:pt x="44577" y="208813"/>
                </a:lnTo>
                <a:lnTo>
                  <a:pt x="56387" y="204800"/>
                </a:lnTo>
                <a:lnTo>
                  <a:pt x="20574" y="104445"/>
                </a:lnTo>
                <a:lnTo>
                  <a:pt x="56387" y="4190"/>
                </a:lnTo>
                <a:lnTo>
                  <a:pt x="44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429633" y="5946876"/>
            <a:ext cx="619760" cy="208915"/>
          </a:xfrm>
          <a:custGeom>
            <a:avLst/>
            <a:gdLst/>
            <a:ahLst/>
            <a:cxnLst/>
            <a:rect l="l" t="t" r="r" b="b"/>
            <a:pathLst>
              <a:path w="619760" h="208914">
                <a:moveTo>
                  <a:pt x="575309" y="0"/>
                </a:moveTo>
                <a:lnTo>
                  <a:pt x="563371" y="4013"/>
                </a:lnTo>
                <a:lnTo>
                  <a:pt x="599186" y="104355"/>
                </a:lnTo>
                <a:lnTo>
                  <a:pt x="563371" y="204597"/>
                </a:lnTo>
                <a:lnTo>
                  <a:pt x="575309" y="208838"/>
                </a:lnTo>
                <a:lnTo>
                  <a:pt x="619759" y="108496"/>
                </a:lnTo>
                <a:lnTo>
                  <a:pt x="619759" y="100228"/>
                </a:lnTo>
                <a:lnTo>
                  <a:pt x="575309" y="0"/>
                </a:lnTo>
                <a:close/>
              </a:path>
              <a:path w="619760" h="208914">
                <a:moveTo>
                  <a:pt x="44576" y="0"/>
                </a:moveTo>
                <a:lnTo>
                  <a:pt x="0" y="100342"/>
                </a:lnTo>
                <a:lnTo>
                  <a:pt x="0" y="108597"/>
                </a:lnTo>
                <a:lnTo>
                  <a:pt x="44576" y="208838"/>
                </a:lnTo>
                <a:lnTo>
                  <a:pt x="56387" y="204825"/>
                </a:lnTo>
                <a:lnTo>
                  <a:pt x="20574" y="104470"/>
                </a:lnTo>
                <a:lnTo>
                  <a:pt x="56387" y="4241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814222" y="1258951"/>
            <a:ext cx="7156450" cy="4917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Times New Roman"/>
                <a:cs typeface="Times New Roman"/>
              </a:rPr>
              <a:t>L</a:t>
            </a:r>
            <a:r>
              <a:rPr dirty="0" baseline="-20833" sz="1800" spc="-37">
                <a:latin typeface="Times New Roman"/>
                <a:cs typeface="Times New Roman"/>
              </a:rPr>
              <a:t>TM</a:t>
            </a:r>
            <a:r>
              <a:rPr dirty="0" baseline="-20833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(acceptance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problem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TMs)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undecidable,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where</a:t>
            </a:r>
            <a:endParaRPr sz="1800">
              <a:latin typeface="Calibri"/>
              <a:cs typeface="Calibri"/>
            </a:endParaRPr>
          </a:p>
          <a:p>
            <a:pPr marL="1855470">
              <a:lnSpc>
                <a:spcPct val="100000"/>
              </a:lnSpc>
              <a:spcBef>
                <a:spcPts val="2160"/>
              </a:spcBef>
              <a:tabLst>
                <a:tab pos="3235960" algn="l"/>
              </a:tabLst>
            </a:pPr>
            <a:r>
              <a:rPr dirty="0" sz="1800" spc="-20">
                <a:latin typeface="Times New Roman"/>
                <a:cs typeface="Times New Roman"/>
              </a:rPr>
              <a:t>L</a:t>
            </a:r>
            <a:r>
              <a:rPr dirty="0" baseline="-20833" sz="1800" spc="-30">
                <a:latin typeface="Times New Roman"/>
                <a:cs typeface="Times New Roman"/>
              </a:rPr>
              <a:t>TM</a:t>
            </a:r>
            <a:r>
              <a:rPr dirty="0" baseline="-20833" sz="1800" spc="127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w</a:t>
            </a:r>
            <a:r>
              <a:rPr dirty="0" sz="1800">
                <a:latin typeface="Times New Roman"/>
                <a:cs typeface="Times New Roman"/>
              </a:rPr>
              <a:t>	|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TM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7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Define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related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problem:</a:t>
            </a:r>
            <a:endParaRPr sz="1800">
              <a:latin typeface="Calibri"/>
              <a:cs typeface="Calibri"/>
            </a:endParaRPr>
          </a:p>
          <a:p>
            <a:pPr marL="1784985">
              <a:lnSpc>
                <a:spcPct val="100000"/>
              </a:lnSpc>
              <a:spcBef>
                <a:spcPts val="2175"/>
              </a:spcBef>
              <a:tabLst>
                <a:tab pos="3630929" algn="l"/>
              </a:tabLst>
            </a:pPr>
            <a:r>
              <a:rPr dirty="0" sz="1800" spc="-25">
                <a:latin typeface="Times New Roman"/>
                <a:cs typeface="Times New Roman"/>
              </a:rPr>
              <a:t>HALT</a:t>
            </a:r>
            <a:r>
              <a:rPr dirty="0" baseline="-20833" sz="1800" spc="-37">
                <a:latin typeface="Times New Roman"/>
                <a:cs typeface="Times New Roman"/>
              </a:rPr>
              <a:t>TM</a:t>
            </a:r>
            <a:r>
              <a:rPr dirty="0" baseline="-20833" sz="1800" spc="12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Times New Roman"/>
                <a:cs typeface="Times New Roman"/>
              </a:rPr>
              <a:t>w</a:t>
            </a:r>
            <a:r>
              <a:rPr dirty="0" sz="1800">
                <a:latin typeface="Times New Roman"/>
                <a:cs typeface="Times New Roman"/>
              </a:rPr>
              <a:t>	|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TM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halts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50">
                <a:latin typeface="Times New Roman"/>
                <a:cs typeface="Times New Roman"/>
              </a:rPr>
              <a:t> }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dirty="0" sz="1800" spc="-20">
                <a:latin typeface="Times New Roman"/>
                <a:cs typeface="Times New Roman"/>
              </a:rPr>
              <a:t>L</a:t>
            </a:r>
            <a:r>
              <a:rPr dirty="0" baseline="-20833" sz="1800" spc="-30">
                <a:latin typeface="Times New Roman"/>
                <a:cs typeface="Times New Roman"/>
              </a:rPr>
              <a:t>TM</a:t>
            </a:r>
            <a:r>
              <a:rPr dirty="0" baseline="-20833" sz="1800" spc="97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HALT</a:t>
            </a:r>
            <a:r>
              <a:rPr dirty="0" baseline="-20833" sz="1800" spc="-15">
                <a:latin typeface="Times New Roman"/>
                <a:cs typeface="Times New Roman"/>
              </a:rPr>
              <a:t>TM</a:t>
            </a:r>
            <a:r>
              <a:rPr dirty="0" baseline="-20833" sz="1800" spc="12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same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universe: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800">
              <a:latin typeface="Calibri"/>
              <a:cs typeface="Calibri"/>
            </a:endParaRPr>
          </a:p>
          <a:p>
            <a:pPr marL="2373630">
              <a:lnSpc>
                <a:spcPct val="100000"/>
              </a:lnSpc>
              <a:tabLst>
                <a:tab pos="3486785" algn="l"/>
              </a:tabLst>
            </a:pPr>
            <a:r>
              <a:rPr dirty="0" sz="1800">
                <a:latin typeface="Times New Roman"/>
                <a:cs typeface="Times New Roman"/>
              </a:rPr>
              <a:t>Ω={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w</a:t>
            </a:r>
            <a:r>
              <a:rPr dirty="0" sz="1800">
                <a:latin typeface="Times New Roman"/>
                <a:cs typeface="Times New Roman"/>
              </a:rPr>
              <a:t>	|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TM,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 </a:t>
            </a:r>
            <a:r>
              <a:rPr dirty="0" sz="1800" spc="-10">
                <a:latin typeface="Calibri"/>
                <a:cs typeface="Calibri"/>
              </a:rPr>
              <a:t>string</a:t>
            </a:r>
            <a:r>
              <a:rPr dirty="0" sz="1800" spc="-1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8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tabLst>
                <a:tab pos="955675" algn="l"/>
                <a:tab pos="1574165" algn="l"/>
              </a:tabLst>
            </a:pPr>
            <a:r>
              <a:rPr dirty="0" sz="1800">
                <a:latin typeface="Calibri"/>
                <a:cs typeface="Calibri"/>
              </a:rPr>
              <a:t>Given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M,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w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Ω:</a:t>
            </a:r>
            <a:endParaRPr sz="1800">
              <a:latin typeface="Times New Roman"/>
              <a:cs typeface="Times New Roman"/>
            </a:endParaRPr>
          </a:p>
          <a:p>
            <a:pPr marL="413384" indent="-28638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413384" algn="l"/>
                <a:tab pos="3021330" algn="l"/>
                <a:tab pos="3639820" algn="l"/>
              </a:tabLst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halts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input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then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M,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w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HALT</a:t>
            </a:r>
            <a:r>
              <a:rPr dirty="0" baseline="-20833" sz="1800" spc="-15">
                <a:latin typeface="Times New Roman"/>
                <a:cs typeface="Times New Roman"/>
              </a:rPr>
              <a:t>TM</a:t>
            </a:r>
            <a:r>
              <a:rPr dirty="0" sz="1800" spc="-10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413384" indent="-286385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413384" algn="l"/>
                <a:tab pos="3684270" algn="l"/>
                <a:tab pos="4301490" algn="l"/>
              </a:tabLst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doesn’t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halt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input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20">
                <a:latin typeface="Calibri"/>
                <a:cs typeface="Calibri"/>
              </a:rPr>
              <a:t> then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M,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w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>
                <a:latin typeface="Cambria Math"/>
                <a:cs typeface="Cambria Math"/>
              </a:rPr>
              <a:t>∉ </a:t>
            </a:r>
            <a:r>
              <a:rPr dirty="0" sz="1800" spc="-10">
                <a:latin typeface="Times New Roman"/>
                <a:cs typeface="Times New Roman"/>
              </a:rPr>
              <a:t>HALT</a:t>
            </a:r>
            <a:r>
              <a:rPr dirty="0" baseline="-20833" sz="1800" spc="-15">
                <a:latin typeface="Times New Roman"/>
                <a:cs typeface="Times New Roman"/>
              </a:rPr>
              <a:t>TM</a:t>
            </a:r>
            <a:r>
              <a:rPr dirty="0" sz="1800" spc="-1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6729" y="906628"/>
            <a:ext cx="5574994" cy="13600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164" y="5507437"/>
            <a:ext cx="272759" cy="621030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2432" y="4297680"/>
            <a:ext cx="4488942" cy="16588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5733" y="250317"/>
            <a:ext cx="56927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Halting</a:t>
            </a:r>
            <a:r>
              <a:rPr dirty="0" spc="-75"/>
              <a:t> </a:t>
            </a:r>
            <a:r>
              <a:rPr dirty="0"/>
              <a:t>problem</a:t>
            </a:r>
            <a:r>
              <a:rPr dirty="0" spc="-60"/>
              <a:t> </a:t>
            </a:r>
            <a:r>
              <a:rPr dirty="0"/>
              <a:t>for</a:t>
            </a:r>
            <a:r>
              <a:rPr dirty="0" spc="-85"/>
              <a:t> </a:t>
            </a:r>
            <a:r>
              <a:rPr dirty="0"/>
              <a:t>TMs</a:t>
            </a:r>
            <a:r>
              <a:rPr dirty="0" spc="-75"/>
              <a:t> </a:t>
            </a:r>
            <a:r>
              <a:rPr dirty="0"/>
              <a:t>is</a:t>
            </a:r>
            <a:r>
              <a:rPr dirty="0" spc="-80"/>
              <a:t> </a:t>
            </a:r>
            <a:r>
              <a:rPr dirty="0" spc="-10"/>
              <a:t>undecidable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30478" y="842772"/>
            <a:ext cx="7030084" cy="66040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34"/>
              </a:spcBef>
            </a:pPr>
            <a:r>
              <a:rPr dirty="0" sz="1800" b="1">
                <a:latin typeface="Calibri"/>
                <a:cs typeface="Calibri"/>
              </a:rPr>
              <a:t>Proof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by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general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reduction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from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L</a:t>
            </a:r>
            <a:r>
              <a:rPr dirty="0" baseline="-20833" sz="1800" spc="-37" b="1">
                <a:latin typeface="Times New Roman"/>
                <a:cs typeface="Times New Roman"/>
              </a:rPr>
              <a:t>TM</a:t>
            </a:r>
            <a:endParaRPr baseline="-20833" sz="1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340"/>
              </a:spcBef>
            </a:pP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reduce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L</a:t>
            </a:r>
            <a:r>
              <a:rPr dirty="0" baseline="-20833" sz="1800" spc="-37">
                <a:latin typeface="Times New Roman"/>
                <a:cs typeface="Times New Roman"/>
              </a:rPr>
              <a:t>TM</a:t>
            </a:r>
            <a:r>
              <a:rPr dirty="0" baseline="-20833" sz="1800" spc="82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𝐻𝐴𝐿𝑇</a:t>
            </a:r>
            <a:r>
              <a:rPr dirty="0" baseline="-14957" sz="1950">
                <a:latin typeface="Cambria Math"/>
                <a:cs typeface="Cambria Math"/>
              </a:rPr>
              <a:t>𝑇𝑀</a:t>
            </a:r>
            <a:r>
              <a:rPr dirty="0" sz="1800" b="1">
                <a:latin typeface="Calibri"/>
                <a:cs typeface="Calibri"/>
              </a:rPr>
              <a:t>.</a:t>
            </a:r>
            <a:r>
              <a:rPr dirty="0" sz="1800" spc="31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claim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following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decides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L</a:t>
            </a:r>
            <a:r>
              <a:rPr dirty="0" baseline="-20833" sz="1800" spc="-37">
                <a:latin typeface="Times New Roman"/>
                <a:cs typeface="Times New Roman"/>
              </a:rPr>
              <a:t>TM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3178" y="3396488"/>
            <a:ext cx="53816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Clearly, 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&lt;M,w&gt;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halts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w. 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rejects,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loops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</a:t>
            </a:r>
            <a:r>
              <a:rPr dirty="0" sz="1800" spc="3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halts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rejects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w.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17778" y="6141822"/>
            <a:ext cx="4264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Calibri"/>
                <a:cs typeface="Calibri"/>
              </a:rPr>
              <a:t>Now,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65">
                <a:latin typeface="Times New Roman"/>
                <a:cs typeface="Times New Roman"/>
              </a:rPr>
              <a:t>L</a:t>
            </a:r>
            <a:r>
              <a:rPr dirty="0" baseline="-20833" sz="1800" spc="-97">
                <a:latin typeface="Times New Roman"/>
                <a:cs typeface="Times New Roman"/>
              </a:rPr>
              <a:t>TM</a:t>
            </a:r>
            <a:r>
              <a:rPr dirty="0" baseline="-20833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undecidable,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must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𝐻𝐴𝐿𝑇</a:t>
            </a:r>
            <a:r>
              <a:rPr dirty="0" baseline="-14957" sz="1950" spc="-15">
                <a:latin typeface="Cambria Math"/>
                <a:cs typeface="Cambria Math"/>
              </a:rPr>
              <a:t>𝑇𝑀</a:t>
            </a:r>
            <a:endParaRPr baseline="-14957" sz="1950">
              <a:latin typeface="Cambria Math"/>
              <a:cs typeface="Cambria Math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03808" y="4940935"/>
            <a:ext cx="4648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Times New Roman"/>
                <a:cs typeface="Times New Roman"/>
              </a:rPr>
              <a:t>M,w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588008" y="4460735"/>
            <a:ext cx="3569970" cy="789940"/>
            <a:chOff x="1588008" y="4460735"/>
            <a:chExt cx="3569970" cy="78994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8008" y="5004854"/>
              <a:ext cx="656818" cy="23783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631442" y="5067300"/>
              <a:ext cx="497205" cy="78105"/>
            </a:xfrm>
            <a:custGeom>
              <a:avLst/>
              <a:gdLst/>
              <a:ahLst/>
              <a:cxnLst/>
              <a:rect l="l" t="t" r="r" b="b"/>
              <a:pathLst>
                <a:path w="497205" h="78104">
                  <a:moveTo>
                    <a:pt x="419100" y="0"/>
                  </a:moveTo>
                  <a:lnTo>
                    <a:pt x="419100" y="77724"/>
                  </a:lnTo>
                  <a:lnTo>
                    <a:pt x="470915" y="51816"/>
                  </a:lnTo>
                  <a:lnTo>
                    <a:pt x="432053" y="51816"/>
                  </a:lnTo>
                  <a:lnTo>
                    <a:pt x="432053" y="25907"/>
                  </a:lnTo>
                  <a:lnTo>
                    <a:pt x="470915" y="25907"/>
                  </a:lnTo>
                  <a:lnTo>
                    <a:pt x="419100" y="0"/>
                  </a:lnTo>
                  <a:close/>
                </a:path>
                <a:path w="497205" h="78104">
                  <a:moveTo>
                    <a:pt x="419100" y="25907"/>
                  </a:moveTo>
                  <a:lnTo>
                    <a:pt x="0" y="25907"/>
                  </a:lnTo>
                  <a:lnTo>
                    <a:pt x="0" y="51816"/>
                  </a:lnTo>
                  <a:lnTo>
                    <a:pt x="419100" y="51816"/>
                  </a:lnTo>
                  <a:lnTo>
                    <a:pt x="419100" y="25907"/>
                  </a:lnTo>
                  <a:close/>
                </a:path>
                <a:path w="497205" h="78104">
                  <a:moveTo>
                    <a:pt x="470915" y="25907"/>
                  </a:moveTo>
                  <a:lnTo>
                    <a:pt x="432053" y="25907"/>
                  </a:lnTo>
                  <a:lnTo>
                    <a:pt x="432053" y="51816"/>
                  </a:lnTo>
                  <a:lnTo>
                    <a:pt x="470915" y="51816"/>
                  </a:lnTo>
                  <a:lnTo>
                    <a:pt x="496824" y="38862"/>
                  </a:lnTo>
                  <a:lnTo>
                    <a:pt x="470915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5724" y="4704600"/>
              <a:ext cx="890028" cy="54557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3167761" y="4805934"/>
              <a:ext cx="732790" cy="386080"/>
            </a:xfrm>
            <a:custGeom>
              <a:avLst/>
              <a:gdLst/>
              <a:ahLst/>
              <a:cxnLst/>
              <a:rect l="l" t="t" r="r" b="b"/>
              <a:pathLst>
                <a:path w="732789" h="386079">
                  <a:moveTo>
                    <a:pt x="657286" y="24083"/>
                  </a:moveTo>
                  <a:lnTo>
                    <a:pt x="0" y="362712"/>
                  </a:lnTo>
                  <a:lnTo>
                    <a:pt x="11937" y="385826"/>
                  </a:lnTo>
                  <a:lnTo>
                    <a:pt x="669141" y="47115"/>
                  </a:lnTo>
                  <a:lnTo>
                    <a:pt x="657286" y="24083"/>
                  </a:lnTo>
                  <a:close/>
                </a:path>
                <a:path w="732789" h="386079">
                  <a:moveTo>
                    <a:pt x="718990" y="18161"/>
                  </a:moveTo>
                  <a:lnTo>
                    <a:pt x="668781" y="18161"/>
                  </a:lnTo>
                  <a:lnTo>
                    <a:pt x="680719" y="41148"/>
                  </a:lnTo>
                  <a:lnTo>
                    <a:pt x="669141" y="47115"/>
                  </a:lnTo>
                  <a:lnTo>
                    <a:pt x="680974" y="70104"/>
                  </a:lnTo>
                  <a:lnTo>
                    <a:pt x="718990" y="18161"/>
                  </a:lnTo>
                  <a:close/>
                </a:path>
                <a:path w="732789" h="386079">
                  <a:moveTo>
                    <a:pt x="668781" y="18161"/>
                  </a:moveTo>
                  <a:lnTo>
                    <a:pt x="657286" y="24083"/>
                  </a:lnTo>
                  <a:lnTo>
                    <a:pt x="669141" y="47115"/>
                  </a:lnTo>
                  <a:lnTo>
                    <a:pt x="680719" y="41148"/>
                  </a:lnTo>
                  <a:lnTo>
                    <a:pt x="668781" y="18161"/>
                  </a:lnTo>
                  <a:close/>
                </a:path>
                <a:path w="732789" h="386079">
                  <a:moveTo>
                    <a:pt x="732281" y="0"/>
                  </a:moveTo>
                  <a:lnTo>
                    <a:pt x="645413" y="1016"/>
                  </a:lnTo>
                  <a:lnTo>
                    <a:pt x="657286" y="24083"/>
                  </a:lnTo>
                  <a:lnTo>
                    <a:pt x="668781" y="18161"/>
                  </a:lnTo>
                  <a:lnTo>
                    <a:pt x="718990" y="18161"/>
                  </a:lnTo>
                  <a:lnTo>
                    <a:pt x="7322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5719" y="4460735"/>
              <a:ext cx="1302258" cy="732294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4118864" y="4519676"/>
            <a:ext cx="944880" cy="56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130"/>
              </a:lnSpc>
              <a:spcBef>
                <a:spcPts val="100"/>
              </a:spcBef>
            </a:pPr>
            <a:r>
              <a:rPr dirty="0" sz="1800" spc="-10">
                <a:latin typeface="Cambria Math"/>
                <a:cs typeface="Cambria Math"/>
              </a:rPr>
              <a:t>𝑆𝑖𝑚𝑢𝑙𝑎𝑡𝑒</a:t>
            </a:r>
            <a:endParaRPr sz="1800">
              <a:latin typeface="Cambria Math"/>
              <a:cs typeface="Cambria Math"/>
            </a:endParaRPr>
          </a:p>
          <a:p>
            <a:pPr algn="ctr" marL="51435">
              <a:lnSpc>
                <a:spcPts val="2130"/>
              </a:lnSpc>
            </a:pP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𝑜𝑛</a:t>
            </a:r>
            <a:r>
              <a:rPr dirty="0" sz="1800" spc="25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𝑤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5093208" y="4570539"/>
            <a:ext cx="2426335" cy="475615"/>
            <a:chOff x="5093208" y="4570539"/>
            <a:chExt cx="2426335" cy="475615"/>
          </a:xfrm>
        </p:grpSpPr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4732" y="4570539"/>
              <a:ext cx="2423160" cy="236156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5138166" y="4632071"/>
              <a:ext cx="2263775" cy="78105"/>
            </a:xfrm>
            <a:custGeom>
              <a:avLst/>
              <a:gdLst/>
              <a:ahLst/>
              <a:cxnLst/>
              <a:rect l="l" t="t" r="r" b="b"/>
              <a:pathLst>
                <a:path w="2263775" h="78104">
                  <a:moveTo>
                    <a:pt x="2185797" y="0"/>
                  </a:moveTo>
                  <a:lnTo>
                    <a:pt x="2185729" y="20700"/>
                  </a:lnTo>
                  <a:lnTo>
                    <a:pt x="2185669" y="38988"/>
                  </a:lnTo>
                  <a:lnTo>
                    <a:pt x="2185542" y="77723"/>
                  </a:lnTo>
                  <a:lnTo>
                    <a:pt x="2237613" y="51815"/>
                  </a:lnTo>
                  <a:lnTo>
                    <a:pt x="2198624" y="51815"/>
                  </a:lnTo>
                  <a:lnTo>
                    <a:pt x="2198624" y="25907"/>
                  </a:lnTo>
                  <a:lnTo>
                    <a:pt x="2237359" y="25907"/>
                  </a:lnTo>
                  <a:lnTo>
                    <a:pt x="2185797" y="0"/>
                  </a:lnTo>
                  <a:close/>
                </a:path>
                <a:path w="2263775" h="78104">
                  <a:moveTo>
                    <a:pt x="0" y="20700"/>
                  </a:moveTo>
                  <a:lnTo>
                    <a:pt x="0" y="46608"/>
                  </a:lnTo>
                  <a:lnTo>
                    <a:pt x="2198623" y="51815"/>
                  </a:lnTo>
                  <a:lnTo>
                    <a:pt x="2185627" y="51815"/>
                  </a:lnTo>
                  <a:lnTo>
                    <a:pt x="2185712" y="25907"/>
                  </a:lnTo>
                  <a:lnTo>
                    <a:pt x="2198624" y="25907"/>
                  </a:lnTo>
                  <a:lnTo>
                    <a:pt x="0" y="20700"/>
                  </a:lnTo>
                  <a:close/>
                </a:path>
                <a:path w="2263775" h="78104">
                  <a:moveTo>
                    <a:pt x="2237359" y="25907"/>
                  </a:moveTo>
                  <a:lnTo>
                    <a:pt x="2198624" y="25907"/>
                  </a:lnTo>
                  <a:lnTo>
                    <a:pt x="2198624" y="51815"/>
                  </a:lnTo>
                  <a:lnTo>
                    <a:pt x="2237613" y="51815"/>
                  </a:lnTo>
                  <a:lnTo>
                    <a:pt x="2263393" y="38988"/>
                  </a:lnTo>
                  <a:lnTo>
                    <a:pt x="2237359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3208" y="4808258"/>
              <a:ext cx="2426208" cy="237832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5136642" y="4870704"/>
              <a:ext cx="2266315" cy="78105"/>
            </a:xfrm>
            <a:custGeom>
              <a:avLst/>
              <a:gdLst/>
              <a:ahLst/>
              <a:cxnLst/>
              <a:rect l="l" t="t" r="r" b="b"/>
              <a:pathLst>
                <a:path w="2266315" h="78104">
                  <a:moveTo>
                    <a:pt x="2188083" y="0"/>
                  </a:moveTo>
                  <a:lnTo>
                    <a:pt x="2188083" y="77724"/>
                  </a:lnTo>
                  <a:lnTo>
                    <a:pt x="2239899" y="51816"/>
                  </a:lnTo>
                  <a:lnTo>
                    <a:pt x="2201037" y="51816"/>
                  </a:lnTo>
                  <a:lnTo>
                    <a:pt x="2201037" y="25908"/>
                  </a:lnTo>
                  <a:lnTo>
                    <a:pt x="2239898" y="25908"/>
                  </a:lnTo>
                  <a:lnTo>
                    <a:pt x="2188083" y="0"/>
                  </a:lnTo>
                  <a:close/>
                </a:path>
                <a:path w="2266315" h="78104">
                  <a:moveTo>
                    <a:pt x="2188083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2188083" y="51816"/>
                  </a:lnTo>
                  <a:lnTo>
                    <a:pt x="2188083" y="25908"/>
                  </a:lnTo>
                  <a:close/>
                </a:path>
                <a:path w="2266315" h="78104">
                  <a:moveTo>
                    <a:pt x="2239898" y="25908"/>
                  </a:moveTo>
                  <a:lnTo>
                    <a:pt x="2201037" y="25908"/>
                  </a:lnTo>
                  <a:lnTo>
                    <a:pt x="2201037" y="51816"/>
                  </a:lnTo>
                  <a:lnTo>
                    <a:pt x="2239899" y="51816"/>
                  </a:lnTo>
                  <a:lnTo>
                    <a:pt x="2265807" y="38862"/>
                  </a:lnTo>
                  <a:lnTo>
                    <a:pt x="2239898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5217414" y="4343146"/>
            <a:ext cx="636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accept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243321" y="4940935"/>
            <a:ext cx="557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reject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536563" y="4947666"/>
            <a:ext cx="557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reject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505447" y="4337050"/>
            <a:ext cx="636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accept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83307" y="4864608"/>
            <a:ext cx="1131582" cy="674370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2291460" y="4537329"/>
            <a:ext cx="756285" cy="779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imes New Roman"/>
                <a:cs typeface="Times New Roman"/>
              </a:rPr>
              <a:t>Halt</a:t>
            </a:r>
            <a:r>
              <a:rPr dirty="0" baseline="-20833" sz="1800" spc="-15" b="1">
                <a:latin typeface="Times New Roman"/>
                <a:cs typeface="Times New Roman"/>
              </a:rPr>
              <a:t>TM</a:t>
            </a:r>
            <a:endParaRPr baseline="-20833" sz="1800">
              <a:latin typeface="Times New Roman"/>
              <a:cs typeface="Times New Roman"/>
            </a:endParaRPr>
          </a:p>
          <a:p>
            <a:pPr algn="ctr" marR="90170">
              <a:lnSpc>
                <a:spcPct val="100000"/>
              </a:lnSpc>
              <a:spcBef>
                <a:spcPts val="1614"/>
              </a:spcBef>
            </a:pPr>
            <a:r>
              <a:rPr dirty="0" sz="1800" spc="-50">
                <a:latin typeface="Cambria Math"/>
                <a:cs typeface="Cambria Math"/>
              </a:rPr>
              <a:t>𝑅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3130295" y="4610989"/>
            <a:ext cx="4387850" cy="882015"/>
            <a:chOff x="3130295" y="4610989"/>
            <a:chExt cx="4387850" cy="882015"/>
          </a:xfrm>
        </p:grpSpPr>
        <p:pic>
          <p:nvPicPr>
            <p:cNvPr id="27" name="object 2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82873" y="4610989"/>
              <a:ext cx="552323" cy="391160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30295" y="5254790"/>
              <a:ext cx="4387596" cy="237832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3173729" y="5317363"/>
              <a:ext cx="4227830" cy="78105"/>
            </a:xfrm>
            <a:custGeom>
              <a:avLst/>
              <a:gdLst/>
              <a:ahLst/>
              <a:cxnLst/>
              <a:rect l="l" t="t" r="r" b="b"/>
              <a:pathLst>
                <a:path w="4227830" h="78104">
                  <a:moveTo>
                    <a:pt x="4149979" y="0"/>
                  </a:moveTo>
                  <a:lnTo>
                    <a:pt x="4149979" y="77724"/>
                  </a:lnTo>
                  <a:lnTo>
                    <a:pt x="4201600" y="51829"/>
                  </a:lnTo>
                  <a:lnTo>
                    <a:pt x="4162933" y="51829"/>
                  </a:lnTo>
                  <a:lnTo>
                    <a:pt x="4162933" y="25921"/>
                  </a:lnTo>
                  <a:lnTo>
                    <a:pt x="4201991" y="25921"/>
                  </a:lnTo>
                  <a:lnTo>
                    <a:pt x="4149979" y="0"/>
                  </a:lnTo>
                  <a:close/>
                </a:path>
                <a:path w="4227830" h="78104">
                  <a:moveTo>
                    <a:pt x="4149979" y="25921"/>
                  </a:moveTo>
                  <a:lnTo>
                    <a:pt x="0" y="30099"/>
                  </a:lnTo>
                  <a:lnTo>
                    <a:pt x="0" y="56006"/>
                  </a:lnTo>
                  <a:lnTo>
                    <a:pt x="4149979" y="51829"/>
                  </a:lnTo>
                  <a:lnTo>
                    <a:pt x="4149979" y="25921"/>
                  </a:lnTo>
                  <a:close/>
                </a:path>
                <a:path w="4227830" h="78104">
                  <a:moveTo>
                    <a:pt x="4201991" y="25921"/>
                  </a:moveTo>
                  <a:lnTo>
                    <a:pt x="4162933" y="25921"/>
                  </a:lnTo>
                  <a:lnTo>
                    <a:pt x="4162933" y="51829"/>
                  </a:lnTo>
                  <a:lnTo>
                    <a:pt x="4201600" y="51829"/>
                  </a:lnTo>
                  <a:lnTo>
                    <a:pt x="4227703" y="38734"/>
                  </a:lnTo>
                  <a:lnTo>
                    <a:pt x="4201991" y="259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3638169" y="5374335"/>
            <a:ext cx="557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reject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496303" y="5382565"/>
            <a:ext cx="557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reject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2262632" y="5528564"/>
            <a:ext cx="130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3" name="object 3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988422" y="4487576"/>
            <a:ext cx="349447" cy="175260"/>
          </a:xfrm>
          <a:prstGeom prst="rect">
            <a:avLst/>
          </a:prstGeom>
        </p:spPr>
      </p:pic>
      <p:grpSp>
        <p:nvGrpSpPr>
          <p:cNvPr id="34" name="object 34" descr=""/>
          <p:cNvGrpSpPr/>
          <p:nvPr/>
        </p:nvGrpSpPr>
        <p:grpSpPr>
          <a:xfrm>
            <a:off x="373818" y="4040765"/>
            <a:ext cx="8760460" cy="2448560"/>
            <a:chOff x="373818" y="4040765"/>
            <a:chExt cx="8760460" cy="2448560"/>
          </a:xfrm>
        </p:grpSpPr>
        <p:pic>
          <p:nvPicPr>
            <p:cNvPr id="35" name="object 3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06402" y="5626847"/>
              <a:ext cx="1157033" cy="365147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09749" y="4220883"/>
              <a:ext cx="1624316" cy="863664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55597" y="5253064"/>
              <a:ext cx="1331391" cy="1235722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3818" y="4040765"/>
              <a:ext cx="1380833" cy="927540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5141" y="5649128"/>
              <a:ext cx="387243" cy="188222"/>
            </a:xfrm>
            <a:prstGeom prst="rect">
              <a:avLst/>
            </a:prstGeom>
          </p:spPr>
        </p:pic>
      </p:grpSp>
      <p:pic>
        <p:nvPicPr>
          <p:cNvPr id="40" name="object 40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580572" y="950888"/>
            <a:ext cx="365993" cy="217079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128914" y="923825"/>
            <a:ext cx="577422" cy="211743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864904" y="940593"/>
            <a:ext cx="517779" cy="254806"/>
          </a:xfrm>
          <a:prstGeom prst="rect">
            <a:avLst/>
          </a:prstGeom>
        </p:spPr>
      </p:pic>
      <p:grpSp>
        <p:nvGrpSpPr>
          <p:cNvPr id="43" name="object 43" descr=""/>
          <p:cNvGrpSpPr/>
          <p:nvPr/>
        </p:nvGrpSpPr>
        <p:grpSpPr>
          <a:xfrm>
            <a:off x="883755" y="1468821"/>
            <a:ext cx="8255000" cy="2074545"/>
            <a:chOff x="883755" y="1468821"/>
            <a:chExt cx="8255000" cy="2074545"/>
          </a:xfrm>
        </p:grpSpPr>
        <p:pic>
          <p:nvPicPr>
            <p:cNvPr id="44" name="object 44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83755" y="1753564"/>
              <a:ext cx="6272625" cy="1466166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61351" y="1468821"/>
              <a:ext cx="471822" cy="250560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116251" y="1572776"/>
              <a:ext cx="246561" cy="154156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437228" y="1536973"/>
              <a:ext cx="1147285" cy="231476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694522" y="1494833"/>
              <a:ext cx="1937306" cy="273745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991633" y="1470001"/>
              <a:ext cx="4147051" cy="2072754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5759320" y="1500748"/>
              <a:ext cx="2123440" cy="0"/>
            </a:xfrm>
            <a:custGeom>
              <a:avLst/>
              <a:gdLst/>
              <a:ahLst/>
              <a:cxnLst/>
              <a:rect l="l" t="t" r="r" b="b"/>
              <a:pathLst>
                <a:path w="2123440" h="0">
                  <a:moveTo>
                    <a:pt x="0" y="0"/>
                  </a:moveTo>
                  <a:lnTo>
                    <a:pt x="2122912" y="0"/>
                  </a:lnTo>
                </a:path>
              </a:pathLst>
            </a:custGeom>
            <a:ln w="14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1" name="object 51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120616" y="75535"/>
            <a:ext cx="670260" cy="256489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900403" y="674"/>
            <a:ext cx="3092388" cy="343886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147845" y="45172"/>
            <a:ext cx="1751405" cy="338503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962946" y="35761"/>
            <a:ext cx="573975" cy="298057"/>
          </a:xfrm>
          <a:prstGeom prst="rect">
            <a:avLst/>
          </a:prstGeom>
        </p:spPr>
      </p:pic>
      <p:sp>
        <p:nvSpPr>
          <p:cNvPr id="55" name="object 5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5733" y="250317"/>
            <a:ext cx="56927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Halting</a:t>
            </a:r>
            <a:r>
              <a:rPr dirty="0" spc="-75"/>
              <a:t> </a:t>
            </a:r>
            <a:r>
              <a:rPr dirty="0"/>
              <a:t>problem</a:t>
            </a:r>
            <a:r>
              <a:rPr dirty="0" spc="-60"/>
              <a:t> </a:t>
            </a:r>
            <a:r>
              <a:rPr dirty="0"/>
              <a:t>for</a:t>
            </a:r>
            <a:r>
              <a:rPr dirty="0" spc="-85"/>
              <a:t> </a:t>
            </a:r>
            <a:r>
              <a:rPr dirty="0"/>
              <a:t>TMs</a:t>
            </a:r>
            <a:r>
              <a:rPr dirty="0" spc="-75"/>
              <a:t> </a:t>
            </a:r>
            <a:r>
              <a:rPr dirty="0"/>
              <a:t>is</a:t>
            </a:r>
            <a:r>
              <a:rPr dirty="0" spc="-80"/>
              <a:t> </a:t>
            </a:r>
            <a:r>
              <a:rPr dirty="0" spc="-10"/>
              <a:t>undecidable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3178" y="885825"/>
            <a:ext cx="5218430" cy="8362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Proof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by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contradiction</a:t>
            </a:r>
            <a:endParaRPr sz="18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2060"/>
              </a:spcBef>
            </a:pPr>
            <a:r>
              <a:rPr dirty="0" sz="1800">
                <a:latin typeface="Calibri"/>
                <a:cs typeface="Calibri"/>
              </a:rPr>
              <a:t>Assume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halting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decidable,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TM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where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81786" y="2795778"/>
            <a:ext cx="5572125" cy="57277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38100" marR="30480">
              <a:lnSpc>
                <a:spcPts val="2150"/>
              </a:lnSpc>
              <a:spcBef>
                <a:spcPts val="180"/>
              </a:spcBef>
            </a:pPr>
            <a:r>
              <a:rPr dirty="0" sz="1800" spc="-35">
                <a:latin typeface="Calibri"/>
                <a:cs typeface="Calibri"/>
              </a:rPr>
              <a:t>Now,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exactly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same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strategy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baseline="-20833" sz="1800">
                <a:latin typeface="Times New Roman"/>
                <a:cs typeface="Times New Roman"/>
              </a:rPr>
              <a:t>TM</a:t>
            </a:r>
            <a:r>
              <a:rPr dirty="0" baseline="-20833" sz="1800" spc="64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except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we </a:t>
            </a:r>
            <a:r>
              <a:rPr dirty="0" sz="1800">
                <a:latin typeface="Calibri"/>
                <a:cs typeface="Calibri"/>
              </a:rPr>
              <a:t>loop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should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reject,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following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D: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7186" y="4988763"/>
            <a:ext cx="516191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ask,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does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halts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&lt;D&gt;?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20">
                <a:latin typeface="Calibri"/>
                <a:cs typeface="Calibri"/>
              </a:rPr>
              <a:t>Clearly,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halts,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accepts,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loop.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does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halt,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rejects,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(hence</a:t>
            </a:r>
            <a:r>
              <a:rPr dirty="0" sz="1800" spc="-10">
                <a:latin typeface="Calibri"/>
                <a:cs typeface="Calibri"/>
              </a:rPr>
              <a:t> halt).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contradiction.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2091" y="1923489"/>
            <a:ext cx="4336092" cy="627563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979200" y="743115"/>
            <a:ext cx="7957820" cy="4375150"/>
            <a:chOff x="979200" y="743115"/>
            <a:chExt cx="7957820" cy="437515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9200" y="3611035"/>
              <a:ext cx="7389896" cy="116559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4329" y="4522875"/>
              <a:ext cx="652477" cy="22986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5555" y="4505950"/>
              <a:ext cx="457422" cy="20892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66969" y="4601638"/>
              <a:ext cx="598605" cy="18796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82360" y="4505936"/>
              <a:ext cx="618651" cy="55534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46507" y="4574449"/>
              <a:ext cx="105979" cy="17534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78470" y="4896821"/>
              <a:ext cx="450032" cy="18819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84175" y="4543959"/>
              <a:ext cx="637916" cy="57367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84163" y="743115"/>
              <a:ext cx="1952562" cy="3561876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7875789" y="3601131"/>
              <a:ext cx="22225" cy="49530"/>
            </a:xfrm>
            <a:custGeom>
              <a:avLst/>
              <a:gdLst/>
              <a:ahLst/>
              <a:cxnLst/>
              <a:rect l="l" t="t" r="r" b="b"/>
              <a:pathLst>
                <a:path w="22225" h="49529">
                  <a:moveTo>
                    <a:pt x="1271" y="23853"/>
                  </a:moveTo>
                  <a:lnTo>
                    <a:pt x="16545" y="49156"/>
                  </a:lnTo>
                  <a:lnTo>
                    <a:pt x="18774" y="49156"/>
                  </a:lnTo>
                  <a:lnTo>
                    <a:pt x="21793" y="46446"/>
                  </a:lnTo>
                  <a:lnTo>
                    <a:pt x="21944" y="44156"/>
                  </a:lnTo>
                  <a:lnTo>
                    <a:pt x="20640" y="42627"/>
                  </a:lnTo>
                  <a:lnTo>
                    <a:pt x="16627" y="37662"/>
                  </a:lnTo>
                  <a:lnTo>
                    <a:pt x="12965" y="32266"/>
                  </a:lnTo>
                  <a:lnTo>
                    <a:pt x="10078" y="26471"/>
                  </a:lnTo>
                  <a:lnTo>
                    <a:pt x="9700" y="25091"/>
                  </a:lnTo>
                  <a:lnTo>
                    <a:pt x="2943" y="25091"/>
                  </a:lnTo>
                  <a:lnTo>
                    <a:pt x="1271" y="23853"/>
                  </a:lnTo>
                  <a:close/>
                </a:path>
                <a:path w="22225" h="49529">
                  <a:moveTo>
                    <a:pt x="6174" y="16761"/>
                  </a:moveTo>
                  <a:lnTo>
                    <a:pt x="5571" y="16761"/>
                  </a:lnTo>
                  <a:lnTo>
                    <a:pt x="1784" y="17326"/>
                  </a:lnTo>
                  <a:lnTo>
                    <a:pt x="306" y="19324"/>
                  </a:lnTo>
                  <a:lnTo>
                    <a:pt x="626" y="21468"/>
                  </a:lnTo>
                  <a:lnTo>
                    <a:pt x="1206" y="23613"/>
                  </a:lnTo>
                  <a:lnTo>
                    <a:pt x="1271" y="23853"/>
                  </a:lnTo>
                  <a:lnTo>
                    <a:pt x="2943" y="25091"/>
                  </a:lnTo>
                  <a:lnTo>
                    <a:pt x="7232" y="24451"/>
                  </a:lnTo>
                  <a:lnTo>
                    <a:pt x="8710" y="22453"/>
                  </a:lnTo>
                  <a:lnTo>
                    <a:pt x="8070" y="18164"/>
                  </a:lnTo>
                  <a:lnTo>
                    <a:pt x="6174" y="16761"/>
                  </a:lnTo>
                  <a:close/>
                </a:path>
                <a:path w="22225" h="49529">
                  <a:moveTo>
                    <a:pt x="8390" y="20309"/>
                  </a:moveTo>
                  <a:lnTo>
                    <a:pt x="8710" y="22453"/>
                  </a:lnTo>
                  <a:lnTo>
                    <a:pt x="7232" y="24451"/>
                  </a:lnTo>
                  <a:lnTo>
                    <a:pt x="2943" y="25091"/>
                  </a:lnTo>
                  <a:lnTo>
                    <a:pt x="9700" y="25091"/>
                  </a:lnTo>
                  <a:lnTo>
                    <a:pt x="8390" y="20309"/>
                  </a:lnTo>
                  <a:close/>
                </a:path>
                <a:path w="22225" h="49529">
                  <a:moveTo>
                    <a:pt x="892" y="22453"/>
                  </a:moveTo>
                  <a:lnTo>
                    <a:pt x="946" y="23613"/>
                  </a:lnTo>
                  <a:lnTo>
                    <a:pt x="1271" y="23853"/>
                  </a:lnTo>
                  <a:lnTo>
                    <a:pt x="892" y="22453"/>
                  </a:lnTo>
                  <a:close/>
                </a:path>
                <a:path w="22225" h="49529">
                  <a:moveTo>
                    <a:pt x="1023" y="9222"/>
                  </a:moveTo>
                  <a:lnTo>
                    <a:pt x="0" y="11501"/>
                  </a:lnTo>
                  <a:lnTo>
                    <a:pt x="8" y="17326"/>
                  </a:lnTo>
                  <a:lnTo>
                    <a:pt x="306" y="19324"/>
                  </a:lnTo>
                  <a:lnTo>
                    <a:pt x="1784" y="17326"/>
                  </a:lnTo>
                  <a:lnTo>
                    <a:pt x="5571" y="16761"/>
                  </a:lnTo>
                  <a:lnTo>
                    <a:pt x="7887" y="16761"/>
                  </a:lnTo>
                  <a:lnTo>
                    <a:pt x="7679" y="13436"/>
                  </a:lnTo>
                  <a:lnTo>
                    <a:pt x="7760" y="13242"/>
                  </a:lnTo>
                  <a:lnTo>
                    <a:pt x="5768" y="13242"/>
                  </a:lnTo>
                  <a:lnTo>
                    <a:pt x="1889" y="11501"/>
                  </a:lnTo>
                  <a:lnTo>
                    <a:pt x="1023" y="9222"/>
                  </a:lnTo>
                  <a:close/>
                </a:path>
                <a:path w="22225" h="49529">
                  <a:moveTo>
                    <a:pt x="7887" y="16761"/>
                  </a:moveTo>
                  <a:lnTo>
                    <a:pt x="6174" y="16761"/>
                  </a:lnTo>
                  <a:lnTo>
                    <a:pt x="8070" y="18164"/>
                  </a:lnTo>
                  <a:lnTo>
                    <a:pt x="7945" y="17326"/>
                  </a:lnTo>
                  <a:lnTo>
                    <a:pt x="7887" y="16761"/>
                  </a:lnTo>
                  <a:close/>
                </a:path>
                <a:path w="22225" h="49529">
                  <a:moveTo>
                    <a:pt x="4953" y="4508"/>
                  </a:moveTo>
                  <a:lnTo>
                    <a:pt x="2747" y="5386"/>
                  </a:lnTo>
                  <a:lnTo>
                    <a:pt x="1023" y="9222"/>
                  </a:lnTo>
                  <a:lnTo>
                    <a:pt x="1889" y="11501"/>
                  </a:lnTo>
                  <a:lnTo>
                    <a:pt x="5768" y="13242"/>
                  </a:lnTo>
                  <a:lnTo>
                    <a:pt x="8046" y="12376"/>
                  </a:lnTo>
                  <a:lnTo>
                    <a:pt x="8916" y="10436"/>
                  </a:lnTo>
                  <a:lnTo>
                    <a:pt x="9773" y="8370"/>
                  </a:lnTo>
                  <a:lnTo>
                    <a:pt x="8840" y="6115"/>
                  </a:lnTo>
                  <a:lnTo>
                    <a:pt x="4953" y="4508"/>
                  </a:lnTo>
                  <a:close/>
                </a:path>
                <a:path w="22225" h="49529">
                  <a:moveTo>
                    <a:pt x="8117" y="12376"/>
                  </a:moveTo>
                  <a:lnTo>
                    <a:pt x="5768" y="13242"/>
                  </a:lnTo>
                  <a:lnTo>
                    <a:pt x="7760" y="13242"/>
                  </a:lnTo>
                  <a:lnTo>
                    <a:pt x="8117" y="12376"/>
                  </a:lnTo>
                  <a:close/>
                </a:path>
                <a:path w="22225" h="49529">
                  <a:moveTo>
                    <a:pt x="11240" y="4508"/>
                  </a:moveTo>
                  <a:lnTo>
                    <a:pt x="4953" y="4508"/>
                  </a:lnTo>
                  <a:lnTo>
                    <a:pt x="8840" y="6115"/>
                  </a:lnTo>
                  <a:lnTo>
                    <a:pt x="9777" y="8370"/>
                  </a:lnTo>
                  <a:lnTo>
                    <a:pt x="10962" y="5515"/>
                  </a:lnTo>
                  <a:lnTo>
                    <a:pt x="11240" y="4508"/>
                  </a:lnTo>
                  <a:close/>
                </a:path>
                <a:path w="22225" h="49529">
                  <a:moveTo>
                    <a:pt x="9939" y="0"/>
                  </a:moveTo>
                  <a:lnTo>
                    <a:pt x="8634" y="0"/>
                  </a:lnTo>
                  <a:lnTo>
                    <a:pt x="5341" y="858"/>
                  </a:lnTo>
                  <a:lnTo>
                    <a:pt x="3206" y="4362"/>
                  </a:lnTo>
                  <a:lnTo>
                    <a:pt x="2746" y="5386"/>
                  </a:lnTo>
                  <a:lnTo>
                    <a:pt x="4953" y="4508"/>
                  </a:lnTo>
                  <a:lnTo>
                    <a:pt x="11240" y="4508"/>
                  </a:lnTo>
                  <a:lnTo>
                    <a:pt x="12011" y="1710"/>
                  </a:lnTo>
                  <a:lnTo>
                    <a:pt x="11244" y="360"/>
                  </a:lnTo>
                  <a:lnTo>
                    <a:pt x="99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43516" y="892031"/>
              <a:ext cx="588805" cy="250236"/>
            </a:xfrm>
            <a:prstGeom prst="rect">
              <a:avLst/>
            </a:prstGeom>
          </p:spPr>
        </p:pic>
      </p:grpSp>
      <p:pic>
        <p:nvPicPr>
          <p:cNvPr id="19" name="object 19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795112" y="60107"/>
            <a:ext cx="987558" cy="493825"/>
          </a:xfrm>
          <a:prstGeom prst="rect">
            <a:avLst/>
          </a:prstGeom>
        </p:spPr>
      </p:pic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7309" y="3984113"/>
            <a:ext cx="6563344" cy="972945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6647683"/>
            <a:ext cx="9144000" cy="210820"/>
            <a:chOff x="0" y="6647683"/>
            <a:chExt cx="9144000" cy="21082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47683"/>
              <a:ext cx="9144000" cy="2438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72072"/>
              <a:ext cx="9144000" cy="18592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667207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5253" y="250317"/>
            <a:ext cx="47326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Emptiness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/>
              <a:t>TMs</a:t>
            </a:r>
            <a:r>
              <a:rPr dirty="0" spc="-50"/>
              <a:t> </a:t>
            </a:r>
            <a:r>
              <a:rPr dirty="0"/>
              <a:t>is</a:t>
            </a:r>
            <a:r>
              <a:rPr dirty="0" spc="-55"/>
              <a:t> </a:t>
            </a:r>
            <a:r>
              <a:rPr dirty="0" spc="-10"/>
              <a:t>undecidable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646379" y="1010539"/>
            <a:ext cx="8159115" cy="3182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273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𝐸</a:t>
            </a:r>
            <a:r>
              <a:rPr dirty="0" baseline="-14957" sz="1950">
                <a:latin typeface="Cambria Math"/>
                <a:cs typeface="Cambria Math"/>
              </a:rPr>
              <a:t>𝑇𝑀</a:t>
            </a:r>
            <a:r>
              <a:rPr dirty="0" baseline="-14957" sz="1950" spc="442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50">
                <a:latin typeface="Cambria Math"/>
                <a:cs typeface="Cambria Math"/>
              </a:rPr>
              <a:t>  </a:t>
            </a:r>
            <a:r>
              <a:rPr dirty="0" sz="1800">
                <a:latin typeface="Cambria Math"/>
                <a:cs typeface="Cambria Math"/>
              </a:rPr>
              <a:t>{&lt;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1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</a:t>
            </a:r>
            <a:r>
              <a:rPr dirty="0" sz="1800" spc="114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| 𝑀</a:t>
            </a:r>
            <a:r>
              <a:rPr dirty="0" sz="1800" spc="5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𝑖𝑠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𝑎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𝑇𝑀</a:t>
            </a:r>
            <a:r>
              <a:rPr dirty="0" sz="1800" spc="6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𝑎𝑛𝑑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𝐿(𝑀)</a:t>
            </a:r>
            <a:r>
              <a:rPr dirty="0" sz="1800" spc="50">
                <a:latin typeface="Cambria Math"/>
                <a:cs typeface="Cambria Math"/>
              </a:rPr>
              <a:t> 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55">
                <a:latin typeface="Cambria Math"/>
                <a:cs typeface="Cambria Math"/>
              </a:rPr>
              <a:t>  </a:t>
            </a:r>
            <a:r>
              <a:rPr dirty="0" sz="1800" spc="-25">
                <a:latin typeface="Cambria Math"/>
                <a:cs typeface="Cambria Math"/>
              </a:rPr>
              <a:t>∅}.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800">
              <a:latin typeface="Cambria Math"/>
              <a:cs typeface="Cambria Math"/>
            </a:endParaRPr>
          </a:p>
          <a:p>
            <a:pPr marL="63500" marR="262255">
              <a:lnSpc>
                <a:spcPct val="100000"/>
              </a:lnSpc>
            </a:pPr>
            <a:r>
              <a:rPr dirty="0" sz="1800" spc="-20">
                <a:latin typeface="Calibri"/>
                <a:cs typeface="Calibri"/>
              </a:rPr>
              <a:t>Intuitively,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show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won’t</a:t>
            </a:r>
            <a:r>
              <a:rPr dirty="0" u="sng" sz="1800" spc="-5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enter</a:t>
            </a:r>
            <a:r>
              <a:rPr dirty="0" u="sng" sz="1800" spc="-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dirty="0" u="sng" sz="1800" spc="-4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accept</a:t>
            </a:r>
            <a:r>
              <a:rPr dirty="0" u="sng" sz="1800" spc="-3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state</a:t>
            </a:r>
            <a:r>
              <a:rPr dirty="0" u="sng" sz="1800" spc="-5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dirty="0" u="sng" sz="1800" spc="-4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spc="-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strings.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However,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unlike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CFG/DFA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cases,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hard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enumerate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over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all </a:t>
            </a:r>
            <a:r>
              <a:rPr dirty="0" sz="1800">
                <a:latin typeface="Calibri"/>
                <a:cs typeface="Calibri"/>
              </a:rPr>
              <a:t>possible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derivations.</a:t>
            </a:r>
            <a:endParaRPr sz="1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2175"/>
              </a:spcBef>
            </a:pPr>
            <a:r>
              <a:rPr dirty="0" sz="1800">
                <a:latin typeface="Calibri"/>
                <a:cs typeface="Calibri"/>
              </a:rPr>
              <a:t>Theorem: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𝐸</a:t>
            </a:r>
            <a:r>
              <a:rPr dirty="0" baseline="-14957" sz="1950">
                <a:latin typeface="Cambria Math"/>
                <a:cs typeface="Cambria Math"/>
              </a:rPr>
              <a:t>𝑇𝑀</a:t>
            </a:r>
            <a:r>
              <a:rPr dirty="0" baseline="-14957" sz="1950" spc="292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undecidable.</a:t>
            </a:r>
            <a:endParaRPr sz="1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2160"/>
              </a:spcBef>
            </a:pPr>
            <a:r>
              <a:rPr dirty="0" sz="1800" b="1">
                <a:latin typeface="Calibri"/>
                <a:cs typeface="Calibri"/>
              </a:rPr>
              <a:t>Proof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by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reduction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from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A</a:t>
            </a:r>
            <a:r>
              <a:rPr dirty="0" baseline="-20833" sz="1800" spc="-15" b="1">
                <a:latin typeface="Times New Roman"/>
                <a:cs typeface="Times New Roman"/>
              </a:rPr>
              <a:t>TM</a:t>
            </a:r>
            <a:r>
              <a:rPr dirty="0" baseline="-20833" sz="1800" spc="82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63500" marR="4318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given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TM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input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60">
                <a:latin typeface="Calibri"/>
                <a:cs typeface="Calibri"/>
              </a:rPr>
              <a:t>w,</a:t>
            </a:r>
            <a:r>
              <a:rPr dirty="0" sz="1800">
                <a:latin typeface="Calibri"/>
                <a:cs typeface="Calibri"/>
              </a:rPr>
              <a:t> we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construct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TM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55">
                <a:latin typeface="Cambria Math"/>
                <a:cs typeface="Cambria Math"/>
              </a:rPr>
              <a:t>M</a:t>
            </a:r>
            <a:r>
              <a:rPr dirty="0" baseline="-14957" sz="1950" spc="82">
                <a:latin typeface="Cambria Math"/>
                <a:cs typeface="Cambria Math"/>
              </a:rPr>
              <a:t>𝑤</a:t>
            </a:r>
            <a:r>
              <a:rPr dirty="0" baseline="-14957" sz="1950" spc="292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s.t.</a:t>
            </a:r>
            <a:r>
              <a:rPr dirty="0" sz="1800" spc="39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45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iff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L(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𝑤</a:t>
            </a:r>
            <a:r>
              <a:rPr dirty="0" baseline="-14957" sz="1950" spc="315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)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≠</a:t>
            </a:r>
            <a:r>
              <a:rPr dirty="0" sz="1800" spc="480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∅</a:t>
            </a:r>
            <a:r>
              <a:rPr dirty="0" sz="1800" spc="-25">
                <a:latin typeface="Calibri"/>
                <a:cs typeface="Calibri"/>
              </a:rPr>
              <a:t>.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claim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30">
                <a:latin typeface="Cambria Math"/>
                <a:cs typeface="Cambria Math"/>
              </a:rPr>
              <a:t>M</a:t>
            </a:r>
            <a:r>
              <a:rPr dirty="0" baseline="-14957" sz="1950" spc="44">
                <a:latin typeface="Cambria Math"/>
                <a:cs typeface="Cambria Math"/>
              </a:rPr>
              <a:t>𝑤</a:t>
            </a:r>
            <a:endParaRPr baseline="-14957" sz="1950">
              <a:latin typeface="Cambria Math"/>
              <a:cs typeface="Cambria Math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71779" y="4990287"/>
            <a:ext cx="8032750" cy="1122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5">
                <a:latin typeface="Calibri"/>
                <a:cs typeface="Calibri"/>
              </a:rPr>
              <a:t>w,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step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50">
                <a:latin typeface="Cambria Math"/>
                <a:cs typeface="Cambria Math"/>
              </a:rPr>
              <a:t>M</a:t>
            </a:r>
            <a:r>
              <a:rPr dirty="0" baseline="-14957" sz="1950" spc="75">
                <a:latin typeface="Cambria Math"/>
                <a:cs typeface="Cambria Math"/>
              </a:rPr>
              <a:t>𝑤</a:t>
            </a:r>
            <a:r>
              <a:rPr dirty="0" baseline="-14957" sz="1950" spc="270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rejects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other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75">
                <a:latin typeface="Calibri"/>
                <a:cs typeface="Calibri"/>
              </a:rPr>
              <a:t>w,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step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2, </a:t>
            </a:r>
            <a:r>
              <a:rPr dirty="0" sz="1800" spc="50">
                <a:latin typeface="Cambria Math"/>
                <a:cs typeface="Cambria Math"/>
              </a:rPr>
              <a:t>M</a:t>
            </a:r>
            <a:r>
              <a:rPr dirty="0" baseline="-14957" sz="1950" spc="75">
                <a:latin typeface="Cambria Math"/>
                <a:cs typeface="Cambria Math"/>
              </a:rPr>
              <a:t>𝑤</a:t>
            </a:r>
            <a:r>
              <a:rPr dirty="0" baseline="-14957" sz="1950" spc="284">
                <a:latin typeface="Cambria Math"/>
                <a:cs typeface="Cambria Math"/>
              </a:rPr>
              <a:t> </a:t>
            </a:r>
            <a:r>
              <a:rPr dirty="0" sz="1800" spc="-10">
                <a:latin typeface="Calibri"/>
                <a:cs typeface="Calibri"/>
              </a:rPr>
              <a:t>accepts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alibri"/>
                <a:cs typeface="Calibri"/>
              </a:rPr>
              <a:t>it,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hence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L(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𝑤</a:t>
            </a:r>
            <a:r>
              <a:rPr dirty="0" baseline="-14957" sz="1950" spc="352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)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≠</a:t>
            </a:r>
            <a:r>
              <a:rPr dirty="0" sz="1800" spc="50">
                <a:latin typeface="Cambria Math"/>
                <a:cs typeface="Cambria Math"/>
              </a:rPr>
              <a:t>  </a:t>
            </a:r>
            <a:r>
              <a:rPr dirty="0" sz="1800" spc="-25">
                <a:latin typeface="Cambria Math"/>
                <a:cs typeface="Cambria Math"/>
              </a:rPr>
              <a:t>∅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8100" marR="190500">
              <a:lnSpc>
                <a:spcPts val="2150"/>
              </a:lnSpc>
              <a:spcBef>
                <a:spcPts val="80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L(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𝑤</a:t>
            </a:r>
            <a:r>
              <a:rPr dirty="0" baseline="-14957" sz="1950" spc="300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)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≠</a:t>
            </a:r>
            <a:r>
              <a:rPr dirty="0" sz="1800" spc="47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∅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rejects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other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75">
                <a:latin typeface="Calibri"/>
                <a:cs typeface="Calibri"/>
              </a:rPr>
              <a:t>w,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only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M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w.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Therefore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w.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733043" y="3180889"/>
            <a:ext cx="1658620" cy="0"/>
          </a:xfrm>
          <a:custGeom>
            <a:avLst/>
            <a:gdLst/>
            <a:ahLst/>
            <a:cxnLst/>
            <a:rect l="l" t="t" r="r" b="b"/>
            <a:pathLst>
              <a:path w="1658620" h="0">
                <a:moveTo>
                  <a:pt x="0" y="0"/>
                </a:moveTo>
                <a:lnTo>
                  <a:pt x="1658594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51792" y="3476043"/>
            <a:ext cx="340313" cy="13334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08622" y="3327062"/>
            <a:ext cx="371651" cy="304581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84413" y="64050"/>
            <a:ext cx="1087996" cy="27766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99610" y="18634"/>
            <a:ext cx="3293014" cy="366820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753043" y="2290419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 h="0">
                <a:moveTo>
                  <a:pt x="0" y="0"/>
                </a:moveTo>
                <a:lnTo>
                  <a:pt x="583944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04398" y="2198519"/>
            <a:ext cx="2614992" cy="311580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247137" y="1024"/>
            <a:ext cx="2840405" cy="1690784"/>
          </a:xfrm>
          <a:prstGeom prst="rect">
            <a:avLst/>
          </a:prstGeom>
        </p:spPr>
      </p:pic>
      <p:grpSp>
        <p:nvGrpSpPr>
          <p:cNvPr id="19" name="object 19" descr=""/>
          <p:cNvGrpSpPr/>
          <p:nvPr/>
        </p:nvGrpSpPr>
        <p:grpSpPr>
          <a:xfrm>
            <a:off x="5575664" y="2211484"/>
            <a:ext cx="3552825" cy="1449705"/>
            <a:chOff x="5575664" y="2211484"/>
            <a:chExt cx="3552825" cy="1449705"/>
          </a:xfrm>
        </p:grpSpPr>
        <p:pic>
          <p:nvPicPr>
            <p:cNvPr id="20" name="object 2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75664" y="2211484"/>
              <a:ext cx="3552573" cy="1449552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28424" y="3161949"/>
              <a:ext cx="780619" cy="223453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7698700" y="3358635"/>
              <a:ext cx="33020" cy="41910"/>
            </a:xfrm>
            <a:custGeom>
              <a:avLst/>
              <a:gdLst/>
              <a:ahLst/>
              <a:cxnLst/>
              <a:rect l="l" t="t" r="r" b="b"/>
              <a:pathLst>
                <a:path w="33020" h="41910">
                  <a:moveTo>
                    <a:pt x="2794" y="25542"/>
                  </a:moveTo>
                  <a:lnTo>
                    <a:pt x="2167" y="28519"/>
                  </a:lnTo>
                  <a:lnTo>
                    <a:pt x="1144" y="33621"/>
                  </a:lnTo>
                  <a:lnTo>
                    <a:pt x="0" y="39985"/>
                  </a:lnTo>
                  <a:lnTo>
                    <a:pt x="825" y="41173"/>
                  </a:lnTo>
                  <a:lnTo>
                    <a:pt x="3004" y="41564"/>
                  </a:lnTo>
                  <a:lnTo>
                    <a:pt x="3859" y="41173"/>
                  </a:lnTo>
                  <a:lnTo>
                    <a:pt x="4434" y="40312"/>
                  </a:lnTo>
                  <a:lnTo>
                    <a:pt x="7197" y="35647"/>
                  </a:lnTo>
                  <a:lnTo>
                    <a:pt x="9212" y="30557"/>
                  </a:lnTo>
                  <a:lnTo>
                    <a:pt x="9843" y="28519"/>
                  </a:lnTo>
                  <a:lnTo>
                    <a:pt x="8424" y="28519"/>
                  </a:lnTo>
                  <a:lnTo>
                    <a:pt x="4147" y="27618"/>
                  </a:lnTo>
                  <a:lnTo>
                    <a:pt x="2794" y="25542"/>
                  </a:lnTo>
                  <a:close/>
                </a:path>
                <a:path w="33020" h="41910">
                  <a:moveTo>
                    <a:pt x="10294" y="21130"/>
                  </a:moveTo>
                  <a:lnTo>
                    <a:pt x="3932" y="21130"/>
                  </a:lnTo>
                  <a:lnTo>
                    <a:pt x="3313" y="23074"/>
                  </a:lnTo>
                  <a:lnTo>
                    <a:pt x="2826" y="25389"/>
                  </a:lnTo>
                  <a:lnTo>
                    <a:pt x="2794" y="25542"/>
                  </a:lnTo>
                  <a:lnTo>
                    <a:pt x="4147" y="27618"/>
                  </a:lnTo>
                  <a:lnTo>
                    <a:pt x="8424" y="28519"/>
                  </a:lnTo>
                  <a:lnTo>
                    <a:pt x="8178" y="28519"/>
                  </a:lnTo>
                  <a:lnTo>
                    <a:pt x="10214" y="27321"/>
                  </a:lnTo>
                  <a:lnTo>
                    <a:pt x="11451" y="23323"/>
                  </a:lnTo>
                  <a:lnTo>
                    <a:pt x="10294" y="21130"/>
                  </a:lnTo>
                  <a:close/>
                </a:path>
                <a:path w="33020" h="41910">
                  <a:moveTo>
                    <a:pt x="10214" y="27321"/>
                  </a:moveTo>
                  <a:lnTo>
                    <a:pt x="8178" y="28519"/>
                  </a:lnTo>
                  <a:lnTo>
                    <a:pt x="9843" y="28519"/>
                  </a:lnTo>
                  <a:lnTo>
                    <a:pt x="10122" y="27618"/>
                  </a:lnTo>
                  <a:lnTo>
                    <a:pt x="10214" y="27321"/>
                  </a:lnTo>
                  <a:close/>
                </a:path>
                <a:path w="33020" h="41910">
                  <a:moveTo>
                    <a:pt x="12610" y="19852"/>
                  </a:moveTo>
                  <a:lnTo>
                    <a:pt x="6163" y="19852"/>
                  </a:lnTo>
                  <a:lnTo>
                    <a:pt x="10294" y="21130"/>
                  </a:lnTo>
                  <a:lnTo>
                    <a:pt x="11451" y="23323"/>
                  </a:lnTo>
                  <a:lnTo>
                    <a:pt x="12129" y="21130"/>
                  </a:lnTo>
                  <a:lnTo>
                    <a:pt x="12610" y="19852"/>
                  </a:lnTo>
                  <a:close/>
                </a:path>
                <a:path w="33020" h="41910">
                  <a:moveTo>
                    <a:pt x="6163" y="19852"/>
                  </a:moveTo>
                  <a:lnTo>
                    <a:pt x="3722" y="21130"/>
                  </a:lnTo>
                  <a:lnTo>
                    <a:pt x="3313" y="23074"/>
                  </a:lnTo>
                  <a:lnTo>
                    <a:pt x="3932" y="21130"/>
                  </a:lnTo>
                  <a:lnTo>
                    <a:pt x="10294" y="21130"/>
                  </a:lnTo>
                  <a:lnTo>
                    <a:pt x="6163" y="19852"/>
                  </a:lnTo>
                  <a:close/>
                </a:path>
                <a:path w="33020" h="41910">
                  <a:moveTo>
                    <a:pt x="7758" y="10066"/>
                  </a:moveTo>
                  <a:lnTo>
                    <a:pt x="6093" y="12730"/>
                  </a:lnTo>
                  <a:lnTo>
                    <a:pt x="4368" y="18061"/>
                  </a:lnTo>
                  <a:lnTo>
                    <a:pt x="3722" y="21130"/>
                  </a:lnTo>
                  <a:lnTo>
                    <a:pt x="6163" y="19852"/>
                  </a:lnTo>
                  <a:lnTo>
                    <a:pt x="12610" y="19852"/>
                  </a:lnTo>
                  <a:lnTo>
                    <a:pt x="13878" y="16567"/>
                  </a:lnTo>
                  <a:lnTo>
                    <a:pt x="14695" y="15262"/>
                  </a:lnTo>
                  <a:lnTo>
                    <a:pt x="12414" y="15262"/>
                  </a:lnTo>
                  <a:lnTo>
                    <a:pt x="8370" y="12730"/>
                  </a:lnTo>
                  <a:lnTo>
                    <a:pt x="7883" y="10608"/>
                  </a:lnTo>
                  <a:lnTo>
                    <a:pt x="7758" y="10066"/>
                  </a:lnTo>
                  <a:close/>
                </a:path>
                <a:path w="33020" h="41910">
                  <a:moveTo>
                    <a:pt x="12956" y="5410"/>
                  </a:moveTo>
                  <a:lnTo>
                    <a:pt x="10291" y="6021"/>
                  </a:lnTo>
                  <a:lnTo>
                    <a:pt x="7915" y="9814"/>
                  </a:lnTo>
                  <a:lnTo>
                    <a:pt x="7883" y="10608"/>
                  </a:lnTo>
                  <a:lnTo>
                    <a:pt x="8370" y="12730"/>
                  </a:lnTo>
                  <a:lnTo>
                    <a:pt x="12414" y="15262"/>
                  </a:lnTo>
                  <a:lnTo>
                    <a:pt x="15078" y="14650"/>
                  </a:lnTo>
                  <a:lnTo>
                    <a:pt x="17610" y="10608"/>
                  </a:lnTo>
                  <a:lnTo>
                    <a:pt x="17139" y="8550"/>
                  </a:lnTo>
                  <a:lnTo>
                    <a:pt x="17077" y="8279"/>
                  </a:lnTo>
                  <a:lnTo>
                    <a:pt x="17000" y="7942"/>
                  </a:lnTo>
                  <a:lnTo>
                    <a:pt x="12956" y="5410"/>
                  </a:lnTo>
                  <a:close/>
                </a:path>
                <a:path w="33020" h="41910">
                  <a:moveTo>
                    <a:pt x="15078" y="14650"/>
                  </a:moveTo>
                  <a:lnTo>
                    <a:pt x="12414" y="15262"/>
                  </a:lnTo>
                  <a:lnTo>
                    <a:pt x="14695" y="15262"/>
                  </a:lnTo>
                  <a:lnTo>
                    <a:pt x="15078" y="14650"/>
                  </a:lnTo>
                  <a:close/>
                </a:path>
                <a:path w="33020" h="41910">
                  <a:moveTo>
                    <a:pt x="32726" y="5410"/>
                  </a:moveTo>
                  <a:lnTo>
                    <a:pt x="12956" y="5410"/>
                  </a:lnTo>
                  <a:lnTo>
                    <a:pt x="17000" y="7942"/>
                  </a:lnTo>
                  <a:lnTo>
                    <a:pt x="17429" y="9814"/>
                  </a:lnTo>
                  <a:lnTo>
                    <a:pt x="17486" y="10066"/>
                  </a:lnTo>
                  <a:lnTo>
                    <a:pt x="17611" y="10608"/>
                  </a:lnTo>
                  <a:lnTo>
                    <a:pt x="18900" y="8550"/>
                  </a:lnTo>
                  <a:lnTo>
                    <a:pt x="23364" y="8279"/>
                  </a:lnTo>
                  <a:lnTo>
                    <a:pt x="32048" y="8279"/>
                  </a:lnTo>
                  <a:lnTo>
                    <a:pt x="32726" y="5410"/>
                  </a:lnTo>
                  <a:close/>
                </a:path>
                <a:path w="33020" h="41910">
                  <a:moveTo>
                    <a:pt x="32048" y="8279"/>
                  </a:moveTo>
                  <a:lnTo>
                    <a:pt x="23364" y="8279"/>
                  </a:lnTo>
                  <a:lnTo>
                    <a:pt x="29850" y="9814"/>
                  </a:lnTo>
                  <a:lnTo>
                    <a:pt x="31896" y="8550"/>
                  </a:lnTo>
                  <a:lnTo>
                    <a:pt x="32048" y="8279"/>
                  </a:lnTo>
                  <a:close/>
                </a:path>
                <a:path w="33020" h="41910">
                  <a:moveTo>
                    <a:pt x="21835" y="0"/>
                  </a:moveTo>
                  <a:lnTo>
                    <a:pt x="14163" y="2209"/>
                  </a:lnTo>
                  <a:lnTo>
                    <a:pt x="11093" y="4739"/>
                  </a:lnTo>
                  <a:lnTo>
                    <a:pt x="10290" y="6021"/>
                  </a:lnTo>
                  <a:lnTo>
                    <a:pt x="12956" y="5410"/>
                  </a:lnTo>
                  <a:lnTo>
                    <a:pt x="32726" y="5410"/>
                  </a:lnTo>
                  <a:lnTo>
                    <a:pt x="32885" y="4739"/>
                  </a:lnTo>
                  <a:lnTo>
                    <a:pt x="32992" y="4288"/>
                  </a:lnTo>
                  <a:lnTo>
                    <a:pt x="31790" y="2209"/>
                  </a:lnTo>
                  <a:lnTo>
                    <a:pt x="25958" y="468"/>
                  </a:lnTo>
                  <a:lnTo>
                    <a:pt x="218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04984" y="3218428"/>
              <a:ext cx="188765" cy="217512"/>
            </a:xfrm>
            <a:prstGeom prst="rect">
              <a:avLst/>
            </a:prstGeom>
          </p:spPr>
        </p:pic>
      </p:grpSp>
      <p:sp>
        <p:nvSpPr>
          <p:cNvPr id="24" name="object 24" descr=""/>
          <p:cNvSpPr/>
          <p:nvPr/>
        </p:nvSpPr>
        <p:spPr>
          <a:xfrm>
            <a:off x="6054671" y="3948848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 h="0">
                <a:moveTo>
                  <a:pt x="0" y="0"/>
                </a:moveTo>
                <a:lnTo>
                  <a:pt x="2663911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4335" y="2600321"/>
            <a:ext cx="6561883" cy="97294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59079" y="1010539"/>
            <a:ext cx="4733290" cy="987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003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𝐸</a:t>
            </a:r>
            <a:r>
              <a:rPr dirty="0" baseline="-14957" sz="1950">
                <a:latin typeface="Cambria Math"/>
                <a:cs typeface="Cambria Math"/>
              </a:rPr>
              <a:t>𝑇𝑀</a:t>
            </a:r>
            <a:r>
              <a:rPr dirty="0" baseline="-14957" sz="1950" spc="442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50">
                <a:latin typeface="Cambria Math"/>
                <a:cs typeface="Cambria Math"/>
              </a:rPr>
              <a:t>  </a:t>
            </a:r>
            <a:r>
              <a:rPr dirty="0" sz="1800">
                <a:latin typeface="Cambria Math"/>
                <a:cs typeface="Cambria Math"/>
              </a:rPr>
              <a:t>{&lt;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1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</a:t>
            </a:r>
            <a:r>
              <a:rPr dirty="0" sz="1800" spc="114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| 𝑀</a:t>
            </a:r>
            <a:r>
              <a:rPr dirty="0" sz="1800" spc="5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𝑖𝑠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𝑎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𝑇𝑀</a:t>
            </a:r>
            <a:r>
              <a:rPr dirty="0" sz="1800" spc="6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𝑎𝑛𝑑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𝐿(𝑀)</a:t>
            </a:r>
            <a:r>
              <a:rPr dirty="0" sz="1800" spc="50">
                <a:latin typeface="Cambria Math"/>
                <a:cs typeface="Cambria Math"/>
              </a:rPr>
              <a:t> 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55">
                <a:latin typeface="Cambria Math"/>
                <a:cs typeface="Cambria Math"/>
              </a:rPr>
              <a:t>  </a:t>
            </a:r>
            <a:r>
              <a:rPr dirty="0" sz="1800" spc="-25">
                <a:latin typeface="Cambria Math"/>
                <a:cs typeface="Cambria Math"/>
              </a:rPr>
              <a:t>∅}.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8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Theorem: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𝐸</a:t>
            </a:r>
            <a:r>
              <a:rPr dirty="0" baseline="-14957" sz="1950">
                <a:latin typeface="Cambria Math"/>
                <a:cs typeface="Cambria Math"/>
              </a:rPr>
              <a:t>𝑇𝑀</a:t>
            </a:r>
            <a:r>
              <a:rPr dirty="0" baseline="-14957" sz="1950" spc="284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undecidable.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71779" y="2247138"/>
            <a:ext cx="29013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Proof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by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reduction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from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L</a:t>
            </a:r>
            <a:r>
              <a:rPr dirty="0" baseline="-20833" sz="1800" spc="-30" b="1">
                <a:latin typeface="Times New Roman"/>
                <a:cs typeface="Times New Roman"/>
              </a:rPr>
              <a:t>TM</a:t>
            </a:r>
            <a:r>
              <a:rPr dirty="0" baseline="-20833" sz="1800" spc="89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89535">
              <a:lnSpc>
                <a:spcPct val="100000"/>
              </a:lnSpc>
            </a:pPr>
            <a:r>
              <a:rPr dirty="0" sz="1800" spc="30">
                <a:latin typeface="Cambria Math"/>
                <a:cs typeface="Cambria Math"/>
              </a:rPr>
              <a:t>M</a:t>
            </a:r>
            <a:r>
              <a:rPr dirty="0" baseline="-14957" sz="1950" spc="44">
                <a:latin typeface="Cambria Math"/>
                <a:cs typeface="Cambria Math"/>
              </a:rPr>
              <a:t>𝑤</a:t>
            </a:r>
            <a:endParaRPr baseline="-14957" sz="1950">
              <a:latin typeface="Cambria Math"/>
              <a:cs typeface="Cambria Math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71779" y="3893312"/>
            <a:ext cx="3054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Assume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decider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𝐸</a:t>
            </a:r>
            <a:r>
              <a:rPr dirty="0" baseline="-14957" sz="1950">
                <a:latin typeface="Cambria Math"/>
                <a:cs typeface="Cambria Math"/>
              </a:rPr>
              <a:t>𝑇𝑀</a:t>
            </a:r>
            <a:r>
              <a:rPr dirty="0" baseline="-14957" sz="1950" spc="270">
                <a:latin typeface="Cambria Math"/>
                <a:cs typeface="Cambria Math"/>
              </a:rPr>
              <a:t> </a:t>
            </a:r>
            <a:r>
              <a:rPr dirty="0" sz="1800" spc="-10">
                <a:latin typeface="Calibri"/>
                <a:cs typeface="Calibri"/>
              </a:rPr>
              <a:t>exists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71779" y="6088177"/>
            <a:ext cx="35496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But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65" b="1">
                <a:latin typeface="Times New Roman"/>
                <a:cs typeface="Times New Roman"/>
              </a:rPr>
              <a:t>L</a:t>
            </a:r>
            <a:r>
              <a:rPr dirty="0" baseline="-20833" sz="1800" spc="-97" b="1">
                <a:latin typeface="Times New Roman"/>
                <a:cs typeface="Times New Roman"/>
              </a:rPr>
              <a:t>TM</a:t>
            </a:r>
            <a:r>
              <a:rPr dirty="0" baseline="-20833" sz="1800" spc="-15" b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undecidable,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must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mbria Math"/>
                <a:cs typeface="Cambria Math"/>
              </a:rPr>
              <a:t>𝐸</a:t>
            </a:r>
            <a:r>
              <a:rPr dirty="0" baseline="-14957" sz="1950" spc="-30">
                <a:latin typeface="Cambria Math"/>
                <a:cs typeface="Cambria Math"/>
              </a:rPr>
              <a:t>𝑇𝑀</a:t>
            </a:r>
            <a:r>
              <a:rPr dirty="0" sz="1800" spc="-2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6647683"/>
            <a:ext cx="9144000" cy="210820"/>
            <a:chOff x="0" y="6647683"/>
            <a:chExt cx="9144000" cy="21082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47683"/>
              <a:ext cx="9144000" cy="2438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72072"/>
              <a:ext cx="9144000" cy="185927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0" y="667207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35253" y="250317"/>
            <a:ext cx="47326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Emptiness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/>
              <a:t>TMs</a:t>
            </a:r>
            <a:r>
              <a:rPr dirty="0" spc="-50"/>
              <a:t> </a:t>
            </a:r>
            <a:r>
              <a:rPr dirty="0"/>
              <a:t>is</a:t>
            </a:r>
            <a:r>
              <a:rPr dirty="0" spc="-55"/>
              <a:t> </a:t>
            </a:r>
            <a:r>
              <a:rPr dirty="0" spc="-10"/>
              <a:t>undecidable</a:t>
            </a:r>
          </a:p>
        </p:txBody>
      </p:sp>
      <p:grpSp>
        <p:nvGrpSpPr>
          <p:cNvPr id="13" name="object 13" descr=""/>
          <p:cNvGrpSpPr/>
          <p:nvPr/>
        </p:nvGrpSpPr>
        <p:grpSpPr>
          <a:xfrm>
            <a:off x="1388363" y="4440936"/>
            <a:ext cx="4210050" cy="1457960"/>
            <a:chOff x="1388363" y="4440936"/>
            <a:chExt cx="4210050" cy="1457960"/>
          </a:xfrm>
        </p:grpSpPr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04415" y="4440936"/>
              <a:ext cx="3793998" cy="145770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8363" y="5047526"/>
              <a:ext cx="576110" cy="237832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431797" y="5109972"/>
              <a:ext cx="417195" cy="78105"/>
            </a:xfrm>
            <a:custGeom>
              <a:avLst/>
              <a:gdLst/>
              <a:ahLst/>
              <a:cxnLst/>
              <a:rect l="l" t="t" r="r" b="b"/>
              <a:pathLst>
                <a:path w="417194" h="78104">
                  <a:moveTo>
                    <a:pt x="338963" y="0"/>
                  </a:moveTo>
                  <a:lnTo>
                    <a:pt x="338963" y="77723"/>
                  </a:lnTo>
                  <a:lnTo>
                    <a:pt x="390778" y="51815"/>
                  </a:lnTo>
                  <a:lnTo>
                    <a:pt x="351916" y="51815"/>
                  </a:lnTo>
                  <a:lnTo>
                    <a:pt x="351916" y="25907"/>
                  </a:lnTo>
                  <a:lnTo>
                    <a:pt x="390779" y="25907"/>
                  </a:lnTo>
                  <a:lnTo>
                    <a:pt x="338963" y="0"/>
                  </a:lnTo>
                  <a:close/>
                </a:path>
                <a:path w="417194" h="78104">
                  <a:moveTo>
                    <a:pt x="338963" y="25907"/>
                  </a:moveTo>
                  <a:lnTo>
                    <a:pt x="0" y="25907"/>
                  </a:lnTo>
                  <a:lnTo>
                    <a:pt x="0" y="51815"/>
                  </a:lnTo>
                  <a:lnTo>
                    <a:pt x="338963" y="51815"/>
                  </a:lnTo>
                  <a:lnTo>
                    <a:pt x="338963" y="25907"/>
                  </a:lnTo>
                  <a:close/>
                </a:path>
                <a:path w="417194" h="78104">
                  <a:moveTo>
                    <a:pt x="390779" y="25907"/>
                  </a:moveTo>
                  <a:lnTo>
                    <a:pt x="351916" y="25907"/>
                  </a:lnTo>
                  <a:lnTo>
                    <a:pt x="351916" y="51815"/>
                  </a:lnTo>
                  <a:lnTo>
                    <a:pt x="390778" y="51815"/>
                  </a:lnTo>
                  <a:lnTo>
                    <a:pt x="416687" y="38861"/>
                  </a:lnTo>
                  <a:lnTo>
                    <a:pt x="390779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984248" y="4380357"/>
            <a:ext cx="849630" cy="880110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5"/>
              </a:spcBef>
            </a:pPr>
            <a:r>
              <a:rPr dirty="0" baseline="13888" sz="2700" spc="-37" b="1">
                <a:latin typeface="Times New Roman"/>
                <a:cs typeface="Times New Roman"/>
              </a:rPr>
              <a:t>L</a:t>
            </a:r>
            <a:r>
              <a:rPr dirty="0" sz="1200" spc="-25" b="1">
                <a:latin typeface="Times New Roman"/>
                <a:cs typeface="Times New Roman"/>
              </a:rPr>
              <a:t>TM</a:t>
            </a:r>
            <a:endParaRPr sz="120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  <a:spcBef>
                <a:spcPts val="1205"/>
              </a:spcBef>
            </a:pPr>
            <a:r>
              <a:rPr dirty="0" sz="1800">
                <a:latin typeface="Cambria Math"/>
                <a:cs typeface="Cambria Math"/>
              </a:rPr>
              <a:t>&lt;</a:t>
            </a:r>
            <a:r>
              <a:rPr dirty="0" sz="1800" spc="85">
                <a:latin typeface="Cambria Math"/>
                <a:cs typeface="Cambria Math"/>
              </a:rPr>
              <a:t> </a:t>
            </a:r>
            <a:r>
              <a:rPr dirty="0" sz="1800" spc="40">
                <a:latin typeface="Cambria Math"/>
                <a:cs typeface="Cambria Math"/>
              </a:rPr>
              <a:t>M</a:t>
            </a:r>
            <a:r>
              <a:rPr dirty="0" baseline="-14957" sz="1950" spc="60">
                <a:latin typeface="Cambria Math"/>
                <a:cs typeface="Cambria Math"/>
              </a:rPr>
              <a:t>𝑤</a:t>
            </a:r>
            <a:r>
              <a:rPr dirty="0" sz="1800" spc="40">
                <a:latin typeface="Cambria Math"/>
                <a:cs typeface="Cambria Math"/>
              </a:rPr>
              <a:t>&gt;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83107" y="4984242"/>
            <a:ext cx="4648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Times New Roman"/>
                <a:cs typeface="Times New Roman"/>
              </a:rPr>
              <a:t>M,w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2875788" y="4780775"/>
            <a:ext cx="1573530" cy="732790"/>
            <a:chOff x="2875788" y="4780775"/>
            <a:chExt cx="1573530" cy="732790"/>
          </a:xfrm>
        </p:grpSpPr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5788" y="5047526"/>
              <a:ext cx="576110" cy="237832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2919222" y="5109971"/>
              <a:ext cx="417195" cy="78105"/>
            </a:xfrm>
            <a:custGeom>
              <a:avLst/>
              <a:gdLst/>
              <a:ahLst/>
              <a:cxnLst/>
              <a:rect l="l" t="t" r="r" b="b"/>
              <a:pathLst>
                <a:path w="417195" h="78104">
                  <a:moveTo>
                    <a:pt x="338963" y="0"/>
                  </a:moveTo>
                  <a:lnTo>
                    <a:pt x="338963" y="77723"/>
                  </a:lnTo>
                  <a:lnTo>
                    <a:pt x="390778" y="51815"/>
                  </a:lnTo>
                  <a:lnTo>
                    <a:pt x="351916" y="51815"/>
                  </a:lnTo>
                  <a:lnTo>
                    <a:pt x="351916" y="25907"/>
                  </a:lnTo>
                  <a:lnTo>
                    <a:pt x="390779" y="25907"/>
                  </a:lnTo>
                  <a:lnTo>
                    <a:pt x="338963" y="0"/>
                  </a:lnTo>
                  <a:close/>
                </a:path>
                <a:path w="417195" h="78104">
                  <a:moveTo>
                    <a:pt x="338963" y="25907"/>
                  </a:moveTo>
                  <a:lnTo>
                    <a:pt x="0" y="25907"/>
                  </a:lnTo>
                  <a:lnTo>
                    <a:pt x="0" y="51815"/>
                  </a:lnTo>
                  <a:lnTo>
                    <a:pt x="338963" y="51815"/>
                  </a:lnTo>
                  <a:lnTo>
                    <a:pt x="338963" y="25907"/>
                  </a:lnTo>
                  <a:close/>
                </a:path>
                <a:path w="417195" h="78104">
                  <a:moveTo>
                    <a:pt x="390779" y="25907"/>
                  </a:moveTo>
                  <a:lnTo>
                    <a:pt x="351916" y="25907"/>
                  </a:lnTo>
                  <a:lnTo>
                    <a:pt x="351916" y="51815"/>
                  </a:lnTo>
                  <a:lnTo>
                    <a:pt x="390778" y="51815"/>
                  </a:lnTo>
                  <a:lnTo>
                    <a:pt x="416687" y="38861"/>
                  </a:lnTo>
                  <a:lnTo>
                    <a:pt x="390779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82696" y="4780775"/>
              <a:ext cx="1166622" cy="732294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3741420" y="4989322"/>
            <a:ext cx="46735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0802" sz="2700" spc="-37">
                <a:latin typeface="Cambria Math"/>
                <a:cs typeface="Cambria Math"/>
              </a:rPr>
              <a:t>𝐸</a:t>
            </a:r>
            <a:r>
              <a:rPr dirty="0" sz="1300" spc="-25">
                <a:latin typeface="Cambria Math"/>
                <a:cs typeface="Cambria Math"/>
              </a:rPr>
              <a:t>𝑇𝑀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4364735" y="4864671"/>
            <a:ext cx="2217420" cy="582295"/>
            <a:chOff x="4364735" y="4864671"/>
            <a:chExt cx="2217420" cy="582295"/>
          </a:xfrm>
        </p:grpSpPr>
        <p:pic>
          <p:nvPicPr>
            <p:cNvPr id="25" name="object 2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64735" y="4864671"/>
              <a:ext cx="2171700" cy="236156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4408169" y="4926203"/>
              <a:ext cx="2012950" cy="78105"/>
            </a:xfrm>
            <a:custGeom>
              <a:avLst/>
              <a:gdLst/>
              <a:ahLst/>
              <a:cxnLst/>
              <a:rect l="l" t="t" r="r" b="b"/>
              <a:pathLst>
                <a:path w="2012950" h="78104">
                  <a:moveTo>
                    <a:pt x="1934971" y="0"/>
                  </a:moveTo>
                  <a:lnTo>
                    <a:pt x="1934844" y="77724"/>
                  </a:lnTo>
                  <a:lnTo>
                    <a:pt x="1986915" y="51816"/>
                  </a:lnTo>
                  <a:lnTo>
                    <a:pt x="1947799" y="51816"/>
                  </a:lnTo>
                  <a:lnTo>
                    <a:pt x="1947926" y="25908"/>
                  </a:lnTo>
                  <a:lnTo>
                    <a:pt x="1986619" y="25908"/>
                  </a:lnTo>
                  <a:lnTo>
                    <a:pt x="1934971" y="0"/>
                  </a:lnTo>
                  <a:close/>
                </a:path>
                <a:path w="2012950" h="78104">
                  <a:moveTo>
                    <a:pt x="0" y="20701"/>
                  </a:moveTo>
                  <a:lnTo>
                    <a:pt x="0" y="46609"/>
                  </a:lnTo>
                  <a:lnTo>
                    <a:pt x="1947798" y="51816"/>
                  </a:lnTo>
                  <a:lnTo>
                    <a:pt x="1934887" y="51816"/>
                  </a:lnTo>
                  <a:lnTo>
                    <a:pt x="1934929" y="25908"/>
                  </a:lnTo>
                  <a:lnTo>
                    <a:pt x="1947926" y="25908"/>
                  </a:lnTo>
                  <a:lnTo>
                    <a:pt x="0" y="20701"/>
                  </a:lnTo>
                  <a:close/>
                </a:path>
                <a:path w="2012950" h="78104">
                  <a:moveTo>
                    <a:pt x="1986619" y="25908"/>
                  </a:moveTo>
                  <a:lnTo>
                    <a:pt x="1947926" y="25908"/>
                  </a:lnTo>
                  <a:lnTo>
                    <a:pt x="1947799" y="51816"/>
                  </a:lnTo>
                  <a:lnTo>
                    <a:pt x="1986915" y="51816"/>
                  </a:lnTo>
                  <a:lnTo>
                    <a:pt x="2012695" y="38989"/>
                  </a:lnTo>
                  <a:lnTo>
                    <a:pt x="1986619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64735" y="5209070"/>
              <a:ext cx="2217419" cy="237832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4408169" y="5271516"/>
              <a:ext cx="2058035" cy="78105"/>
            </a:xfrm>
            <a:custGeom>
              <a:avLst/>
              <a:gdLst/>
              <a:ahLst/>
              <a:cxnLst/>
              <a:rect l="l" t="t" r="r" b="b"/>
              <a:pathLst>
                <a:path w="2058035" h="78104">
                  <a:moveTo>
                    <a:pt x="1980056" y="0"/>
                  </a:moveTo>
                  <a:lnTo>
                    <a:pt x="1980056" y="77724"/>
                  </a:lnTo>
                  <a:lnTo>
                    <a:pt x="2031873" y="51816"/>
                  </a:lnTo>
                  <a:lnTo>
                    <a:pt x="1993010" y="51816"/>
                  </a:lnTo>
                  <a:lnTo>
                    <a:pt x="1993010" y="25908"/>
                  </a:lnTo>
                  <a:lnTo>
                    <a:pt x="2031873" y="25908"/>
                  </a:lnTo>
                  <a:lnTo>
                    <a:pt x="1980056" y="0"/>
                  </a:lnTo>
                  <a:close/>
                </a:path>
                <a:path w="2058035" h="78104">
                  <a:moveTo>
                    <a:pt x="1980056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1980056" y="51816"/>
                  </a:lnTo>
                  <a:lnTo>
                    <a:pt x="1980056" y="25908"/>
                  </a:lnTo>
                  <a:close/>
                </a:path>
                <a:path w="2058035" h="78104">
                  <a:moveTo>
                    <a:pt x="2031873" y="25908"/>
                  </a:moveTo>
                  <a:lnTo>
                    <a:pt x="1993010" y="25908"/>
                  </a:lnTo>
                  <a:lnTo>
                    <a:pt x="1993010" y="51816"/>
                  </a:lnTo>
                  <a:lnTo>
                    <a:pt x="2031873" y="51816"/>
                  </a:lnTo>
                  <a:lnTo>
                    <a:pt x="2057780" y="38862"/>
                  </a:lnTo>
                  <a:lnTo>
                    <a:pt x="2031873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4501641" y="4574794"/>
            <a:ext cx="636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accept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512309" y="5341747"/>
            <a:ext cx="557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reject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662040" y="5348427"/>
            <a:ext cx="636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accept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710809" y="4516628"/>
            <a:ext cx="557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reject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625975" y="2553716"/>
            <a:ext cx="2647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accepts w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iff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L(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𝑤</a:t>
            </a:r>
            <a:r>
              <a:rPr dirty="0" baseline="-14957" sz="1950" spc="345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)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≠</a:t>
            </a:r>
            <a:r>
              <a:rPr dirty="0" sz="1800" spc="50">
                <a:latin typeface="Cambria Math"/>
                <a:cs typeface="Cambria Math"/>
              </a:rPr>
              <a:t>  </a:t>
            </a:r>
            <a:r>
              <a:rPr dirty="0" sz="1800" spc="-50">
                <a:latin typeface="Cambria Math"/>
                <a:cs typeface="Cambria Math"/>
              </a:rPr>
              <a:t>∅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6370404" y="2617307"/>
            <a:ext cx="1442085" cy="1212215"/>
            <a:chOff x="6370404" y="2617307"/>
            <a:chExt cx="1442085" cy="1212215"/>
          </a:xfrm>
        </p:grpSpPr>
        <p:pic>
          <p:nvPicPr>
            <p:cNvPr id="35" name="object 3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70404" y="3579961"/>
              <a:ext cx="214687" cy="200394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95164" y="3573207"/>
              <a:ext cx="771592" cy="256153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83205" y="3667015"/>
              <a:ext cx="152323" cy="123698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84316" y="2617307"/>
              <a:ext cx="527597" cy="234594"/>
            </a:xfrm>
            <a:prstGeom prst="rect">
              <a:avLst/>
            </a:prstGeom>
          </p:spPr>
        </p:pic>
      </p:grpSp>
      <p:pic>
        <p:nvPicPr>
          <p:cNvPr id="39" name="object 39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199034" y="3954236"/>
            <a:ext cx="247742" cy="101666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556914" y="3923926"/>
            <a:ext cx="717254" cy="202238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507651" y="3994818"/>
            <a:ext cx="286571" cy="139592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888765" y="3992614"/>
            <a:ext cx="599547" cy="274166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830555" y="4395458"/>
            <a:ext cx="470512" cy="137688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917186" y="4661772"/>
            <a:ext cx="535280" cy="186843"/>
          </a:xfrm>
          <a:prstGeom prst="rect">
            <a:avLst/>
          </a:prstGeom>
        </p:spPr>
      </p:pic>
      <p:grpSp>
        <p:nvGrpSpPr>
          <p:cNvPr id="45" name="object 45" descr=""/>
          <p:cNvGrpSpPr/>
          <p:nvPr/>
        </p:nvGrpSpPr>
        <p:grpSpPr>
          <a:xfrm>
            <a:off x="1773257" y="4157057"/>
            <a:ext cx="5708015" cy="1652905"/>
            <a:chOff x="1773257" y="4157057"/>
            <a:chExt cx="5708015" cy="1652905"/>
          </a:xfrm>
        </p:grpSpPr>
        <p:pic>
          <p:nvPicPr>
            <p:cNvPr id="46" name="object 46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477885" y="4404502"/>
              <a:ext cx="259017" cy="116078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591470" y="4652143"/>
              <a:ext cx="261847" cy="224815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36946" y="4945867"/>
              <a:ext cx="827082" cy="240758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176822" y="5316365"/>
              <a:ext cx="303992" cy="187959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87566" y="5645970"/>
              <a:ext cx="170111" cy="163830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68220" y="5321418"/>
              <a:ext cx="349397" cy="166094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555781" y="4989203"/>
              <a:ext cx="179160" cy="208280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552417" y="4542938"/>
              <a:ext cx="164925" cy="163830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773257" y="4157057"/>
              <a:ext cx="928405" cy="278297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774887" y="4224064"/>
              <a:ext cx="249576" cy="214064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396514" y="4180424"/>
              <a:ext cx="1316448" cy="265959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112768" y="5280965"/>
              <a:ext cx="548680" cy="196235"/>
            </a:xfrm>
            <a:prstGeom prst="rect">
              <a:avLst/>
            </a:prstGeom>
          </p:spPr>
        </p:pic>
      </p:grpSp>
      <p:pic>
        <p:nvPicPr>
          <p:cNvPr id="58" name="object 58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651170" y="4724519"/>
            <a:ext cx="331847" cy="149268"/>
          </a:xfrm>
          <a:prstGeom prst="rect">
            <a:avLst/>
          </a:prstGeom>
        </p:spPr>
      </p:pic>
      <p:pic>
        <p:nvPicPr>
          <p:cNvPr id="59" name="object 59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075347" y="4725709"/>
            <a:ext cx="654583" cy="237489"/>
          </a:xfrm>
          <a:prstGeom prst="rect">
            <a:avLst/>
          </a:prstGeom>
        </p:spPr>
      </p:pic>
      <p:pic>
        <p:nvPicPr>
          <p:cNvPr id="60" name="object 60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7594817" y="4962411"/>
            <a:ext cx="161267" cy="190500"/>
          </a:xfrm>
          <a:prstGeom prst="rect">
            <a:avLst/>
          </a:prstGeom>
        </p:spPr>
      </p:pic>
      <p:pic>
        <p:nvPicPr>
          <p:cNvPr id="61" name="object 61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7841863" y="5031962"/>
            <a:ext cx="462680" cy="168865"/>
          </a:xfrm>
          <a:prstGeom prst="rect">
            <a:avLst/>
          </a:prstGeom>
        </p:spPr>
      </p:pic>
      <p:pic>
        <p:nvPicPr>
          <p:cNvPr id="62" name="object 62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8472676" y="5061951"/>
            <a:ext cx="263549" cy="137160"/>
          </a:xfrm>
          <a:prstGeom prst="rect">
            <a:avLst/>
          </a:prstGeom>
        </p:spPr>
      </p:pic>
      <p:pic>
        <p:nvPicPr>
          <p:cNvPr id="63" name="object 63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576596" y="5391641"/>
            <a:ext cx="537115" cy="160296"/>
          </a:xfrm>
          <a:prstGeom prst="rect">
            <a:avLst/>
          </a:prstGeom>
        </p:spPr>
      </p:pic>
      <p:pic>
        <p:nvPicPr>
          <p:cNvPr id="64" name="object 64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688302" y="5362978"/>
            <a:ext cx="129367" cy="182672"/>
          </a:xfrm>
          <a:prstGeom prst="rect">
            <a:avLst/>
          </a:prstGeom>
        </p:spPr>
      </p:pic>
      <p:pic>
        <p:nvPicPr>
          <p:cNvPr id="65" name="object 65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250885" y="5373032"/>
            <a:ext cx="332321" cy="444470"/>
          </a:xfrm>
          <a:prstGeom prst="rect">
            <a:avLst/>
          </a:prstGeom>
        </p:spPr>
      </p:pic>
      <p:pic>
        <p:nvPicPr>
          <p:cNvPr id="66" name="object 66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534605" y="5654806"/>
            <a:ext cx="577413" cy="184069"/>
          </a:xfrm>
          <a:prstGeom prst="rect">
            <a:avLst/>
          </a:prstGeom>
        </p:spPr>
      </p:pic>
      <p:grpSp>
        <p:nvGrpSpPr>
          <p:cNvPr id="67" name="object 67" descr=""/>
          <p:cNvGrpSpPr/>
          <p:nvPr/>
        </p:nvGrpSpPr>
        <p:grpSpPr>
          <a:xfrm>
            <a:off x="6154527" y="125098"/>
            <a:ext cx="1600200" cy="2426335"/>
            <a:chOff x="6154527" y="125098"/>
            <a:chExt cx="1600200" cy="2426335"/>
          </a:xfrm>
        </p:grpSpPr>
        <p:pic>
          <p:nvPicPr>
            <p:cNvPr id="68" name="object 68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484996" y="125098"/>
              <a:ext cx="503040" cy="239676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499506" y="457497"/>
              <a:ext cx="198386" cy="195552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154527" y="281820"/>
              <a:ext cx="580209" cy="2082800"/>
            </a:xfrm>
            <a:prstGeom prst="rect">
              <a:avLst/>
            </a:prstGeom>
          </p:spPr>
        </p:pic>
        <p:pic>
          <p:nvPicPr>
            <p:cNvPr id="71" name="object 71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974158" y="786768"/>
              <a:ext cx="266315" cy="127222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985533" y="978310"/>
              <a:ext cx="223068" cy="196851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993220" y="1047942"/>
              <a:ext cx="761022" cy="686962"/>
            </a:xfrm>
            <a:prstGeom prst="rect">
              <a:avLst/>
            </a:prstGeom>
          </p:spPr>
        </p:pic>
        <p:pic>
          <p:nvPicPr>
            <p:cNvPr id="74" name="object 74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039450" y="1833625"/>
              <a:ext cx="397670" cy="133076"/>
            </a:xfrm>
            <a:prstGeom prst="rect">
              <a:avLst/>
            </a:prstGeom>
          </p:spPr>
        </p:pic>
        <p:pic>
          <p:nvPicPr>
            <p:cNvPr id="75" name="object 75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010656" y="2036443"/>
              <a:ext cx="708966" cy="514983"/>
            </a:xfrm>
            <a:prstGeom prst="rect">
              <a:avLst/>
            </a:prstGeom>
          </p:spPr>
        </p:pic>
      </p:grpSp>
      <p:pic>
        <p:nvPicPr>
          <p:cNvPr id="76" name="object 76" descr="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7101559" y="158873"/>
            <a:ext cx="129184" cy="150097"/>
          </a:xfrm>
          <a:prstGeom prst="rect">
            <a:avLst/>
          </a:prstGeom>
        </p:spPr>
      </p:pic>
      <p:pic>
        <p:nvPicPr>
          <p:cNvPr id="77" name="object 77" descr="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5649906" y="1125270"/>
            <a:ext cx="353882" cy="236220"/>
          </a:xfrm>
          <a:prstGeom prst="rect">
            <a:avLst/>
          </a:prstGeom>
        </p:spPr>
      </p:pic>
      <p:pic>
        <p:nvPicPr>
          <p:cNvPr id="78" name="object 78" descr="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7044926" y="484979"/>
            <a:ext cx="453119" cy="160865"/>
          </a:xfrm>
          <a:prstGeom prst="rect">
            <a:avLst/>
          </a:prstGeom>
        </p:spPr>
      </p:pic>
      <p:pic>
        <p:nvPicPr>
          <p:cNvPr id="79" name="object 79" descr="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7365988" y="733050"/>
            <a:ext cx="367581" cy="156210"/>
          </a:xfrm>
          <a:prstGeom prst="rect">
            <a:avLst/>
          </a:prstGeom>
        </p:spPr>
      </p:pic>
      <p:pic>
        <p:nvPicPr>
          <p:cNvPr id="80" name="object 80" descr="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821708" y="789998"/>
            <a:ext cx="120865" cy="93085"/>
          </a:xfrm>
          <a:prstGeom prst="rect">
            <a:avLst/>
          </a:prstGeom>
        </p:spPr>
      </p:pic>
      <p:pic>
        <p:nvPicPr>
          <p:cNvPr id="81" name="object 81" descr="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8075157" y="1050084"/>
            <a:ext cx="437627" cy="184222"/>
          </a:xfrm>
          <a:prstGeom prst="rect">
            <a:avLst/>
          </a:prstGeom>
        </p:spPr>
      </p:pic>
      <p:pic>
        <p:nvPicPr>
          <p:cNvPr id="82" name="object 82" descr="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8089385" y="1324606"/>
            <a:ext cx="370569" cy="464531"/>
          </a:xfrm>
          <a:prstGeom prst="rect">
            <a:avLst/>
          </a:prstGeom>
        </p:spPr>
      </p:pic>
      <p:pic>
        <p:nvPicPr>
          <p:cNvPr id="83" name="object 83" descr="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8102942" y="2222312"/>
            <a:ext cx="450531" cy="649109"/>
          </a:xfrm>
          <a:prstGeom prst="rect">
            <a:avLst/>
          </a:prstGeom>
        </p:spPr>
      </p:pic>
      <p:sp>
        <p:nvSpPr>
          <p:cNvPr id="84" name="object 8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306" y="250317"/>
            <a:ext cx="41941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Other</a:t>
            </a:r>
            <a:r>
              <a:rPr dirty="0" spc="-120"/>
              <a:t> </a:t>
            </a:r>
            <a:r>
              <a:rPr dirty="0"/>
              <a:t>Undecidable</a:t>
            </a:r>
            <a:r>
              <a:rPr dirty="0" spc="-95"/>
              <a:t> </a:t>
            </a:r>
            <a:r>
              <a:rPr dirty="0" spc="-10"/>
              <a:t>Problems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061464" y="1453133"/>
            <a:ext cx="339725" cy="208915"/>
          </a:xfrm>
          <a:custGeom>
            <a:avLst/>
            <a:gdLst/>
            <a:ahLst/>
            <a:cxnLst/>
            <a:rect l="l" t="t" r="r" b="b"/>
            <a:pathLst>
              <a:path w="339725" h="208914">
                <a:moveTo>
                  <a:pt x="294767" y="0"/>
                </a:moveTo>
                <a:lnTo>
                  <a:pt x="282829" y="3937"/>
                </a:lnTo>
                <a:lnTo>
                  <a:pt x="318643" y="104266"/>
                </a:lnTo>
                <a:lnTo>
                  <a:pt x="282829" y="204596"/>
                </a:lnTo>
                <a:lnTo>
                  <a:pt x="294767" y="208787"/>
                </a:lnTo>
                <a:lnTo>
                  <a:pt x="339344" y="108457"/>
                </a:lnTo>
                <a:lnTo>
                  <a:pt x="339344" y="100202"/>
                </a:lnTo>
                <a:lnTo>
                  <a:pt x="294767" y="0"/>
                </a:lnTo>
                <a:close/>
              </a:path>
              <a:path w="339725" h="208914">
                <a:moveTo>
                  <a:pt x="44450" y="0"/>
                </a:moveTo>
                <a:lnTo>
                  <a:pt x="0" y="100329"/>
                </a:lnTo>
                <a:lnTo>
                  <a:pt x="0" y="108585"/>
                </a:lnTo>
                <a:lnTo>
                  <a:pt x="44450" y="208787"/>
                </a:lnTo>
                <a:lnTo>
                  <a:pt x="56261" y="204724"/>
                </a:lnTo>
                <a:lnTo>
                  <a:pt x="20447" y="104393"/>
                </a:lnTo>
                <a:lnTo>
                  <a:pt x="56261" y="4190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17626" y="1107186"/>
            <a:ext cx="5831840" cy="1217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Define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descriptions,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i.e.,</a:t>
            </a:r>
            <a:endParaRPr sz="1800">
              <a:latin typeface="Calibri"/>
              <a:cs typeface="Calibri"/>
            </a:endParaRPr>
          </a:p>
          <a:p>
            <a:pPr marL="94043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Turing machine</a:t>
            </a:r>
            <a:r>
              <a:rPr dirty="0" sz="1800" spc="-1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1800">
              <a:latin typeface="Times New Roman"/>
              <a:cs typeface="Times New Roman"/>
            </a:endParaRPr>
          </a:p>
          <a:p>
            <a:pPr marL="337185" indent="-286385">
              <a:lnSpc>
                <a:spcPct val="100000"/>
              </a:lnSpc>
              <a:buFont typeface="Arial MT"/>
              <a:buChar char="•"/>
              <a:tabLst>
                <a:tab pos="337185" algn="l"/>
              </a:tabLst>
            </a:pPr>
            <a:r>
              <a:rPr dirty="0" sz="1800">
                <a:latin typeface="Cambria Math"/>
                <a:cs typeface="Cambria Math"/>
              </a:rPr>
              <a:t>𝐸</a:t>
            </a:r>
            <a:r>
              <a:rPr dirty="0" baseline="-14957" sz="1950">
                <a:latin typeface="Cambria Math"/>
                <a:cs typeface="Cambria Math"/>
              </a:rPr>
              <a:t>𝑇𝑀</a:t>
            </a:r>
            <a:r>
              <a:rPr dirty="0" baseline="-14957" sz="1950" spc="442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4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{&lt;</a:t>
            </a:r>
            <a:r>
              <a:rPr dirty="0" sz="1800" spc="114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14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</a:t>
            </a:r>
            <a:r>
              <a:rPr dirty="0" sz="1800" spc="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|</a:t>
            </a:r>
            <a:r>
              <a:rPr dirty="0" sz="1800" spc="1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4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𝑖𝑠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𝑎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𝑇𝑀</a:t>
            </a:r>
            <a:r>
              <a:rPr dirty="0" sz="1800" spc="5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𝑎𝑛𝑑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𝐿(𝑀)</a:t>
            </a:r>
            <a:r>
              <a:rPr dirty="0" sz="1800" spc="4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55">
                <a:latin typeface="Cambria Math"/>
                <a:cs typeface="Cambria Math"/>
              </a:rPr>
              <a:t>  </a:t>
            </a:r>
            <a:r>
              <a:rPr dirty="0" sz="1800" spc="-25">
                <a:latin typeface="Cambria Math"/>
                <a:cs typeface="Cambria Math"/>
              </a:rPr>
              <a:t>∅}.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30326" y="2847848"/>
            <a:ext cx="1933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0" indent="-3365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74650" algn="l"/>
              </a:tabLst>
            </a:pPr>
            <a:r>
              <a:rPr dirty="0" sz="1800">
                <a:latin typeface="Cambria Math"/>
                <a:cs typeface="Cambria Math"/>
              </a:rPr>
              <a:t>𝐼𝑁𝐹𝐼𝑁𝐼𝑇𝐸</a:t>
            </a:r>
            <a:r>
              <a:rPr dirty="0" baseline="-14957" sz="1950">
                <a:latin typeface="Cambria Math"/>
                <a:cs typeface="Cambria Math"/>
              </a:rPr>
              <a:t>𝑇𝑀</a:t>
            </a:r>
            <a:r>
              <a:rPr dirty="0" baseline="-14957" sz="1950" spc="450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637154" y="2916173"/>
            <a:ext cx="795020" cy="213360"/>
          </a:xfrm>
          <a:custGeom>
            <a:avLst/>
            <a:gdLst/>
            <a:ahLst/>
            <a:cxnLst/>
            <a:rect l="l" t="t" r="r" b="b"/>
            <a:pathLst>
              <a:path w="795020" h="213360">
                <a:moveTo>
                  <a:pt x="794639" y="3555"/>
                </a:moveTo>
                <a:lnTo>
                  <a:pt x="777494" y="3555"/>
                </a:lnTo>
                <a:lnTo>
                  <a:pt x="777494" y="211327"/>
                </a:lnTo>
                <a:lnTo>
                  <a:pt x="794639" y="211327"/>
                </a:lnTo>
                <a:lnTo>
                  <a:pt x="794639" y="3555"/>
                </a:lnTo>
                <a:close/>
              </a:path>
              <a:path w="795020" h="213360">
                <a:moveTo>
                  <a:pt x="71246" y="0"/>
                </a:moveTo>
                <a:lnTo>
                  <a:pt x="68325" y="0"/>
                </a:lnTo>
                <a:lnTo>
                  <a:pt x="56014" y="902"/>
                </a:lnTo>
                <a:lnTo>
                  <a:pt x="19367" y="26447"/>
                </a:lnTo>
                <a:lnTo>
                  <a:pt x="16979" y="35696"/>
                </a:lnTo>
                <a:lnTo>
                  <a:pt x="16938" y="35853"/>
                </a:lnTo>
                <a:lnTo>
                  <a:pt x="16128" y="46736"/>
                </a:lnTo>
                <a:lnTo>
                  <a:pt x="16128" y="52831"/>
                </a:lnTo>
                <a:lnTo>
                  <a:pt x="17018" y="59943"/>
                </a:lnTo>
                <a:lnTo>
                  <a:pt x="18668" y="67817"/>
                </a:lnTo>
                <a:lnTo>
                  <a:pt x="20446" y="75691"/>
                </a:lnTo>
                <a:lnTo>
                  <a:pt x="21336" y="80899"/>
                </a:lnTo>
                <a:lnTo>
                  <a:pt x="21336" y="88773"/>
                </a:lnTo>
                <a:lnTo>
                  <a:pt x="19557" y="92963"/>
                </a:lnTo>
                <a:lnTo>
                  <a:pt x="16001" y="96138"/>
                </a:lnTo>
                <a:lnTo>
                  <a:pt x="12572" y="99440"/>
                </a:lnTo>
                <a:lnTo>
                  <a:pt x="7112" y="101091"/>
                </a:lnTo>
                <a:lnTo>
                  <a:pt x="0" y="101346"/>
                </a:lnTo>
                <a:lnTo>
                  <a:pt x="0" y="110489"/>
                </a:lnTo>
                <a:lnTo>
                  <a:pt x="7112" y="110743"/>
                </a:lnTo>
                <a:lnTo>
                  <a:pt x="12572" y="112522"/>
                </a:lnTo>
                <a:lnTo>
                  <a:pt x="19557" y="118999"/>
                </a:lnTo>
                <a:lnTo>
                  <a:pt x="21336" y="123189"/>
                </a:lnTo>
                <a:lnTo>
                  <a:pt x="21336" y="130937"/>
                </a:lnTo>
                <a:lnTo>
                  <a:pt x="20446" y="136271"/>
                </a:lnTo>
                <a:lnTo>
                  <a:pt x="18668" y="144145"/>
                </a:lnTo>
                <a:lnTo>
                  <a:pt x="17018" y="152018"/>
                </a:lnTo>
                <a:lnTo>
                  <a:pt x="16128" y="159003"/>
                </a:lnTo>
                <a:lnTo>
                  <a:pt x="16128" y="165226"/>
                </a:lnTo>
                <a:lnTo>
                  <a:pt x="36393" y="205958"/>
                </a:lnTo>
                <a:lnTo>
                  <a:pt x="68325" y="212851"/>
                </a:lnTo>
                <a:lnTo>
                  <a:pt x="71246" y="212851"/>
                </a:lnTo>
                <a:lnTo>
                  <a:pt x="71246" y="204342"/>
                </a:lnTo>
                <a:lnTo>
                  <a:pt x="69595" y="204342"/>
                </a:lnTo>
                <a:lnTo>
                  <a:pt x="61930" y="203819"/>
                </a:lnTo>
                <a:lnTo>
                  <a:pt x="35051" y="167259"/>
                </a:lnTo>
                <a:lnTo>
                  <a:pt x="35051" y="162051"/>
                </a:lnTo>
                <a:lnTo>
                  <a:pt x="35813" y="155575"/>
                </a:lnTo>
                <a:lnTo>
                  <a:pt x="37337" y="147954"/>
                </a:lnTo>
                <a:lnTo>
                  <a:pt x="38734" y="140208"/>
                </a:lnTo>
                <a:lnTo>
                  <a:pt x="39496" y="134747"/>
                </a:lnTo>
                <a:lnTo>
                  <a:pt x="39496" y="125222"/>
                </a:lnTo>
                <a:lnTo>
                  <a:pt x="37718" y="120014"/>
                </a:lnTo>
                <a:lnTo>
                  <a:pt x="33908" y="115950"/>
                </a:lnTo>
                <a:lnTo>
                  <a:pt x="30225" y="111887"/>
                </a:lnTo>
                <a:lnTo>
                  <a:pt x="25781" y="108838"/>
                </a:lnTo>
                <a:lnTo>
                  <a:pt x="20700" y="106934"/>
                </a:lnTo>
                <a:lnTo>
                  <a:pt x="20700" y="104901"/>
                </a:lnTo>
                <a:lnTo>
                  <a:pt x="25781" y="102997"/>
                </a:lnTo>
                <a:lnTo>
                  <a:pt x="30225" y="99949"/>
                </a:lnTo>
                <a:lnTo>
                  <a:pt x="37718" y="91948"/>
                </a:lnTo>
                <a:lnTo>
                  <a:pt x="39496" y="86740"/>
                </a:lnTo>
                <a:lnTo>
                  <a:pt x="39496" y="77088"/>
                </a:lnTo>
                <a:lnTo>
                  <a:pt x="38734" y="71627"/>
                </a:lnTo>
                <a:lnTo>
                  <a:pt x="37337" y="64008"/>
                </a:lnTo>
                <a:lnTo>
                  <a:pt x="35813" y="56261"/>
                </a:lnTo>
                <a:lnTo>
                  <a:pt x="35051" y="49911"/>
                </a:lnTo>
                <a:lnTo>
                  <a:pt x="35051" y="44703"/>
                </a:lnTo>
                <a:lnTo>
                  <a:pt x="35613" y="35853"/>
                </a:lnTo>
                <a:lnTo>
                  <a:pt x="69595" y="8509"/>
                </a:lnTo>
                <a:lnTo>
                  <a:pt x="71246" y="8509"/>
                </a:lnTo>
                <a:lnTo>
                  <a:pt x="71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583301" y="2919729"/>
            <a:ext cx="17145" cy="208279"/>
          </a:xfrm>
          <a:custGeom>
            <a:avLst/>
            <a:gdLst/>
            <a:ahLst/>
            <a:cxnLst/>
            <a:rect l="l" t="t" r="r" b="b"/>
            <a:pathLst>
              <a:path w="17145" h="208280">
                <a:moveTo>
                  <a:pt x="17145" y="0"/>
                </a:moveTo>
                <a:lnTo>
                  <a:pt x="0" y="0"/>
                </a:lnTo>
                <a:lnTo>
                  <a:pt x="0" y="207772"/>
                </a:lnTo>
                <a:lnTo>
                  <a:pt x="17145" y="207772"/>
                </a:lnTo>
                <a:lnTo>
                  <a:pt x="171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993513" y="2919729"/>
            <a:ext cx="17145" cy="208279"/>
          </a:xfrm>
          <a:custGeom>
            <a:avLst/>
            <a:gdLst/>
            <a:ahLst/>
            <a:cxnLst/>
            <a:rect l="l" t="t" r="r" b="b"/>
            <a:pathLst>
              <a:path w="17145" h="208280">
                <a:moveTo>
                  <a:pt x="17145" y="0"/>
                </a:moveTo>
                <a:lnTo>
                  <a:pt x="0" y="0"/>
                </a:lnTo>
                <a:lnTo>
                  <a:pt x="0" y="207772"/>
                </a:lnTo>
                <a:lnTo>
                  <a:pt x="17145" y="207772"/>
                </a:lnTo>
                <a:lnTo>
                  <a:pt x="171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184140" y="2918205"/>
            <a:ext cx="350520" cy="212090"/>
          </a:xfrm>
          <a:custGeom>
            <a:avLst/>
            <a:gdLst/>
            <a:ahLst/>
            <a:cxnLst/>
            <a:rect l="l" t="t" r="r" b="b"/>
            <a:pathLst>
              <a:path w="350520" h="212089">
                <a:moveTo>
                  <a:pt x="282829" y="0"/>
                </a:moveTo>
                <a:lnTo>
                  <a:pt x="279781" y="8509"/>
                </a:lnTo>
                <a:lnTo>
                  <a:pt x="292048" y="13819"/>
                </a:lnTo>
                <a:lnTo>
                  <a:pt x="302577" y="21177"/>
                </a:lnTo>
                <a:lnTo>
                  <a:pt x="324016" y="55322"/>
                </a:lnTo>
                <a:lnTo>
                  <a:pt x="331088" y="104775"/>
                </a:lnTo>
                <a:lnTo>
                  <a:pt x="330303" y="123444"/>
                </a:lnTo>
                <a:lnTo>
                  <a:pt x="318515" y="169164"/>
                </a:lnTo>
                <a:lnTo>
                  <a:pt x="292209" y="197738"/>
                </a:lnTo>
                <a:lnTo>
                  <a:pt x="280162" y="203073"/>
                </a:lnTo>
                <a:lnTo>
                  <a:pt x="282829" y="211709"/>
                </a:lnTo>
                <a:lnTo>
                  <a:pt x="323244" y="187706"/>
                </a:lnTo>
                <a:lnTo>
                  <a:pt x="346011" y="143287"/>
                </a:lnTo>
                <a:lnTo>
                  <a:pt x="350393" y="105918"/>
                </a:lnTo>
                <a:lnTo>
                  <a:pt x="349310" y="86703"/>
                </a:lnTo>
                <a:lnTo>
                  <a:pt x="332867" y="37084"/>
                </a:lnTo>
                <a:lnTo>
                  <a:pt x="298166" y="5526"/>
                </a:lnTo>
                <a:lnTo>
                  <a:pt x="282829" y="0"/>
                </a:lnTo>
                <a:close/>
              </a:path>
              <a:path w="350520" h="212089">
                <a:moveTo>
                  <a:pt x="67563" y="0"/>
                </a:moveTo>
                <a:lnTo>
                  <a:pt x="27112" y="24056"/>
                </a:lnTo>
                <a:lnTo>
                  <a:pt x="4365" y="68548"/>
                </a:lnTo>
                <a:lnTo>
                  <a:pt x="0" y="105918"/>
                </a:lnTo>
                <a:lnTo>
                  <a:pt x="985" y="123444"/>
                </a:lnTo>
                <a:lnTo>
                  <a:pt x="17399" y="174752"/>
                </a:lnTo>
                <a:lnTo>
                  <a:pt x="52135" y="206184"/>
                </a:lnTo>
                <a:lnTo>
                  <a:pt x="67563" y="211709"/>
                </a:lnTo>
                <a:lnTo>
                  <a:pt x="70231" y="203073"/>
                </a:lnTo>
                <a:lnTo>
                  <a:pt x="58130" y="197738"/>
                </a:lnTo>
                <a:lnTo>
                  <a:pt x="47720" y="190309"/>
                </a:lnTo>
                <a:lnTo>
                  <a:pt x="26376" y="155638"/>
                </a:lnTo>
                <a:lnTo>
                  <a:pt x="19352" y="105918"/>
                </a:lnTo>
                <a:lnTo>
                  <a:pt x="19304" y="104775"/>
                </a:lnTo>
                <a:lnTo>
                  <a:pt x="26376" y="55322"/>
                </a:lnTo>
                <a:lnTo>
                  <a:pt x="47799" y="21177"/>
                </a:lnTo>
                <a:lnTo>
                  <a:pt x="70485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702814" y="2847848"/>
            <a:ext cx="27641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4895" algn="l"/>
              </a:tabLst>
            </a:pPr>
            <a:r>
              <a:rPr dirty="0" sz="1800">
                <a:latin typeface="Cambria Math"/>
                <a:cs typeface="Cambria Math"/>
              </a:rPr>
              <a:t>&lt;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1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</a:t>
            </a:r>
            <a:r>
              <a:rPr dirty="0" sz="1800" spc="16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𝑖𝑠</a:t>
            </a:r>
            <a:r>
              <a:rPr dirty="0" sz="1800" spc="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𝑎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𝑇𝑀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𝑎𝑛𝑑</a:t>
            </a:r>
            <a:r>
              <a:rPr dirty="0" sz="1800">
                <a:latin typeface="Cambria Math"/>
                <a:cs typeface="Cambria Math"/>
              </a:rPr>
              <a:t>	𝐿</a:t>
            </a:r>
            <a:r>
              <a:rPr dirty="0" sz="1800" spc="380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𝑀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679440" y="2847848"/>
            <a:ext cx="590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90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∞}.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30326" y="3671062"/>
            <a:ext cx="11652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0" indent="-3365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74650" algn="l"/>
              </a:tabLst>
            </a:pPr>
            <a:r>
              <a:rPr dirty="0" sz="1800">
                <a:latin typeface="Cambria Math"/>
                <a:cs typeface="Cambria Math"/>
              </a:rPr>
              <a:t>𝐿𝑇</a:t>
            </a:r>
            <a:r>
              <a:rPr dirty="0" baseline="-14957" sz="1950">
                <a:latin typeface="Cambria Math"/>
                <a:cs typeface="Cambria Math"/>
              </a:rPr>
              <a:t>𝑇𝑀</a:t>
            </a:r>
            <a:r>
              <a:rPr dirty="0" baseline="-14957" sz="1950" spc="352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869058" y="3739134"/>
            <a:ext cx="795020" cy="213360"/>
          </a:xfrm>
          <a:custGeom>
            <a:avLst/>
            <a:gdLst/>
            <a:ahLst/>
            <a:cxnLst/>
            <a:rect l="l" t="t" r="r" b="b"/>
            <a:pathLst>
              <a:path w="795019" h="213360">
                <a:moveTo>
                  <a:pt x="794639" y="3556"/>
                </a:moveTo>
                <a:lnTo>
                  <a:pt x="777494" y="3556"/>
                </a:lnTo>
                <a:lnTo>
                  <a:pt x="777494" y="211328"/>
                </a:lnTo>
                <a:lnTo>
                  <a:pt x="794639" y="211328"/>
                </a:lnTo>
                <a:lnTo>
                  <a:pt x="794639" y="3556"/>
                </a:lnTo>
                <a:close/>
              </a:path>
              <a:path w="795019" h="213360">
                <a:moveTo>
                  <a:pt x="71247" y="0"/>
                </a:moveTo>
                <a:lnTo>
                  <a:pt x="68326" y="0"/>
                </a:lnTo>
                <a:lnTo>
                  <a:pt x="56014" y="902"/>
                </a:lnTo>
                <a:lnTo>
                  <a:pt x="19367" y="26447"/>
                </a:lnTo>
                <a:lnTo>
                  <a:pt x="16129" y="46736"/>
                </a:lnTo>
                <a:lnTo>
                  <a:pt x="16129" y="52832"/>
                </a:lnTo>
                <a:lnTo>
                  <a:pt x="17018" y="59944"/>
                </a:lnTo>
                <a:lnTo>
                  <a:pt x="18668" y="67818"/>
                </a:lnTo>
                <a:lnTo>
                  <a:pt x="20447" y="75692"/>
                </a:lnTo>
                <a:lnTo>
                  <a:pt x="21336" y="80899"/>
                </a:lnTo>
                <a:lnTo>
                  <a:pt x="21336" y="88773"/>
                </a:lnTo>
                <a:lnTo>
                  <a:pt x="19558" y="92964"/>
                </a:lnTo>
                <a:lnTo>
                  <a:pt x="16002" y="96139"/>
                </a:lnTo>
                <a:lnTo>
                  <a:pt x="12573" y="99441"/>
                </a:lnTo>
                <a:lnTo>
                  <a:pt x="7112" y="101092"/>
                </a:lnTo>
                <a:lnTo>
                  <a:pt x="0" y="101346"/>
                </a:lnTo>
                <a:lnTo>
                  <a:pt x="0" y="110490"/>
                </a:lnTo>
                <a:lnTo>
                  <a:pt x="7112" y="110744"/>
                </a:lnTo>
                <a:lnTo>
                  <a:pt x="12573" y="112522"/>
                </a:lnTo>
                <a:lnTo>
                  <a:pt x="19558" y="118999"/>
                </a:lnTo>
                <a:lnTo>
                  <a:pt x="21336" y="123190"/>
                </a:lnTo>
                <a:lnTo>
                  <a:pt x="21336" y="130937"/>
                </a:lnTo>
                <a:lnTo>
                  <a:pt x="20447" y="136271"/>
                </a:lnTo>
                <a:lnTo>
                  <a:pt x="18668" y="144145"/>
                </a:lnTo>
                <a:lnTo>
                  <a:pt x="17018" y="152019"/>
                </a:lnTo>
                <a:lnTo>
                  <a:pt x="16129" y="159004"/>
                </a:lnTo>
                <a:lnTo>
                  <a:pt x="16129" y="165227"/>
                </a:lnTo>
                <a:lnTo>
                  <a:pt x="36393" y="205958"/>
                </a:lnTo>
                <a:lnTo>
                  <a:pt x="68326" y="212852"/>
                </a:lnTo>
                <a:lnTo>
                  <a:pt x="71247" y="212852"/>
                </a:lnTo>
                <a:lnTo>
                  <a:pt x="71247" y="204343"/>
                </a:lnTo>
                <a:lnTo>
                  <a:pt x="69596" y="204343"/>
                </a:lnTo>
                <a:lnTo>
                  <a:pt x="61930" y="203819"/>
                </a:lnTo>
                <a:lnTo>
                  <a:pt x="35052" y="167259"/>
                </a:lnTo>
                <a:lnTo>
                  <a:pt x="35052" y="162052"/>
                </a:lnTo>
                <a:lnTo>
                  <a:pt x="35814" y="155575"/>
                </a:lnTo>
                <a:lnTo>
                  <a:pt x="37338" y="147955"/>
                </a:lnTo>
                <a:lnTo>
                  <a:pt x="38735" y="140208"/>
                </a:lnTo>
                <a:lnTo>
                  <a:pt x="39497" y="134747"/>
                </a:lnTo>
                <a:lnTo>
                  <a:pt x="39497" y="125222"/>
                </a:lnTo>
                <a:lnTo>
                  <a:pt x="37718" y="120015"/>
                </a:lnTo>
                <a:lnTo>
                  <a:pt x="33909" y="115951"/>
                </a:lnTo>
                <a:lnTo>
                  <a:pt x="30226" y="111887"/>
                </a:lnTo>
                <a:lnTo>
                  <a:pt x="25781" y="108839"/>
                </a:lnTo>
                <a:lnTo>
                  <a:pt x="20701" y="106934"/>
                </a:lnTo>
                <a:lnTo>
                  <a:pt x="20701" y="104902"/>
                </a:lnTo>
                <a:lnTo>
                  <a:pt x="25781" y="102997"/>
                </a:lnTo>
                <a:lnTo>
                  <a:pt x="30226" y="99949"/>
                </a:lnTo>
                <a:lnTo>
                  <a:pt x="37718" y="91948"/>
                </a:lnTo>
                <a:lnTo>
                  <a:pt x="39497" y="86741"/>
                </a:lnTo>
                <a:lnTo>
                  <a:pt x="39497" y="77089"/>
                </a:lnTo>
                <a:lnTo>
                  <a:pt x="38735" y="71628"/>
                </a:lnTo>
                <a:lnTo>
                  <a:pt x="37338" y="64008"/>
                </a:lnTo>
                <a:lnTo>
                  <a:pt x="35814" y="56261"/>
                </a:lnTo>
                <a:lnTo>
                  <a:pt x="35052" y="49911"/>
                </a:lnTo>
                <a:lnTo>
                  <a:pt x="35052" y="44704"/>
                </a:lnTo>
                <a:lnTo>
                  <a:pt x="35613" y="35853"/>
                </a:lnTo>
                <a:lnTo>
                  <a:pt x="69596" y="8509"/>
                </a:lnTo>
                <a:lnTo>
                  <a:pt x="71247" y="8509"/>
                </a:lnTo>
                <a:lnTo>
                  <a:pt x="7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4344415" y="3741165"/>
            <a:ext cx="350520" cy="212090"/>
          </a:xfrm>
          <a:custGeom>
            <a:avLst/>
            <a:gdLst/>
            <a:ahLst/>
            <a:cxnLst/>
            <a:rect l="l" t="t" r="r" b="b"/>
            <a:pathLst>
              <a:path w="350520" h="212089">
                <a:moveTo>
                  <a:pt x="282829" y="0"/>
                </a:moveTo>
                <a:lnTo>
                  <a:pt x="279781" y="8508"/>
                </a:lnTo>
                <a:lnTo>
                  <a:pt x="292048" y="13819"/>
                </a:lnTo>
                <a:lnTo>
                  <a:pt x="302577" y="21177"/>
                </a:lnTo>
                <a:lnTo>
                  <a:pt x="324016" y="55322"/>
                </a:lnTo>
                <a:lnTo>
                  <a:pt x="331088" y="104774"/>
                </a:lnTo>
                <a:lnTo>
                  <a:pt x="330303" y="123443"/>
                </a:lnTo>
                <a:lnTo>
                  <a:pt x="318516" y="169163"/>
                </a:lnTo>
                <a:lnTo>
                  <a:pt x="292209" y="197738"/>
                </a:lnTo>
                <a:lnTo>
                  <a:pt x="280162" y="203072"/>
                </a:lnTo>
                <a:lnTo>
                  <a:pt x="282829" y="211708"/>
                </a:lnTo>
                <a:lnTo>
                  <a:pt x="323244" y="187705"/>
                </a:lnTo>
                <a:lnTo>
                  <a:pt x="346011" y="143287"/>
                </a:lnTo>
                <a:lnTo>
                  <a:pt x="350393" y="105917"/>
                </a:lnTo>
                <a:lnTo>
                  <a:pt x="349310" y="86703"/>
                </a:lnTo>
                <a:lnTo>
                  <a:pt x="332867" y="37083"/>
                </a:lnTo>
                <a:lnTo>
                  <a:pt x="298166" y="5526"/>
                </a:lnTo>
                <a:lnTo>
                  <a:pt x="282829" y="0"/>
                </a:lnTo>
                <a:close/>
              </a:path>
              <a:path w="350520" h="212089">
                <a:moveTo>
                  <a:pt x="67563" y="0"/>
                </a:moveTo>
                <a:lnTo>
                  <a:pt x="27112" y="24056"/>
                </a:lnTo>
                <a:lnTo>
                  <a:pt x="4365" y="68548"/>
                </a:lnTo>
                <a:lnTo>
                  <a:pt x="0" y="105917"/>
                </a:lnTo>
                <a:lnTo>
                  <a:pt x="985" y="123443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3" y="211708"/>
                </a:lnTo>
                <a:lnTo>
                  <a:pt x="70231" y="203072"/>
                </a:lnTo>
                <a:lnTo>
                  <a:pt x="58130" y="197738"/>
                </a:lnTo>
                <a:lnTo>
                  <a:pt x="47720" y="190309"/>
                </a:lnTo>
                <a:lnTo>
                  <a:pt x="26376" y="155638"/>
                </a:lnTo>
                <a:lnTo>
                  <a:pt x="19352" y="105917"/>
                </a:lnTo>
                <a:lnTo>
                  <a:pt x="19304" y="104774"/>
                </a:lnTo>
                <a:lnTo>
                  <a:pt x="26376" y="55322"/>
                </a:lnTo>
                <a:lnTo>
                  <a:pt x="47799" y="21177"/>
                </a:lnTo>
                <a:lnTo>
                  <a:pt x="70485" y="8508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935860" y="3671062"/>
            <a:ext cx="2691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&lt;</a:t>
            </a:r>
            <a:r>
              <a:rPr dirty="0" sz="1800" spc="8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1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</a:t>
            </a:r>
            <a:r>
              <a:rPr dirty="0" sz="1800" spc="16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𝑖𝑠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𝑎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𝑇𝑀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𝑎𝑛𝑑</a:t>
            </a:r>
            <a:r>
              <a:rPr dirty="0" sz="1800" spc="5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sz="1800" spc="370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𝑀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5159755" y="3741165"/>
            <a:ext cx="291465" cy="212090"/>
          </a:xfrm>
          <a:custGeom>
            <a:avLst/>
            <a:gdLst/>
            <a:ahLst/>
            <a:cxnLst/>
            <a:rect l="l" t="t" r="r" b="b"/>
            <a:pathLst>
              <a:path w="291464" h="212089">
                <a:moveTo>
                  <a:pt x="223393" y="0"/>
                </a:moveTo>
                <a:lnTo>
                  <a:pt x="220345" y="8508"/>
                </a:lnTo>
                <a:lnTo>
                  <a:pt x="232612" y="13819"/>
                </a:lnTo>
                <a:lnTo>
                  <a:pt x="243141" y="21177"/>
                </a:lnTo>
                <a:lnTo>
                  <a:pt x="264580" y="55322"/>
                </a:lnTo>
                <a:lnTo>
                  <a:pt x="271653" y="104774"/>
                </a:lnTo>
                <a:lnTo>
                  <a:pt x="270867" y="123443"/>
                </a:lnTo>
                <a:lnTo>
                  <a:pt x="259080" y="169163"/>
                </a:lnTo>
                <a:lnTo>
                  <a:pt x="232773" y="197738"/>
                </a:lnTo>
                <a:lnTo>
                  <a:pt x="220726" y="203072"/>
                </a:lnTo>
                <a:lnTo>
                  <a:pt x="223393" y="211708"/>
                </a:lnTo>
                <a:lnTo>
                  <a:pt x="263808" y="187705"/>
                </a:lnTo>
                <a:lnTo>
                  <a:pt x="286575" y="143287"/>
                </a:lnTo>
                <a:lnTo>
                  <a:pt x="290957" y="105917"/>
                </a:lnTo>
                <a:lnTo>
                  <a:pt x="289874" y="86703"/>
                </a:lnTo>
                <a:lnTo>
                  <a:pt x="273431" y="37083"/>
                </a:lnTo>
                <a:lnTo>
                  <a:pt x="238730" y="5526"/>
                </a:lnTo>
                <a:lnTo>
                  <a:pt x="223393" y="0"/>
                </a:lnTo>
                <a:close/>
              </a:path>
              <a:path w="291464" h="212089">
                <a:moveTo>
                  <a:pt x="67564" y="0"/>
                </a:moveTo>
                <a:lnTo>
                  <a:pt x="27112" y="24056"/>
                </a:lnTo>
                <a:lnTo>
                  <a:pt x="4365" y="68548"/>
                </a:lnTo>
                <a:lnTo>
                  <a:pt x="0" y="105917"/>
                </a:lnTo>
                <a:lnTo>
                  <a:pt x="985" y="123443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4" y="211708"/>
                </a:lnTo>
                <a:lnTo>
                  <a:pt x="70231" y="203072"/>
                </a:lnTo>
                <a:lnTo>
                  <a:pt x="58130" y="197738"/>
                </a:lnTo>
                <a:lnTo>
                  <a:pt x="47720" y="190309"/>
                </a:lnTo>
                <a:lnTo>
                  <a:pt x="26376" y="155638"/>
                </a:lnTo>
                <a:lnTo>
                  <a:pt x="19352" y="105917"/>
                </a:lnTo>
                <a:lnTo>
                  <a:pt x="19304" y="104774"/>
                </a:lnTo>
                <a:lnTo>
                  <a:pt x="26376" y="55322"/>
                </a:lnTo>
                <a:lnTo>
                  <a:pt x="47799" y="21177"/>
                </a:lnTo>
                <a:lnTo>
                  <a:pt x="70485" y="8508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4766564" y="3671062"/>
            <a:ext cx="8547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sz="1800" spc="37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𝑇</a:t>
            </a:r>
            <a:r>
              <a:rPr dirty="0" sz="1800" spc="395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}.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30326" y="4494022"/>
            <a:ext cx="16789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0" indent="-3365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74650" algn="l"/>
              </a:tabLst>
            </a:pPr>
            <a:r>
              <a:rPr dirty="0" sz="1800">
                <a:latin typeface="Cambria Math"/>
                <a:cs typeface="Cambria Math"/>
              </a:rPr>
              <a:t>𝐹𝐼𝑁𝐼𝑇𝐸</a:t>
            </a:r>
            <a:r>
              <a:rPr dirty="0" baseline="-14957" sz="1950">
                <a:latin typeface="Cambria Math"/>
                <a:cs typeface="Cambria Math"/>
              </a:rPr>
              <a:t>𝑇𝑀</a:t>
            </a:r>
            <a:r>
              <a:rPr dirty="0" baseline="-14957" sz="1950" spc="427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2384170" y="4562094"/>
            <a:ext cx="793115" cy="213360"/>
          </a:xfrm>
          <a:custGeom>
            <a:avLst/>
            <a:gdLst/>
            <a:ahLst/>
            <a:cxnLst/>
            <a:rect l="l" t="t" r="r" b="b"/>
            <a:pathLst>
              <a:path w="793114" h="213360">
                <a:moveTo>
                  <a:pt x="793115" y="3555"/>
                </a:moveTo>
                <a:lnTo>
                  <a:pt x="775970" y="3555"/>
                </a:lnTo>
                <a:lnTo>
                  <a:pt x="775970" y="211327"/>
                </a:lnTo>
                <a:lnTo>
                  <a:pt x="793115" y="211327"/>
                </a:lnTo>
                <a:lnTo>
                  <a:pt x="793115" y="3555"/>
                </a:lnTo>
                <a:close/>
              </a:path>
              <a:path w="793114" h="213360">
                <a:moveTo>
                  <a:pt x="71247" y="0"/>
                </a:moveTo>
                <a:lnTo>
                  <a:pt x="68326" y="0"/>
                </a:lnTo>
                <a:lnTo>
                  <a:pt x="56014" y="902"/>
                </a:lnTo>
                <a:lnTo>
                  <a:pt x="19367" y="26447"/>
                </a:lnTo>
                <a:lnTo>
                  <a:pt x="16129" y="46735"/>
                </a:lnTo>
                <a:lnTo>
                  <a:pt x="16129" y="52831"/>
                </a:lnTo>
                <a:lnTo>
                  <a:pt x="17018" y="59943"/>
                </a:lnTo>
                <a:lnTo>
                  <a:pt x="18668" y="67817"/>
                </a:lnTo>
                <a:lnTo>
                  <a:pt x="20447" y="75691"/>
                </a:lnTo>
                <a:lnTo>
                  <a:pt x="21336" y="80898"/>
                </a:lnTo>
                <a:lnTo>
                  <a:pt x="21336" y="88772"/>
                </a:lnTo>
                <a:lnTo>
                  <a:pt x="19558" y="92963"/>
                </a:lnTo>
                <a:lnTo>
                  <a:pt x="16002" y="96138"/>
                </a:lnTo>
                <a:lnTo>
                  <a:pt x="12573" y="99440"/>
                </a:lnTo>
                <a:lnTo>
                  <a:pt x="7112" y="101091"/>
                </a:lnTo>
                <a:lnTo>
                  <a:pt x="0" y="101345"/>
                </a:lnTo>
                <a:lnTo>
                  <a:pt x="0" y="110489"/>
                </a:lnTo>
                <a:lnTo>
                  <a:pt x="7112" y="110743"/>
                </a:lnTo>
                <a:lnTo>
                  <a:pt x="12573" y="112521"/>
                </a:lnTo>
                <a:lnTo>
                  <a:pt x="19558" y="118998"/>
                </a:lnTo>
                <a:lnTo>
                  <a:pt x="21336" y="123189"/>
                </a:lnTo>
                <a:lnTo>
                  <a:pt x="21336" y="130936"/>
                </a:lnTo>
                <a:lnTo>
                  <a:pt x="20447" y="136270"/>
                </a:lnTo>
                <a:lnTo>
                  <a:pt x="18668" y="144144"/>
                </a:lnTo>
                <a:lnTo>
                  <a:pt x="17018" y="152018"/>
                </a:lnTo>
                <a:lnTo>
                  <a:pt x="16129" y="159003"/>
                </a:lnTo>
                <a:lnTo>
                  <a:pt x="16129" y="165226"/>
                </a:lnTo>
                <a:lnTo>
                  <a:pt x="36393" y="205958"/>
                </a:lnTo>
                <a:lnTo>
                  <a:pt x="68326" y="212851"/>
                </a:lnTo>
                <a:lnTo>
                  <a:pt x="71247" y="212851"/>
                </a:lnTo>
                <a:lnTo>
                  <a:pt x="71247" y="204342"/>
                </a:lnTo>
                <a:lnTo>
                  <a:pt x="69596" y="204342"/>
                </a:lnTo>
                <a:lnTo>
                  <a:pt x="61930" y="203819"/>
                </a:lnTo>
                <a:lnTo>
                  <a:pt x="35052" y="167258"/>
                </a:lnTo>
                <a:lnTo>
                  <a:pt x="35052" y="162051"/>
                </a:lnTo>
                <a:lnTo>
                  <a:pt x="35814" y="155574"/>
                </a:lnTo>
                <a:lnTo>
                  <a:pt x="37337" y="147954"/>
                </a:lnTo>
                <a:lnTo>
                  <a:pt x="38735" y="140207"/>
                </a:lnTo>
                <a:lnTo>
                  <a:pt x="39497" y="134746"/>
                </a:lnTo>
                <a:lnTo>
                  <a:pt x="39497" y="125221"/>
                </a:lnTo>
                <a:lnTo>
                  <a:pt x="37718" y="120014"/>
                </a:lnTo>
                <a:lnTo>
                  <a:pt x="33909" y="115950"/>
                </a:lnTo>
                <a:lnTo>
                  <a:pt x="30226" y="111886"/>
                </a:lnTo>
                <a:lnTo>
                  <a:pt x="25781" y="108838"/>
                </a:lnTo>
                <a:lnTo>
                  <a:pt x="20701" y="106933"/>
                </a:lnTo>
                <a:lnTo>
                  <a:pt x="20701" y="104901"/>
                </a:lnTo>
                <a:lnTo>
                  <a:pt x="25781" y="102996"/>
                </a:lnTo>
                <a:lnTo>
                  <a:pt x="30226" y="99948"/>
                </a:lnTo>
                <a:lnTo>
                  <a:pt x="37718" y="91947"/>
                </a:lnTo>
                <a:lnTo>
                  <a:pt x="39497" y="86740"/>
                </a:lnTo>
                <a:lnTo>
                  <a:pt x="39497" y="77088"/>
                </a:lnTo>
                <a:lnTo>
                  <a:pt x="38735" y="71627"/>
                </a:lnTo>
                <a:lnTo>
                  <a:pt x="37337" y="64007"/>
                </a:lnTo>
                <a:lnTo>
                  <a:pt x="35814" y="56260"/>
                </a:lnTo>
                <a:lnTo>
                  <a:pt x="35052" y="49910"/>
                </a:lnTo>
                <a:lnTo>
                  <a:pt x="35052" y="44703"/>
                </a:lnTo>
                <a:lnTo>
                  <a:pt x="35613" y="35853"/>
                </a:lnTo>
                <a:lnTo>
                  <a:pt x="69596" y="8508"/>
                </a:lnTo>
                <a:lnTo>
                  <a:pt x="71247" y="8508"/>
                </a:lnTo>
                <a:lnTo>
                  <a:pt x="7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6127369" y="4565650"/>
            <a:ext cx="17145" cy="208279"/>
          </a:xfrm>
          <a:custGeom>
            <a:avLst/>
            <a:gdLst/>
            <a:ahLst/>
            <a:cxnLst/>
            <a:rect l="l" t="t" r="r" b="b"/>
            <a:pathLst>
              <a:path w="17145" h="208279">
                <a:moveTo>
                  <a:pt x="17144" y="0"/>
                </a:moveTo>
                <a:lnTo>
                  <a:pt x="0" y="0"/>
                </a:lnTo>
                <a:lnTo>
                  <a:pt x="0" y="207772"/>
                </a:lnTo>
                <a:lnTo>
                  <a:pt x="17144" y="207772"/>
                </a:lnTo>
                <a:lnTo>
                  <a:pt x="17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5537580" y="4565650"/>
            <a:ext cx="17145" cy="208279"/>
          </a:xfrm>
          <a:custGeom>
            <a:avLst/>
            <a:gdLst/>
            <a:ahLst/>
            <a:cxnLst/>
            <a:rect l="l" t="t" r="r" b="b"/>
            <a:pathLst>
              <a:path w="17145" h="208279">
                <a:moveTo>
                  <a:pt x="17145" y="0"/>
                </a:moveTo>
                <a:lnTo>
                  <a:pt x="0" y="0"/>
                </a:lnTo>
                <a:lnTo>
                  <a:pt x="0" y="207772"/>
                </a:lnTo>
                <a:lnTo>
                  <a:pt x="17145" y="207772"/>
                </a:lnTo>
                <a:lnTo>
                  <a:pt x="171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5729732" y="4564126"/>
            <a:ext cx="350520" cy="212090"/>
          </a:xfrm>
          <a:custGeom>
            <a:avLst/>
            <a:gdLst/>
            <a:ahLst/>
            <a:cxnLst/>
            <a:rect l="l" t="t" r="r" b="b"/>
            <a:pathLst>
              <a:path w="350520" h="212089">
                <a:moveTo>
                  <a:pt x="282828" y="0"/>
                </a:moveTo>
                <a:lnTo>
                  <a:pt x="279780" y="8509"/>
                </a:lnTo>
                <a:lnTo>
                  <a:pt x="292048" y="13819"/>
                </a:lnTo>
                <a:lnTo>
                  <a:pt x="302577" y="21177"/>
                </a:lnTo>
                <a:lnTo>
                  <a:pt x="324016" y="55322"/>
                </a:lnTo>
                <a:lnTo>
                  <a:pt x="331088" y="104775"/>
                </a:lnTo>
                <a:lnTo>
                  <a:pt x="330303" y="123443"/>
                </a:lnTo>
                <a:lnTo>
                  <a:pt x="318515" y="169163"/>
                </a:lnTo>
                <a:lnTo>
                  <a:pt x="292209" y="197738"/>
                </a:lnTo>
                <a:lnTo>
                  <a:pt x="280162" y="203073"/>
                </a:lnTo>
                <a:lnTo>
                  <a:pt x="282828" y="211709"/>
                </a:lnTo>
                <a:lnTo>
                  <a:pt x="323244" y="187706"/>
                </a:lnTo>
                <a:lnTo>
                  <a:pt x="346011" y="143287"/>
                </a:lnTo>
                <a:lnTo>
                  <a:pt x="350392" y="105918"/>
                </a:lnTo>
                <a:lnTo>
                  <a:pt x="349310" y="86703"/>
                </a:lnTo>
                <a:lnTo>
                  <a:pt x="332866" y="37084"/>
                </a:lnTo>
                <a:lnTo>
                  <a:pt x="298166" y="5526"/>
                </a:lnTo>
                <a:lnTo>
                  <a:pt x="282828" y="0"/>
                </a:lnTo>
                <a:close/>
              </a:path>
              <a:path w="350520" h="212089">
                <a:moveTo>
                  <a:pt x="67563" y="0"/>
                </a:moveTo>
                <a:lnTo>
                  <a:pt x="27112" y="24056"/>
                </a:lnTo>
                <a:lnTo>
                  <a:pt x="4365" y="68548"/>
                </a:lnTo>
                <a:lnTo>
                  <a:pt x="0" y="105918"/>
                </a:lnTo>
                <a:lnTo>
                  <a:pt x="985" y="123443"/>
                </a:lnTo>
                <a:lnTo>
                  <a:pt x="17398" y="174751"/>
                </a:lnTo>
                <a:lnTo>
                  <a:pt x="52135" y="206184"/>
                </a:lnTo>
                <a:lnTo>
                  <a:pt x="67563" y="211709"/>
                </a:lnTo>
                <a:lnTo>
                  <a:pt x="70230" y="203073"/>
                </a:lnTo>
                <a:lnTo>
                  <a:pt x="58130" y="197738"/>
                </a:lnTo>
                <a:lnTo>
                  <a:pt x="47720" y="190309"/>
                </a:lnTo>
                <a:lnTo>
                  <a:pt x="26376" y="155638"/>
                </a:lnTo>
                <a:lnTo>
                  <a:pt x="19352" y="105918"/>
                </a:lnTo>
                <a:lnTo>
                  <a:pt x="19303" y="104775"/>
                </a:lnTo>
                <a:lnTo>
                  <a:pt x="26376" y="55322"/>
                </a:lnTo>
                <a:lnTo>
                  <a:pt x="47799" y="21177"/>
                </a:lnTo>
                <a:lnTo>
                  <a:pt x="70484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2449829" y="4494022"/>
            <a:ext cx="3562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&lt;</a:t>
            </a:r>
            <a:r>
              <a:rPr dirty="0" sz="1800" spc="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1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</a:t>
            </a:r>
            <a:r>
              <a:rPr dirty="0" sz="1800" spc="17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𝑖𝑠</a:t>
            </a:r>
            <a:r>
              <a:rPr dirty="0" sz="1800" spc="5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𝑎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𝑇𝑀</a:t>
            </a:r>
            <a:r>
              <a:rPr dirty="0" sz="1800" spc="5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𝑎𝑛𝑑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∃𝑛</a:t>
            </a:r>
            <a:r>
              <a:rPr dirty="0" sz="1800" spc="12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𝑁,</a:t>
            </a:r>
            <a:r>
              <a:rPr dirty="0" sz="1800" spc="45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sz="1800" spc="390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𝑀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223508" y="4494022"/>
            <a:ext cx="533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90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𝑛}.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30326" y="5317363"/>
            <a:ext cx="13188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0" indent="-3365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74650" algn="l"/>
              </a:tabLst>
            </a:pPr>
            <a:r>
              <a:rPr dirty="0" sz="1800">
                <a:latin typeface="Cambria Math"/>
                <a:cs typeface="Cambria Math"/>
              </a:rPr>
              <a:t>𝐴𝐿𝐿</a:t>
            </a:r>
            <a:r>
              <a:rPr dirty="0" baseline="-14957" sz="1950">
                <a:latin typeface="Cambria Math"/>
                <a:cs typeface="Cambria Math"/>
              </a:rPr>
              <a:t>𝑇𝑀</a:t>
            </a:r>
            <a:r>
              <a:rPr dirty="0" baseline="-14957" sz="1950" spc="607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2024507" y="5385053"/>
            <a:ext cx="793115" cy="213360"/>
          </a:xfrm>
          <a:custGeom>
            <a:avLst/>
            <a:gdLst/>
            <a:ahLst/>
            <a:cxnLst/>
            <a:rect l="l" t="t" r="r" b="b"/>
            <a:pathLst>
              <a:path w="793114" h="213360">
                <a:moveTo>
                  <a:pt x="793115" y="3556"/>
                </a:moveTo>
                <a:lnTo>
                  <a:pt x="775969" y="3556"/>
                </a:lnTo>
                <a:lnTo>
                  <a:pt x="775969" y="211277"/>
                </a:lnTo>
                <a:lnTo>
                  <a:pt x="793115" y="211277"/>
                </a:lnTo>
                <a:lnTo>
                  <a:pt x="793115" y="3556"/>
                </a:lnTo>
                <a:close/>
              </a:path>
              <a:path w="793114" h="213360">
                <a:moveTo>
                  <a:pt x="71247" y="0"/>
                </a:moveTo>
                <a:lnTo>
                  <a:pt x="68325" y="0"/>
                </a:lnTo>
                <a:lnTo>
                  <a:pt x="56014" y="902"/>
                </a:lnTo>
                <a:lnTo>
                  <a:pt x="19367" y="26447"/>
                </a:lnTo>
                <a:lnTo>
                  <a:pt x="16129" y="46736"/>
                </a:lnTo>
                <a:lnTo>
                  <a:pt x="16129" y="52832"/>
                </a:lnTo>
                <a:lnTo>
                  <a:pt x="17018" y="59944"/>
                </a:lnTo>
                <a:lnTo>
                  <a:pt x="18668" y="67818"/>
                </a:lnTo>
                <a:lnTo>
                  <a:pt x="20447" y="75692"/>
                </a:lnTo>
                <a:lnTo>
                  <a:pt x="21336" y="80899"/>
                </a:lnTo>
                <a:lnTo>
                  <a:pt x="21336" y="88773"/>
                </a:lnTo>
                <a:lnTo>
                  <a:pt x="19557" y="92964"/>
                </a:lnTo>
                <a:lnTo>
                  <a:pt x="16001" y="96139"/>
                </a:lnTo>
                <a:lnTo>
                  <a:pt x="12573" y="99441"/>
                </a:lnTo>
                <a:lnTo>
                  <a:pt x="7112" y="101092"/>
                </a:lnTo>
                <a:lnTo>
                  <a:pt x="0" y="101346"/>
                </a:lnTo>
                <a:lnTo>
                  <a:pt x="0" y="110490"/>
                </a:lnTo>
                <a:lnTo>
                  <a:pt x="7112" y="110744"/>
                </a:lnTo>
                <a:lnTo>
                  <a:pt x="12573" y="112522"/>
                </a:lnTo>
                <a:lnTo>
                  <a:pt x="19557" y="118999"/>
                </a:lnTo>
                <a:lnTo>
                  <a:pt x="21336" y="123190"/>
                </a:lnTo>
                <a:lnTo>
                  <a:pt x="21336" y="130937"/>
                </a:lnTo>
                <a:lnTo>
                  <a:pt x="20447" y="136271"/>
                </a:lnTo>
                <a:lnTo>
                  <a:pt x="18668" y="144145"/>
                </a:lnTo>
                <a:lnTo>
                  <a:pt x="17018" y="152019"/>
                </a:lnTo>
                <a:lnTo>
                  <a:pt x="16129" y="159004"/>
                </a:lnTo>
                <a:lnTo>
                  <a:pt x="16129" y="165227"/>
                </a:lnTo>
                <a:lnTo>
                  <a:pt x="36393" y="205978"/>
                </a:lnTo>
                <a:lnTo>
                  <a:pt x="68325" y="212877"/>
                </a:lnTo>
                <a:lnTo>
                  <a:pt x="71247" y="212877"/>
                </a:lnTo>
                <a:lnTo>
                  <a:pt x="71247" y="204394"/>
                </a:lnTo>
                <a:lnTo>
                  <a:pt x="69595" y="204394"/>
                </a:lnTo>
                <a:lnTo>
                  <a:pt x="61930" y="203862"/>
                </a:lnTo>
                <a:lnTo>
                  <a:pt x="35051" y="167259"/>
                </a:lnTo>
                <a:lnTo>
                  <a:pt x="35051" y="162052"/>
                </a:lnTo>
                <a:lnTo>
                  <a:pt x="35813" y="155575"/>
                </a:lnTo>
                <a:lnTo>
                  <a:pt x="37337" y="147955"/>
                </a:lnTo>
                <a:lnTo>
                  <a:pt x="38735" y="140208"/>
                </a:lnTo>
                <a:lnTo>
                  <a:pt x="39497" y="134747"/>
                </a:lnTo>
                <a:lnTo>
                  <a:pt x="39497" y="125222"/>
                </a:lnTo>
                <a:lnTo>
                  <a:pt x="37718" y="120015"/>
                </a:lnTo>
                <a:lnTo>
                  <a:pt x="33909" y="115951"/>
                </a:lnTo>
                <a:lnTo>
                  <a:pt x="30225" y="111887"/>
                </a:lnTo>
                <a:lnTo>
                  <a:pt x="25781" y="108839"/>
                </a:lnTo>
                <a:lnTo>
                  <a:pt x="20700" y="106934"/>
                </a:lnTo>
                <a:lnTo>
                  <a:pt x="20700" y="104902"/>
                </a:lnTo>
                <a:lnTo>
                  <a:pt x="25781" y="102997"/>
                </a:lnTo>
                <a:lnTo>
                  <a:pt x="30225" y="99949"/>
                </a:lnTo>
                <a:lnTo>
                  <a:pt x="37718" y="91948"/>
                </a:lnTo>
                <a:lnTo>
                  <a:pt x="39497" y="86741"/>
                </a:lnTo>
                <a:lnTo>
                  <a:pt x="39497" y="77089"/>
                </a:lnTo>
                <a:lnTo>
                  <a:pt x="38735" y="71628"/>
                </a:lnTo>
                <a:lnTo>
                  <a:pt x="37337" y="64008"/>
                </a:lnTo>
                <a:lnTo>
                  <a:pt x="35813" y="56261"/>
                </a:lnTo>
                <a:lnTo>
                  <a:pt x="35051" y="49911"/>
                </a:lnTo>
                <a:lnTo>
                  <a:pt x="35051" y="44704"/>
                </a:lnTo>
                <a:lnTo>
                  <a:pt x="35613" y="35853"/>
                </a:lnTo>
                <a:lnTo>
                  <a:pt x="69595" y="8509"/>
                </a:lnTo>
                <a:lnTo>
                  <a:pt x="71247" y="8509"/>
                </a:lnTo>
                <a:lnTo>
                  <a:pt x="7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4499864" y="5387085"/>
            <a:ext cx="350520" cy="212090"/>
          </a:xfrm>
          <a:custGeom>
            <a:avLst/>
            <a:gdLst/>
            <a:ahLst/>
            <a:cxnLst/>
            <a:rect l="l" t="t" r="r" b="b"/>
            <a:pathLst>
              <a:path w="350520" h="212089">
                <a:moveTo>
                  <a:pt x="282828" y="0"/>
                </a:moveTo>
                <a:lnTo>
                  <a:pt x="279781" y="8508"/>
                </a:lnTo>
                <a:lnTo>
                  <a:pt x="292048" y="13819"/>
                </a:lnTo>
                <a:lnTo>
                  <a:pt x="302577" y="21177"/>
                </a:lnTo>
                <a:lnTo>
                  <a:pt x="324016" y="55322"/>
                </a:lnTo>
                <a:lnTo>
                  <a:pt x="331088" y="104775"/>
                </a:lnTo>
                <a:lnTo>
                  <a:pt x="330303" y="123443"/>
                </a:lnTo>
                <a:lnTo>
                  <a:pt x="318515" y="169163"/>
                </a:lnTo>
                <a:lnTo>
                  <a:pt x="292209" y="197749"/>
                </a:lnTo>
                <a:lnTo>
                  <a:pt x="280162" y="203098"/>
                </a:lnTo>
                <a:lnTo>
                  <a:pt x="282828" y="211696"/>
                </a:lnTo>
                <a:lnTo>
                  <a:pt x="323244" y="187702"/>
                </a:lnTo>
                <a:lnTo>
                  <a:pt x="346011" y="143287"/>
                </a:lnTo>
                <a:lnTo>
                  <a:pt x="350393" y="105917"/>
                </a:lnTo>
                <a:lnTo>
                  <a:pt x="349310" y="86703"/>
                </a:lnTo>
                <a:lnTo>
                  <a:pt x="332866" y="37083"/>
                </a:lnTo>
                <a:lnTo>
                  <a:pt x="298166" y="5526"/>
                </a:lnTo>
                <a:lnTo>
                  <a:pt x="282828" y="0"/>
                </a:lnTo>
                <a:close/>
              </a:path>
              <a:path w="350520" h="212089">
                <a:moveTo>
                  <a:pt x="67563" y="0"/>
                </a:moveTo>
                <a:lnTo>
                  <a:pt x="27112" y="24056"/>
                </a:lnTo>
                <a:lnTo>
                  <a:pt x="4365" y="68548"/>
                </a:lnTo>
                <a:lnTo>
                  <a:pt x="0" y="105917"/>
                </a:lnTo>
                <a:lnTo>
                  <a:pt x="985" y="123443"/>
                </a:lnTo>
                <a:lnTo>
                  <a:pt x="17399" y="174751"/>
                </a:lnTo>
                <a:lnTo>
                  <a:pt x="52135" y="206168"/>
                </a:lnTo>
                <a:lnTo>
                  <a:pt x="67563" y="211696"/>
                </a:lnTo>
                <a:lnTo>
                  <a:pt x="70231" y="203098"/>
                </a:lnTo>
                <a:lnTo>
                  <a:pt x="58130" y="197749"/>
                </a:lnTo>
                <a:lnTo>
                  <a:pt x="47720" y="190312"/>
                </a:lnTo>
                <a:lnTo>
                  <a:pt x="26376" y="155638"/>
                </a:lnTo>
                <a:lnTo>
                  <a:pt x="19352" y="105917"/>
                </a:lnTo>
                <a:lnTo>
                  <a:pt x="19303" y="104775"/>
                </a:lnTo>
                <a:lnTo>
                  <a:pt x="26376" y="55322"/>
                </a:lnTo>
                <a:lnTo>
                  <a:pt x="47799" y="21177"/>
                </a:lnTo>
                <a:lnTo>
                  <a:pt x="70485" y="8508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2064385" y="5317363"/>
            <a:ext cx="3454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870200" algn="l"/>
              </a:tabLst>
            </a:pPr>
            <a:r>
              <a:rPr dirty="0" sz="1800">
                <a:latin typeface="Cambria Math"/>
                <a:cs typeface="Cambria Math"/>
              </a:rPr>
              <a:t>&lt;</a:t>
            </a:r>
            <a:r>
              <a:rPr dirty="0" sz="1800" spc="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14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</a:t>
            </a:r>
            <a:r>
              <a:rPr dirty="0" sz="1800" spc="16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𝑖𝑠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𝑎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𝑇𝑀</a:t>
            </a:r>
            <a:r>
              <a:rPr dirty="0" sz="1800" spc="5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𝑎𝑛𝑑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sz="1800" spc="380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𝑀</a:t>
            </a:r>
            <a:r>
              <a:rPr dirty="0" sz="1800">
                <a:latin typeface="Cambria Math"/>
                <a:cs typeface="Cambria Math"/>
              </a:rPr>
              <a:t>	=</a:t>
            </a:r>
            <a:r>
              <a:rPr dirty="0" sz="1800" spc="90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Σ</a:t>
            </a:r>
            <a:r>
              <a:rPr dirty="0" baseline="27777" sz="1950" spc="-37">
                <a:latin typeface="Cambria Math"/>
                <a:cs typeface="Cambria Math"/>
              </a:rPr>
              <a:t>∗</a:t>
            </a:r>
            <a:r>
              <a:rPr dirty="0" sz="1800" spc="-25">
                <a:latin typeface="Cambria Math"/>
                <a:cs typeface="Cambria Math"/>
              </a:rPr>
              <a:t>}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0" name="object 3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29" name="object 29" descr=""/>
          <p:cNvSpPr txBox="1"/>
          <p:nvPr/>
        </p:nvSpPr>
        <p:spPr>
          <a:xfrm>
            <a:off x="655726" y="6140298"/>
            <a:ext cx="3653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possible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prove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them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once?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494" y="250317"/>
            <a:ext cx="60255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Non-</a:t>
            </a:r>
            <a:r>
              <a:rPr dirty="0"/>
              <a:t>trivial</a:t>
            </a:r>
            <a:r>
              <a:rPr dirty="0" spc="-55"/>
              <a:t> </a:t>
            </a:r>
            <a:r>
              <a:rPr dirty="0"/>
              <a:t>Properties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75"/>
              <a:t> </a:t>
            </a:r>
            <a:r>
              <a:rPr dirty="0" spc="-20"/>
              <a:t>Rice’s</a:t>
            </a:r>
            <a:r>
              <a:rPr dirty="0" spc="-75"/>
              <a:t> </a:t>
            </a:r>
            <a:r>
              <a:rPr dirty="0" spc="-10"/>
              <a:t>Theorem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575560" y="1465833"/>
            <a:ext cx="795020" cy="213360"/>
          </a:xfrm>
          <a:custGeom>
            <a:avLst/>
            <a:gdLst/>
            <a:ahLst/>
            <a:cxnLst/>
            <a:rect l="l" t="t" r="r" b="b"/>
            <a:pathLst>
              <a:path w="795020" h="213360">
                <a:moveTo>
                  <a:pt x="794638" y="3555"/>
                </a:moveTo>
                <a:lnTo>
                  <a:pt x="777366" y="3555"/>
                </a:lnTo>
                <a:lnTo>
                  <a:pt x="777366" y="211327"/>
                </a:lnTo>
                <a:lnTo>
                  <a:pt x="794638" y="211327"/>
                </a:lnTo>
                <a:lnTo>
                  <a:pt x="794638" y="3555"/>
                </a:lnTo>
                <a:close/>
              </a:path>
              <a:path w="795020" h="213360">
                <a:moveTo>
                  <a:pt x="71246" y="0"/>
                </a:moveTo>
                <a:lnTo>
                  <a:pt x="68325" y="0"/>
                </a:lnTo>
                <a:lnTo>
                  <a:pt x="56014" y="956"/>
                </a:lnTo>
                <a:lnTo>
                  <a:pt x="19303" y="26495"/>
                </a:lnTo>
                <a:lnTo>
                  <a:pt x="16001" y="46736"/>
                </a:lnTo>
                <a:lnTo>
                  <a:pt x="16001" y="52831"/>
                </a:lnTo>
                <a:lnTo>
                  <a:pt x="16890" y="59943"/>
                </a:lnTo>
                <a:lnTo>
                  <a:pt x="20446" y="75691"/>
                </a:lnTo>
                <a:lnTo>
                  <a:pt x="21335" y="81025"/>
                </a:lnTo>
                <a:lnTo>
                  <a:pt x="21335" y="88773"/>
                </a:lnTo>
                <a:lnTo>
                  <a:pt x="19557" y="92963"/>
                </a:lnTo>
                <a:lnTo>
                  <a:pt x="16001" y="96265"/>
                </a:lnTo>
                <a:lnTo>
                  <a:pt x="12445" y="99440"/>
                </a:lnTo>
                <a:lnTo>
                  <a:pt x="6731" y="101345"/>
                </a:lnTo>
                <a:lnTo>
                  <a:pt x="0" y="101345"/>
                </a:lnTo>
                <a:lnTo>
                  <a:pt x="0" y="110743"/>
                </a:lnTo>
                <a:lnTo>
                  <a:pt x="7112" y="110743"/>
                </a:lnTo>
                <a:lnTo>
                  <a:pt x="12445" y="112521"/>
                </a:lnTo>
                <a:lnTo>
                  <a:pt x="16001" y="115696"/>
                </a:lnTo>
                <a:lnTo>
                  <a:pt x="19557" y="118999"/>
                </a:lnTo>
                <a:lnTo>
                  <a:pt x="21335" y="123189"/>
                </a:lnTo>
                <a:lnTo>
                  <a:pt x="21335" y="130937"/>
                </a:lnTo>
                <a:lnTo>
                  <a:pt x="20446" y="136270"/>
                </a:lnTo>
                <a:lnTo>
                  <a:pt x="16890" y="152018"/>
                </a:lnTo>
                <a:lnTo>
                  <a:pt x="16001" y="159130"/>
                </a:lnTo>
                <a:lnTo>
                  <a:pt x="16001" y="165226"/>
                </a:lnTo>
                <a:lnTo>
                  <a:pt x="16831" y="176518"/>
                </a:lnTo>
                <a:lnTo>
                  <a:pt x="45370" y="209692"/>
                </a:lnTo>
                <a:lnTo>
                  <a:pt x="68325" y="212851"/>
                </a:lnTo>
                <a:lnTo>
                  <a:pt x="71246" y="212851"/>
                </a:lnTo>
                <a:lnTo>
                  <a:pt x="71246" y="204469"/>
                </a:lnTo>
                <a:lnTo>
                  <a:pt x="69468" y="204469"/>
                </a:lnTo>
                <a:lnTo>
                  <a:pt x="61823" y="203944"/>
                </a:lnTo>
                <a:lnTo>
                  <a:pt x="35051" y="167258"/>
                </a:lnTo>
                <a:lnTo>
                  <a:pt x="35051" y="162051"/>
                </a:lnTo>
                <a:lnTo>
                  <a:pt x="35813" y="155575"/>
                </a:lnTo>
                <a:lnTo>
                  <a:pt x="37210" y="147954"/>
                </a:lnTo>
                <a:lnTo>
                  <a:pt x="38734" y="140335"/>
                </a:lnTo>
                <a:lnTo>
                  <a:pt x="39496" y="134874"/>
                </a:lnTo>
                <a:lnTo>
                  <a:pt x="39496" y="125221"/>
                </a:lnTo>
                <a:lnTo>
                  <a:pt x="37591" y="120014"/>
                </a:lnTo>
                <a:lnTo>
                  <a:pt x="30225" y="111887"/>
                </a:lnTo>
                <a:lnTo>
                  <a:pt x="25781" y="108965"/>
                </a:lnTo>
                <a:lnTo>
                  <a:pt x="20573" y="106933"/>
                </a:lnTo>
                <a:lnTo>
                  <a:pt x="20573" y="105028"/>
                </a:lnTo>
                <a:lnTo>
                  <a:pt x="25781" y="102996"/>
                </a:lnTo>
                <a:lnTo>
                  <a:pt x="30225" y="100075"/>
                </a:lnTo>
                <a:lnTo>
                  <a:pt x="37591" y="91948"/>
                </a:lnTo>
                <a:lnTo>
                  <a:pt x="39496" y="86740"/>
                </a:lnTo>
                <a:lnTo>
                  <a:pt x="39496" y="77088"/>
                </a:lnTo>
                <a:lnTo>
                  <a:pt x="38734" y="71627"/>
                </a:lnTo>
                <a:lnTo>
                  <a:pt x="37210" y="64007"/>
                </a:lnTo>
                <a:lnTo>
                  <a:pt x="35813" y="56387"/>
                </a:lnTo>
                <a:lnTo>
                  <a:pt x="35051" y="49911"/>
                </a:lnTo>
                <a:lnTo>
                  <a:pt x="35051" y="44703"/>
                </a:lnTo>
                <a:lnTo>
                  <a:pt x="55070" y="10620"/>
                </a:lnTo>
                <a:lnTo>
                  <a:pt x="69468" y="8508"/>
                </a:lnTo>
                <a:lnTo>
                  <a:pt x="71246" y="8508"/>
                </a:lnTo>
                <a:lnTo>
                  <a:pt x="71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521578" y="1469389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79" h="208280">
                <a:moveTo>
                  <a:pt x="17272" y="0"/>
                </a:moveTo>
                <a:lnTo>
                  <a:pt x="0" y="0"/>
                </a:lnTo>
                <a:lnTo>
                  <a:pt x="0" y="207772"/>
                </a:lnTo>
                <a:lnTo>
                  <a:pt x="17272" y="207772"/>
                </a:lnTo>
                <a:lnTo>
                  <a:pt x="17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931790" y="1469389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79" h="208280">
                <a:moveTo>
                  <a:pt x="17272" y="0"/>
                </a:moveTo>
                <a:lnTo>
                  <a:pt x="0" y="0"/>
                </a:lnTo>
                <a:lnTo>
                  <a:pt x="0" y="207772"/>
                </a:lnTo>
                <a:lnTo>
                  <a:pt x="17272" y="207772"/>
                </a:lnTo>
                <a:lnTo>
                  <a:pt x="17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122545" y="1467866"/>
            <a:ext cx="350520" cy="212090"/>
          </a:xfrm>
          <a:custGeom>
            <a:avLst/>
            <a:gdLst/>
            <a:ahLst/>
            <a:cxnLst/>
            <a:rect l="l" t="t" r="r" b="b"/>
            <a:pathLst>
              <a:path w="350520" h="212089">
                <a:moveTo>
                  <a:pt x="282701" y="0"/>
                </a:moveTo>
                <a:lnTo>
                  <a:pt x="279780" y="8636"/>
                </a:lnTo>
                <a:lnTo>
                  <a:pt x="291994" y="13946"/>
                </a:lnTo>
                <a:lnTo>
                  <a:pt x="302529" y="21304"/>
                </a:lnTo>
                <a:lnTo>
                  <a:pt x="323943" y="55429"/>
                </a:lnTo>
                <a:lnTo>
                  <a:pt x="330962" y="104775"/>
                </a:lnTo>
                <a:lnTo>
                  <a:pt x="330176" y="123444"/>
                </a:lnTo>
                <a:lnTo>
                  <a:pt x="318388" y="169163"/>
                </a:lnTo>
                <a:lnTo>
                  <a:pt x="292135" y="197792"/>
                </a:lnTo>
                <a:lnTo>
                  <a:pt x="280034" y="203200"/>
                </a:lnTo>
                <a:lnTo>
                  <a:pt x="282701" y="211709"/>
                </a:lnTo>
                <a:lnTo>
                  <a:pt x="323224" y="187705"/>
                </a:lnTo>
                <a:lnTo>
                  <a:pt x="345948" y="143335"/>
                </a:lnTo>
                <a:lnTo>
                  <a:pt x="350265" y="105918"/>
                </a:lnTo>
                <a:lnTo>
                  <a:pt x="349186" y="86723"/>
                </a:lnTo>
                <a:lnTo>
                  <a:pt x="332866" y="37084"/>
                </a:lnTo>
                <a:lnTo>
                  <a:pt x="298112" y="5526"/>
                </a:lnTo>
                <a:lnTo>
                  <a:pt x="282701" y="0"/>
                </a:lnTo>
                <a:close/>
              </a:path>
              <a:path w="350520" h="212089">
                <a:moveTo>
                  <a:pt x="67437" y="0"/>
                </a:moveTo>
                <a:lnTo>
                  <a:pt x="27092" y="24056"/>
                </a:lnTo>
                <a:lnTo>
                  <a:pt x="4317" y="68548"/>
                </a:lnTo>
                <a:lnTo>
                  <a:pt x="0" y="105918"/>
                </a:lnTo>
                <a:lnTo>
                  <a:pt x="968" y="123444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184"/>
                </a:lnTo>
                <a:lnTo>
                  <a:pt x="67437" y="211709"/>
                </a:lnTo>
                <a:lnTo>
                  <a:pt x="70103" y="203200"/>
                </a:lnTo>
                <a:lnTo>
                  <a:pt x="58056" y="197792"/>
                </a:lnTo>
                <a:lnTo>
                  <a:pt x="47640" y="190325"/>
                </a:lnTo>
                <a:lnTo>
                  <a:pt x="26322" y="155638"/>
                </a:lnTo>
                <a:lnTo>
                  <a:pt x="19351" y="105918"/>
                </a:lnTo>
                <a:lnTo>
                  <a:pt x="19303" y="104775"/>
                </a:lnTo>
                <a:lnTo>
                  <a:pt x="26322" y="55429"/>
                </a:lnTo>
                <a:lnTo>
                  <a:pt x="47736" y="21304"/>
                </a:lnTo>
                <a:lnTo>
                  <a:pt x="70484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807464" y="1877314"/>
            <a:ext cx="795020" cy="213360"/>
          </a:xfrm>
          <a:custGeom>
            <a:avLst/>
            <a:gdLst/>
            <a:ahLst/>
            <a:cxnLst/>
            <a:rect l="l" t="t" r="r" b="b"/>
            <a:pathLst>
              <a:path w="795019" h="213360">
                <a:moveTo>
                  <a:pt x="794638" y="3556"/>
                </a:moveTo>
                <a:lnTo>
                  <a:pt x="777367" y="3556"/>
                </a:lnTo>
                <a:lnTo>
                  <a:pt x="777367" y="211327"/>
                </a:lnTo>
                <a:lnTo>
                  <a:pt x="794638" y="211327"/>
                </a:lnTo>
                <a:lnTo>
                  <a:pt x="794638" y="3556"/>
                </a:lnTo>
                <a:close/>
              </a:path>
              <a:path w="795019" h="213360">
                <a:moveTo>
                  <a:pt x="71247" y="0"/>
                </a:moveTo>
                <a:lnTo>
                  <a:pt x="68325" y="0"/>
                </a:lnTo>
                <a:lnTo>
                  <a:pt x="56014" y="956"/>
                </a:lnTo>
                <a:lnTo>
                  <a:pt x="19304" y="26495"/>
                </a:lnTo>
                <a:lnTo>
                  <a:pt x="16002" y="46736"/>
                </a:lnTo>
                <a:lnTo>
                  <a:pt x="16002" y="52832"/>
                </a:lnTo>
                <a:lnTo>
                  <a:pt x="16891" y="59944"/>
                </a:lnTo>
                <a:lnTo>
                  <a:pt x="20447" y="75691"/>
                </a:lnTo>
                <a:lnTo>
                  <a:pt x="21336" y="81025"/>
                </a:lnTo>
                <a:lnTo>
                  <a:pt x="21336" y="88773"/>
                </a:lnTo>
                <a:lnTo>
                  <a:pt x="19558" y="92963"/>
                </a:lnTo>
                <a:lnTo>
                  <a:pt x="16002" y="96265"/>
                </a:lnTo>
                <a:lnTo>
                  <a:pt x="12446" y="99440"/>
                </a:lnTo>
                <a:lnTo>
                  <a:pt x="6731" y="101346"/>
                </a:lnTo>
                <a:lnTo>
                  <a:pt x="0" y="101346"/>
                </a:lnTo>
                <a:lnTo>
                  <a:pt x="0" y="110616"/>
                </a:lnTo>
                <a:lnTo>
                  <a:pt x="21336" y="123189"/>
                </a:lnTo>
                <a:lnTo>
                  <a:pt x="21336" y="130937"/>
                </a:lnTo>
                <a:lnTo>
                  <a:pt x="20447" y="136271"/>
                </a:lnTo>
                <a:lnTo>
                  <a:pt x="16891" y="152019"/>
                </a:lnTo>
                <a:lnTo>
                  <a:pt x="16002" y="159131"/>
                </a:lnTo>
                <a:lnTo>
                  <a:pt x="16002" y="165226"/>
                </a:lnTo>
                <a:lnTo>
                  <a:pt x="16831" y="176518"/>
                </a:lnTo>
                <a:lnTo>
                  <a:pt x="45370" y="209692"/>
                </a:lnTo>
                <a:lnTo>
                  <a:pt x="68325" y="212851"/>
                </a:lnTo>
                <a:lnTo>
                  <a:pt x="71247" y="212851"/>
                </a:lnTo>
                <a:lnTo>
                  <a:pt x="71247" y="204470"/>
                </a:lnTo>
                <a:lnTo>
                  <a:pt x="69468" y="204470"/>
                </a:lnTo>
                <a:lnTo>
                  <a:pt x="61823" y="203944"/>
                </a:lnTo>
                <a:lnTo>
                  <a:pt x="35052" y="167259"/>
                </a:lnTo>
                <a:lnTo>
                  <a:pt x="35052" y="162051"/>
                </a:lnTo>
                <a:lnTo>
                  <a:pt x="35813" y="155575"/>
                </a:lnTo>
                <a:lnTo>
                  <a:pt x="37211" y="147955"/>
                </a:lnTo>
                <a:lnTo>
                  <a:pt x="38735" y="140335"/>
                </a:lnTo>
                <a:lnTo>
                  <a:pt x="39497" y="134874"/>
                </a:lnTo>
                <a:lnTo>
                  <a:pt x="39497" y="125222"/>
                </a:lnTo>
                <a:lnTo>
                  <a:pt x="37592" y="120014"/>
                </a:lnTo>
                <a:lnTo>
                  <a:pt x="30225" y="111887"/>
                </a:lnTo>
                <a:lnTo>
                  <a:pt x="25781" y="108965"/>
                </a:lnTo>
                <a:lnTo>
                  <a:pt x="20574" y="106934"/>
                </a:lnTo>
                <a:lnTo>
                  <a:pt x="20574" y="105028"/>
                </a:lnTo>
                <a:lnTo>
                  <a:pt x="25781" y="102997"/>
                </a:lnTo>
                <a:lnTo>
                  <a:pt x="30225" y="100075"/>
                </a:lnTo>
                <a:lnTo>
                  <a:pt x="37592" y="91948"/>
                </a:lnTo>
                <a:lnTo>
                  <a:pt x="39497" y="86740"/>
                </a:lnTo>
                <a:lnTo>
                  <a:pt x="39497" y="77088"/>
                </a:lnTo>
                <a:lnTo>
                  <a:pt x="38735" y="71627"/>
                </a:lnTo>
                <a:lnTo>
                  <a:pt x="37211" y="64008"/>
                </a:lnTo>
                <a:lnTo>
                  <a:pt x="35813" y="56387"/>
                </a:lnTo>
                <a:lnTo>
                  <a:pt x="35052" y="49911"/>
                </a:lnTo>
                <a:lnTo>
                  <a:pt x="35052" y="44703"/>
                </a:lnTo>
                <a:lnTo>
                  <a:pt x="55070" y="10620"/>
                </a:lnTo>
                <a:lnTo>
                  <a:pt x="69468" y="8509"/>
                </a:lnTo>
                <a:lnTo>
                  <a:pt x="71247" y="8509"/>
                </a:lnTo>
                <a:lnTo>
                  <a:pt x="7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282821" y="1879345"/>
            <a:ext cx="350520" cy="212090"/>
          </a:xfrm>
          <a:custGeom>
            <a:avLst/>
            <a:gdLst/>
            <a:ahLst/>
            <a:cxnLst/>
            <a:rect l="l" t="t" r="r" b="b"/>
            <a:pathLst>
              <a:path w="350520" h="212089">
                <a:moveTo>
                  <a:pt x="282701" y="0"/>
                </a:moveTo>
                <a:lnTo>
                  <a:pt x="279780" y="8636"/>
                </a:lnTo>
                <a:lnTo>
                  <a:pt x="291994" y="13946"/>
                </a:lnTo>
                <a:lnTo>
                  <a:pt x="302529" y="21304"/>
                </a:lnTo>
                <a:lnTo>
                  <a:pt x="323943" y="55429"/>
                </a:lnTo>
                <a:lnTo>
                  <a:pt x="330962" y="104775"/>
                </a:lnTo>
                <a:lnTo>
                  <a:pt x="330176" y="123444"/>
                </a:lnTo>
                <a:lnTo>
                  <a:pt x="318388" y="169163"/>
                </a:lnTo>
                <a:lnTo>
                  <a:pt x="292135" y="197792"/>
                </a:lnTo>
                <a:lnTo>
                  <a:pt x="280034" y="203200"/>
                </a:lnTo>
                <a:lnTo>
                  <a:pt x="282701" y="211708"/>
                </a:lnTo>
                <a:lnTo>
                  <a:pt x="323224" y="187705"/>
                </a:lnTo>
                <a:lnTo>
                  <a:pt x="345948" y="143335"/>
                </a:lnTo>
                <a:lnTo>
                  <a:pt x="350265" y="105917"/>
                </a:lnTo>
                <a:lnTo>
                  <a:pt x="349186" y="86723"/>
                </a:lnTo>
                <a:lnTo>
                  <a:pt x="332866" y="37083"/>
                </a:lnTo>
                <a:lnTo>
                  <a:pt x="298112" y="5526"/>
                </a:lnTo>
                <a:lnTo>
                  <a:pt x="282701" y="0"/>
                </a:lnTo>
                <a:close/>
              </a:path>
              <a:path w="350520" h="212089">
                <a:moveTo>
                  <a:pt x="67437" y="0"/>
                </a:moveTo>
                <a:lnTo>
                  <a:pt x="27092" y="24056"/>
                </a:lnTo>
                <a:lnTo>
                  <a:pt x="4317" y="68548"/>
                </a:lnTo>
                <a:lnTo>
                  <a:pt x="0" y="105917"/>
                </a:lnTo>
                <a:lnTo>
                  <a:pt x="968" y="123443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184"/>
                </a:lnTo>
                <a:lnTo>
                  <a:pt x="67437" y="211708"/>
                </a:lnTo>
                <a:lnTo>
                  <a:pt x="70103" y="203200"/>
                </a:lnTo>
                <a:lnTo>
                  <a:pt x="58056" y="197792"/>
                </a:lnTo>
                <a:lnTo>
                  <a:pt x="47640" y="190325"/>
                </a:lnTo>
                <a:lnTo>
                  <a:pt x="26322" y="155638"/>
                </a:lnTo>
                <a:lnTo>
                  <a:pt x="19351" y="105917"/>
                </a:lnTo>
                <a:lnTo>
                  <a:pt x="19303" y="104775"/>
                </a:lnTo>
                <a:lnTo>
                  <a:pt x="26322" y="55429"/>
                </a:lnTo>
                <a:lnTo>
                  <a:pt x="47736" y="21304"/>
                </a:lnTo>
                <a:lnTo>
                  <a:pt x="70484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098160" y="1879345"/>
            <a:ext cx="290830" cy="212090"/>
          </a:xfrm>
          <a:custGeom>
            <a:avLst/>
            <a:gdLst/>
            <a:ahLst/>
            <a:cxnLst/>
            <a:rect l="l" t="t" r="r" b="b"/>
            <a:pathLst>
              <a:path w="290829" h="212089">
                <a:moveTo>
                  <a:pt x="223265" y="0"/>
                </a:moveTo>
                <a:lnTo>
                  <a:pt x="220344" y="8636"/>
                </a:lnTo>
                <a:lnTo>
                  <a:pt x="232558" y="13946"/>
                </a:lnTo>
                <a:lnTo>
                  <a:pt x="243093" y="21304"/>
                </a:lnTo>
                <a:lnTo>
                  <a:pt x="264507" y="55429"/>
                </a:lnTo>
                <a:lnTo>
                  <a:pt x="271525" y="104775"/>
                </a:lnTo>
                <a:lnTo>
                  <a:pt x="270740" y="123444"/>
                </a:lnTo>
                <a:lnTo>
                  <a:pt x="258952" y="169163"/>
                </a:lnTo>
                <a:lnTo>
                  <a:pt x="232699" y="197792"/>
                </a:lnTo>
                <a:lnTo>
                  <a:pt x="220599" y="203200"/>
                </a:lnTo>
                <a:lnTo>
                  <a:pt x="223265" y="211708"/>
                </a:lnTo>
                <a:lnTo>
                  <a:pt x="263788" y="187705"/>
                </a:lnTo>
                <a:lnTo>
                  <a:pt x="286512" y="143335"/>
                </a:lnTo>
                <a:lnTo>
                  <a:pt x="290829" y="105917"/>
                </a:lnTo>
                <a:lnTo>
                  <a:pt x="289750" y="86723"/>
                </a:lnTo>
                <a:lnTo>
                  <a:pt x="273430" y="37083"/>
                </a:lnTo>
                <a:lnTo>
                  <a:pt x="238676" y="5526"/>
                </a:lnTo>
                <a:lnTo>
                  <a:pt x="223265" y="0"/>
                </a:lnTo>
                <a:close/>
              </a:path>
              <a:path w="290829" h="212089">
                <a:moveTo>
                  <a:pt x="67437" y="0"/>
                </a:moveTo>
                <a:lnTo>
                  <a:pt x="27092" y="24056"/>
                </a:lnTo>
                <a:lnTo>
                  <a:pt x="4317" y="68548"/>
                </a:lnTo>
                <a:lnTo>
                  <a:pt x="0" y="105917"/>
                </a:lnTo>
                <a:lnTo>
                  <a:pt x="968" y="123443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184"/>
                </a:lnTo>
                <a:lnTo>
                  <a:pt x="67437" y="211708"/>
                </a:lnTo>
                <a:lnTo>
                  <a:pt x="70103" y="203200"/>
                </a:lnTo>
                <a:lnTo>
                  <a:pt x="58056" y="197792"/>
                </a:lnTo>
                <a:lnTo>
                  <a:pt x="47640" y="190325"/>
                </a:lnTo>
                <a:lnTo>
                  <a:pt x="26322" y="155638"/>
                </a:lnTo>
                <a:lnTo>
                  <a:pt x="19351" y="105917"/>
                </a:lnTo>
                <a:lnTo>
                  <a:pt x="19303" y="104775"/>
                </a:lnTo>
                <a:lnTo>
                  <a:pt x="26322" y="55429"/>
                </a:lnTo>
                <a:lnTo>
                  <a:pt x="47736" y="21304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322576" y="2288794"/>
            <a:ext cx="793115" cy="213360"/>
          </a:xfrm>
          <a:custGeom>
            <a:avLst/>
            <a:gdLst/>
            <a:ahLst/>
            <a:cxnLst/>
            <a:rect l="l" t="t" r="r" b="b"/>
            <a:pathLst>
              <a:path w="793114" h="213360">
                <a:moveTo>
                  <a:pt x="793115" y="3555"/>
                </a:moveTo>
                <a:lnTo>
                  <a:pt x="775843" y="3555"/>
                </a:lnTo>
                <a:lnTo>
                  <a:pt x="775843" y="211327"/>
                </a:lnTo>
                <a:lnTo>
                  <a:pt x="793115" y="211327"/>
                </a:lnTo>
                <a:lnTo>
                  <a:pt x="793115" y="3555"/>
                </a:lnTo>
                <a:close/>
              </a:path>
              <a:path w="793114" h="213360">
                <a:moveTo>
                  <a:pt x="71247" y="0"/>
                </a:moveTo>
                <a:lnTo>
                  <a:pt x="68325" y="0"/>
                </a:lnTo>
                <a:lnTo>
                  <a:pt x="56014" y="956"/>
                </a:lnTo>
                <a:lnTo>
                  <a:pt x="19304" y="26495"/>
                </a:lnTo>
                <a:lnTo>
                  <a:pt x="16001" y="46735"/>
                </a:lnTo>
                <a:lnTo>
                  <a:pt x="16001" y="52831"/>
                </a:lnTo>
                <a:lnTo>
                  <a:pt x="16891" y="59943"/>
                </a:lnTo>
                <a:lnTo>
                  <a:pt x="20447" y="75691"/>
                </a:lnTo>
                <a:lnTo>
                  <a:pt x="21336" y="81025"/>
                </a:lnTo>
                <a:lnTo>
                  <a:pt x="21336" y="88772"/>
                </a:lnTo>
                <a:lnTo>
                  <a:pt x="19557" y="92963"/>
                </a:lnTo>
                <a:lnTo>
                  <a:pt x="16001" y="96265"/>
                </a:lnTo>
                <a:lnTo>
                  <a:pt x="12446" y="99440"/>
                </a:lnTo>
                <a:lnTo>
                  <a:pt x="6731" y="101345"/>
                </a:lnTo>
                <a:lnTo>
                  <a:pt x="0" y="101345"/>
                </a:lnTo>
                <a:lnTo>
                  <a:pt x="0" y="110743"/>
                </a:lnTo>
                <a:lnTo>
                  <a:pt x="7112" y="110743"/>
                </a:lnTo>
                <a:lnTo>
                  <a:pt x="12446" y="112521"/>
                </a:lnTo>
                <a:lnTo>
                  <a:pt x="16001" y="115696"/>
                </a:lnTo>
                <a:lnTo>
                  <a:pt x="19557" y="118998"/>
                </a:lnTo>
                <a:lnTo>
                  <a:pt x="21336" y="123189"/>
                </a:lnTo>
                <a:lnTo>
                  <a:pt x="21336" y="130936"/>
                </a:lnTo>
                <a:lnTo>
                  <a:pt x="20447" y="136270"/>
                </a:lnTo>
                <a:lnTo>
                  <a:pt x="16891" y="152018"/>
                </a:lnTo>
                <a:lnTo>
                  <a:pt x="16001" y="159130"/>
                </a:lnTo>
                <a:lnTo>
                  <a:pt x="16001" y="165226"/>
                </a:lnTo>
                <a:lnTo>
                  <a:pt x="16831" y="176518"/>
                </a:lnTo>
                <a:lnTo>
                  <a:pt x="45370" y="209692"/>
                </a:lnTo>
                <a:lnTo>
                  <a:pt x="68325" y="212851"/>
                </a:lnTo>
                <a:lnTo>
                  <a:pt x="71247" y="212851"/>
                </a:lnTo>
                <a:lnTo>
                  <a:pt x="71247" y="204469"/>
                </a:lnTo>
                <a:lnTo>
                  <a:pt x="69468" y="204469"/>
                </a:lnTo>
                <a:lnTo>
                  <a:pt x="61823" y="203944"/>
                </a:lnTo>
                <a:lnTo>
                  <a:pt x="35051" y="167258"/>
                </a:lnTo>
                <a:lnTo>
                  <a:pt x="35051" y="162051"/>
                </a:lnTo>
                <a:lnTo>
                  <a:pt x="35813" y="155575"/>
                </a:lnTo>
                <a:lnTo>
                  <a:pt x="37211" y="147954"/>
                </a:lnTo>
                <a:lnTo>
                  <a:pt x="38735" y="140334"/>
                </a:lnTo>
                <a:lnTo>
                  <a:pt x="39497" y="134873"/>
                </a:lnTo>
                <a:lnTo>
                  <a:pt x="39497" y="125221"/>
                </a:lnTo>
                <a:lnTo>
                  <a:pt x="37592" y="120014"/>
                </a:lnTo>
                <a:lnTo>
                  <a:pt x="30225" y="111886"/>
                </a:lnTo>
                <a:lnTo>
                  <a:pt x="25781" y="108965"/>
                </a:lnTo>
                <a:lnTo>
                  <a:pt x="20574" y="106933"/>
                </a:lnTo>
                <a:lnTo>
                  <a:pt x="20574" y="105028"/>
                </a:lnTo>
                <a:lnTo>
                  <a:pt x="25781" y="102996"/>
                </a:lnTo>
                <a:lnTo>
                  <a:pt x="30225" y="100075"/>
                </a:lnTo>
                <a:lnTo>
                  <a:pt x="37592" y="91947"/>
                </a:lnTo>
                <a:lnTo>
                  <a:pt x="39497" y="86740"/>
                </a:lnTo>
                <a:lnTo>
                  <a:pt x="39497" y="77088"/>
                </a:lnTo>
                <a:lnTo>
                  <a:pt x="38735" y="71627"/>
                </a:lnTo>
                <a:lnTo>
                  <a:pt x="37211" y="64007"/>
                </a:lnTo>
                <a:lnTo>
                  <a:pt x="35813" y="56387"/>
                </a:lnTo>
                <a:lnTo>
                  <a:pt x="35051" y="49910"/>
                </a:lnTo>
                <a:lnTo>
                  <a:pt x="35051" y="44703"/>
                </a:lnTo>
                <a:lnTo>
                  <a:pt x="55070" y="10620"/>
                </a:lnTo>
                <a:lnTo>
                  <a:pt x="69468" y="8508"/>
                </a:lnTo>
                <a:lnTo>
                  <a:pt x="71247" y="8508"/>
                </a:lnTo>
                <a:lnTo>
                  <a:pt x="7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065646" y="2292350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79" h="208280">
                <a:moveTo>
                  <a:pt x="17272" y="0"/>
                </a:moveTo>
                <a:lnTo>
                  <a:pt x="0" y="0"/>
                </a:lnTo>
                <a:lnTo>
                  <a:pt x="0" y="207772"/>
                </a:lnTo>
                <a:lnTo>
                  <a:pt x="17272" y="207772"/>
                </a:lnTo>
                <a:lnTo>
                  <a:pt x="17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5475859" y="2292350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79" h="208280">
                <a:moveTo>
                  <a:pt x="17271" y="0"/>
                </a:moveTo>
                <a:lnTo>
                  <a:pt x="0" y="0"/>
                </a:lnTo>
                <a:lnTo>
                  <a:pt x="0" y="207772"/>
                </a:lnTo>
                <a:lnTo>
                  <a:pt x="17271" y="207772"/>
                </a:lnTo>
                <a:lnTo>
                  <a:pt x="172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5668136" y="2290826"/>
            <a:ext cx="350520" cy="212090"/>
          </a:xfrm>
          <a:custGeom>
            <a:avLst/>
            <a:gdLst/>
            <a:ahLst/>
            <a:cxnLst/>
            <a:rect l="l" t="t" r="r" b="b"/>
            <a:pathLst>
              <a:path w="350520" h="212089">
                <a:moveTo>
                  <a:pt x="282701" y="0"/>
                </a:moveTo>
                <a:lnTo>
                  <a:pt x="279780" y="8636"/>
                </a:lnTo>
                <a:lnTo>
                  <a:pt x="291994" y="13946"/>
                </a:lnTo>
                <a:lnTo>
                  <a:pt x="302529" y="21304"/>
                </a:lnTo>
                <a:lnTo>
                  <a:pt x="323943" y="55429"/>
                </a:lnTo>
                <a:lnTo>
                  <a:pt x="330143" y="86483"/>
                </a:lnTo>
                <a:lnTo>
                  <a:pt x="330178" y="86723"/>
                </a:lnTo>
                <a:lnTo>
                  <a:pt x="327818" y="140398"/>
                </a:lnTo>
                <a:lnTo>
                  <a:pt x="311288" y="180786"/>
                </a:lnTo>
                <a:lnTo>
                  <a:pt x="280035" y="203200"/>
                </a:lnTo>
                <a:lnTo>
                  <a:pt x="282701" y="211709"/>
                </a:lnTo>
                <a:lnTo>
                  <a:pt x="323224" y="187705"/>
                </a:lnTo>
                <a:lnTo>
                  <a:pt x="345948" y="143335"/>
                </a:lnTo>
                <a:lnTo>
                  <a:pt x="350265" y="105918"/>
                </a:lnTo>
                <a:lnTo>
                  <a:pt x="349186" y="86723"/>
                </a:lnTo>
                <a:lnTo>
                  <a:pt x="332866" y="37084"/>
                </a:lnTo>
                <a:lnTo>
                  <a:pt x="298112" y="5526"/>
                </a:lnTo>
                <a:lnTo>
                  <a:pt x="282701" y="0"/>
                </a:lnTo>
                <a:close/>
              </a:path>
              <a:path w="350520" h="212089">
                <a:moveTo>
                  <a:pt x="67437" y="0"/>
                </a:moveTo>
                <a:lnTo>
                  <a:pt x="27092" y="24056"/>
                </a:lnTo>
                <a:lnTo>
                  <a:pt x="4317" y="68548"/>
                </a:lnTo>
                <a:lnTo>
                  <a:pt x="0" y="105918"/>
                </a:lnTo>
                <a:lnTo>
                  <a:pt x="968" y="123444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184"/>
                </a:lnTo>
                <a:lnTo>
                  <a:pt x="67437" y="211709"/>
                </a:lnTo>
                <a:lnTo>
                  <a:pt x="70103" y="203200"/>
                </a:lnTo>
                <a:lnTo>
                  <a:pt x="58056" y="197792"/>
                </a:lnTo>
                <a:lnTo>
                  <a:pt x="47640" y="190325"/>
                </a:lnTo>
                <a:lnTo>
                  <a:pt x="26322" y="155638"/>
                </a:lnTo>
                <a:lnTo>
                  <a:pt x="19351" y="105918"/>
                </a:lnTo>
                <a:lnTo>
                  <a:pt x="19303" y="104775"/>
                </a:lnTo>
                <a:lnTo>
                  <a:pt x="26322" y="55429"/>
                </a:lnTo>
                <a:lnTo>
                  <a:pt x="47736" y="21304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962911" y="2700273"/>
            <a:ext cx="793115" cy="213360"/>
          </a:xfrm>
          <a:custGeom>
            <a:avLst/>
            <a:gdLst/>
            <a:ahLst/>
            <a:cxnLst/>
            <a:rect l="l" t="t" r="r" b="b"/>
            <a:pathLst>
              <a:path w="793114" h="213360">
                <a:moveTo>
                  <a:pt x="793114" y="3555"/>
                </a:moveTo>
                <a:lnTo>
                  <a:pt x="775843" y="3555"/>
                </a:lnTo>
                <a:lnTo>
                  <a:pt x="775843" y="211327"/>
                </a:lnTo>
                <a:lnTo>
                  <a:pt x="793114" y="211327"/>
                </a:lnTo>
                <a:lnTo>
                  <a:pt x="793114" y="3555"/>
                </a:lnTo>
                <a:close/>
              </a:path>
              <a:path w="793114" h="213360">
                <a:moveTo>
                  <a:pt x="71246" y="0"/>
                </a:moveTo>
                <a:lnTo>
                  <a:pt x="68325" y="0"/>
                </a:lnTo>
                <a:lnTo>
                  <a:pt x="56014" y="956"/>
                </a:lnTo>
                <a:lnTo>
                  <a:pt x="19303" y="26495"/>
                </a:lnTo>
                <a:lnTo>
                  <a:pt x="16001" y="46736"/>
                </a:lnTo>
                <a:lnTo>
                  <a:pt x="16001" y="52831"/>
                </a:lnTo>
                <a:lnTo>
                  <a:pt x="16890" y="59943"/>
                </a:lnTo>
                <a:lnTo>
                  <a:pt x="20446" y="75691"/>
                </a:lnTo>
                <a:lnTo>
                  <a:pt x="21336" y="81025"/>
                </a:lnTo>
                <a:lnTo>
                  <a:pt x="21336" y="88773"/>
                </a:lnTo>
                <a:lnTo>
                  <a:pt x="19557" y="92963"/>
                </a:lnTo>
                <a:lnTo>
                  <a:pt x="16001" y="96265"/>
                </a:lnTo>
                <a:lnTo>
                  <a:pt x="12445" y="99440"/>
                </a:lnTo>
                <a:lnTo>
                  <a:pt x="7112" y="101218"/>
                </a:lnTo>
                <a:lnTo>
                  <a:pt x="0" y="101346"/>
                </a:lnTo>
                <a:lnTo>
                  <a:pt x="0" y="110743"/>
                </a:lnTo>
                <a:lnTo>
                  <a:pt x="7112" y="110743"/>
                </a:lnTo>
                <a:lnTo>
                  <a:pt x="12445" y="112522"/>
                </a:lnTo>
                <a:lnTo>
                  <a:pt x="16001" y="115697"/>
                </a:lnTo>
                <a:lnTo>
                  <a:pt x="19557" y="118999"/>
                </a:lnTo>
                <a:lnTo>
                  <a:pt x="21336" y="123189"/>
                </a:lnTo>
                <a:lnTo>
                  <a:pt x="21336" y="130937"/>
                </a:lnTo>
                <a:lnTo>
                  <a:pt x="20446" y="136271"/>
                </a:lnTo>
                <a:lnTo>
                  <a:pt x="16890" y="152018"/>
                </a:lnTo>
                <a:lnTo>
                  <a:pt x="16001" y="159130"/>
                </a:lnTo>
                <a:lnTo>
                  <a:pt x="16001" y="165226"/>
                </a:lnTo>
                <a:lnTo>
                  <a:pt x="16831" y="176518"/>
                </a:lnTo>
                <a:lnTo>
                  <a:pt x="45370" y="209692"/>
                </a:lnTo>
                <a:lnTo>
                  <a:pt x="68325" y="212851"/>
                </a:lnTo>
                <a:lnTo>
                  <a:pt x="71246" y="212851"/>
                </a:lnTo>
                <a:lnTo>
                  <a:pt x="71246" y="204470"/>
                </a:lnTo>
                <a:lnTo>
                  <a:pt x="69468" y="204470"/>
                </a:lnTo>
                <a:lnTo>
                  <a:pt x="61823" y="203944"/>
                </a:lnTo>
                <a:lnTo>
                  <a:pt x="35051" y="167259"/>
                </a:lnTo>
                <a:lnTo>
                  <a:pt x="35051" y="162051"/>
                </a:lnTo>
                <a:lnTo>
                  <a:pt x="35813" y="155575"/>
                </a:lnTo>
                <a:lnTo>
                  <a:pt x="37211" y="147954"/>
                </a:lnTo>
                <a:lnTo>
                  <a:pt x="38735" y="140335"/>
                </a:lnTo>
                <a:lnTo>
                  <a:pt x="39496" y="134874"/>
                </a:lnTo>
                <a:lnTo>
                  <a:pt x="39496" y="125222"/>
                </a:lnTo>
                <a:lnTo>
                  <a:pt x="37592" y="120014"/>
                </a:lnTo>
                <a:lnTo>
                  <a:pt x="30225" y="111887"/>
                </a:lnTo>
                <a:lnTo>
                  <a:pt x="25781" y="108965"/>
                </a:lnTo>
                <a:lnTo>
                  <a:pt x="20574" y="106934"/>
                </a:lnTo>
                <a:lnTo>
                  <a:pt x="20574" y="105028"/>
                </a:lnTo>
                <a:lnTo>
                  <a:pt x="25781" y="102997"/>
                </a:lnTo>
                <a:lnTo>
                  <a:pt x="30225" y="100075"/>
                </a:lnTo>
                <a:lnTo>
                  <a:pt x="37592" y="91948"/>
                </a:lnTo>
                <a:lnTo>
                  <a:pt x="39496" y="86740"/>
                </a:lnTo>
                <a:lnTo>
                  <a:pt x="39496" y="77088"/>
                </a:lnTo>
                <a:lnTo>
                  <a:pt x="38735" y="71627"/>
                </a:lnTo>
                <a:lnTo>
                  <a:pt x="37211" y="64008"/>
                </a:lnTo>
                <a:lnTo>
                  <a:pt x="35813" y="56387"/>
                </a:lnTo>
                <a:lnTo>
                  <a:pt x="35051" y="49911"/>
                </a:lnTo>
                <a:lnTo>
                  <a:pt x="35051" y="44703"/>
                </a:lnTo>
                <a:lnTo>
                  <a:pt x="55070" y="10620"/>
                </a:lnTo>
                <a:lnTo>
                  <a:pt x="69468" y="8509"/>
                </a:lnTo>
                <a:lnTo>
                  <a:pt x="71246" y="8509"/>
                </a:lnTo>
                <a:lnTo>
                  <a:pt x="71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4438269" y="2702305"/>
            <a:ext cx="350520" cy="212090"/>
          </a:xfrm>
          <a:custGeom>
            <a:avLst/>
            <a:gdLst/>
            <a:ahLst/>
            <a:cxnLst/>
            <a:rect l="l" t="t" r="r" b="b"/>
            <a:pathLst>
              <a:path w="350520" h="212089">
                <a:moveTo>
                  <a:pt x="282701" y="0"/>
                </a:moveTo>
                <a:lnTo>
                  <a:pt x="279780" y="8636"/>
                </a:lnTo>
                <a:lnTo>
                  <a:pt x="291994" y="13946"/>
                </a:lnTo>
                <a:lnTo>
                  <a:pt x="302529" y="21304"/>
                </a:lnTo>
                <a:lnTo>
                  <a:pt x="323943" y="55429"/>
                </a:lnTo>
                <a:lnTo>
                  <a:pt x="330961" y="104775"/>
                </a:lnTo>
                <a:lnTo>
                  <a:pt x="330176" y="123444"/>
                </a:lnTo>
                <a:lnTo>
                  <a:pt x="318388" y="169164"/>
                </a:lnTo>
                <a:lnTo>
                  <a:pt x="292135" y="197792"/>
                </a:lnTo>
                <a:lnTo>
                  <a:pt x="280034" y="203200"/>
                </a:lnTo>
                <a:lnTo>
                  <a:pt x="282701" y="211709"/>
                </a:lnTo>
                <a:lnTo>
                  <a:pt x="323224" y="187706"/>
                </a:lnTo>
                <a:lnTo>
                  <a:pt x="345948" y="143335"/>
                </a:lnTo>
                <a:lnTo>
                  <a:pt x="350265" y="105918"/>
                </a:lnTo>
                <a:lnTo>
                  <a:pt x="349186" y="86723"/>
                </a:lnTo>
                <a:lnTo>
                  <a:pt x="332866" y="37084"/>
                </a:lnTo>
                <a:lnTo>
                  <a:pt x="298112" y="5526"/>
                </a:lnTo>
                <a:lnTo>
                  <a:pt x="282701" y="0"/>
                </a:lnTo>
                <a:close/>
              </a:path>
              <a:path w="350520" h="212089">
                <a:moveTo>
                  <a:pt x="67436" y="0"/>
                </a:moveTo>
                <a:lnTo>
                  <a:pt x="27092" y="24056"/>
                </a:lnTo>
                <a:lnTo>
                  <a:pt x="4317" y="68548"/>
                </a:lnTo>
                <a:lnTo>
                  <a:pt x="0" y="105918"/>
                </a:lnTo>
                <a:lnTo>
                  <a:pt x="968" y="123444"/>
                </a:lnTo>
                <a:lnTo>
                  <a:pt x="1075" y="125370"/>
                </a:lnTo>
                <a:lnTo>
                  <a:pt x="17398" y="174752"/>
                </a:lnTo>
                <a:lnTo>
                  <a:pt x="52081" y="206184"/>
                </a:lnTo>
                <a:lnTo>
                  <a:pt x="67436" y="211709"/>
                </a:lnTo>
                <a:lnTo>
                  <a:pt x="70103" y="203200"/>
                </a:lnTo>
                <a:lnTo>
                  <a:pt x="58056" y="197792"/>
                </a:lnTo>
                <a:lnTo>
                  <a:pt x="47640" y="190325"/>
                </a:lnTo>
                <a:lnTo>
                  <a:pt x="26322" y="155638"/>
                </a:lnTo>
                <a:lnTo>
                  <a:pt x="19351" y="105918"/>
                </a:lnTo>
                <a:lnTo>
                  <a:pt x="19303" y="104775"/>
                </a:lnTo>
                <a:lnTo>
                  <a:pt x="26322" y="55429"/>
                </a:lnTo>
                <a:lnTo>
                  <a:pt x="47736" y="21304"/>
                </a:lnTo>
                <a:lnTo>
                  <a:pt x="70484" y="8636"/>
                </a:lnTo>
                <a:lnTo>
                  <a:pt x="67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574801" y="1020128"/>
          <a:ext cx="6215380" cy="1936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"/>
                <a:gridCol w="5923915"/>
              </a:tblGrid>
              <a:tr h="351155">
                <a:tc>
                  <a:txBody>
                    <a:bodyPr/>
                    <a:lstStyle/>
                    <a:p>
                      <a:pPr algn="ctr" marR="63500">
                        <a:lnSpc>
                          <a:spcPts val="1989"/>
                        </a:lnSpc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•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989"/>
                        </a:lnSpc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dirty="0" baseline="-14957" sz="1950">
                          <a:latin typeface="Cambria Math"/>
                          <a:cs typeface="Cambria Math"/>
                        </a:rPr>
                        <a:t>𝑇𝑀</a:t>
                      </a:r>
                      <a:r>
                        <a:rPr dirty="0" baseline="-14957" sz="1950" spc="442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dirty="0" sz="1800" spc="49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{&lt;</a:t>
                      </a:r>
                      <a:r>
                        <a:rPr dirty="0" sz="1800" spc="11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dirty="0" sz="1800" spc="14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&gt;</a:t>
                      </a:r>
                      <a:r>
                        <a:rPr dirty="0" sz="1800" spc="9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|</a:t>
                      </a:r>
                      <a:r>
                        <a:rPr dirty="0" sz="1800" spc="1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dirty="0" sz="1800" spc="4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𝑖𝑠</a:t>
                      </a:r>
                      <a:r>
                        <a:rPr dirty="0" sz="1800" spc="4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dirty="0" sz="1800" spc="3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𝑇𝑀</a:t>
                      </a:r>
                      <a:r>
                        <a:rPr dirty="0" sz="1800" spc="5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𝑎𝑛𝑑</a:t>
                      </a:r>
                      <a:r>
                        <a:rPr dirty="0" sz="1800" spc="4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𝐿(𝑀)</a:t>
                      </a:r>
                      <a:r>
                        <a:rPr dirty="0" sz="1800" spc="49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dirty="0" sz="1800" spc="55">
                          <a:latin typeface="Cambria Math"/>
                          <a:cs typeface="Cambria Math"/>
                        </a:rPr>
                        <a:t>  </a:t>
                      </a:r>
                      <a:r>
                        <a:rPr dirty="0" sz="1800" spc="-25">
                          <a:latin typeface="Cambria Math"/>
                          <a:cs typeface="Cambria Math"/>
                        </a:rPr>
                        <a:t>∅}.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</a:tr>
              <a:tr h="411480">
                <a:tc>
                  <a:txBody>
                    <a:bodyPr/>
                    <a:lstStyle/>
                    <a:p>
                      <a:pPr algn="ctr" marR="635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•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1863089" algn="l"/>
                          <a:tab pos="4186554" algn="l"/>
                          <a:tab pos="4839970" algn="l"/>
                        </a:tabLst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𝐼𝑁𝐹𝐼𝑁𝐼𝑇𝐸</a:t>
                      </a:r>
                      <a:r>
                        <a:rPr dirty="0" baseline="-14957" sz="1950">
                          <a:latin typeface="Cambria Math"/>
                          <a:cs typeface="Cambria Math"/>
                        </a:rPr>
                        <a:t>𝑇𝑀</a:t>
                      </a:r>
                      <a:r>
                        <a:rPr dirty="0" baseline="-14957" sz="1950" spc="397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5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	&lt;</a:t>
                      </a:r>
                      <a:r>
                        <a:rPr dirty="0" sz="1800" spc="10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dirty="0" sz="1800" spc="12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&gt;</a:t>
                      </a:r>
                      <a:r>
                        <a:rPr dirty="0" sz="1800" spc="16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dirty="0" sz="1800" spc="4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𝑖𝑠</a:t>
                      </a:r>
                      <a:r>
                        <a:rPr dirty="0" sz="1800" spc="2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dirty="0" sz="1800" spc="3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𝑇𝑀</a:t>
                      </a:r>
                      <a:r>
                        <a:rPr dirty="0" sz="1800" spc="4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25">
                          <a:latin typeface="Cambria Math"/>
                          <a:cs typeface="Cambria Math"/>
                        </a:rPr>
                        <a:t>𝑎𝑛𝑑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	𝐿</a:t>
                      </a:r>
                      <a:r>
                        <a:rPr dirty="0" sz="1800" spc="38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5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	=</a:t>
                      </a:r>
                      <a:r>
                        <a:rPr dirty="0" sz="1800" spc="9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25">
                          <a:latin typeface="Cambria Math"/>
                          <a:cs typeface="Cambria Math"/>
                        </a:rPr>
                        <a:t>∞}.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38100"/>
                </a:tc>
              </a:tr>
              <a:tr h="411480">
                <a:tc>
                  <a:txBody>
                    <a:bodyPr/>
                    <a:lstStyle/>
                    <a:p>
                      <a:pPr algn="ctr" marR="635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•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1096645" algn="l"/>
                          <a:tab pos="3926840" algn="l"/>
                        </a:tabLst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𝐿𝑇</a:t>
                      </a:r>
                      <a:r>
                        <a:rPr dirty="0" baseline="-14957" sz="1950">
                          <a:latin typeface="Cambria Math"/>
                          <a:cs typeface="Cambria Math"/>
                        </a:rPr>
                        <a:t>𝑇𝑀</a:t>
                      </a:r>
                      <a:r>
                        <a:rPr dirty="0" baseline="-14957" sz="1950" spc="352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5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	&lt;</a:t>
                      </a:r>
                      <a:r>
                        <a:rPr dirty="0" sz="1800" spc="8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dirty="0" sz="1800" spc="13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&gt;</a:t>
                      </a:r>
                      <a:r>
                        <a:rPr dirty="0" sz="1800" spc="16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dirty="0" sz="1800" spc="4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𝑖𝑠</a:t>
                      </a:r>
                      <a:r>
                        <a:rPr dirty="0" sz="1800" spc="3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dirty="0" sz="1800" spc="4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𝑇𝑀</a:t>
                      </a:r>
                      <a:r>
                        <a:rPr dirty="0" sz="1800" spc="4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𝑎𝑛𝑑</a:t>
                      </a:r>
                      <a:r>
                        <a:rPr dirty="0" sz="1800" spc="5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dirty="0" sz="1800" spc="37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5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	=</a:t>
                      </a:r>
                      <a:r>
                        <a:rPr dirty="0" sz="1800" spc="9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dirty="0" sz="1800" spc="37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sz="1800" spc="39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25">
                          <a:latin typeface="Cambria Math"/>
                          <a:cs typeface="Cambria Math"/>
                        </a:rPr>
                        <a:t>}.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38100"/>
                </a:tc>
              </a:tr>
              <a:tr h="407670">
                <a:tc>
                  <a:txBody>
                    <a:bodyPr/>
                    <a:lstStyle/>
                    <a:p>
                      <a:pPr algn="ctr" marR="635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•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10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1610360" algn="l"/>
                          <a:tab pos="5384165" algn="l"/>
                        </a:tabLst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𝐹𝐼𝑁𝐼𝑇𝐸</a:t>
                      </a:r>
                      <a:r>
                        <a:rPr dirty="0" baseline="-14957" sz="1950">
                          <a:latin typeface="Cambria Math"/>
                          <a:cs typeface="Cambria Math"/>
                        </a:rPr>
                        <a:t>𝑇𝑀</a:t>
                      </a:r>
                      <a:r>
                        <a:rPr dirty="0" baseline="-14957" sz="1950" spc="427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5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	&lt;</a:t>
                      </a:r>
                      <a:r>
                        <a:rPr dirty="0" sz="1800" spc="9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dirty="0" sz="1800" spc="14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&gt;</a:t>
                      </a:r>
                      <a:r>
                        <a:rPr dirty="0" sz="1800" spc="16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dirty="0" sz="1800" spc="4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𝑖𝑠</a:t>
                      </a:r>
                      <a:r>
                        <a:rPr dirty="0" sz="1800" spc="5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dirty="0" sz="1800" spc="3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𝑇𝑀</a:t>
                      </a:r>
                      <a:r>
                        <a:rPr dirty="0" sz="1800" spc="5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𝑎𝑛𝑑</a:t>
                      </a:r>
                      <a:r>
                        <a:rPr dirty="0" sz="1800" spc="3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∃𝑛</a:t>
                      </a:r>
                      <a:r>
                        <a:rPr dirty="0" sz="1800" spc="12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∈</a:t>
                      </a:r>
                      <a:r>
                        <a:rPr dirty="0" sz="1800" spc="10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𝑁,</a:t>
                      </a:r>
                      <a:r>
                        <a:rPr dirty="0" sz="1800" spc="459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dirty="0" sz="1800" spc="38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5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	=</a:t>
                      </a:r>
                      <a:r>
                        <a:rPr dirty="0" sz="1800" spc="9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25">
                          <a:latin typeface="Cambria Math"/>
                          <a:cs typeface="Cambria Math"/>
                        </a:rPr>
                        <a:t>𝑛}.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38100"/>
                </a:tc>
              </a:tr>
              <a:tr h="354965">
                <a:tc>
                  <a:txBody>
                    <a:bodyPr/>
                    <a:lstStyle/>
                    <a:p>
                      <a:pPr algn="ctr" marR="635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•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30"/>
                        </a:spcBef>
                        <a:tabLst>
                          <a:tab pos="1250315" algn="l"/>
                          <a:tab pos="4083050" algn="l"/>
                        </a:tabLst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𝐴𝐿𝐿</a:t>
                      </a:r>
                      <a:r>
                        <a:rPr dirty="0" baseline="-14957" sz="1950">
                          <a:latin typeface="Cambria Math"/>
                          <a:cs typeface="Cambria Math"/>
                        </a:rPr>
                        <a:t>𝑇𝑀</a:t>
                      </a:r>
                      <a:r>
                        <a:rPr dirty="0" baseline="-14957" sz="1950" spc="607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5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	&lt;</a:t>
                      </a:r>
                      <a:r>
                        <a:rPr dirty="0" sz="1800" spc="8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dirty="0" sz="1800" spc="14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&gt;</a:t>
                      </a:r>
                      <a:r>
                        <a:rPr dirty="0" sz="1800" spc="16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dirty="0" sz="1800" spc="4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𝑖𝑠</a:t>
                      </a:r>
                      <a:r>
                        <a:rPr dirty="0" sz="1800" spc="3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dirty="0" sz="1800" spc="3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𝑇𝑀</a:t>
                      </a:r>
                      <a:r>
                        <a:rPr dirty="0" sz="1800" spc="5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𝑎𝑛𝑑</a:t>
                      </a:r>
                      <a:r>
                        <a:rPr dirty="0" sz="1800" spc="3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dirty="0" sz="1800" spc="38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5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	=</a:t>
                      </a:r>
                      <a:r>
                        <a:rPr dirty="0" sz="1800" spc="9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25">
                          <a:latin typeface="Cambria Math"/>
                          <a:cs typeface="Cambria Math"/>
                        </a:rPr>
                        <a:t>Σ</a:t>
                      </a:r>
                      <a:r>
                        <a:rPr dirty="0" baseline="27777" sz="1950" spc="-37">
                          <a:latin typeface="Cambria Math"/>
                          <a:cs typeface="Cambria Math"/>
                        </a:rPr>
                        <a:t>∗</a:t>
                      </a:r>
                      <a:r>
                        <a:rPr dirty="0" sz="1800" spc="-25">
                          <a:latin typeface="Cambria Math"/>
                          <a:cs typeface="Cambria Math"/>
                        </a:rPr>
                        <a:t>}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41910"/>
                </a:tc>
              </a:tr>
            </a:tbl>
          </a:graphicData>
        </a:graphic>
      </p:graphicFrame>
      <p:sp>
        <p:nvSpPr>
          <p:cNvPr id="17" name="object 17" descr=""/>
          <p:cNvSpPr txBox="1"/>
          <p:nvPr/>
        </p:nvSpPr>
        <p:spPr>
          <a:xfrm>
            <a:off x="593851" y="3454730"/>
            <a:ext cx="416432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(Informal)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Non-</a:t>
            </a:r>
            <a:r>
              <a:rPr dirty="0" sz="1800">
                <a:latin typeface="Calibri"/>
                <a:cs typeface="Calibri"/>
              </a:rPr>
              <a:t>trivial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properties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common: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1892807" y="5169153"/>
            <a:ext cx="793115" cy="213360"/>
          </a:xfrm>
          <a:custGeom>
            <a:avLst/>
            <a:gdLst/>
            <a:ahLst/>
            <a:cxnLst/>
            <a:rect l="l" t="t" r="r" b="b"/>
            <a:pathLst>
              <a:path w="793114" h="213360">
                <a:moveTo>
                  <a:pt x="793115" y="3556"/>
                </a:moveTo>
                <a:lnTo>
                  <a:pt x="775843" y="3556"/>
                </a:lnTo>
                <a:lnTo>
                  <a:pt x="775843" y="211328"/>
                </a:lnTo>
                <a:lnTo>
                  <a:pt x="793115" y="211328"/>
                </a:lnTo>
                <a:lnTo>
                  <a:pt x="793115" y="3556"/>
                </a:lnTo>
                <a:close/>
              </a:path>
              <a:path w="793114" h="213360">
                <a:moveTo>
                  <a:pt x="71247" y="0"/>
                </a:moveTo>
                <a:lnTo>
                  <a:pt x="68325" y="0"/>
                </a:lnTo>
                <a:lnTo>
                  <a:pt x="56014" y="956"/>
                </a:lnTo>
                <a:lnTo>
                  <a:pt x="19304" y="26495"/>
                </a:lnTo>
                <a:lnTo>
                  <a:pt x="16002" y="46736"/>
                </a:lnTo>
                <a:lnTo>
                  <a:pt x="16002" y="52832"/>
                </a:lnTo>
                <a:lnTo>
                  <a:pt x="16891" y="59944"/>
                </a:lnTo>
                <a:lnTo>
                  <a:pt x="20447" y="75692"/>
                </a:lnTo>
                <a:lnTo>
                  <a:pt x="21336" y="81026"/>
                </a:lnTo>
                <a:lnTo>
                  <a:pt x="21336" y="88773"/>
                </a:lnTo>
                <a:lnTo>
                  <a:pt x="19558" y="92964"/>
                </a:lnTo>
                <a:lnTo>
                  <a:pt x="16002" y="96266"/>
                </a:lnTo>
                <a:lnTo>
                  <a:pt x="12446" y="99441"/>
                </a:lnTo>
                <a:lnTo>
                  <a:pt x="7112" y="101219"/>
                </a:lnTo>
                <a:lnTo>
                  <a:pt x="0" y="101346"/>
                </a:lnTo>
                <a:lnTo>
                  <a:pt x="0" y="110744"/>
                </a:lnTo>
                <a:lnTo>
                  <a:pt x="7112" y="110744"/>
                </a:lnTo>
                <a:lnTo>
                  <a:pt x="12446" y="112522"/>
                </a:lnTo>
                <a:lnTo>
                  <a:pt x="16002" y="115697"/>
                </a:lnTo>
                <a:lnTo>
                  <a:pt x="19558" y="118999"/>
                </a:lnTo>
                <a:lnTo>
                  <a:pt x="21336" y="123190"/>
                </a:lnTo>
                <a:lnTo>
                  <a:pt x="21336" y="130937"/>
                </a:lnTo>
                <a:lnTo>
                  <a:pt x="20447" y="136271"/>
                </a:lnTo>
                <a:lnTo>
                  <a:pt x="16891" y="152019"/>
                </a:lnTo>
                <a:lnTo>
                  <a:pt x="16002" y="159131"/>
                </a:lnTo>
                <a:lnTo>
                  <a:pt x="16002" y="165227"/>
                </a:lnTo>
                <a:lnTo>
                  <a:pt x="16831" y="176518"/>
                </a:lnTo>
                <a:lnTo>
                  <a:pt x="45370" y="209692"/>
                </a:lnTo>
                <a:lnTo>
                  <a:pt x="68325" y="212852"/>
                </a:lnTo>
                <a:lnTo>
                  <a:pt x="71247" y="212852"/>
                </a:lnTo>
                <a:lnTo>
                  <a:pt x="71247" y="204470"/>
                </a:lnTo>
                <a:lnTo>
                  <a:pt x="69468" y="204470"/>
                </a:lnTo>
                <a:lnTo>
                  <a:pt x="61823" y="203944"/>
                </a:lnTo>
                <a:lnTo>
                  <a:pt x="35052" y="167259"/>
                </a:lnTo>
                <a:lnTo>
                  <a:pt x="35052" y="162052"/>
                </a:lnTo>
                <a:lnTo>
                  <a:pt x="35814" y="155575"/>
                </a:lnTo>
                <a:lnTo>
                  <a:pt x="37211" y="147955"/>
                </a:lnTo>
                <a:lnTo>
                  <a:pt x="38735" y="140335"/>
                </a:lnTo>
                <a:lnTo>
                  <a:pt x="39497" y="134874"/>
                </a:lnTo>
                <a:lnTo>
                  <a:pt x="39497" y="125222"/>
                </a:lnTo>
                <a:lnTo>
                  <a:pt x="37592" y="120015"/>
                </a:lnTo>
                <a:lnTo>
                  <a:pt x="30225" y="111887"/>
                </a:lnTo>
                <a:lnTo>
                  <a:pt x="25781" y="108966"/>
                </a:lnTo>
                <a:lnTo>
                  <a:pt x="20574" y="106934"/>
                </a:lnTo>
                <a:lnTo>
                  <a:pt x="20574" y="105029"/>
                </a:lnTo>
                <a:lnTo>
                  <a:pt x="25781" y="102997"/>
                </a:lnTo>
                <a:lnTo>
                  <a:pt x="30225" y="100076"/>
                </a:lnTo>
                <a:lnTo>
                  <a:pt x="37592" y="91948"/>
                </a:lnTo>
                <a:lnTo>
                  <a:pt x="39497" y="86741"/>
                </a:lnTo>
                <a:lnTo>
                  <a:pt x="39497" y="77089"/>
                </a:lnTo>
                <a:lnTo>
                  <a:pt x="38735" y="71628"/>
                </a:lnTo>
                <a:lnTo>
                  <a:pt x="37211" y="64008"/>
                </a:lnTo>
                <a:lnTo>
                  <a:pt x="35814" y="56388"/>
                </a:lnTo>
                <a:lnTo>
                  <a:pt x="35052" y="49911"/>
                </a:lnTo>
                <a:lnTo>
                  <a:pt x="35052" y="44704"/>
                </a:lnTo>
                <a:lnTo>
                  <a:pt x="55070" y="10620"/>
                </a:lnTo>
                <a:lnTo>
                  <a:pt x="69468" y="8509"/>
                </a:lnTo>
                <a:lnTo>
                  <a:pt x="71247" y="8509"/>
                </a:lnTo>
                <a:lnTo>
                  <a:pt x="7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6318504" y="5169153"/>
            <a:ext cx="1358265" cy="213995"/>
          </a:xfrm>
          <a:custGeom>
            <a:avLst/>
            <a:gdLst/>
            <a:ahLst/>
            <a:cxnLst/>
            <a:rect l="l" t="t" r="r" b="b"/>
            <a:pathLst>
              <a:path w="1358265" h="213995">
                <a:moveTo>
                  <a:pt x="71247" y="0"/>
                </a:moveTo>
                <a:lnTo>
                  <a:pt x="68326" y="0"/>
                </a:lnTo>
                <a:lnTo>
                  <a:pt x="56007" y="965"/>
                </a:lnTo>
                <a:lnTo>
                  <a:pt x="19291" y="26504"/>
                </a:lnTo>
                <a:lnTo>
                  <a:pt x="16002" y="46736"/>
                </a:lnTo>
                <a:lnTo>
                  <a:pt x="16002" y="52832"/>
                </a:lnTo>
                <a:lnTo>
                  <a:pt x="16891" y="59956"/>
                </a:lnTo>
                <a:lnTo>
                  <a:pt x="20447" y="75692"/>
                </a:lnTo>
                <a:lnTo>
                  <a:pt x="21336" y="81026"/>
                </a:lnTo>
                <a:lnTo>
                  <a:pt x="21336" y="88773"/>
                </a:lnTo>
                <a:lnTo>
                  <a:pt x="19558" y="92964"/>
                </a:lnTo>
                <a:lnTo>
                  <a:pt x="16002" y="96266"/>
                </a:lnTo>
                <a:lnTo>
                  <a:pt x="12446" y="99441"/>
                </a:lnTo>
                <a:lnTo>
                  <a:pt x="7112" y="101219"/>
                </a:lnTo>
                <a:lnTo>
                  <a:pt x="0" y="101346"/>
                </a:lnTo>
                <a:lnTo>
                  <a:pt x="0" y="110744"/>
                </a:lnTo>
                <a:lnTo>
                  <a:pt x="7112" y="110744"/>
                </a:lnTo>
                <a:lnTo>
                  <a:pt x="12446" y="112522"/>
                </a:lnTo>
                <a:lnTo>
                  <a:pt x="16002" y="115697"/>
                </a:lnTo>
                <a:lnTo>
                  <a:pt x="19558" y="118999"/>
                </a:lnTo>
                <a:lnTo>
                  <a:pt x="21336" y="123190"/>
                </a:lnTo>
                <a:lnTo>
                  <a:pt x="21336" y="130937"/>
                </a:lnTo>
                <a:lnTo>
                  <a:pt x="20447" y="136271"/>
                </a:lnTo>
                <a:lnTo>
                  <a:pt x="16891" y="152019"/>
                </a:lnTo>
                <a:lnTo>
                  <a:pt x="16002" y="159131"/>
                </a:lnTo>
                <a:lnTo>
                  <a:pt x="16002" y="165227"/>
                </a:lnTo>
                <a:lnTo>
                  <a:pt x="16827" y="176530"/>
                </a:lnTo>
                <a:lnTo>
                  <a:pt x="45364" y="209702"/>
                </a:lnTo>
                <a:lnTo>
                  <a:pt x="68326" y="212852"/>
                </a:lnTo>
                <a:lnTo>
                  <a:pt x="71247" y="212852"/>
                </a:lnTo>
                <a:lnTo>
                  <a:pt x="71247" y="204470"/>
                </a:lnTo>
                <a:lnTo>
                  <a:pt x="69469" y="204470"/>
                </a:lnTo>
                <a:lnTo>
                  <a:pt x="61810" y="203949"/>
                </a:lnTo>
                <a:lnTo>
                  <a:pt x="35052" y="167259"/>
                </a:lnTo>
                <a:lnTo>
                  <a:pt x="35052" y="162052"/>
                </a:lnTo>
                <a:lnTo>
                  <a:pt x="35814" y="155575"/>
                </a:lnTo>
                <a:lnTo>
                  <a:pt x="37211" y="147955"/>
                </a:lnTo>
                <a:lnTo>
                  <a:pt x="38735" y="140335"/>
                </a:lnTo>
                <a:lnTo>
                  <a:pt x="39497" y="134874"/>
                </a:lnTo>
                <a:lnTo>
                  <a:pt x="39497" y="125222"/>
                </a:lnTo>
                <a:lnTo>
                  <a:pt x="37592" y="120015"/>
                </a:lnTo>
                <a:lnTo>
                  <a:pt x="30226" y="111887"/>
                </a:lnTo>
                <a:lnTo>
                  <a:pt x="25781" y="108966"/>
                </a:lnTo>
                <a:lnTo>
                  <a:pt x="20574" y="106934"/>
                </a:lnTo>
                <a:lnTo>
                  <a:pt x="20574" y="105029"/>
                </a:lnTo>
                <a:lnTo>
                  <a:pt x="25781" y="102997"/>
                </a:lnTo>
                <a:lnTo>
                  <a:pt x="30226" y="100076"/>
                </a:lnTo>
                <a:lnTo>
                  <a:pt x="37592" y="91948"/>
                </a:lnTo>
                <a:lnTo>
                  <a:pt x="39497" y="86741"/>
                </a:lnTo>
                <a:lnTo>
                  <a:pt x="39497" y="77089"/>
                </a:lnTo>
                <a:lnTo>
                  <a:pt x="38735" y="71628"/>
                </a:lnTo>
                <a:lnTo>
                  <a:pt x="37211" y="64008"/>
                </a:lnTo>
                <a:lnTo>
                  <a:pt x="35814" y="56400"/>
                </a:lnTo>
                <a:lnTo>
                  <a:pt x="35052" y="49911"/>
                </a:lnTo>
                <a:lnTo>
                  <a:pt x="35052" y="44704"/>
                </a:lnTo>
                <a:lnTo>
                  <a:pt x="55067" y="10629"/>
                </a:lnTo>
                <a:lnTo>
                  <a:pt x="69469" y="8509"/>
                </a:lnTo>
                <a:lnTo>
                  <a:pt x="71247" y="8509"/>
                </a:lnTo>
                <a:lnTo>
                  <a:pt x="71247" y="0"/>
                </a:lnTo>
                <a:close/>
              </a:path>
              <a:path w="1358265" h="213995">
                <a:moveTo>
                  <a:pt x="296418" y="10668"/>
                </a:moveTo>
                <a:lnTo>
                  <a:pt x="293370" y="2032"/>
                </a:lnTo>
                <a:lnTo>
                  <a:pt x="278028" y="7569"/>
                </a:lnTo>
                <a:lnTo>
                  <a:pt x="264579" y="15582"/>
                </a:lnTo>
                <a:lnTo>
                  <a:pt x="235673" y="54127"/>
                </a:lnTo>
                <a:lnTo>
                  <a:pt x="225983" y="106807"/>
                </a:lnTo>
                <a:lnTo>
                  <a:pt x="225920" y="107950"/>
                </a:lnTo>
                <a:lnTo>
                  <a:pt x="226898" y="125476"/>
                </a:lnTo>
                <a:lnTo>
                  <a:pt x="226999" y="127406"/>
                </a:lnTo>
                <a:lnTo>
                  <a:pt x="230251" y="145376"/>
                </a:lnTo>
                <a:lnTo>
                  <a:pt x="252971" y="189750"/>
                </a:lnTo>
                <a:lnTo>
                  <a:pt x="293370" y="213741"/>
                </a:lnTo>
                <a:lnTo>
                  <a:pt x="296037" y="205232"/>
                </a:lnTo>
                <a:lnTo>
                  <a:pt x="283984" y="199834"/>
                </a:lnTo>
                <a:lnTo>
                  <a:pt x="273570" y="192366"/>
                </a:lnTo>
                <a:lnTo>
                  <a:pt x="252247" y="157670"/>
                </a:lnTo>
                <a:lnTo>
                  <a:pt x="245275" y="107950"/>
                </a:lnTo>
                <a:lnTo>
                  <a:pt x="245237" y="106807"/>
                </a:lnTo>
                <a:lnTo>
                  <a:pt x="246011" y="88760"/>
                </a:lnTo>
                <a:lnTo>
                  <a:pt x="257670" y="44196"/>
                </a:lnTo>
                <a:lnTo>
                  <a:pt x="284200" y="15989"/>
                </a:lnTo>
                <a:lnTo>
                  <a:pt x="296418" y="10668"/>
                </a:lnTo>
                <a:close/>
              </a:path>
              <a:path w="1358265" h="213995">
                <a:moveTo>
                  <a:pt x="576199" y="107950"/>
                </a:moveTo>
                <a:lnTo>
                  <a:pt x="575106" y="88760"/>
                </a:lnTo>
                <a:lnTo>
                  <a:pt x="575094" y="88519"/>
                </a:lnTo>
                <a:lnTo>
                  <a:pt x="571830" y="70586"/>
                </a:lnTo>
                <a:lnTo>
                  <a:pt x="549097" y="26098"/>
                </a:lnTo>
                <a:lnTo>
                  <a:pt x="508635" y="2032"/>
                </a:lnTo>
                <a:lnTo>
                  <a:pt x="505714" y="10668"/>
                </a:lnTo>
                <a:lnTo>
                  <a:pt x="517918" y="15989"/>
                </a:lnTo>
                <a:lnTo>
                  <a:pt x="528459" y="23342"/>
                </a:lnTo>
                <a:lnTo>
                  <a:pt x="549871" y="57467"/>
                </a:lnTo>
                <a:lnTo>
                  <a:pt x="556069" y="88519"/>
                </a:lnTo>
                <a:lnTo>
                  <a:pt x="556107" y="88760"/>
                </a:lnTo>
                <a:lnTo>
                  <a:pt x="556895" y="106807"/>
                </a:lnTo>
                <a:lnTo>
                  <a:pt x="556107" y="125476"/>
                </a:lnTo>
                <a:lnTo>
                  <a:pt x="553745" y="142430"/>
                </a:lnTo>
                <a:lnTo>
                  <a:pt x="537210" y="182829"/>
                </a:lnTo>
                <a:lnTo>
                  <a:pt x="505968" y="205232"/>
                </a:lnTo>
                <a:lnTo>
                  <a:pt x="508635" y="213741"/>
                </a:lnTo>
                <a:lnTo>
                  <a:pt x="549148" y="189750"/>
                </a:lnTo>
                <a:lnTo>
                  <a:pt x="571881" y="145376"/>
                </a:lnTo>
                <a:lnTo>
                  <a:pt x="575119" y="127406"/>
                </a:lnTo>
                <a:lnTo>
                  <a:pt x="576199" y="107950"/>
                </a:lnTo>
                <a:close/>
              </a:path>
              <a:path w="1358265" h="213995">
                <a:moveTo>
                  <a:pt x="1358138" y="101473"/>
                </a:moveTo>
                <a:lnTo>
                  <a:pt x="1351026" y="101346"/>
                </a:lnTo>
                <a:lnTo>
                  <a:pt x="1345692" y="99568"/>
                </a:lnTo>
                <a:lnTo>
                  <a:pt x="1342136" y="96266"/>
                </a:lnTo>
                <a:lnTo>
                  <a:pt x="1338580" y="93091"/>
                </a:lnTo>
                <a:lnTo>
                  <a:pt x="1336802" y="88900"/>
                </a:lnTo>
                <a:lnTo>
                  <a:pt x="1336802" y="81026"/>
                </a:lnTo>
                <a:lnTo>
                  <a:pt x="1337691" y="75819"/>
                </a:lnTo>
                <a:lnTo>
                  <a:pt x="1339469" y="67945"/>
                </a:lnTo>
                <a:lnTo>
                  <a:pt x="1341120" y="60071"/>
                </a:lnTo>
                <a:lnTo>
                  <a:pt x="1342009" y="52959"/>
                </a:lnTo>
                <a:lnTo>
                  <a:pt x="1342009" y="46875"/>
                </a:lnTo>
                <a:lnTo>
                  <a:pt x="1321739" y="6972"/>
                </a:lnTo>
                <a:lnTo>
                  <a:pt x="1289812" y="0"/>
                </a:lnTo>
                <a:lnTo>
                  <a:pt x="1286891" y="0"/>
                </a:lnTo>
                <a:lnTo>
                  <a:pt x="1286891" y="8509"/>
                </a:lnTo>
                <a:lnTo>
                  <a:pt x="1288542" y="8509"/>
                </a:lnTo>
                <a:lnTo>
                  <a:pt x="1296200" y="9042"/>
                </a:lnTo>
                <a:lnTo>
                  <a:pt x="1323086" y="44843"/>
                </a:lnTo>
                <a:lnTo>
                  <a:pt x="1323086" y="50050"/>
                </a:lnTo>
                <a:lnTo>
                  <a:pt x="1322324" y="56515"/>
                </a:lnTo>
                <a:lnTo>
                  <a:pt x="1320800" y="64135"/>
                </a:lnTo>
                <a:lnTo>
                  <a:pt x="1319403" y="71755"/>
                </a:lnTo>
                <a:lnTo>
                  <a:pt x="1318641" y="77216"/>
                </a:lnTo>
                <a:lnTo>
                  <a:pt x="1318641" y="86868"/>
                </a:lnTo>
                <a:lnTo>
                  <a:pt x="1320419" y="92075"/>
                </a:lnTo>
                <a:lnTo>
                  <a:pt x="1324343" y="96266"/>
                </a:lnTo>
                <a:lnTo>
                  <a:pt x="1327912" y="100203"/>
                </a:lnTo>
                <a:lnTo>
                  <a:pt x="1332357" y="103124"/>
                </a:lnTo>
                <a:lnTo>
                  <a:pt x="1337437" y="105029"/>
                </a:lnTo>
                <a:lnTo>
                  <a:pt x="1337437" y="107061"/>
                </a:lnTo>
                <a:lnTo>
                  <a:pt x="1332357" y="109093"/>
                </a:lnTo>
                <a:lnTo>
                  <a:pt x="1327912" y="112014"/>
                </a:lnTo>
                <a:lnTo>
                  <a:pt x="1324229" y="116078"/>
                </a:lnTo>
                <a:lnTo>
                  <a:pt x="1320419" y="120142"/>
                </a:lnTo>
                <a:lnTo>
                  <a:pt x="1318641" y="125349"/>
                </a:lnTo>
                <a:lnTo>
                  <a:pt x="1318641" y="134874"/>
                </a:lnTo>
                <a:lnTo>
                  <a:pt x="1319403" y="140335"/>
                </a:lnTo>
                <a:lnTo>
                  <a:pt x="1320800" y="148082"/>
                </a:lnTo>
                <a:lnTo>
                  <a:pt x="1322324" y="155702"/>
                </a:lnTo>
                <a:lnTo>
                  <a:pt x="1323086" y="162179"/>
                </a:lnTo>
                <a:lnTo>
                  <a:pt x="1323086" y="167386"/>
                </a:lnTo>
                <a:lnTo>
                  <a:pt x="1322514" y="176580"/>
                </a:lnTo>
                <a:lnTo>
                  <a:pt x="1322514" y="176745"/>
                </a:lnTo>
                <a:lnTo>
                  <a:pt x="1288542" y="204470"/>
                </a:lnTo>
                <a:lnTo>
                  <a:pt x="1286891" y="204470"/>
                </a:lnTo>
                <a:lnTo>
                  <a:pt x="1286891" y="212852"/>
                </a:lnTo>
                <a:lnTo>
                  <a:pt x="1289812" y="212852"/>
                </a:lnTo>
                <a:lnTo>
                  <a:pt x="1302118" y="211975"/>
                </a:lnTo>
                <a:lnTo>
                  <a:pt x="1338770" y="186232"/>
                </a:lnTo>
                <a:lnTo>
                  <a:pt x="1341145" y="176745"/>
                </a:lnTo>
                <a:lnTo>
                  <a:pt x="1341196" y="176580"/>
                </a:lnTo>
                <a:lnTo>
                  <a:pt x="1342009" y="165354"/>
                </a:lnTo>
                <a:lnTo>
                  <a:pt x="1342009" y="159131"/>
                </a:lnTo>
                <a:lnTo>
                  <a:pt x="1341120" y="152146"/>
                </a:lnTo>
                <a:lnTo>
                  <a:pt x="1339469" y="144272"/>
                </a:lnTo>
                <a:lnTo>
                  <a:pt x="1337691" y="136398"/>
                </a:lnTo>
                <a:lnTo>
                  <a:pt x="1336802" y="131064"/>
                </a:lnTo>
                <a:lnTo>
                  <a:pt x="1336802" y="123317"/>
                </a:lnTo>
                <a:lnTo>
                  <a:pt x="1338580" y="119126"/>
                </a:lnTo>
                <a:lnTo>
                  <a:pt x="1342136" y="115824"/>
                </a:lnTo>
                <a:lnTo>
                  <a:pt x="1345692" y="112649"/>
                </a:lnTo>
                <a:lnTo>
                  <a:pt x="1351026" y="110871"/>
                </a:lnTo>
                <a:lnTo>
                  <a:pt x="1358138" y="110617"/>
                </a:lnTo>
                <a:lnTo>
                  <a:pt x="1358138" y="1014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593851" y="3729609"/>
            <a:ext cx="7014845" cy="167195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355600" algn="l"/>
              </a:tabLst>
            </a:pPr>
            <a:r>
              <a:rPr dirty="0" sz="1800">
                <a:latin typeface="Calibri"/>
                <a:cs typeface="Calibri"/>
              </a:rPr>
              <a:t>none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them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empty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5600" algn="l"/>
              </a:tabLst>
            </a:pPr>
            <a:r>
              <a:rPr dirty="0" sz="1800">
                <a:latin typeface="Calibri"/>
                <a:cs typeface="Calibri"/>
              </a:rPr>
              <a:t>none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them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includes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machines.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5600" algn="l"/>
              </a:tabLst>
            </a:pPr>
            <a:r>
              <a:rPr dirty="0" sz="1800">
                <a:latin typeface="Calibri"/>
                <a:cs typeface="Calibri"/>
              </a:rPr>
              <a:t>&lt;M&gt;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spc="-65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iff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L(M) satisfy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properties,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  <a:tabLst>
                <a:tab pos="1376680" algn="l"/>
              </a:tabLst>
            </a:pPr>
            <a:r>
              <a:rPr dirty="0" sz="1800">
                <a:latin typeface="Calibri"/>
                <a:cs typeface="Calibri"/>
              </a:rPr>
              <a:t>i.e.,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spc="-35" i="1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=</a:t>
            </a:r>
            <a:r>
              <a:rPr dirty="0" sz="1800">
                <a:latin typeface="Cambria Math"/>
                <a:cs typeface="Cambria Math"/>
              </a:rPr>
              <a:t>	&lt;</a:t>
            </a:r>
            <a:r>
              <a:rPr dirty="0" sz="1800" spc="8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1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</a:t>
            </a:r>
            <a:r>
              <a:rPr dirty="0" sz="1800" spc="15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𝑖𝑠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𝑎</a:t>
            </a:r>
            <a:r>
              <a:rPr dirty="0" sz="1800" spc="2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𝑇𝑀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and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p(L(M))==1</a:t>
            </a:r>
            <a:r>
              <a:rPr dirty="0" sz="1800">
                <a:latin typeface="Cambria Math"/>
                <a:cs typeface="Cambria Math"/>
              </a:rPr>
              <a:t>}</a:t>
            </a:r>
            <a:r>
              <a:rPr dirty="0" sz="1800" spc="484">
                <a:latin typeface="Cambria Math"/>
                <a:cs typeface="Cambria Math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where</a:t>
            </a:r>
            <a:r>
              <a:rPr dirty="0" sz="1800" spc="370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𝑝:</a:t>
            </a:r>
            <a:r>
              <a:rPr dirty="0" sz="1800" spc="80">
                <a:latin typeface="Cambria Math"/>
                <a:cs typeface="Cambria Math"/>
              </a:rPr>
              <a:t>  </a:t>
            </a: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sz="1800" spc="37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37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|𝑀</a:t>
            </a:r>
            <a:r>
              <a:rPr dirty="0" sz="1800" spc="1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95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𝑇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8017764" y="5169153"/>
            <a:ext cx="457834" cy="213360"/>
          </a:xfrm>
          <a:custGeom>
            <a:avLst/>
            <a:gdLst/>
            <a:ahLst/>
            <a:cxnLst/>
            <a:rect l="l" t="t" r="r" b="b"/>
            <a:pathLst>
              <a:path w="457834" h="213360">
                <a:moveTo>
                  <a:pt x="389127" y="0"/>
                </a:moveTo>
                <a:lnTo>
                  <a:pt x="386206" y="0"/>
                </a:lnTo>
                <a:lnTo>
                  <a:pt x="386206" y="8509"/>
                </a:lnTo>
                <a:lnTo>
                  <a:pt x="387857" y="8509"/>
                </a:lnTo>
                <a:lnTo>
                  <a:pt x="395523" y="9034"/>
                </a:lnTo>
                <a:lnTo>
                  <a:pt x="422401" y="44831"/>
                </a:lnTo>
                <a:lnTo>
                  <a:pt x="422401" y="50038"/>
                </a:lnTo>
                <a:lnTo>
                  <a:pt x="421639" y="56515"/>
                </a:lnTo>
                <a:lnTo>
                  <a:pt x="420115" y="64135"/>
                </a:lnTo>
                <a:lnTo>
                  <a:pt x="418718" y="71755"/>
                </a:lnTo>
                <a:lnTo>
                  <a:pt x="417956" y="77216"/>
                </a:lnTo>
                <a:lnTo>
                  <a:pt x="417956" y="86868"/>
                </a:lnTo>
                <a:lnTo>
                  <a:pt x="419734" y="92075"/>
                </a:lnTo>
                <a:lnTo>
                  <a:pt x="423660" y="96266"/>
                </a:lnTo>
                <a:lnTo>
                  <a:pt x="427227" y="100203"/>
                </a:lnTo>
                <a:lnTo>
                  <a:pt x="431672" y="103124"/>
                </a:lnTo>
                <a:lnTo>
                  <a:pt x="436752" y="105029"/>
                </a:lnTo>
                <a:lnTo>
                  <a:pt x="436752" y="107061"/>
                </a:lnTo>
                <a:lnTo>
                  <a:pt x="431672" y="109093"/>
                </a:lnTo>
                <a:lnTo>
                  <a:pt x="427227" y="112014"/>
                </a:lnTo>
                <a:lnTo>
                  <a:pt x="423544" y="116078"/>
                </a:lnTo>
                <a:lnTo>
                  <a:pt x="419734" y="120142"/>
                </a:lnTo>
                <a:lnTo>
                  <a:pt x="417956" y="125349"/>
                </a:lnTo>
                <a:lnTo>
                  <a:pt x="417956" y="134874"/>
                </a:lnTo>
                <a:lnTo>
                  <a:pt x="418718" y="140335"/>
                </a:lnTo>
                <a:lnTo>
                  <a:pt x="420115" y="148082"/>
                </a:lnTo>
                <a:lnTo>
                  <a:pt x="421639" y="155702"/>
                </a:lnTo>
                <a:lnTo>
                  <a:pt x="422401" y="162179"/>
                </a:lnTo>
                <a:lnTo>
                  <a:pt x="422401" y="167386"/>
                </a:lnTo>
                <a:lnTo>
                  <a:pt x="421841" y="176571"/>
                </a:lnTo>
                <a:lnTo>
                  <a:pt x="421830" y="176744"/>
                </a:lnTo>
                <a:lnTo>
                  <a:pt x="387857" y="204470"/>
                </a:lnTo>
                <a:lnTo>
                  <a:pt x="386206" y="204470"/>
                </a:lnTo>
                <a:lnTo>
                  <a:pt x="386206" y="212852"/>
                </a:lnTo>
                <a:lnTo>
                  <a:pt x="389127" y="212852"/>
                </a:lnTo>
                <a:lnTo>
                  <a:pt x="401439" y="211968"/>
                </a:lnTo>
                <a:lnTo>
                  <a:pt x="438086" y="186229"/>
                </a:lnTo>
                <a:lnTo>
                  <a:pt x="441325" y="165354"/>
                </a:lnTo>
                <a:lnTo>
                  <a:pt x="441325" y="159131"/>
                </a:lnTo>
                <a:lnTo>
                  <a:pt x="440435" y="152146"/>
                </a:lnTo>
                <a:lnTo>
                  <a:pt x="438784" y="144272"/>
                </a:lnTo>
                <a:lnTo>
                  <a:pt x="437006" y="136398"/>
                </a:lnTo>
                <a:lnTo>
                  <a:pt x="436117" y="131064"/>
                </a:lnTo>
                <a:lnTo>
                  <a:pt x="436117" y="123317"/>
                </a:lnTo>
                <a:lnTo>
                  <a:pt x="437895" y="119126"/>
                </a:lnTo>
                <a:lnTo>
                  <a:pt x="441451" y="115824"/>
                </a:lnTo>
                <a:lnTo>
                  <a:pt x="445007" y="112649"/>
                </a:lnTo>
                <a:lnTo>
                  <a:pt x="450341" y="110871"/>
                </a:lnTo>
                <a:lnTo>
                  <a:pt x="457453" y="110617"/>
                </a:lnTo>
                <a:lnTo>
                  <a:pt x="457453" y="101473"/>
                </a:lnTo>
                <a:lnTo>
                  <a:pt x="450341" y="101346"/>
                </a:lnTo>
                <a:lnTo>
                  <a:pt x="445007" y="99568"/>
                </a:lnTo>
                <a:lnTo>
                  <a:pt x="441451" y="96266"/>
                </a:lnTo>
                <a:lnTo>
                  <a:pt x="437895" y="93091"/>
                </a:lnTo>
                <a:lnTo>
                  <a:pt x="436117" y="88900"/>
                </a:lnTo>
                <a:lnTo>
                  <a:pt x="436117" y="81026"/>
                </a:lnTo>
                <a:lnTo>
                  <a:pt x="437006" y="75819"/>
                </a:lnTo>
                <a:lnTo>
                  <a:pt x="438784" y="67945"/>
                </a:lnTo>
                <a:lnTo>
                  <a:pt x="440435" y="60071"/>
                </a:lnTo>
                <a:lnTo>
                  <a:pt x="441325" y="52959"/>
                </a:lnTo>
                <a:lnTo>
                  <a:pt x="441325" y="46863"/>
                </a:lnTo>
                <a:lnTo>
                  <a:pt x="421060" y="6965"/>
                </a:lnTo>
                <a:lnTo>
                  <a:pt x="401439" y="956"/>
                </a:lnTo>
                <a:lnTo>
                  <a:pt x="389127" y="0"/>
                </a:lnTo>
                <a:close/>
              </a:path>
              <a:path w="457834" h="213360">
                <a:moveTo>
                  <a:pt x="71246" y="0"/>
                </a:moveTo>
                <a:lnTo>
                  <a:pt x="68325" y="0"/>
                </a:lnTo>
                <a:lnTo>
                  <a:pt x="56014" y="956"/>
                </a:lnTo>
                <a:lnTo>
                  <a:pt x="19303" y="26495"/>
                </a:lnTo>
                <a:lnTo>
                  <a:pt x="16001" y="46736"/>
                </a:lnTo>
                <a:lnTo>
                  <a:pt x="16001" y="52832"/>
                </a:lnTo>
                <a:lnTo>
                  <a:pt x="16890" y="59944"/>
                </a:lnTo>
                <a:lnTo>
                  <a:pt x="20446" y="75692"/>
                </a:lnTo>
                <a:lnTo>
                  <a:pt x="21335" y="81026"/>
                </a:lnTo>
                <a:lnTo>
                  <a:pt x="21335" y="88773"/>
                </a:lnTo>
                <a:lnTo>
                  <a:pt x="19557" y="92964"/>
                </a:lnTo>
                <a:lnTo>
                  <a:pt x="16001" y="96266"/>
                </a:lnTo>
                <a:lnTo>
                  <a:pt x="12445" y="99441"/>
                </a:lnTo>
                <a:lnTo>
                  <a:pt x="7111" y="101219"/>
                </a:lnTo>
                <a:lnTo>
                  <a:pt x="0" y="101346"/>
                </a:lnTo>
                <a:lnTo>
                  <a:pt x="0" y="110744"/>
                </a:lnTo>
                <a:lnTo>
                  <a:pt x="7111" y="110744"/>
                </a:lnTo>
                <a:lnTo>
                  <a:pt x="12445" y="112522"/>
                </a:lnTo>
                <a:lnTo>
                  <a:pt x="16001" y="115697"/>
                </a:lnTo>
                <a:lnTo>
                  <a:pt x="19557" y="118999"/>
                </a:lnTo>
                <a:lnTo>
                  <a:pt x="21335" y="123190"/>
                </a:lnTo>
                <a:lnTo>
                  <a:pt x="21335" y="130937"/>
                </a:lnTo>
                <a:lnTo>
                  <a:pt x="20446" y="136271"/>
                </a:lnTo>
                <a:lnTo>
                  <a:pt x="16890" y="152019"/>
                </a:lnTo>
                <a:lnTo>
                  <a:pt x="16001" y="159131"/>
                </a:lnTo>
                <a:lnTo>
                  <a:pt x="16001" y="165227"/>
                </a:lnTo>
                <a:lnTo>
                  <a:pt x="16831" y="176518"/>
                </a:lnTo>
                <a:lnTo>
                  <a:pt x="45370" y="209692"/>
                </a:lnTo>
                <a:lnTo>
                  <a:pt x="68325" y="212852"/>
                </a:lnTo>
                <a:lnTo>
                  <a:pt x="71246" y="212852"/>
                </a:lnTo>
                <a:lnTo>
                  <a:pt x="71246" y="204470"/>
                </a:lnTo>
                <a:lnTo>
                  <a:pt x="69468" y="204470"/>
                </a:lnTo>
                <a:lnTo>
                  <a:pt x="61823" y="203944"/>
                </a:lnTo>
                <a:lnTo>
                  <a:pt x="35051" y="167259"/>
                </a:lnTo>
                <a:lnTo>
                  <a:pt x="35051" y="162052"/>
                </a:lnTo>
                <a:lnTo>
                  <a:pt x="35813" y="155575"/>
                </a:lnTo>
                <a:lnTo>
                  <a:pt x="37210" y="147955"/>
                </a:lnTo>
                <a:lnTo>
                  <a:pt x="38734" y="140335"/>
                </a:lnTo>
                <a:lnTo>
                  <a:pt x="39496" y="134874"/>
                </a:lnTo>
                <a:lnTo>
                  <a:pt x="39496" y="125222"/>
                </a:lnTo>
                <a:lnTo>
                  <a:pt x="37591" y="120015"/>
                </a:lnTo>
                <a:lnTo>
                  <a:pt x="30225" y="111887"/>
                </a:lnTo>
                <a:lnTo>
                  <a:pt x="25780" y="108966"/>
                </a:lnTo>
                <a:lnTo>
                  <a:pt x="20574" y="106934"/>
                </a:lnTo>
                <a:lnTo>
                  <a:pt x="20574" y="105029"/>
                </a:lnTo>
                <a:lnTo>
                  <a:pt x="25780" y="102997"/>
                </a:lnTo>
                <a:lnTo>
                  <a:pt x="30225" y="100076"/>
                </a:lnTo>
                <a:lnTo>
                  <a:pt x="37591" y="91948"/>
                </a:lnTo>
                <a:lnTo>
                  <a:pt x="39496" y="86741"/>
                </a:lnTo>
                <a:lnTo>
                  <a:pt x="39496" y="77089"/>
                </a:lnTo>
                <a:lnTo>
                  <a:pt x="38734" y="71628"/>
                </a:lnTo>
                <a:lnTo>
                  <a:pt x="37210" y="64008"/>
                </a:lnTo>
                <a:lnTo>
                  <a:pt x="35813" y="56388"/>
                </a:lnTo>
                <a:lnTo>
                  <a:pt x="35051" y="49911"/>
                </a:lnTo>
                <a:lnTo>
                  <a:pt x="35051" y="44704"/>
                </a:lnTo>
                <a:lnTo>
                  <a:pt x="55070" y="10620"/>
                </a:lnTo>
                <a:lnTo>
                  <a:pt x="69468" y="8509"/>
                </a:lnTo>
                <a:lnTo>
                  <a:pt x="71246" y="8509"/>
                </a:lnTo>
                <a:lnTo>
                  <a:pt x="71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7739633" y="5100904"/>
            <a:ext cx="6718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dirty="0" sz="1800" spc="-50">
                <a:latin typeface="Cambria Math"/>
                <a:cs typeface="Cambria Math"/>
              </a:rPr>
              <a:t>→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 spc="-25">
                <a:latin typeface="Cambria Math"/>
                <a:cs typeface="Cambria Math"/>
              </a:rPr>
              <a:t>1,0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23" name="object 23" descr=""/>
          <p:cNvSpPr txBox="1"/>
          <p:nvPr/>
        </p:nvSpPr>
        <p:spPr>
          <a:xfrm>
            <a:off x="593851" y="5375859"/>
            <a:ext cx="5561330" cy="84836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800" b="1">
                <a:latin typeface="Calibri"/>
                <a:cs typeface="Calibri"/>
              </a:rPr>
              <a:t>(Informal)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Rice’s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Theorem: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b="1">
                <a:latin typeface="Calibri"/>
                <a:cs typeface="Calibri"/>
              </a:rPr>
              <a:t>Any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non-trivial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property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Turing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machines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is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undecidable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647683"/>
            <a:ext cx="9144000" cy="210820"/>
            <a:chOff x="0" y="6647683"/>
            <a:chExt cx="9144000" cy="2108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647683"/>
              <a:ext cx="9144000" cy="2438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72072"/>
              <a:ext cx="9144000" cy="185927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667207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8949" y="1035558"/>
            <a:ext cx="7721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Recap</a:t>
            </a:r>
            <a:endParaRPr sz="2400"/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3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616712" y="2078228"/>
            <a:ext cx="7081520" cy="370776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Times New Roman"/>
                <a:cs typeface="Times New Roman"/>
              </a:rPr>
              <a:t>Cantor’s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Diagonalization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Method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 spc="-10">
                <a:latin typeface="Times New Roman"/>
                <a:cs typeface="Times New Roman"/>
              </a:rPr>
              <a:t>Church-Turing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Thesis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Universal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Turing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Machine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Times New Roman"/>
                <a:cs typeface="Times New Roman"/>
              </a:rPr>
              <a:t>Examples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decidable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languages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Times New Roman"/>
                <a:cs typeface="Times New Roman"/>
              </a:rPr>
              <a:t>Existence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undecidable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language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10">
                <a:latin typeface="Times New Roman"/>
                <a:cs typeface="Times New Roman"/>
              </a:rPr>
              <a:t>non-</a:t>
            </a:r>
            <a:r>
              <a:rPr dirty="0" sz="1800">
                <a:latin typeface="Times New Roman"/>
                <a:cs typeface="Times New Roman"/>
              </a:rPr>
              <a:t>Turing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recognizable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language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5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</a:pPr>
            <a:r>
              <a:rPr dirty="0" sz="2400" spc="-10">
                <a:solidFill>
                  <a:srgbClr val="000044"/>
                </a:solidFill>
                <a:latin typeface="Calibri"/>
                <a:cs typeface="Calibri"/>
              </a:rPr>
              <a:t>Today</a:t>
            </a:r>
            <a:endParaRPr sz="2400">
              <a:latin typeface="Calibri"/>
              <a:cs typeface="Calibri"/>
            </a:endParaRPr>
          </a:p>
          <a:p>
            <a:pPr lvl="1" marL="370840" indent="-286385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370840" algn="l"/>
              </a:tabLst>
            </a:pPr>
            <a:r>
              <a:rPr dirty="0" sz="1800" spc="-10">
                <a:latin typeface="Times New Roman"/>
                <a:cs typeface="Times New Roman"/>
              </a:rPr>
              <a:t>Reducibility</a:t>
            </a:r>
            <a:endParaRPr sz="1800">
              <a:latin typeface="Times New Roman"/>
              <a:cs typeface="Times New Roman"/>
            </a:endParaRPr>
          </a:p>
          <a:p>
            <a:pPr lvl="1" marL="370840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70840" algn="l"/>
              </a:tabLst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Halting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Problem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other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undecidable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languages</a:t>
            </a:r>
            <a:endParaRPr sz="1800">
              <a:latin typeface="Times New Roman"/>
              <a:cs typeface="Times New Roman"/>
            </a:endParaRPr>
          </a:p>
          <a:p>
            <a:pPr lvl="1" marL="370840" indent="-286385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370840" algn="l"/>
              </a:tabLst>
            </a:pPr>
            <a:r>
              <a:rPr dirty="0" sz="1800" spc="-20">
                <a:latin typeface="Times New Roman"/>
                <a:cs typeface="Times New Roman"/>
              </a:rPr>
              <a:t>Rice’s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Theorem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5269" rIns="0" bIns="0" rtlCol="0" vert="horz">
            <a:spAutoFit/>
          </a:bodyPr>
          <a:lstStyle/>
          <a:p>
            <a:pPr marL="410845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Rice’s</a:t>
            </a:r>
            <a:r>
              <a:rPr dirty="0" spc="-120"/>
              <a:t> </a:t>
            </a:r>
            <a:r>
              <a:rPr dirty="0" spc="-10"/>
              <a:t>Theorem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293873" y="2302001"/>
            <a:ext cx="339725" cy="208915"/>
          </a:xfrm>
          <a:custGeom>
            <a:avLst/>
            <a:gdLst/>
            <a:ahLst/>
            <a:cxnLst/>
            <a:rect l="l" t="t" r="r" b="b"/>
            <a:pathLst>
              <a:path w="339725" h="208914">
                <a:moveTo>
                  <a:pt x="294767" y="0"/>
                </a:moveTo>
                <a:lnTo>
                  <a:pt x="282828" y="4063"/>
                </a:lnTo>
                <a:lnTo>
                  <a:pt x="318643" y="104394"/>
                </a:lnTo>
                <a:lnTo>
                  <a:pt x="282828" y="204597"/>
                </a:lnTo>
                <a:lnTo>
                  <a:pt x="294767" y="208787"/>
                </a:lnTo>
                <a:lnTo>
                  <a:pt x="339344" y="108458"/>
                </a:lnTo>
                <a:lnTo>
                  <a:pt x="339344" y="100202"/>
                </a:lnTo>
                <a:lnTo>
                  <a:pt x="294767" y="0"/>
                </a:lnTo>
                <a:close/>
              </a:path>
              <a:path w="339725" h="208914">
                <a:moveTo>
                  <a:pt x="44450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450" y="208787"/>
                </a:lnTo>
                <a:lnTo>
                  <a:pt x="56387" y="204850"/>
                </a:lnTo>
                <a:lnTo>
                  <a:pt x="20446" y="104521"/>
                </a:lnTo>
                <a:lnTo>
                  <a:pt x="56387" y="4190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87983" y="1681988"/>
            <a:ext cx="576834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Define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descriptions,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i.e.,</a:t>
            </a:r>
            <a:endParaRPr sz="1800">
              <a:latin typeface="Calibri"/>
              <a:cs typeface="Calibri"/>
            </a:endParaRPr>
          </a:p>
          <a:p>
            <a:pPr marL="902969">
              <a:lnSpc>
                <a:spcPct val="100000"/>
              </a:lnSpc>
              <a:spcBef>
                <a:spcPts val="2160"/>
              </a:spcBef>
            </a:pP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Turing machine</a:t>
            </a:r>
            <a:r>
              <a:rPr dirty="0" sz="1800" spc="-1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4724" y="3042992"/>
            <a:ext cx="3989776" cy="90937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904226" y="3672586"/>
            <a:ext cx="712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3530" algn="l"/>
              </a:tabLst>
            </a:pPr>
            <a:r>
              <a:rPr dirty="0" sz="1800" spc="-50">
                <a:latin typeface="Cambria Math"/>
                <a:cs typeface="Cambria Math"/>
              </a:rPr>
              <a:t>N</a:t>
            </a:r>
            <a:r>
              <a:rPr dirty="0" sz="1800">
                <a:latin typeface="Cambria Math"/>
                <a:cs typeface="Cambria Math"/>
              </a:rPr>
              <a:t>	∉</a:t>
            </a:r>
            <a:r>
              <a:rPr dirty="0" sz="1800" spc="10">
                <a:latin typeface="Cambria Math"/>
                <a:cs typeface="Cambria Math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P</a:t>
            </a:r>
            <a:r>
              <a:rPr dirty="0" sz="1800" spc="-25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62583" y="2712211"/>
            <a:ext cx="6958965" cy="167195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80"/>
              </a:spcBef>
            </a:pPr>
            <a:r>
              <a:rPr dirty="0" sz="1800">
                <a:latin typeface="Calibri"/>
                <a:cs typeface="Calibri"/>
              </a:rPr>
              <a:t>Let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spc="-65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subset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such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263525" indent="-225425">
              <a:lnSpc>
                <a:spcPct val="100000"/>
              </a:lnSpc>
              <a:spcBef>
                <a:spcPts val="1080"/>
              </a:spcBef>
              <a:buFont typeface="Calibri"/>
              <a:buAutoNum type="arabicPeriod"/>
              <a:tabLst>
                <a:tab pos="263525" algn="l"/>
                <a:tab pos="5288915" algn="l"/>
                <a:tab pos="5625465" algn="l"/>
              </a:tabLst>
            </a:pP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spc="-7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≠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∅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i.e.,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there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exists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such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that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>
                <a:latin typeface="Cambria Math"/>
                <a:cs typeface="Cambria Math"/>
              </a:rPr>
              <a:t>∈ </a:t>
            </a:r>
            <a:r>
              <a:rPr dirty="0" sz="1800" spc="-25" i="1">
                <a:latin typeface="Times New Roman"/>
                <a:cs typeface="Times New Roman"/>
              </a:rPr>
              <a:t>P</a:t>
            </a:r>
            <a:r>
              <a:rPr dirty="0" sz="1800" spc="-25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263525" indent="-225425">
              <a:lnSpc>
                <a:spcPct val="100000"/>
              </a:lnSpc>
              <a:spcBef>
                <a:spcPts val="1080"/>
              </a:spcBef>
              <a:buFont typeface="Calibri"/>
              <a:buAutoNum type="arabicPeriod"/>
              <a:tabLst>
                <a:tab pos="263525" algn="l"/>
              </a:tabLst>
            </a:pP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spc="-75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proper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subset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i.e.,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there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exists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N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such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263525" indent="-22542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3525" algn="l"/>
              </a:tabLst>
            </a:pP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two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 </a:t>
            </a:r>
            <a:r>
              <a:rPr dirty="0" sz="1800">
                <a:latin typeface="Calibri"/>
                <a:cs typeface="Calibri"/>
              </a:rPr>
              <a:t>machines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baseline="-14957" sz="1950" spc="232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baseline="-14957" sz="1950" spc="254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L(</a:t>
            </a:r>
            <a:r>
              <a:rPr dirty="0" sz="1800" spc="-10">
                <a:latin typeface="Cambria Math"/>
                <a:cs typeface="Cambria Math"/>
              </a:rPr>
              <a:t>M</a:t>
            </a:r>
            <a:r>
              <a:rPr dirty="0" baseline="-14957" sz="1950" spc="-15">
                <a:latin typeface="Cambria Math"/>
                <a:cs typeface="Cambria Math"/>
              </a:rPr>
              <a:t>2</a:t>
            </a:r>
            <a:r>
              <a:rPr dirty="0" sz="1800" spc="-10">
                <a:latin typeface="Times New Roman"/>
                <a:cs typeface="Times New Roman"/>
              </a:rPr>
              <a:t>)</a:t>
            </a:r>
            <a:r>
              <a:rPr dirty="0" sz="1800" spc="-10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2773933" y="4566539"/>
            <a:ext cx="424815" cy="208915"/>
          </a:xfrm>
          <a:custGeom>
            <a:avLst/>
            <a:gdLst/>
            <a:ahLst/>
            <a:cxnLst/>
            <a:rect l="l" t="t" r="r" b="b"/>
            <a:pathLst>
              <a:path w="424814" h="208914">
                <a:moveTo>
                  <a:pt x="380111" y="0"/>
                </a:moveTo>
                <a:lnTo>
                  <a:pt x="368173" y="4063"/>
                </a:lnTo>
                <a:lnTo>
                  <a:pt x="403987" y="104393"/>
                </a:lnTo>
                <a:lnTo>
                  <a:pt x="368173" y="204597"/>
                </a:lnTo>
                <a:lnTo>
                  <a:pt x="380111" y="208787"/>
                </a:lnTo>
                <a:lnTo>
                  <a:pt x="424688" y="108458"/>
                </a:lnTo>
                <a:lnTo>
                  <a:pt x="424688" y="100203"/>
                </a:lnTo>
                <a:lnTo>
                  <a:pt x="380111" y="0"/>
                </a:lnTo>
                <a:close/>
              </a:path>
              <a:path w="424814" h="208914">
                <a:moveTo>
                  <a:pt x="44450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450" y="208787"/>
                </a:lnTo>
                <a:lnTo>
                  <a:pt x="56388" y="204850"/>
                </a:lnTo>
                <a:lnTo>
                  <a:pt x="20447" y="104521"/>
                </a:lnTo>
                <a:lnTo>
                  <a:pt x="56388" y="419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680714" y="4566539"/>
            <a:ext cx="429259" cy="208915"/>
          </a:xfrm>
          <a:custGeom>
            <a:avLst/>
            <a:gdLst/>
            <a:ahLst/>
            <a:cxnLst/>
            <a:rect l="l" t="t" r="r" b="b"/>
            <a:pathLst>
              <a:path w="429260" h="208914">
                <a:moveTo>
                  <a:pt x="384683" y="0"/>
                </a:moveTo>
                <a:lnTo>
                  <a:pt x="372745" y="4063"/>
                </a:lnTo>
                <a:lnTo>
                  <a:pt x="408559" y="104393"/>
                </a:lnTo>
                <a:lnTo>
                  <a:pt x="372745" y="204597"/>
                </a:lnTo>
                <a:lnTo>
                  <a:pt x="384683" y="208787"/>
                </a:lnTo>
                <a:lnTo>
                  <a:pt x="429260" y="108458"/>
                </a:lnTo>
                <a:lnTo>
                  <a:pt x="429260" y="100203"/>
                </a:lnTo>
                <a:lnTo>
                  <a:pt x="384683" y="0"/>
                </a:lnTo>
                <a:close/>
              </a:path>
              <a:path w="429260" h="208914">
                <a:moveTo>
                  <a:pt x="44450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450" y="208787"/>
                </a:lnTo>
                <a:lnTo>
                  <a:pt x="56387" y="204850"/>
                </a:lnTo>
                <a:lnTo>
                  <a:pt x="20447" y="104521"/>
                </a:lnTo>
                <a:lnTo>
                  <a:pt x="56387" y="419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455417" y="4978019"/>
            <a:ext cx="424815" cy="208915"/>
          </a:xfrm>
          <a:custGeom>
            <a:avLst/>
            <a:gdLst/>
            <a:ahLst/>
            <a:cxnLst/>
            <a:rect l="l" t="t" r="r" b="b"/>
            <a:pathLst>
              <a:path w="424814" h="208914">
                <a:moveTo>
                  <a:pt x="380111" y="0"/>
                </a:moveTo>
                <a:lnTo>
                  <a:pt x="368173" y="4063"/>
                </a:lnTo>
                <a:lnTo>
                  <a:pt x="403987" y="104393"/>
                </a:lnTo>
                <a:lnTo>
                  <a:pt x="368173" y="204596"/>
                </a:lnTo>
                <a:lnTo>
                  <a:pt x="380111" y="208787"/>
                </a:lnTo>
                <a:lnTo>
                  <a:pt x="424688" y="108457"/>
                </a:lnTo>
                <a:lnTo>
                  <a:pt x="424688" y="100202"/>
                </a:lnTo>
                <a:lnTo>
                  <a:pt x="380111" y="0"/>
                </a:lnTo>
                <a:close/>
              </a:path>
              <a:path w="424814" h="208914">
                <a:moveTo>
                  <a:pt x="44450" y="0"/>
                </a:moveTo>
                <a:lnTo>
                  <a:pt x="0" y="100329"/>
                </a:lnTo>
                <a:lnTo>
                  <a:pt x="0" y="108584"/>
                </a:lnTo>
                <a:lnTo>
                  <a:pt x="44450" y="208787"/>
                </a:lnTo>
                <a:lnTo>
                  <a:pt x="56387" y="204850"/>
                </a:lnTo>
                <a:lnTo>
                  <a:pt x="20446" y="104520"/>
                </a:lnTo>
                <a:lnTo>
                  <a:pt x="56387" y="4190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362197" y="4978019"/>
            <a:ext cx="429259" cy="208915"/>
          </a:xfrm>
          <a:custGeom>
            <a:avLst/>
            <a:gdLst/>
            <a:ahLst/>
            <a:cxnLst/>
            <a:rect l="l" t="t" r="r" b="b"/>
            <a:pathLst>
              <a:path w="429260" h="208914">
                <a:moveTo>
                  <a:pt x="384682" y="0"/>
                </a:moveTo>
                <a:lnTo>
                  <a:pt x="372744" y="4063"/>
                </a:lnTo>
                <a:lnTo>
                  <a:pt x="408559" y="104393"/>
                </a:lnTo>
                <a:lnTo>
                  <a:pt x="372744" y="204596"/>
                </a:lnTo>
                <a:lnTo>
                  <a:pt x="384682" y="208787"/>
                </a:lnTo>
                <a:lnTo>
                  <a:pt x="429260" y="108457"/>
                </a:lnTo>
                <a:lnTo>
                  <a:pt x="429260" y="100202"/>
                </a:lnTo>
                <a:lnTo>
                  <a:pt x="384682" y="0"/>
                </a:lnTo>
                <a:close/>
              </a:path>
              <a:path w="429260" h="208914">
                <a:moveTo>
                  <a:pt x="44450" y="0"/>
                </a:moveTo>
                <a:lnTo>
                  <a:pt x="0" y="100329"/>
                </a:lnTo>
                <a:lnTo>
                  <a:pt x="0" y="108584"/>
                </a:lnTo>
                <a:lnTo>
                  <a:pt x="44450" y="208787"/>
                </a:lnTo>
                <a:lnTo>
                  <a:pt x="56387" y="204850"/>
                </a:lnTo>
                <a:lnTo>
                  <a:pt x="20447" y="104520"/>
                </a:lnTo>
                <a:lnTo>
                  <a:pt x="56387" y="4190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862583" y="4358386"/>
            <a:ext cx="4320540" cy="126047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796290" indent="-300990">
              <a:lnSpc>
                <a:spcPct val="100000"/>
              </a:lnSpc>
              <a:spcBef>
                <a:spcPts val="1180"/>
              </a:spcBef>
              <a:buAutoNum type="alphaLcParenBoth"/>
              <a:tabLst>
                <a:tab pos="796290" algn="l"/>
                <a:tab pos="1979295" algn="l"/>
                <a:tab pos="2400300" algn="l"/>
                <a:tab pos="2886710" algn="l"/>
                <a:tab pos="3312160" algn="l"/>
              </a:tabLst>
            </a:pPr>
            <a:r>
              <a:rPr dirty="0" sz="1800">
                <a:latin typeface="Calibri"/>
                <a:cs typeface="Calibri"/>
              </a:rPr>
              <a:t>either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both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mbria Math"/>
                <a:cs typeface="Cambria Math"/>
              </a:rPr>
              <a:t>M</a:t>
            </a:r>
            <a:r>
              <a:rPr dirty="0" baseline="-14957" sz="1950" spc="-37">
                <a:latin typeface="Cambria Math"/>
                <a:cs typeface="Cambria Math"/>
              </a:rPr>
              <a:t>1</a:t>
            </a:r>
            <a:r>
              <a:rPr dirty="0" baseline="-14957" sz="1950">
                <a:latin typeface="Cambria Math"/>
                <a:cs typeface="Cambria Math"/>
              </a:rPr>
              <a:t>	</a:t>
            </a:r>
            <a:r>
              <a:rPr dirty="0" sz="1800" spc="-25">
                <a:latin typeface="Calibri"/>
                <a:cs typeface="Calibri"/>
              </a:rPr>
              <a:t>and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mbria Math"/>
                <a:cs typeface="Cambria Math"/>
              </a:rPr>
              <a:t>M</a:t>
            </a:r>
            <a:r>
              <a:rPr dirty="0" baseline="-14957" sz="1950" spc="-37">
                <a:latin typeface="Cambria Math"/>
                <a:cs typeface="Cambria Math"/>
              </a:rPr>
              <a:t>2</a:t>
            </a:r>
            <a:r>
              <a:rPr dirty="0" baseline="-14957" sz="1950">
                <a:latin typeface="Cambria Math"/>
                <a:cs typeface="Cambria Math"/>
              </a:rPr>
              <a:t>	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spc="-60" i="1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38100" marR="699770" indent="768350">
              <a:lnSpc>
                <a:spcPts val="3240"/>
              </a:lnSpc>
              <a:spcBef>
                <a:spcPts val="100"/>
              </a:spcBef>
              <a:buAutoNum type="alphaLcParenBoth"/>
              <a:tabLst>
                <a:tab pos="806450" algn="l"/>
                <a:tab pos="1661160" algn="l"/>
                <a:tab pos="2083435" algn="l"/>
                <a:tab pos="2567940" algn="l"/>
                <a:tab pos="2994660" algn="l"/>
              </a:tabLst>
            </a:pPr>
            <a:r>
              <a:rPr dirty="0" sz="1800">
                <a:latin typeface="Calibri"/>
                <a:cs typeface="Calibri"/>
              </a:rPr>
              <a:t>none</a:t>
            </a:r>
            <a:r>
              <a:rPr dirty="0" sz="1800" spc="-25">
                <a:latin typeface="Calibri"/>
                <a:cs typeface="Calibri"/>
              </a:rPr>
              <a:t> of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mbria Math"/>
                <a:cs typeface="Cambria Math"/>
              </a:rPr>
              <a:t>M</a:t>
            </a:r>
            <a:r>
              <a:rPr dirty="0" baseline="-14957" sz="1950" spc="-37">
                <a:latin typeface="Cambria Math"/>
                <a:cs typeface="Cambria Math"/>
              </a:rPr>
              <a:t>1</a:t>
            </a:r>
            <a:r>
              <a:rPr dirty="0" baseline="-14957" sz="1950">
                <a:latin typeface="Cambria Math"/>
                <a:cs typeface="Cambria Math"/>
              </a:rPr>
              <a:t>	</a:t>
            </a:r>
            <a:r>
              <a:rPr dirty="0" sz="1800" spc="-25">
                <a:latin typeface="Calibri"/>
                <a:cs typeface="Calibri"/>
              </a:rPr>
              <a:t>and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mbria Math"/>
                <a:cs typeface="Cambria Math"/>
              </a:rPr>
              <a:t>M</a:t>
            </a:r>
            <a:r>
              <a:rPr dirty="0" baseline="-14957" sz="1950" spc="-37">
                <a:latin typeface="Cambria Math"/>
                <a:cs typeface="Cambria Math"/>
              </a:rPr>
              <a:t>2</a:t>
            </a:r>
            <a:r>
              <a:rPr dirty="0" baseline="-14957" sz="1950">
                <a:latin typeface="Cambria Math"/>
                <a:cs typeface="Cambria Math"/>
              </a:rPr>
              <a:t>	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P</a:t>
            </a:r>
            <a:r>
              <a:rPr dirty="0" sz="1800" spc="-25">
                <a:latin typeface="Calibri"/>
                <a:cs typeface="Calibri"/>
              </a:rPr>
              <a:t>.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Then</a:t>
            </a:r>
            <a:r>
              <a:rPr dirty="0" u="heavy" sz="1800" spc="-15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the</a:t>
            </a:r>
            <a:r>
              <a:rPr dirty="0" u="heavy" sz="1800" spc="-3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language</a:t>
            </a:r>
            <a:r>
              <a:rPr dirty="0" u="heavy" sz="1800" spc="-3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i="1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dirty="0" u="heavy" sz="1800" spc="-70" i="1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is</a:t>
            </a:r>
            <a:r>
              <a:rPr dirty="0" u="heavy" sz="1800" spc="-1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 undecidable</a:t>
            </a:r>
            <a:r>
              <a:rPr dirty="0" sz="1800" spc="-1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458205" y="4645914"/>
            <a:ext cx="27400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more</a:t>
            </a:r>
            <a:r>
              <a:rPr dirty="0" sz="1800" spc="-10">
                <a:latin typeface="Calibri"/>
                <a:cs typeface="Calibri"/>
              </a:rPr>
              <a:t> operational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for </a:t>
            </a:r>
            <a:r>
              <a:rPr dirty="0" sz="1800">
                <a:latin typeface="Calibri"/>
                <a:cs typeface="Calibri"/>
              </a:rPr>
              <a:t>checking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condition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than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5895086" y="5271515"/>
            <a:ext cx="1356995" cy="213995"/>
          </a:xfrm>
          <a:custGeom>
            <a:avLst/>
            <a:gdLst/>
            <a:ahLst/>
            <a:cxnLst/>
            <a:rect l="l" t="t" r="r" b="b"/>
            <a:pathLst>
              <a:path w="1356995" h="213995">
                <a:moveTo>
                  <a:pt x="71247" y="0"/>
                </a:moveTo>
                <a:lnTo>
                  <a:pt x="68326" y="0"/>
                </a:lnTo>
                <a:lnTo>
                  <a:pt x="56007" y="901"/>
                </a:lnTo>
                <a:lnTo>
                  <a:pt x="19253" y="26428"/>
                </a:lnTo>
                <a:lnTo>
                  <a:pt x="16852" y="35636"/>
                </a:lnTo>
                <a:lnTo>
                  <a:pt x="16802" y="35801"/>
                </a:lnTo>
                <a:lnTo>
                  <a:pt x="16002" y="46609"/>
                </a:lnTo>
                <a:lnTo>
                  <a:pt x="16002" y="52832"/>
                </a:lnTo>
                <a:lnTo>
                  <a:pt x="16891" y="59817"/>
                </a:lnTo>
                <a:lnTo>
                  <a:pt x="20447" y="75565"/>
                </a:lnTo>
                <a:lnTo>
                  <a:pt x="21336" y="80899"/>
                </a:lnTo>
                <a:lnTo>
                  <a:pt x="21336" y="88646"/>
                </a:lnTo>
                <a:lnTo>
                  <a:pt x="19558" y="92837"/>
                </a:lnTo>
                <a:lnTo>
                  <a:pt x="16002" y="96139"/>
                </a:lnTo>
                <a:lnTo>
                  <a:pt x="12446" y="99314"/>
                </a:lnTo>
                <a:lnTo>
                  <a:pt x="7112" y="101092"/>
                </a:lnTo>
                <a:lnTo>
                  <a:pt x="0" y="101346"/>
                </a:lnTo>
                <a:lnTo>
                  <a:pt x="0" y="110490"/>
                </a:lnTo>
                <a:lnTo>
                  <a:pt x="7112" y="110744"/>
                </a:lnTo>
                <a:lnTo>
                  <a:pt x="12446" y="112395"/>
                </a:lnTo>
                <a:lnTo>
                  <a:pt x="16002" y="115697"/>
                </a:lnTo>
                <a:lnTo>
                  <a:pt x="19558" y="118872"/>
                </a:lnTo>
                <a:lnTo>
                  <a:pt x="21336" y="123063"/>
                </a:lnTo>
                <a:lnTo>
                  <a:pt x="21336" y="130937"/>
                </a:lnTo>
                <a:lnTo>
                  <a:pt x="20447" y="136144"/>
                </a:lnTo>
                <a:lnTo>
                  <a:pt x="16891" y="151892"/>
                </a:lnTo>
                <a:lnTo>
                  <a:pt x="16002" y="159004"/>
                </a:lnTo>
                <a:lnTo>
                  <a:pt x="16002" y="165100"/>
                </a:lnTo>
                <a:lnTo>
                  <a:pt x="16802" y="176415"/>
                </a:lnTo>
                <a:lnTo>
                  <a:pt x="45364" y="209588"/>
                </a:lnTo>
                <a:lnTo>
                  <a:pt x="68326" y="212852"/>
                </a:lnTo>
                <a:lnTo>
                  <a:pt x="71247" y="212852"/>
                </a:lnTo>
                <a:lnTo>
                  <a:pt x="71247" y="204343"/>
                </a:lnTo>
                <a:lnTo>
                  <a:pt x="69469" y="204343"/>
                </a:lnTo>
                <a:lnTo>
                  <a:pt x="61810" y="203822"/>
                </a:lnTo>
                <a:lnTo>
                  <a:pt x="35052" y="167132"/>
                </a:lnTo>
                <a:lnTo>
                  <a:pt x="35052" y="161925"/>
                </a:lnTo>
                <a:lnTo>
                  <a:pt x="35814" y="155575"/>
                </a:lnTo>
                <a:lnTo>
                  <a:pt x="37211" y="147828"/>
                </a:lnTo>
                <a:lnTo>
                  <a:pt x="38735" y="140208"/>
                </a:lnTo>
                <a:lnTo>
                  <a:pt x="39497" y="134747"/>
                </a:lnTo>
                <a:lnTo>
                  <a:pt x="39497" y="125095"/>
                </a:lnTo>
                <a:lnTo>
                  <a:pt x="37592" y="119888"/>
                </a:lnTo>
                <a:lnTo>
                  <a:pt x="33909" y="115824"/>
                </a:lnTo>
                <a:lnTo>
                  <a:pt x="30226" y="111887"/>
                </a:lnTo>
                <a:lnTo>
                  <a:pt x="25781" y="108839"/>
                </a:lnTo>
                <a:lnTo>
                  <a:pt x="20574" y="106934"/>
                </a:lnTo>
                <a:lnTo>
                  <a:pt x="20574" y="104902"/>
                </a:lnTo>
                <a:lnTo>
                  <a:pt x="25781" y="102997"/>
                </a:lnTo>
                <a:lnTo>
                  <a:pt x="30226" y="99949"/>
                </a:lnTo>
                <a:lnTo>
                  <a:pt x="37592" y="91821"/>
                </a:lnTo>
                <a:lnTo>
                  <a:pt x="39497" y="86614"/>
                </a:lnTo>
                <a:lnTo>
                  <a:pt x="39497" y="77089"/>
                </a:lnTo>
                <a:lnTo>
                  <a:pt x="38735" y="71628"/>
                </a:lnTo>
                <a:lnTo>
                  <a:pt x="37211" y="63881"/>
                </a:lnTo>
                <a:lnTo>
                  <a:pt x="35814" y="56261"/>
                </a:lnTo>
                <a:lnTo>
                  <a:pt x="35052" y="49784"/>
                </a:lnTo>
                <a:lnTo>
                  <a:pt x="35052" y="44577"/>
                </a:lnTo>
                <a:lnTo>
                  <a:pt x="55067" y="10604"/>
                </a:lnTo>
                <a:lnTo>
                  <a:pt x="69469" y="8509"/>
                </a:lnTo>
                <a:lnTo>
                  <a:pt x="71247" y="8509"/>
                </a:lnTo>
                <a:lnTo>
                  <a:pt x="71247" y="0"/>
                </a:lnTo>
                <a:close/>
              </a:path>
              <a:path w="1356995" h="213995">
                <a:moveTo>
                  <a:pt x="294894" y="10541"/>
                </a:moveTo>
                <a:lnTo>
                  <a:pt x="291846" y="1905"/>
                </a:lnTo>
                <a:lnTo>
                  <a:pt x="276504" y="7454"/>
                </a:lnTo>
                <a:lnTo>
                  <a:pt x="263055" y="15506"/>
                </a:lnTo>
                <a:lnTo>
                  <a:pt x="234149" y="54013"/>
                </a:lnTo>
                <a:lnTo>
                  <a:pt x="224459" y="106807"/>
                </a:lnTo>
                <a:lnTo>
                  <a:pt x="224409" y="107823"/>
                </a:lnTo>
                <a:lnTo>
                  <a:pt x="225374" y="125488"/>
                </a:lnTo>
                <a:lnTo>
                  <a:pt x="241808" y="176657"/>
                </a:lnTo>
                <a:lnTo>
                  <a:pt x="276479" y="208153"/>
                </a:lnTo>
                <a:lnTo>
                  <a:pt x="291846" y="213741"/>
                </a:lnTo>
                <a:lnTo>
                  <a:pt x="294513" y="205105"/>
                </a:lnTo>
                <a:lnTo>
                  <a:pt x="282460" y="199771"/>
                </a:lnTo>
                <a:lnTo>
                  <a:pt x="272046" y="192341"/>
                </a:lnTo>
                <a:lnTo>
                  <a:pt x="250723" y="157683"/>
                </a:lnTo>
                <a:lnTo>
                  <a:pt x="243751" y="107823"/>
                </a:lnTo>
                <a:lnTo>
                  <a:pt x="243713" y="106807"/>
                </a:lnTo>
                <a:lnTo>
                  <a:pt x="244487" y="88684"/>
                </a:lnTo>
                <a:lnTo>
                  <a:pt x="256159" y="44069"/>
                </a:lnTo>
                <a:lnTo>
                  <a:pt x="282676" y="15862"/>
                </a:lnTo>
                <a:lnTo>
                  <a:pt x="294894" y="10541"/>
                </a:lnTo>
                <a:close/>
              </a:path>
              <a:path w="1356995" h="213995">
                <a:moveTo>
                  <a:pt x="574675" y="107823"/>
                </a:moveTo>
                <a:lnTo>
                  <a:pt x="573582" y="88684"/>
                </a:lnTo>
                <a:lnTo>
                  <a:pt x="573570" y="88442"/>
                </a:lnTo>
                <a:lnTo>
                  <a:pt x="570306" y="70510"/>
                </a:lnTo>
                <a:lnTo>
                  <a:pt x="547573" y="26022"/>
                </a:lnTo>
                <a:lnTo>
                  <a:pt x="507111" y="1905"/>
                </a:lnTo>
                <a:lnTo>
                  <a:pt x="504190" y="10541"/>
                </a:lnTo>
                <a:lnTo>
                  <a:pt x="516394" y="15862"/>
                </a:lnTo>
                <a:lnTo>
                  <a:pt x="526935" y="23215"/>
                </a:lnTo>
                <a:lnTo>
                  <a:pt x="548347" y="57340"/>
                </a:lnTo>
                <a:lnTo>
                  <a:pt x="554545" y="88442"/>
                </a:lnTo>
                <a:lnTo>
                  <a:pt x="554583" y="88684"/>
                </a:lnTo>
                <a:lnTo>
                  <a:pt x="555371" y="106807"/>
                </a:lnTo>
                <a:lnTo>
                  <a:pt x="554583" y="125476"/>
                </a:lnTo>
                <a:lnTo>
                  <a:pt x="552221" y="142430"/>
                </a:lnTo>
                <a:lnTo>
                  <a:pt x="535686" y="182816"/>
                </a:lnTo>
                <a:lnTo>
                  <a:pt x="504444" y="205105"/>
                </a:lnTo>
                <a:lnTo>
                  <a:pt x="507111" y="213741"/>
                </a:lnTo>
                <a:lnTo>
                  <a:pt x="547624" y="189623"/>
                </a:lnTo>
                <a:lnTo>
                  <a:pt x="570306" y="145249"/>
                </a:lnTo>
                <a:lnTo>
                  <a:pt x="573570" y="127279"/>
                </a:lnTo>
                <a:lnTo>
                  <a:pt x="574675" y="107823"/>
                </a:lnTo>
                <a:close/>
              </a:path>
              <a:path w="1356995" h="213995">
                <a:moveTo>
                  <a:pt x="1356614" y="101473"/>
                </a:moveTo>
                <a:lnTo>
                  <a:pt x="1349502" y="101219"/>
                </a:lnTo>
                <a:lnTo>
                  <a:pt x="1344041" y="99441"/>
                </a:lnTo>
                <a:lnTo>
                  <a:pt x="1337056" y="92964"/>
                </a:lnTo>
                <a:lnTo>
                  <a:pt x="1335278" y="88773"/>
                </a:lnTo>
                <a:lnTo>
                  <a:pt x="1335278" y="81026"/>
                </a:lnTo>
                <a:lnTo>
                  <a:pt x="1336167" y="75692"/>
                </a:lnTo>
                <a:lnTo>
                  <a:pt x="1337945" y="67818"/>
                </a:lnTo>
                <a:lnTo>
                  <a:pt x="1339596" y="59944"/>
                </a:lnTo>
                <a:lnTo>
                  <a:pt x="1340485" y="52959"/>
                </a:lnTo>
                <a:lnTo>
                  <a:pt x="1340485" y="46736"/>
                </a:lnTo>
                <a:lnTo>
                  <a:pt x="1320215" y="6896"/>
                </a:lnTo>
                <a:lnTo>
                  <a:pt x="1288288" y="0"/>
                </a:lnTo>
                <a:lnTo>
                  <a:pt x="1285367" y="0"/>
                </a:lnTo>
                <a:lnTo>
                  <a:pt x="1285367" y="8509"/>
                </a:lnTo>
                <a:lnTo>
                  <a:pt x="1287018" y="8509"/>
                </a:lnTo>
                <a:lnTo>
                  <a:pt x="1294676" y="9042"/>
                </a:lnTo>
                <a:lnTo>
                  <a:pt x="1321562" y="44704"/>
                </a:lnTo>
                <a:lnTo>
                  <a:pt x="1321562" y="49911"/>
                </a:lnTo>
                <a:lnTo>
                  <a:pt x="1320800" y="56388"/>
                </a:lnTo>
                <a:lnTo>
                  <a:pt x="1319276" y="64008"/>
                </a:lnTo>
                <a:lnTo>
                  <a:pt x="1317879" y="71755"/>
                </a:lnTo>
                <a:lnTo>
                  <a:pt x="1317117" y="77216"/>
                </a:lnTo>
                <a:lnTo>
                  <a:pt x="1317117" y="86741"/>
                </a:lnTo>
                <a:lnTo>
                  <a:pt x="1318895" y="91948"/>
                </a:lnTo>
                <a:lnTo>
                  <a:pt x="1322705" y="96012"/>
                </a:lnTo>
                <a:lnTo>
                  <a:pt x="1326388" y="100076"/>
                </a:lnTo>
                <a:lnTo>
                  <a:pt x="1330833" y="103124"/>
                </a:lnTo>
                <a:lnTo>
                  <a:pt x="1335913" y="105029"/>
                </a:lnTo>
                <a:lnTo>
                  <a:pt x="1335913" y="107061"/>
                </a:lnTo>
                <a:lnTo>
                  <a:pt x="1330833" y="108966"/>
                </a:lnTo>
                <a:lnTo>
                  <a:pt x="1326388" y="111887"/>
                </a:lnTo>
                <a:lnTo>
                  <a:pt x="1322705" y="115951"/>
                </a:lnTo>
                <a:lnTo>
                  <a:pt x="1318895" y="120015"/>
                </a:lnTo>
                <a:lnTo>
                  <a:pt x="1317117" y="125222"/>
                </a:lnTo>
                <a:lnTo>
                  <a:pt x="1317117" y="134874"/>
                </a:lnTo>
                <a:lnTo>
                  <a:pt x="1317879" y="140335"/>
                </a:lnTo>
                <a:lnTo>
                  <a:pt x="1319276" y="147955"/>
                </a:lnTo>
                <a:lnTo>
                  <a:pt x="1320800" y="155575"/>
                </a:lnTo>
                <a:lnTo>
                  <a:pt x="1321562" y="162052"/>
                </a:lnTo>
                <a:lnTo>
                  <a:pt x="1321562" y="167259"/>
                </a:lnTo>
                <a:lnTo>
                  <a:pt x="1320990" y="176466"/>
                </a:lnTo>
                <a:lnTo>
                  <a:pt x="1320990" y="176631"/>
                </a:lnTo>
                <a:lnTo>
                  <a:pt x="1287018" y="204343"/>
                </a:lnTo>
                <a:lnTo>
                  <a:pt x="1285367" y="204343"/>
                </a:lnTo>
                <a:lnTo>
                  <a:pt x="1285367" y="212852"/>
                </a:lnTo>
                <a:lnTo>
                  <a:pt x="1288288" y="212852"/>
                </a:lnTo>
                <a:lnTo>
                  <a:pt x="1300594" y="211899"/>
                </a:lnTo>
                <a:lnTo>
                  <a:pt x="1337246" y="186156"/>
                </a:lnTo>
                <a:lnTo>
                  <a:pt x="1340485" y="165227"/>
                </a:lnTo>
                <a:lnTo>
                  <a:pt x="1340485" y="159131"/>
                </a:lnTo>
                <a:lnTo>
                  <a:pt x="1339596" y="152019"/>
                </a:lnTo>
                <a:lnTo>
                  <a:pt x="1337945" y="144145"/>
                </a:lnTo>
                <a:lnTo>
                  <a:pt x="1336167" y="136271"/>
                </a:lnTo>
                <a:lnTo>
                  <a:pt x="1335278" y="131064"/>
                </a:lnTo>
                <a:lnTo>
                  <a:pt x="1335278" y="123190"/>
                </a:lnTo>
                <a:lnTo>
                  <a:pt x="1337056" y="118999"/>
                </a:lnTo>
                <a:lnTo>
                  <a:pt x="1340459" y="115951"/>
                </a:lnTo>
                <a:lnTo>
                  <a:pt x="1344041" y="112522"/>
                </a:lnTo>
                <a:lnTo>
                  <a:pt x="1349502" y="110744"/>
                </a:lnTo>
                <a:lnTo>
                  <a:pt x="1356614" y="110744"/>
                </a:lnTo>
                <a:lnTo>
                  <a:pt x="1356614" y="1014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7592821" y="5271515"/>
            <a:ext cx="457834" cy="213360"/>
          </a:xfrm>
          <a:custGeom>
            <a:avLst/>
            <a:gdLst/>
            <a:ahLst/>
            <a:cxnLst/>
            <a:rect l="l" t="t" r="r" b="b"/>
            <a:pathLst>
              <a:path w="457834" h="213360">
                <a:moveTo>
                  <a:pt x="389127" y="0"/>
                </a:moveTo>
                <a:lnTo>
                  <a:pt x="386206" y="0"/>
                </a:lnTo>
                <a:lnTo>
                  <a:pt x="386206" y="8509"/>
                </a:lnTo>
                <a:lnTo>
                  <a:pt x="387857" y="8509"/>
                </a:lnTo>
                <a:lnTo>
                  <a:pt x="395523" y="9032"/>
                </a:lnTo>
                <a:lnTo>
                  <a:pt x="422401" y="44704"/>
                </a:lnTo>
                <a:lnTo>
                  <a:pt x="422401" y="49911"/>
                </a:lnTo>
                <a:lnTo>
                  <a:pt x="421639" y="56388"/>
                </a:lnTo>
                <a:lnTo>
                  <a:pt x="420116" y="64008"/>
                </a:lnTo>
                <a:lnTo>
                  <a:pt x="418719" y="71755"/>
                </a:lnTo>
                <a:lnTo>
                  <a:pt x="417956" y="77216"/>
                </a:lnTo>
                <a:lnTo>
                  <a:pt x="417956" y="86741"/>
                </a:lnTo>
                <a:lnTo>
                  <a:pt x="419734" y="91948"/>
                </a:lnTo>
                <a:lnTo>
                  <a:pt x="423545" y="96012"/>
                </a:lnTo>
                <a:lnTo>
                  <a:pt x="427227" y="100076"/>
                </a:lnTo>
                <a:lnTo>
                  <a:pt x="431673" y="103124"/>
                </a:lnTo>
                <a:lnTo>
                  <a:pt x="436752" y="105029"/>
                </a:lnTo>
                <a:lnTo>
                  <a:pt x="436752" y="107061"/>
                </a:lnTo>
                <a:lnTo>
                  <a:pt x="431673" y="108966"/>
                </a:lnTo>
                <a:lnTo>
                  <a:pt x="427227" y="111887"/>
                </a:lnTo>
                <a:lnTo>
                  <a:pt x="423545" y="115951"/>
                </a:lnTo>
                <a:lnTo>
                  <a:pt x="419734" y="120015"/>
                </a:lnTo>
                <a:lnTo>
                  <a:pt x="417956" y="125222"/>
                </a:lnTo>
                <a:lnTo>
                  <a:pt x="417956" y="134874"/>
                </a:lnTo>
                <a:lnTo>
                  <a:pt x="418719" y="140335"/>
                </a:lnTo>
                <a:lnTo>
                  <a:pt x="420116" y="147955"/>
                </a:lnTo>
                <a:lnTo>
                  <a:pt x="421639" y="155575"/>
                </a:lnTo>
                <a:lnTo>
                  <a:pt x="422401" y="162052"/>
                </a:lnTo>
                <a:lnTo>
                  <a:pt x="422401" y="167259"/>
                </a:lnTo>
                <a:lnTo>
                  <a:pt x="421840" y="176462"/>
                </a:lnTo>
                <a:lnTo>
                  <a:pt x="421830" y="176619"/>
                </a:lnTo>
                <a:lnTo>
                  <a:pt x="387857" y="204343"/>
                </a:lnTo>
                <a:lnTo>
                  <a:pt x="386206" y="204343"/>
                </a:lnTo>
                <a:lnTo>
                  <a:pt x="386206" y="212852"/>
                </a:lnTo>
                <a:lnTo>
                  <a:pt x="389127" y="212852"/>
                </a:lnTo>
                <a:lnTo>
                  <a:pt x="401439" y="211895"/>
                </a:lnTo>
                <a:lnTo>
                  <a:pt x="438086" y="186150"/>
                </a:lnTo>
                <a:lnTo>
                  <a:pt x="441325" y="165227"/>
                </a:lnTo>
                <a:lnTo>
                  <a:pt x="441325" y="159131"/>
                </a:lnTo>
                <a:lnTo>
                  <a:pt x="440435" y="152019"/>
                </a:lnTo>
                <a:lnTo>
                  <a:pt x="438784" y="144145"/>
                </a:lnTo>
                <a:lnTo>
                  <a:pt x="437006" y="136271"/>
                </a:lnTo>
                <a:lnTo>
                  <a:pt x="436118" y="131064"/>
                </a:lnTo>
                <a:lnTo>
                  <a:pt x="436118" y="123190"/>
                </a:lnTo>
                <a:lnTo>
                  <a:pt x="437896" y="118999"/>
                </a:lnTo>
                <a:lnTo>
                  <a:pt x="441309" y="115951"/>
                </a:lnTo>
                <a:lnTo>
                  <a:pt x="444880" y="112522"/>
                </a:lnTo>
                <a:lnTo>
                  <a:pt x="450342" y="110744"/>
                </a:lnTo>
                <a:lnTo>
                  <a:pt x="457453" y="110744"/>
                </a:lnTo>
                <a:lnTo>
                  <a:pt x="457453" y="101473"/>
                </a:lnTo>
                <a:lnTo>
                  <a:pt x="450342" y="101219"/>
                </a:lnTo>
                <a:lnTo>
                  <a:pt x="444880" y="99441"/>
                </a:lnTo>
                <a:lnTo>
                  <a:pt x="437896" y="92964"/>
                </a:lnTo>
                <a:lnTo>
                  <a:pt x="436118" y="88773"/>
                </a:lnTo>
                <a:lnTo>
                  <a:pt x="436118" y="81026"/>
                </a:lnTo>
                <a:lnTo>
                  <a:pt x="437006" y="75692"/>
                </a:lnTo>
                <a:lnTo>
                  <a:pt x="438784" y="67818"/>
                </a:lnTo>
                <a:lnTo>
                  <a:pt x="440435" y="59944"/>
                </a:lnTo>
                <a:lnTo>
                  <a:pt x="441325" y="52959"/>
                </a:lnTo>
                <a:lnTo>
                  <a:pt x="441325" y="46736"/>
                </a:lnTo>
                <a:lnTo>
                  <a:pt x="421060" y="6893"/>
                </a:lnTo>
                <a:lnTo>
                  <a:pt x="401439" y="900"/>
                </a:lnTo>
                <a:lnTo>
                  <a:pt x="389127" y="0"/>
                </a:lnTo>
                <a:close/>
              </a:path>
              <a:path w="457834" h="213360">
                <a:moveTo>
                  <a:pt x="71247" y="0"/>
                </a:moveTo>
                <a:lnTo>
                  <a:pt x="68325" y="0"/>
                </a:lnTo>
                <a:lnTo>
                  <a:pt x="56014" y="900"/>
                </a:lnTo>
                <a:lnTo>
                  <a:pt x="19256" y="26416"/>
                </a:lnTo>
                <a:lnTo>
                  <a:pt x="16001" y="46609"/>
                </a:lnTo>
                <a:lnTo>
                  <a:pt x="16001" y="52832"/>
                </a:lnTo>
                <a:lnTo>
                  <a:pt x="16891" y="59817"/>
                </a:lnTo>
                <a:lnTo>
                  <a:pt x="20447" y="75565"/>
                </a:lnTo>
                <a:lnTo>
                  <a:pt x="21335" y="80899"/>
                </a:lnTo>
                <a:lnTo>
                  <a:pt x="21335" y="88646"/>
                </a:lnTo>
                <a:lnTo>
                  <a:pt x="19557" y="92837"/>
                </a:lnTo>
                <a:lnTo>
                  <a:pt x="16001" y="96139"/>
                </a:lnTo>
                <a:lnTo>
                  <a:pt x="12446" y="99314"/>
                </a:lnTo>
                <a:lnTo>
                  <a:pt x="7111" y="101092"/>
                </a:lnTo>
                <a:lnTo>
                  <a:pt x="0" y="101346"/>
                </a:lnTo>
                <a:lnTo>
                  <a:pt x="0" y="110490"/>
                </a:lnTo>
                <a:lnTo>
                  <a:pt x="7111" y="110744"/>
                </a:lnTo>
                <a:lnTo>
                  <a:pt x="12446" y="112395"/>
                </a:lnTo>
                <a:lnTo>
                  <a:pt x="16001" y="115697"/>
                </a:lnTo>
                <a:lnTo>
                  <a:pt x="19557" y="118872"/>
                </a:lnTo>
                <a:lnTo>
                  <a:pt x="21335" y="123063"/>
                </a:lnTo>
                <a:lnTo>
                  <a:pt x="21335" y="130937"/>
                </a:lnTo>
                <a:lnTo>
                  <a:pt x="20447" y="136144"/>
                </a:lnTo>
                <a:lnTo>
                  <a:pt x="16891" y="151892"/>
                </a:lnTo>
                <a:lnTo>
                  <a:pt x="16001" y="159004"/>
                </a:lnTo>
                <a:lnTo>
                  <a:pt x="16001" y="165100"/>
                </a:lnTo>
                <a:lnTo>
                  <a:pt x="16813" y="176408"/>
                </a:lnTo>
                <a:lnTo>
                  <a:pt x="45370" y="209581"/>
                </a:lnTo>
                <a:lnTo>
                  <a:pt x="68325" y="212852"/>
                </a:lnTo>
                <a:lnTo>
                  <a:pt x="71247" y="212852"/>
                </a:lnTo>
                <a:lnTo>
                  <a:pt x="71247" y="204343"/>
                </a:lnTo>
                <a:lnTo>
                  <a:pt x="69469" y="204343"/>
                </a:lnTo>
                <a:lnTo>
                  <a:pt x="61823" y="203819"/>
                </a:lnTo>
                <a:lnTo>
                  <a:pt x="35051" y="167132"/>
                </a:lnTo>
                <a:lnTo>
                  <a:pt x="35051" y="161925"/>
                </a:lnTo>
                <a:lnTo>
                  <a:pt x="35813" y="155575"/>
                </a:lnTo>
                <a:lnTo>
                  <a:pt x="37210" y="147828"/>
                </a:lnTo>
                <a:lnTo>
                  <a:pt x="38734" y="140208"/>
                </a:lnTo>
                <a:lnTo>
                  <a:pt x="39497" y="134747"/>
                </a:lnTo>
                <a:lnTo>
                  <a:pt x="39497" y="125095"/>
                </a:lnTo>
                <a:lnTo>
                  <a:pt x="37592" y="119888"/>
                </a:lnTo>
                <a:lnTo>
                  <a:pt x="33908" y="115824"/>
                </a:lnTo>
                <a:lnTo>
                  <a:pt x="30225" y="111887"/>
                </a:lnTo>
                <a:lnTo>
                  <a:pt x="25780" y="108839"/>
                </a:lnTo>
                <a:lnTo>
                  <a:pt x="20574" y="106934"/>
                </a:lnTo>
                <a:lnTo>
                  <a:pt x="20574" y="104902"/>
                </a:lnTo>
                <a:lnTo>
                  <a:pt x="25780" y="102997"/>
                </a:lnTo>
                <a:lnTo>
                  <a:pt x="30225" y="99949"/>
                </a:lnTo>
                <a:lnTo>
                  <a:pt x="37592" y="91821"/>
                </a:lnTo>
                <a:lnTo>
                  <a:pt x="39497" y="86614"/>
                </a:lnTo>
                <a:lnTo>
                  <a:pt x="39497" y="77089"/>
                </a:lnTo>
                <a:lnTo>
                  <a:pt x="38734" y="71628"/>
                </a:lnTo>
                <a:lnTo>
                  <a:pt x="37210" y="63881"/>
                </a:lnTo>
                <a:lnTo>
                  <a:pt x="35813" y="56261"/>
                </a:lnTo>
                <a:lnTo>
                  <a:pt x="35051" y="49784"/>
                </a:lnTo>
                <a:lnTo>
                  <a:pt x="35051" y="44577"/>
                </a:lnTo>
                <a:lnTo>
                  <a:pt x="55070" y="10604"/>
                </a:lnTo>
                <a:lnTo>
                  <a:pt x="69469" y="8509"/>
                </a:lnTo>
                <a:lnTo>
                  <a:pt x="71247" y="8509"/>
                </a:lnTo>
                <a:lnTo>
                  <a:pt x="7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6396735" y="5542660"/>
            <a:ext cx="339725" cy="208915"/>
          </a:xfrm>
          <a:custGeom>
            <a:avLst/>
            <a:gdLst/>
            <a:ahLst/>
            <a:cxnLst/>
            <a:rect l="l" t="t" r="r" b="b"/>
            <a:pathLst>
              <a:path w="339725" h="208914">
                <a:moveTo>
                  <a:pt x="294893" y="0"/>
                </a:moveTo>
                <a:lnTo>
                  <a:pt x="282829" y="4063"/>
                </a:lnTo>
                <a:lnTo>
                  <a:pt x="318769" y="104381"/>
                </a:lnTo>
                <a:lnTo>
                  <a:pt x="282829" y="204622"/>
                </a:lnTo>
                <a:lnTo>
                  <a:pt x="294893" y="208864"/>
                </a:lnTo>
                <a:lnTo>
                  <a:pt x="339343" y="108509"/>
                </a:lnTo>
                <a:lnTo>
                  <a:pt x="339343" y="100254"/>
                </a:lnTo>
                <a:lnTo>
                  <a:pt x="294893" y="0"/>
                </a:lnTo>
                <a:close/>
              </a:path>
              <a:path w="339725" h="208914">
                <a:moveTo>
                  <a:pt x="44576" y="0"/>
                </a:moveTo>
                <a:lnTo>
                  <a:pt x="0" y="100368"/>
                </a:lnTo>
                <a:lnTo>
                  <a:pt x="0" y="108623"/>
                </a:lnTo>
                <a:lnTo>
                  <a:pt x="44576" y="208864"/>
                </a:lnTo>
                <a:lnTo>
                  <a:pt x="56387" y="204838"/>
                </a:lnTo>
                <a:lnTo>
                  <a:pt x="20574" y="104495"/>
                </a:lnTo>
                <a:lnTo>
                  <a:pt x="56387" y="4317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5458205" y="5203698"/>
            <a:ext cx="3361690" cy="568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  <a:tabLst>
                <a:tab pos="514984" algn="l"/>
                <a:tab pos="1870075" algn="l"/>
                <a:tab pos="2212975" algn="l"/>
              </a:tabLst>
            </a:pPr>
            <a:r>
              <a:rPr dirty="0" sz="1800">
                <a:latin typeface="Cambria Math"/>
                <a:cs typeface="Cambria Math"/>
              </a:rPr>
              <a:t>∃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𝑝:</a:t>
            </a:r>
            <a:r>
              <a:rPr dirty="0" sz="1800">
                <a:latin typeface="Cambria Math"/>
                <a:cs typeface="Cambria Math"/>
              </a:rPr>
              <a:t>	𝐿</a:t>
            </a:r>
            <a:r>
              <a:rPr dirty="0" sz="1800" spc="37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38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|𝑀</a:t>
            </a:r>
            <a:r>
              <a:rPr dirty="0" sz="1800" spc="14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90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𝑇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 spc="-50">
                <a:latin typeface="Cambria Math"/>
                <a:cs typeface="Cambria Math"/>
              </a:rPr>
              <a:t>→</a:t>
            </a:r>
            <a:r>
              <a:rPr dirty="0" sz="1800">
                <a:latin typeface="Cambria Math"/>
                <a:cs typeface="Cambria Math"/>
              </a:rPr>
              <a:t>	1,0</a:t>
            </a:r>
            <a:r>
              <a:rPr dirty="0" sz="1800" spc="290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,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2135"/>
              </a:lnSpc>
              <a:tabLst>
                <a:tab pos="1007744" algn="l"/>
                <a:tab pos="1344295" algn="l"/>
              </a:tabLst>
            </a:pPr>
            <a:r>
              <a:rPr dirty="0" sz="1800">
                <a:latin typeface="Calibri"/>
                <a:cs typeface="Calibri"/>
              </a:rPr>
              <a:t>such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that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10">
                <a:latin typeface="Cambria Math"/>
                <a:cs typeface="Cambria Math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spc="-35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iff </a:t>
            </a:r>
            <a:r>
              <a:rPr dirty="0" sz="1800">
                <a:latin typeface="Cambria Math"/>
                <a:cs typeface="Cambria Math"/>
              </a:rPr>
              <a:t>𝑝(𝐿(𝑀))</a:t>
            </a:r>
            <a:r>
              <a:rPr dirty="0" sz="1800" spc="50">
                <a:latin typeface="Cambria Math"/>
                <a:cs typeface="Cambria Math"/>
              </a:rPr>
              <a:t> 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1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6644" y="1411495"/>
            <a:ext cx="2609840" cy="331330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66155" y="1412896"/>
            <a:ext cx="2383815" cy="315635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45014" y="3097573"/>
            <a:ext cx="759404" cy="272339"/>
          </a:xfrm>
          <a:prstGeom prst="rect">
            <a:avLst/>
          </a:prstGeom>
        </p:spPr>
      </p:pic>
      <p:sp>
        <p:nvSpPr>
          <p:cNvPr id="21" name="object 21" descr=""/>
          <p:cNvSpPr/>
          <p:nvPr/>
        </p:nvSpPr>
        <p:spPr>
          <a:xfrm>
            <a:off x="4855320" y="3206269"/>
            <a:ext cx="26034" cy="9525"/>
          </a:xfrm>
          <a:custGeom>
            <a:avLst/>
            <a:gdLst/>
            <a:ahLst/>
            <a:cxnLst/>
            <a:rect l="l" t="t" r="r" b="b"/>
            <a:pathLst>
              <a:path w="26035" h="9525">
                <a:moveTo>
                  <a:pt x="18068" y="0"/>
                </a:moveTo>
                <a:lnTo>
                  <a:pt x="4246" y="0"/>
                </a:lnTo>
                <a:lnTo>
                  <a:pt x="593" y="1943"/>
                </a:lnTo>
                <a:lnTo>
                  <a:pt x="0" y="3855"/>
                </a:lnTo>
                <a:lnTo>
                  <a:pt x="822" y="5421"/>
                </a:lnTo>
                <a:lnTo>
                  <a:pt x="918" y="5601"/>
                </a:lnTo>
                <a:lnTo>
                  <a:pt x="1031" y="5773"/>
                </a:lnTo>
                <a:lnTo>
                  <a:pt x="2928" y="8139"/>
                </a:lnTo>
                <a:lnTo>
                  <a:pt x="13380" y="8945"/>
                </a:lnTo>
                <a:lnTo>
                  <a:pt x="17660" y="8780"/>
                </a:lnTo>
                <a:lnTo>
                  <a:pt x="24215" y="8413"/>
                </a:lnTo>
                <a:lnTo>
                  <a:pt x="25990" y="6428"/>
                </a:lnTo>
                <a:lnTo>
                  <a:pt x="25933" y="5421"/>
                </a:lnTo>
                <a:lnTo>
                  <a:pt x="25845" y="3855"/>
                </a:lnTo>
                <a:lnTo>
                  <a:pt x="25739" y="1943"/>
                </a:lnTo>
                <a:lnTo>
                  <a:pt x="23989" y="224"/>
                </a:lnTo>
                <a:lnTo>
                  <a:pt x="18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object 2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68771" y="2641826"/>
            <a:ext cx="503957" cy="277037"/>
          </a:xfrm>
          <a:prstGeom prst="rect">
            <a:avLst/>
          </a:prstGeom>
        </p:spPr>
      </p:pic>
      <p:sp>
        <p:nvSpPr>
          <p:cNvPr id="23" name="object 23" descr=""/>
          <p:cNvSpPr/>
          <p:nvPr/>
        </p:nvSpPr>
        <p:spPr>
          <a:xfrm>
            <a:off x="4772668" y="2821063"/>
            <a:ext cx="40640" cy="50800"/>
          </a:xfrm>
          <a:custGeom>
            <a:avLst/>
            <a:gdLst/>
            <a:ahLst/>
            <a:cxnLst/>
            <a:rect l="l" t="t" r="r" b="b"/>
            <a:pathLst>
              <a:path w="40639" h="50800">
                <a:moveTo>
                  <a:pt x="6756" y="29235"/>
                </a:moveTo>
                <a:lnTo>
                  <a:pt x="5308" y="32913"/>
                </a:lnTo>
                <a:lnTo>
                  <a:pt x="2730" y="39366"/>
                </a:lnTo>
                <a:lnTo>
                  <a:pt x="0" y="47753"/>
                </a:lnTo>
                <a:lnTo>
                  <a:pt x="993" y="49691"/>
                </a:lnTo>
                <a:lnTo>
                  <a:pt x="3886" y="50633"/>
                </a:lnTo>
                <a:lnTo>
                  <a:pt x="5092" y="50413"/>
                </a:lnTo>
                <a:lnTo>
                  <a:pt x="8412" y="47753"/>
                </a:lnTo>
                <a:lnTo>
                  <a:pt x="10417" y="44952"/>
                </a:lnTo>
                <a:lnTo>
                  <a:pt x="14335" y="38497"/>
                </a:lnTo>
                <a:lnTo>
                  <a:pt x="16166" y="34521"/>
                </a:lnTo>
                <a:lnTo>
                  <a:pt x="13614" y="34521"/>
                </a:lnTo>
                <a:lnTo>
                  <a:pt x="8115" y="32357"/>
                </a:lnTo>
                <a:lnTo>
                  <a:pt x="6756" y="29235"/>
                </a:lnTo>
                <a:close/>
              </a:path>
              <a:path w="40639" h="50800">
                <a:moveTo>
                  <a:pt x="12137" y="22340"/>
                </a:moveTo>
                <a:lnTo>
                  <a:pt x="8988" y="23677"/>
                </a:lnTo>
                <a:lnTo>
                  <a:pt x="7871" y="26403"/>
                </a:lnTo>
                <a:lnTo>
                  <a:pt x="6756" y="29235"/>
                </a:lnTo>
                <a:lnTo>
                  <a:pt x="8115" y="32357"/>
                </a:lnTo>
                <a:lnTo>
                  <a:pt x="13614" y="34521"/>
                </a:lnTo>
                <a:lnTo>
                  <a:pt x="16707" y="33200"/>
                </a:lnTo>
                <a:lnTo>
                  <a:pt x="18948" y="27731"/>
                </a:lnTo>
                <a:lnTo>
                  <a:pt x="17632" y="24591"/>
                </a:lnTo>
                <a:lnTo>
                  <a:pt x="12137" y="22340"/>
                </a:lnTo>
                <a:close/>
              </a:path>
              <a:path w="40639" h="50800">
                <a:moveTo>
                  <a:pt x="16707" y="33200"/>
                </a:moveTo>
                <a:lnTo>
                  <a:pt x="13614" y="34521"/>
                </a:lnTo>
                <a:lnTo>
                  <a:pt x="16166" y="34521"/>
                </a:lnTo>
                <a:lnTo>
                  <a:pt x="16707" y="33200"/>
                </a:lnTo>
                <a:close/>
              </a:path>
              <a:path w="40639" h="50800">
                <a:moveTo>
                  <a:pt x="21310" y="22340"/>
                </a:moveTo>
                <a:lnTo>
                  <a:pt x="12137" y="22340"/>
                </a:lnTo>
                <a:lnTo>
                  <a:pt x="17632" y="24591"/>
                </a:lnTo>
                <a:lnTo>
                  <a:pt x="18948" y="27731"/>
                </a:lnTo>
                <a:lnTo>
                  <a:pt x="20850" y="23260"/>
                </a:lnTo>
                <a:lnTo>
                  <a:pt x="21221" y="22519"/>
                </a:lnTo>
                <a:lnTo>
                  <a:pt x="21310" y="22340"/>
                </a:lnTo>
                <a:close/>
              </a:path>
              <a:path w="40639" h="50800">
                <a:moveTo>
                  <a:pt x="17252" y="8265"/>
                </a:moveTo>
                <a:lnTo>
                  <a:pt x="8943" y="23677"/>
                </a:lnTo>
                <a:lnTo>
                  <a:pt x="12137" y="22340"/>
                </a:lnTo>
                <a:lnTo>
                  <a:pt x="21310" y="22340"/>
                </a:lnTo>
                <a:lnTo>
                  <a:pt x="23635" y="17693"/>
                </a:lnTo>
                <a:lnTo>
                  <a:pt x="24336" y="16337"/>
                </a:lnTo>
                <a:lnTo>
                  <a:pt x="20629" y="16337"/>
                </a:lnTo>
                <a:lnTo>
                  <a:pt x="16470" y="12495"/>
                </a:lnTo>
                <a:lnTo>
                  <a:pt x="16345" y="9358"/>
                </a:lnTo>
                <a:lnTo>
                  <a:pt x="17252" y="8265"/>
                </a:lnTo>
                <a:close/>
              </a:path>
              <a:path w="40639" h="50800">
                <a:moveTo>
                  <a:pt x="30347" y="0"/>
                </a:moveTo>
                <a:lnTo>
                  <a:pt x="23240" y="1781"/>
                </a:lnTo>
                <a:lnTo>
                  <a:pt x="17252" y="8265"/>
                </a:lnTo>
                <a:lnTo>
                  <a:pt x="16345" y="9358"/>
                </a:lnTo>
                <a:lnTo>
                  <a:pt x="16470" y="12495"/>
                </a:lnTo>
                <a:lnTo>
                  <a:pt x="20629" y="16337"/>
                </a:lnTo>
                <a:lnTo>
                  <a:pt x="23873" y="16209"/>
                </a:lnTo>
                <a:lnTo>
                  <a:pt x="25977" y="13921"/>
                </a:lnTo>
                <a:lnTo>
                  <a:pt x="27097" y="12495"/>
                </a:lnTo>
                <a:lnTo>
                  <a:pt x="27358" y="12100"/>
                </a:lnTo>
                <a:lnTo>
                  <a:pt x="27773" y="11552"/>
                </a:lnTo>
                <a:lnTo>
                  <a:pt x="27752" y="10948"/>
                </a:lnTo>
                <a:lnTo>
                  <a:pt x="27377" y="8265"/>
                </a:lnTo>
                <a:lnTo>
                  <a:pt x="23429" y="5283"/>
                </a:lnTo>
                <a:lnTo>
                  <a:pt x="19411" y="5283"/>
                </a:lnTo>
                <a:lnTo>
                  <a:pt x="23044" y="4992"/>
                </a:lnTo>
                <a:lnTo>
                  <a:pt x="40093" y="4992"/>
                </a:lnTo>
                <a:lnTo>
                  <a:pt x="39149" y="3281"/>
                </a:lnTo>
                <a:lnTo>
                  <a:pt x="30347" y="0"/>
                </a:lnTo>
                <a:close/>
              </a:path>
              <a:path w="40639" h="50800">
                <a:moveTo>
                  <a:pt x="25982" y="13921"/>
                </a:moveTo>
                <a:lnTo>
                  <a:pt x="23873" y="16209"/>
                </a:lnTo>
                <a:lnTo>
                  <a:pt x="20629" y="16337"/>
                </a:lnTo>
                <a:lnTo>
                  <a:pt x="24336" y="16337"/>
                </a:lnTo>
                <a:lnTo>
                  <a:pt x="24721" y="15590"/>
                </a:lnTo>
                <a:lnTo>
                  <a:pt x="25982" y="13921"/>
                </a:lnTo>
                <a:close/>
              </a:path>
              <a:path w="40639" h="50800">
                <a:moveTo>
                  <a:pt x="40093" y="4992"/>
                </a:moveTo>
                <a:lnTo>
                  <a:pt x="23044" y="4992"/>
                </a:lnTo>
                <a:lnTo>
                  <a:pt x="27377" y="8265"/>
                </a:lnTo>
                <a:lnTo>
                  <a:pt x="27752" y="10948"/>
                </a:lnTo>
                <a:lnTo>
                  <a:pt x="27836" y="11552"/>
                </a:lnTo>
                <a:lnTo>
                  <a:pt x="28309" y="10948"/>
                </a:lnTo>
                <a:lnTo>
                  <a:pt x="31329" y="9733"/>
                </a:lnTo>
                <a:lnTo>
                  <a:pt x="39040" y="9733"/>
                </a:lnTo>
                <a:lnTo>
                  <a:pt x="39375" y="9513"/>
                </a:lnTo>
                <a:lnTo>
                  <a:pt x="40253" y="5283"/>
                </a:lnTo>
                <a:lnTo>
                  <a:pt x="40093" y="4992"/>
                </a:lnTo>
                <a:close/>
              </a:path>
              <a:path w="40639" h="50800">
                <a:moveTo>
                  <a:pt x="39040" y="9733"/>
                </a:moveTo>
                <a:lnTo>
                  <a:pt x="31329" y="9733"/>
                </a:lnTo>
                <a:lnTo>
                  <a:pt x="37188" y="10948"/>
                </a:lnTo>
                <a:lnTo>
                  <a:pt x="39040" y="9733"/>
                </a:lnTo>
                <a:close/>
              </a:path>
              <a:path w="40639" h="50800">
                <a:moveTo>
                  <a:pt x="23044" y="4992"/>
                </a:moveTo>
                <a:lnTo>
                  <a:pt x="19411" y="5283"/>
                </a:lnTo>
                <a:lnTo>
                  <a:pt x="23429" y="5283"/>
                </a:lnTo>
                <a:lnTo>
                  <a:pt x="23044" y="4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object 2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46664" y="2639267"/>
            <a:ext cx="597955" cy="263839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10568" y="4077187"/>
            <a:ext cx="2144983" cy="559523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81726" y="4586929"/>
            <a:ext cx="150980" cy="477519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06824" y="5808424"/>
            <a:ext cx="980101" cy="293041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484660" y="5779739"/>
            <a:ext cx="1612583" cy="295268"/>
          </a:xfrm>
          <a:prstGeom prst="rect">
            <a:avLst/>
          </a:prstGeom>
        </p:spPr>
      </p:pic>
      <p:sp>
        <p:nvSpPr>
          <p:cNvPr id="29" name="object 29" descr=""/>
          <p:cNvSpPr/>
          <p:nvPr/>
        </p:nvSpPr>
        <p:spPr>
          <a:xfrm>
            <a:off x="4177672" y="6014038"/>
            <a:ext cx="36830" cy="37465"/>
          </a:xfrm>
          <a:custGeom>
            <a:avLst/>
            <a:gdLst/>
            <a:ahLst/>
            <a:cxnLst/>
            <a:rect l="l" t="t" r="r" b="b"/>
            <a:pathLst>
              <a:path w="36829" h="37464">
                <a:moveTo>
                  <a:pt x="7250" y="19252"/>
                </a:moveTo>
                <a:lnTo>
                  <a:pt x="5193" y="22444"/>
                </a:lnTo>
                <a:lnTo>
                  <a:pt x="2317" y="27423"/>
                </a:lnTo>
                <a:lnTo>
                  <a:pt x="1103" y="29397"/>
                </a:lnTo>
                <a:lnTo>
                  <a:pt x="0" y="33699"/>
                </a:lnTo>
                <a:lnTo>
                  <a:pt x="1324" y="35941"/>
                </a:lnTo>
                <a:lnTo>
                  <a:pt x="3914" y="36586"/>
                </a:lnTo>
                <a:lnTo>
                  <a:pt x="7209" y="37101"/>
                </a:lnTo>
                <a:lnTo>
                  <a:pt x="10261" y="34659"/>
                </a:lnTo>
                <a:lnTo>
                  <a:pt x="15203" y="29690"/>
                </a:lnTo>
                <a:lnTo>
                  <a:pt x="17155" y="26834"/>
                </a:lnTo>
                <a:lnTo>
                  <a:pt x="13741" y="26834"/>
                </a:lnTo>
                <a:lnTo>
                  <a:pt x="8210" y="23194"/>
                </a:lnTo>
                <a:lnTo>
                  <a:pt x="8061" y="23194"/>
                </a:lnTo>
                <a:lnTo>
                  <a:pt x="7283" y="19413"/>
                </a:lnTo>
                <a:lnTo>
                  <a:pt x="7250" y="19252"/>
                </a:lnTo>
                <a:close/>
              </a:path>
              <a:path w="36829" h="37464">
                <a:moveTo>
                  <a:pt x="31412" y="0"/>
                </a:moveTo>
                <a:lnTo>
                  <a:pt x="7250" y="19252"/>
                </a:lnTo>
                <a:lnTo>
                  <a:pt x="8061" y="23194"/>
                </a:lnTo>
                <a:lnTo>
                  <a:pt x="8210" y="23194"/>
                </a:lnTo>
                <a:lnTo>
                  <a:pt x="13741" y="26834"/>
                </a:lnTo>
                <a:lnTo>
                  <a:pt x="17574" y="26045"/>
                </a:lnTo>
                <a:lnTo>
                  <a:pt x="19451" y="23194"/>
                </a:lnTo>
                <a:lnTo>
                  <a:pt x="21335" y="20171"/>
                </a:lnTo>
                <a:lnTo>
                  <a:pt x="20467" y="16399"/>
                </a:lnTo>
                <a:lnTo>
                  <a:pt x="16030" y="13594"/>
                </a:lnTo>
                <a:lnTo>
                  <a:pt x="10963" y="13594"/>
                </a:lnTo>
                <a:lnTo>
                  <a:pt x="14712" y="12772"/>
                </a:lnTo>
                <a:lnTo>
                  <a:pt x="27646" y="12772"/>
                </a:lnTo>
                <a:lnTo>
                  <a:pt x="35572" y="7897"/>
                </a:lnTo>
                <a:lnTo>
                  <a:pt x="36271" y="4966"/>
                </a:lnTo>
                <a:lnTo>
                  <a:pt x="33729" y="835"/>
                </a:lnTo>
                <a:lnTo>
                  <a:pt x="31412" y="0"/>
                </a:lnTo>
                <a:close/>
              </a:path>
              <a:path w="36829" h="37464">
                <a:moveTo>
                  <a:pt x="17674" y="26045"/>
                </a:moveTo>
                <a:lnTo>
                  <a:pt x="13741" y="26834"/>
                </a:lnTo>
                <a:lnTo>
                  <a:pt x="17155" y="26834"/>
                </a:lnTo>
                <a:lnTo>
                  <a:pt x="17674" y="26045"/>
                </a:lnTo>
                <a:close/>
              </a:path>
              <a:path w="36829" h="37464">
                <a:moveTo>
                  <a:pt x="27670" y="12772"/>
                </a:moveTo>
                <a:lnTo>
                  <a:pt x="14712" y="12772"/>
                </a:lnTo>
                <a:lnTo>
                  <a:pt x="20467" y="16399"/>
                </a:lnTo>
                <a:lnTo>
                  <a:pt x="21339" y="20171"/>
                </a:lnTo>
                <a:lnTo>
                  <a:pt x="23023" y="17459"/>
                </a:lnTo>
                <a:lnTo>
                  <a:pt x="27670" y="12772"/>
                </a:lnTo>
                <a:close/>
              </a:path>
              <a:path w="36829" h="37464">
                <a:moveTo>
                  <a:pt x="14712" y="12772"/>
                </a:moveTo>
                <a:lnTo>
                  <a:pt x="10963" y="13594"/>
                </a:lnTo>
                <a:lnTo>
                  <a:pt x="9123" y="16399"/>
                </a:lnTo>
                <a:lnTo>
                  <a:pt x="11315" y="13594"/>
                </a:lnTo>
                <a:lnTo>
                  <a:pt x="16030" y="13594"/>
                </a:lnTo>
                <a:lnTo>
                  <a:pt x="14712" y="12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0" name="object 30" descr=""/>
          <p:cNvGrpSpPr/>
          <p:nvPr/>
        </p:nvGrpSpPr>
        <p:grpSpPr>
          <a:xfrm>
            <a:off x="4185413" y="5241747"/>
            <a:ext cx="2337435" cy="878840"/>
            <a:chOff x="4185413" y="5241747"/>
            <a:chExt cx="2337435" cy="878840"/>
          </a:xfrm>
        </p:grpSpPr>
        <p:pic>
          <p:nvPicPr>
            <p:cNvPr id="31" name="object 3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48628" y="5792914"/>
              <a:ext cx="2174118" cy="327577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85413" y="5241747"/>
              <a:ext cx="1155733" cy="279123"/>
            </a:xfrm>
            <a:prstGeom prst="rect">
              <a:avLst/>
            </a:prstGeom>
          </p:spPr>
        </p:pic>
      </p:grpSp>
      <p:pic>
        <p:nvPicPr>
          <p:cNvPr id="33" name="object 33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835728" y="5286164"/>
            <a:ext cx="271324" cy="147533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522893" y="612907"/>
            <a:ext cx="1112276" cy="288196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707073" y="615647"/>
            <a:ext cx="703591" cy="244344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486549" y="612178"/>
            <a:ext cx="1265481" cy="248509"/>
          </a:xfrm>
          <a:prstGeom prst="rect">
            <a:avLst/>
          </a:prstGeom>
        </p:spPr>
      </p:pic>
      <p:sp>
        <p:nvSpPr>
          <p:cNvPr id="37" name="object 3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18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5269" rIns="0" bIns="0" rtlCol="0" vert="horz">
            <a:spAutoFit/>
          </a:bodyPr>
          <a:lstStyle/>
          <a:p>
            <a:pPr marL="243204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Rice’s</a:t>
            </a:r>
            <a:r>
              <a:rPr dirty="0" spc="-105"/>
              <a:t> </a:t>
            </a:r>
            <a:r>
              <a:rPr dirty="0"/>
              <a:t>Theorem</a:t>
            </a:r>
            <a:r>
              <a:rPr dirty="0" spc="-114"/>
              <a:t> </a:t>
            </a:r>
            <a:r>
              <a:rPr dirty="0"/>
              <a:t>and</a:t>
            </a:r>
            <a:r>
              <a:rPr dirty="0" spc="-100"/>
              <a:t> </a:t>
            </a:r>
            <a:r>
              <a:rPr dirty="0" spc="-10"/>
              <a:t>Applications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715895" y="3233166"/>
            <a:ext cx="424815" cy="208915"/>
          </a:xfrm>
          <a:custGeom>
            <a:avLst/>
            <a:gdLst/>
            <a:ahLst/>
            <a:cxnLst/>
            <a:rect l="l" t="t" r="r" b="b"/>
            <a:pathLst>
              <a:path w="424814" h="208914">
                <a:moveTo>
                  <a:pt x="380238" y="0"/>
                </a:moveTo>
                <a:lnTo>
                  <a:pt x="368300" y="4063"/>
                </a:lnTo>
                <a:lnTo>
                  <a:pt x="404113" y="104394"/>
                </a:lnTo>
                <a:lnTo>
                  <a:pt x="368300" y="204597"/>
                </a:lnTo>
                <a:lnTo>
                  <a:pt x="380238" y="208914"/>
                </a:lnTo>
                <a:lnTo>
                  <a:pt x="424688" y="108585"/>
                </a:lnTo>
                <a:lnTo>
                  <a:pt x="424688" y="100330"/>
                </a:lnTo>
                <a:lnTo>
                  <a:pt x="380238" y="0"/>
                </a:lnTo>
                <a:close/>
              </a:path>
              <a:path w="424814" h="208914">
                <a:moveTo>
                  <a:pt x="44577" y="0"/>
                </a:moveTo>
                <a:lnTo>
                  <a:pt x="0" y="100330"/>
                </a:lnTo>
                <a:lnTo>
                  <a:pt x="0" y="108712"/>
                </a:lnTo>
                <a:lnTo>
                  <a:pt x="44577" y="208914"/>
                </a:lnTo>
                <a:lnTo>
                  <a:pt x="56387" y="204850"/>
                </a:lnTo>
                <a:lnTo>
                  <a:pt x="20574" y="104521"/>
                </a:lnTo>
                <a:lnTo>
                  <a:pt x="56387" y="4318"/>
                </a:lnTo>
                <a:lnTo>
                  <a:pt x="44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622675" y="3233166"/>
            <a:ext cx="429259" cy="208915"/>
          </a:xfrm>
          <a:custGeom>
            <a:avLst/>
            <a:gdLst/>
            <a:ahLst/>
            <a:cxnLst/>
            <a:rect l="l" t="t" r="r" b="b"/>
            <a:pathLst>
              <a:path w="429260" h="208914">
                <a:moveTo>
                  <a:pt x="384810" y="0"/>
                </a:moveTo>
                <a:lnTo>
                  <a:pt x="372872" y="4063"/>
                </a:lnTo>
                <a:lnTo>
                  <a:pt x="408686" y="104394"/>
                </a:lnTo>
                <a:lnTo>
                  <a:pt x="372872" y="204597"/>
                </a:lnTo>
                <a:lnTo>
                  <a:pt x="384810" y="208914"/>
                </a:lnTo>
                <a:lnTo>
                  <a:pt x="429260" y="108585"/>
                </a:lnTo>
                <a:lnTo>
                  <a:pt x="429260" y="100330"/>
                </a:lnTo>
                <a:lnTo>
                  <a:pt x="384810" y="0"/>
                </a:lnTo>
                <a:close/>
              </a:path>
              <a:path w="429260" h="208914">
                <a:moveTo>
                  <a:pt x="44576" y="0"/>
                </a:moveTo>
                <a:lnTo>
                  <a:pt x="0" y="100330"/>
                </a:lnTo>
                <a:lnTo>
                  <a:pt x="0" y="108712"/>
                </a:lnTo>
                <a:lnTo>
                  <a:pt x="44576" y="208914"/>
                </a:lnTo>
                <a:lnTo>
                  <a:pt x="56387" y="204850"/>
                </a:lnTo>
                <a:lnTo>
                  <a:pt x="20574" y="104521"/>
                </a:lnTo>
                <a:lnTo>
                  <a:pt x="56387" y="4318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397379" y="3644646"/>
            <a:ext cx="424815" cy="208915"/>
          </a:xfrm>
          <a:custGeom>
            <a:avLst/>
            <a:gdLst/>
            <a:ahLst/>
            <a:cxnLst/>
            <a:rect l="l" t="t" r="r" b="b"/>
            <a:pathLst>
              <a:path w="424814" h="208914">
                <a:moveTo>
                  <a:pt x="380238" y="0"/>
                </a:moveTo>
                <a:lnTo>
                  <a:pt x="368300" y="4063"/>
                </a:lnTo>
                <a:lnTo>
                  <a:pt x="404113" y="104393"/>
                </a:lnTo>
                <a:lnTo>
                  <a:pt x="368300" y="204596"/>
                </a:lnTo>
                <a:lnTo>
                  <a:pt x="380238" y="208914"/>
                </a:lnTo>
                <a:lnTo>
                  <a:pt x="424688" y="108584"/>
                </a:lnTo>
                <a:lnTo>
                  <a:pt x="424688" y="100329"/>
                </a:lnTo>
                <a:lnTo>
                  <a:pt x="380238" y="0"/>
                </a:lnTo>
                <a:close/>
              </a:path>
              <a:path w="424814" h="208914">
                <a:moveTo>
                  <a:pt x="44576" y="0"/>
                </a:moveTo>
                <a:lnTo>
                  <a:pt x="0" y="100329"/>
                </a:lnTo>
                <a:lnTo>
                  <a:pt x="0" y="108711"/>
                </a:lnTo>
                <a:lnTo>
                  <a:pt x="44576" y="208914"/>
                </a:lnTo>
                <a:lnTo>
                  <a:pt x="56387" y="204850"/>
                </a:lnTo>
                <a:lnTo>
                  <a:pt x="20573" y="104520"/>
                </a:lnTo>
                <a:lnTo>
                  <a:pt x="56387" y="4317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304159" y="3644646"/>
            <a:ext cx="429259" cy="208915"/>
          </a:xfrm>
          <a:custGeom>
            <a:avLst/>
            <a:gdLst/>
            <a:ahLst/>
            <a:cxnLst/>
            <a:rect l="l" t="t" r="r" b="b"/>
            <a:pathLst>
              <a:path w="429260" h="208914">
                <a:moveTo>
                  <a:pt x="384810" y="0"/>
                </a:moveTo>
                <a:lnTo>
                  <a:pt x="372871" y="4063"/>
                </a:lnTo>
                <a:lnTo>
                  <a:pt x="408686" y="104393"/>
                </a:lnTo>
                <a:lnTo>
                  <a:pt x="372871" y="204596"/>
                </a:lnTo>
                <a:lnTo>
                  <a:pt x="384810" y="208914"/>
                </a:lnTo>
                <a:lnTo>
                  <a:pt x="429260" y="108584"/>
                </a:lnTo>
                <a:lnTo>
                  <a:pt x="429260" y="100329"/>
                </a:lnTo>
                <a:lnTo>
                  <a:pt x="384810" y="0"/>
                </a:lnTo>
                <a:close/>
              </a:path>
              <a:path w="429260" h="208914">
                <a:moveTo>
                  <a:pt x="44576" y="0"/>
                </a:moveTo>
                <a:lnTo>
                  <a:pt x="0" y="100329"/>
                </a:lnTo>
                <a:lnTo>
                  <a:pt x="0" y="108711"/>
                </a:lnTo>
                <a:lnTo>
                  <a:pt x="44576" y="208914"/>
                </a:lnTo>
                <a:lnTo>
                  <a:pt x="56387" y="204850"/>
                </a:lnTo>
                <a:lnTo>
                  <a:pt x="20574" y="104520"/>
                </a:lnTo>
                <a:lnTo>
                  <a:pt x="56387" y="4317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552321" y="4264025"/>
            <a:ext cx="793115" cy="213360"/>
          </a:xfrm>
          <a:custGeom>
            <a:avLst/>
            <a:gdLst/>
            <a:ahLst/>
            <a:cxnLst/>
            <a:rect l="l" t="t" r="r" b="b"/>
            <a:pathLst>
              <a:path w="793114" h="213360">
                <a:moveTo>
                  <a:pt x="793115" y="3556"/>
                </a:moveTo>
                <a:lnTo>
                  <a:pt x="775970" y="3556"/>
                </a:lnTo>
                <a:lnTo>
                  <a:pt x="775970" y="211200"/>
                </a:lnTo>
                <a:lnTo>
                  <a:pt x="793115" y="211200"/>
                </a:lnTo>
                <a:lnTo>
                  <a:pt x="793115" y="3556"/>
                </a:lnTo>
                <a:close/>
              </a:path>
              <a:path w="793114" h="213360">
                <a:moveTo>
                  <a:pt x="71247" y="0"/>
                </a:moveTo>
                <a:lnTo>
                  <a:pt x="68325" y="0"/>
                </a:lnTo>
                <a:lnTo>
                  <a:pt x="56014" y="900"/>
                </a:lnTo>
                <a:lnTo>
                  <a:pt x="19367" y="26416"/>
                </a:lnTo>
                <a:lnTo>
                  <a:pt x="16128" y="46608"/>
                </a:lnTo>
                <a:lnTo>
                  <a:pt x="16128" y="52831"/>
                </a:lnTo>
                <a:lnTo>
                  <a:pt x="17017" y="59817"/>
                </a:lnTo>
                <a:lnTo>
                  <a:pt x="18668" y="67691"/>
                </a:lnTo>
                <a:lnTo>
                  <a:pt x="20446" y="75692"/>
                </a:lnTo>
                <a:lnTo>
                  <a:pt x="21335" y="80899"/>
                </a:lnTo>
                <a:lnTo>
                  <a:pt x="21335" y="88773"/>
                </a:lnTo>
                <a:lnTo>
                  <a:pt x="19557" y="92963"/>
                </a:lnTo>
                <a:lnTo>
                  <a:pt x="16001" y="96138"/>
                </a:lnTo>
                <a:lnTo>
                  <a:pt x="12445" y="99441"/>
                </a:lnTo>
                <a:lnTo>
                  <a:pt x="7112" y="101092"/>
                </a:lnTo>
                <a:lnTo>
                  <a:pt x="0" y="101345"/>
                </a:lnTo>
                <a:lnTo>
                  <a:pt x="0" y="110489"/>
                </a:lnTo>
                <a:lnTo>
                  <a:pt x="7112" y="110743"/>
                </a:lnTo>
                <a:lnTo>
                  <a:pt x="12445" y="112394"/>
                </a:lnTo>
                <a:lnTo>
                  <a:pt x="16001" y="115697"/>
                </a:lnTo>
                <a:lnTo>
                  <a:pt x="19557" y="118872"/>
                </a:lnTo>
                <a:lnTo>
                  <a:pt x="21335" y="123062"/>
                </a:lnTo>
                <a:lnTo>
                  <a:pt x="21335" y="130937"/>
                </a:lnTo>
                <a:lnTo>
                  <a:pt x="20446" y="136270"/>
                </a:lnTo>
                <a:lnTo>
                  <a:pt x="18668" y="144144"/>
                </a:lnTo>
                <a:lnTo>
                  <a:pt x="17017" y="152019"/>
                </a:lnTo>
                <a:lnTo>
                  <a:pt x="16128" y="159004"/>
                </a:lnTo>
                <a:lnTo>
                  <a:pt x="16128" y="165226"/>
                </a:lnTo>
                <a:lnTo>
                  <a:pt x="36393" y="205958"/>
                </a:lnTo>
                <a:lnTo>
                  <a:pt x="68325" y="212851"/>
                </a:lnTo>
                <a:lnTo>
                  <a:pt x="71247" y="212851"/>
                </a:lnTo>
                <a:lnTo>
                  <a:pt x="71247" y="204343"/>
                </a:lnTo>
                <a:lnTo>
                  <a:pt x="69595" y="204343"/>
                </a:lnTo>
                <a:lnTo>
                  <a:pt x="61930" y="203819"/>
                </a:lnTo>
                <a:lnTo>
                  <a:pt x="35051" y="167258"/>
                </a:lnTo>
                <a:lnTo>
                  <a:pt x="35051" y="162051"/>
                </a:lnTo>
                <a:lnTo>
                  <a:pt x="35813" y="155575"/>
                </a:lnTo>
                <a:lnTo>
                  <a:pt x="37337" y="147955"/>
                </a:lnTo>
                <a:lnTo>
                  <a:pt x="38734" y="140207"/>
                </a:lnTo>
                <a:lnTo>
                  <a:pt x="39496" y="134747"/>
                </a:lnTo>
                <a:lnTo>
                  <a:pt x="39496" y="125222"/>
                </a:lnTo>
                <a:lnTo>
                  <a:pt x="37718" y="120014"/>
                </a:lnTo>
                <a:lnTo>
                  <a:pt x="33909" y="115950"/>
                </a:lnTo>
                <a:lnTo>
                  <a:pt x="30225" y="111887"/>
                </a:lnTo>
                <a:lnTo>
                  <a:pt x="25781" y="108838"/>
                </a:lnTo>
                <a:lnTo>
                  <a:pt x="20700" y="106933"/>
                </a:lnTo>
                <a:lnTo>
                  <a:pt x="20700" y="104901"/>
                </a:lnTo>
                <a:lnTo>
                  <a:pt x="25781" y="102997"/>
                </a:lnTo>
                <a:lnTo>
                  <a:pt x="30225" y="99949"/>
                </a:lnTo>
                <a:lnTo>
                  <a:pt x="33909" y="95885"/>
                </a:lnTo>
                <a:lnTo>
                  <a:pt x="37718" y="91820"/>
                </a:lnTo>
                <a:lnTo>
                  <a:pt x="39496" y="86741"/>
                </a:lnTo>
                <a:lnTo>
                  <a:pt x="39496" y="77088"/>
                </a:lnTo>
                <a:lnTo>
                  <a:pt x="38734" y="71627"/>
                </a:lnTo>
                <a:lnTo>
                  <a:pt x="37337" y="64007"/>
                </a:lnTo>
                <a:lnTo>
                  <a:pt x="35813" y="56261"/>
                </a:lnTo>
                <a:lnTo>
                  <a:pt x="35051" y="49911"/>
                </a:lnTo>
                <a:lnTo>
                  <a:pt x="35051" y="44704"/>
                </a:lnTo>
                <a:lnTo>
                  <a:pt x="35615" y="35798"/>
                </a:lnTo>
                <a:lnTo>
                  <a:pt x="69595" y="8508"/>
                </a:lnTo>
                <a:lnTo>
                  <a:pt x="71247" y="8508"/>
                </a:lnTo>
                <a:lnTo>
                  <a:pt x="7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027678" y="4265929"/>
            <a:ext cx="350520" cy="212090"/>
          </a:xfrm>
          <a:custGeom>
            <a:avLst/>
            <a:gdLst/>
            <a:ahLst/>
            <a:cxnLst/>
            <a:rect l="l" t="t" r="r" b="b"/>
            <a:pathLst>
              <a:path w="350520" h="212089">
                <a:moveTo>
                  <a:pt x="282829" y="0"/>
                </a:moveTo>
                <a:lnTo>
                  <a:pt x="279781" y="8636"/>
                </a:lnTo>
                <a:lnTo>
                  <a:pt x="292048" y="13946"/>
                </a:lnTo>
                <a:lnTo>
                  <a:pt x="302577" y="21304"/>
                </a:lnTo>
                <a:lnTo>
                  <a:pt x="324016" y="55449"/>
                </a:lnTo>
                <a:lnTo>
                  <a:pt x="331088" y="104902"/>
                </a:lnTo>
                <a:lnTo>
                  <a:pt x="330303" y="123571"/>
                </a:lnTo>
                <a:lnTo>
                  <a:pt x="318516" y="169291"/>
                </a:lnTo>
                <a:lnTo>
                  <a:pt x="292209" y="197866"/>
                </a:lnTo>
                <a:lnTo>
                  <a:pt x="280162" y="203200"/>
                </a:lnTo>
                <a:lnTo>
                  <a:pt x="282829" y="211836"/>
                </a:lnTo>
                <a:lnTo>
                  <a:pt x="323244" y="187779"/>
                </a:lnTo>
                <a:lnTo>
                  <a:pt x="346011" y="143398"/>
                </a:lnTo>
                <a:lnTo>
                  <a:pt x="350393" y="106045"/>
                </a:lnTo>
                <a:lnTo>
                  <a:pt x="349311" y="86830"/>
                </a:lnTo>
                <a:lnTo>
                  <a:pt x="332867" y="37211"/>
                </a:lnTo>
                <a:lnTo>
                  <a:pt x="298166" y="5599"/>
                </a:lnTo>
                <a:lnTo>
                  <a:pt x="282829" y="0"/>
                </a:lnTo>
                <a:close/>
              </a:path>
              <a:path w="350520" h="212089">
                <a:moveTo>
                  <a:pt x="67563" y="0"/>
                </a:moveTo>
                <a:lnTo>
                  <a:pt x="27112" y="24181"/>
                </a:lnTo>
                <a:lnTo>
                  <a:pt x="4365" y="68627"/>
                </a:lnTo>
                <a:lnTo>
                  <a:pt x="0" y="106045"/>
                </a:lnTo>
                <a:lnTo>
                  <a:pt x="986" y="123571"/>
                </a:lnTo>
                <a:lnTo>
                  <a:pt x="1093" y="125477"/>
                </a:lnTo>
                <a:lnTo>
                  <a:pt x="17399" y="174752"/>
                </a:lnTo>
                <a:lnTo>
                  <a:pt x="52135" y="206309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30" y="197866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52" y="106045"/>
                </a:lnTo>
                <a:lnTo>
                  <a:pt x="19304" y="104902"/>
                </a:lnTo>
                <a:lnTo>
                  <a:pt x="26376" y="55449"/>
                </a:lnTo>
                <a:lnTo>
                  <a:pt x="47799" y="21304"/>
                </a:lnTo>
                <a:lnTo>
                  <a:pt x="70485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76859" y="1378711"/>
            <a:ext cx="6809740" cy="476377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65735">
              <a:lnSpc>
                <a:spcPct val="100000"/>
              </a:lnSpc>
              <a:spcBef>
                <a:spcPts val="1180"/>
              </a:spcBef>
            </a:pPr>
            <a:r>
              <a:rPr dirty="0" sz="1800">
                <a:latin typeface="Calibri"/>
                <a:cs typeface="Calibri"/>
              </a:rPr>
              <a:t>Let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spc="-60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subset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such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165735">
              <a:lnSpc>
                <a:spcPct val="100000"/>
              </a:lnSpc>
              <a:spcBef>
                <a:spcPts val="1080"/>
              </a:spcBef>
              <a:tabLst>
                <a:tab pos="508634" algn="l"/>
              </a:tabLst>
            </a:pPr>
            <a:r>
              <a:rPr dirty="0" sz="1800" spc="-25" i="1">
                <a:latin typeface="Times New Roman"/>
                <a:cs typeface="Times New Roman"/>
              </a:rPr>
              <a:t>1.</a:t>
            </a:r>
            <a:r>
              <a:rPr dirty="0" sz="1800" i="1">
                <a:latin typeface="Times New Roman"/>
                <a:cs typeface="Times New Roman"/>
              </a:rPr>
              <a:t>	P</a:t>
            </a:r>
            <a:r>
              <a:rPr dirty="0" sz="1800" spc="-5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≠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Cambria Math"/>
                <a:cs typeface="Cambria Math"/>
              </a:rPr>
              <a:t>∅</a:t>
            </a:r>
            <a:r>
              <a:rPr dirty="0" sz="1800" spc="-35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508634" indent="-342900">
              <a:lnSpc>
                <a:spcPct val="100000"/>
              </a:lnSpc>
              <a:spcBef>
                <a:spcPts val="1080"/>
              </a:spcBef>
              <a:buAutoNum type="arabicPeriod" startAt="2"/>
              <a:tabLst>
                <a:tab pos="508634" algn="l"/>
              </a:tabLst>
            </a:pP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spc="-65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proper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subset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391160" indent="-225425">
              <a:lnSpc>
                <a:spcPct val="100000"/>
              </a:lnSpc>
              <a:spcBef>
                <a:spcPts val="1080"/>
              </a:spcBef>
              <a:buAutoNum type="arabicPeriod" startAt="2"/>
              <a:tabLst>
                <a:tab pos="391160" algn="l"/>
              </a:tabLst>
            </a:pP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two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 </a:t>
            </a:r>
            <a:r>
              <a:rPr dirty="0" sz="1800">
                <a:latin typeface="Calibri"/>
                <a:cs typeface="Calibri"/>
              </a:rPr>
              <a:t>machines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baseline="-14957" sz="1950" spc="254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baseline="-14957" sz="1950" spc="262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L(</a:t>
            </a:r>
            <a:r>
              <a:rPr dirty="0" sz="1800" spc="-10">
                <a:latin typeface="Cambria Math"/>
                <a:cs typeface="Cambria Math"/>
              </a:rPr>
              <a:t>M</a:t>
            </a:r>
            <a:r>
              <a:rPr dirty="0" baseline="-14957" sz="1950" spc="-15">
                <a:latin typeface="Cambria Math"/>
                <a:cs typeface="Cambria Math"/>
              </a:rPr>
              <a:t>2</a:t>
            </a:r>
            <a:r>
              <a:rPr dirty="0" sz="1800" spc="-10">
                <a:latin typeface="Times New Roman"/>
                <a:cs typeface="Times New Roman"/>
              </a:rPr>
              <a:t>)</a:t>
            </a:r>
            <a:r>
              <a:rPr dirty="0" sz="1800" spc="-10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lvl="1" marL="923925" indent="-300990">
              <a:lnSpc>
                <a:spcPct val="100000"/>
              </a:lnSpc>
              <a:spcBef>
                <a:spcPts val="1080"/>
              </a:spcBef>
              <a:buAutoNum type="alphaLcParenBoth"/>
              <a:tabLst>
                <a:tab pos="923925" algn="l"/>
                <a:tab pos="2107565" algn="l"/>
                <a:tab pos="2527935" algn="l"/>
                <a:tab pos="3014345" algn="l"/>
                <a:tab pos="3439795" algn="l"/>
              </a:tabLst>
            </a:pPr>
            <a:r>
              <a:rPr dirty="0" sz="1800">
                <a:latin typeface="Calibri"/>
                <a:cs typeface="Calibri"/>
              </a:rPr>
              <a:t>either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both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mbria Math"/>
                <a:cs typeface="Cambria Math"/>
              </a:rPr>
              <a:t>M</a:t>
            </a:r>
            <a:r>
              <a:rPr dirty="0" baseline="-14957" sz="1950" spc="-37">
                <a:latin typeface="Cambria Math"/>
                <a:cs typeface="Cambria Math"/>
              </a:rPr>
              <a:t>1</a:t>
            </a:r>
            <a:r>
              <a:rPr dirty="0" baseline="-14957" sz="1950">
                <a:latin typeface="Cambria Math"/>
                <a:cs typeface="Cambria Math"/>
              </a:rPr>
              <a:t>	</a:t>
            </a:r>
            <a:r>
              <a:rPr dirty="0" sz="1800" spc="-25">
                <a:latin typeface="Calibri"/>
                <a:cs typeface="Calibri"/>
              </a:rPr>
              <a:t>and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mbria Math"/>
                <a:cs typeface="Cambria Math"/>
              </a:rPr>
              <a:t>M</a:t>
            </a:r>
            <a:r>
              <a:rPr dirty="0" baseline="-14957" sz="1950" spc="-37">
                <a:latin typeface="Cambria Math"/>
                <a:cs typeface="Cambria Math"/>
              </a:rPr>
              <a:t>2</a:t>
            </a:r>
            <a:r>
              <a:rPr dirty="0" baseline="-14957" sz="1950">
                <a:latin typeface="Cambria Math"/>
                <a:cs typeface="Cambria Math"/>
              </a:rPr>
              <a:t>	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spc="-60" i="1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lvl="1" marL="934085" indent="-311150">
              <a:lnSpc>
                <a:spcPct val="100000"/>
              </a:lnSpc>
              <a:spcBef>
                <a:spcPts val="1080"/>
              </a:spcBef>
              <a:buAutoNum type="alphaLcParenBoth"/>
              <a:tabLst>
                <a:tab pos="934085" algn="l"/>
                <a:tab pos="1788795" algn="l"/>
                <a:tab pos="2211070" algn="l"/>
                <a:tab pos="2695575" algn="l"/>
                <a:tab pos="3122930" algn="l"/>
              </a:tabLst>
            </a:pPr>
            <a:r>
              <a:rPr dirty="0" sz="1800">
                <a:latin typeface="Calibri"/>
                <a:cs typeface="Calibri"/>
              </a:rPr>
              <a:t>none</a:t>
            </a:r>
            <a:r>
              <a:rPr dirty="0" sz="1800" spc="-25">
                <a:latin typeface="Calibri"/>
                <a:cs typeface="Calibri"/>
              </a:rPr>
              <a:t> of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mbria Math"/>
                <a:cs typeface="Cambria Math"/>
              </a:rPr>
              <a:t>M</a:t>
            </a:r>
            <a:r>
              <a:rPr dirty="0" baseline="-14957" sz="1950" spc="-37">
                <a:latin typeface="Cambria Math"/>
                <a:cs typeface="Cambria Math"/>
              </a:rPr>
              <a:t>1</a:t>
            </a:r>
            <a:r>
              <a:rPr dirty="0" baseline="-14957" sz="1950">
                <a:latin typeface="Cambria Math"/>
                <a:cs typeface="Cambria Math"/>
              </a:rPr>
              <a:t>	</a:t>
            </a:r>
            <a:r>
              <a:rPr dirty="0" sz="1800" spc="-25">
                <a:latin typeface="Calibri"/>
                <a:cs typeface="Calibri"/>
              </a:rPr>
              <a:t>and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mbria Math"/>
                <a:cs typeface="Cambria Math"/>
              </a:rPr>
              <a:t>M</a:t>
            </a:r>
            <a:r>
              <a:rPr dirty="0" baseline="-14957" sz="1950" spc="-37">
                <a:latin typeface="Cambria Math"/>
                <a:cs typeface="Cambria Math"/>
              </a:rPr>
              <a:t>2</a:t>
            </a:r>
            <a:r>
              <a:rPr dirty="0" baseline="-14957" sz="1950">
                <a:latin typeface="Cambria Math"/>
                <a:cs typeface="Cambria Math"/>
              </a:rPr>
              <a:t>	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P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1800">
              <a:latin typeface="Calibri"/>
              <a:cs typeface="Calibri"/>
            </a:endParaRPr>
          </a:p>
          <a:p>
            <a:pPr marL="113664">
              <a:lnSpc>
                <a:spcPct val="100000"/>
              </a:lnSpc>
              <a:tabLst>
                <a:tab pos="953135" algn="l"/>
                <a:tab pos="3785235" algn="l"/>
              </a:tabLst>
            </a:pPr>
            <a:r>
              <a:rPr dirty="0" sz="1800">
                <a:latin typeface="Cambria Math"/>
                <a:cs typeface="Cambria Math"/>
              </a:rPr>
              <a:t>𝐸</a:t>
            </a:r>
            <a:r>
              <a:rPr dirty="0" baseline="-14957" sz="1950">
                <a:latin typeface="Cambria Math"/>
                <a:cs typeface="Cambria Math"/>
              </a:rPr>
              <a:t>𝑇𝑀</a:t>
            </a:r>
            <a:r>
              <a:rPr dirty="0" baseline="-14957" sz="1950" spc="494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=</a:t>
            </a:r>
            <a:r>
              <a:rPr dirty="0" sz="1800">
                <a:latin typeface="Cambria Math"/>
                <a:cs typeface="Cambria Math"/>
              </a:rPr>
              <a:t>	&lt;</a:t>
            </a:r>
            <a:r>
              <a:rPr dirty="0" sz="1800" spc="8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14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</a:t>
            </a:r>
            <a:r>
              <a:rPr dirty="0" sz="1800" spc="16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𝑖𝑠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𝑎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𝑇𝑀</a:t>
            </a:r>
            <a:r>
              <a:rPr dirty="0" sz="1800" spc="5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𝑎𝑛𝑑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sz="1800" spc="380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𝑀</a:t>
            </a:r>
            <a:r>
              <a:rPr dirty="0" sz="1800">
                <a:latin typeface="Cambria Math"/>
                <a:cs typeface="Cambria Math"/>
              </a:rPr>
              <a:t>	=</a:t>
            </a:r>
            <a:r>
              <a:rPr dirty="0" sz="1800" spc="90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∅}.</a:t>
            </a:r>
            <a:endParaRPr sz="1800">
              <a:latin typeface="Cambria Math"/>
              <a:cs typeface="Cambria Math"/>
            </a:endParaRPr>
          </a:p>
          <a:p>
            <a:pPr marL="4057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05765" algn="l"/>
              </a:tabLst>
            </a:pPr>
            <a:r>
              <a:rPr dirty="0" sz="1800">
                <a:latin typeface="Cambria Math"/>
                <a:cs typeface="Cambria Math"/>
              </a:rPr>
              <a:t>A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TM</a:t>
            </a:r>
            <a:r>
              <a:rPr dirty="0" sz="1800" spc="-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rejects</a:t>
            </a:r>
            <a:r>
              <a:rPr dirty="0" sz="1800" spc="-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all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inputs</a:t>
            </a:r>
            <a:r>
              <a:rPr dirty="0" sz="1800" spc="-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will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suffice is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in</a:t>
            </a:r>
            <a:r>
              <a:rPr dirty="0" sz="1800" spc="-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the</a:t>
            </a:r>
            <a:r>
              <a:rPr dirty="0" sz="1800" spc="-25">
                <a:latin typeface="Cambria Math"/>
                <a:cs typeface="Cambria Math"/>
              </a:rPr>
              <a:t> </a:t>
            </a:r>
            <a:r>
              <a:rPr dirty="0" sz="1800" spc="-20">
                <a:latin typeface="Cambria Math"/>
                <a:cs typeface="Cambria Math"/>
              </a:rPr>
              <a:t>set.</a:t>
            </a:r>
            <a:endParaRPr sz="1800">
              <a:latin typeface="Cambria Math"/>
              <a:cs typeface="Cambria Math"/>
            </a:endParaRPr>
          </a:p>
          <a:p>
            <a:pPr marL="4057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05765" algn="l"/>
              </a:tabLst>
            </a:pPr>
            <a:r>
              <a:rPr dirty="0" sz="1800">
                <a:latin typeface="Cambria Math"/>
                <a:cs typeface="Cambria Math"/>
              </a:rPr>
              <a:t>A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TM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accepts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all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inputs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is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not</a:t>
            </a:r>
            <a:r>
              <a:rPr dirty="0" sz="1800" spc="-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in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the</a:t>
            </a:r>
            <a:r>
              <a:rPr dirty="0" sz="1800" spc="-20">
                <a:latin typeface="Cambria Math"/>
                <a:cs typeface="Cambria Math"/>
              </a:rPr>
              <a:t> set.</a:t>
            </a:r>
            <a:endParaRPr sz="1800">
              <a:latin typeface="Cambria Math"/>
              <a:cs typeface="Cambria Math"/>
            </a:endParaRPr>
          </a:p>
          <a:p>
            <a:pPr marL="406400" marR="68580" indent="-342900">
              <a:lnSpc>
                <a:spcPct val="150000"/>
              </a:lnSpc>
              <a:buAutoNum type="arabicPeriod"/>
              <a:tabLst>
                <a:tab pos="406400" algn="l"/>
                <a:tab pos="2259330" algn="l"/>
              </a:tabLst>
            </a:pPr>
            <a:r>
              <a:rPr dirty="0" sz="1800">
                <a:latin typeface="Cambria Math"/>
                <a:cs typeface="Cambria Math"/>
              </a:rPr>
              <a:t>If</a:t>
            </a:r>
            <a:r>
              <a:rPr dirty="0" sz="1800" spc="17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L(</a:t>
            </a:r>
            <a:r>
              <a:rPr dirty="0" sz="1800" spc="-10">
                <a:latin typeface="Cambria Math"/>
                <a:cs typeface="Cambria Math"/>
              </a:rPr>
              <a:t>M</a:t>
            </a:r>
            <a:r>
              <a:rPr dirty="0" baseline="-14957" sz="1950" spc="-15">
                <a:latin typeface="Cambria Math"/>
                <a:cs typeface="Cambria Math"/>
              </a:rPr>
              <a:t>2</a:t>
            </a:r>
            <a:r>
              <a:rPr dirty="0" sz="1800" spc="-10">
                <a:latin typeface="Times New Roman"/>
                <a:cs typeface="Times New Roman"/>
              </a:rPr>
              <a:t>)</a:t>
            </a:r>
            <a:r>
              <a:rPr dirty="0" sz="1800" spc="-10">
                <a:latin typeface="Calibri"/>
                <a:cs typeface="Calibri"/>
              </a:rPr>
              <a:t>,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they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both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either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∅</a:t>
            </a:r>
            <a:r>
              <a:rPr dirty="0" sz="1800" spc="14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non-</a:t>
            </a:r>
            <a:r>
              <a:rPr dirty="0" sz="1800">
                <a:latin typeface="Times New Roman"/>
                <a:cs typeface="Times New Roman"/>
              </a:rPr>
              <a:t>empty,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either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both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respectively.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02259" y="6253378"/>
            <a:ext cx="46786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Therefore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𝐸</a:t>
            </a:r>
            <a:r>
              <a:rPr dirty="0" baseline="-14957" sz="1950">
                <a:latin typeface="Cambria Math"/>
                <a:cs typeface="Cambria Math"/>
              </a:rPr>
              <a:t>𝑇𝑀</a:t>
            </a:r>
            <a:r>
              <a:rPr dirty="0" baseline="-14957" sz="1950" spc="27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is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undecidable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by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Rice’s</a:t>
            </a:r>
            <a:r>
              <a:rPr dirty="0" sz="1800" spc="-2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theorem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426957" y="6426505"/>
            <a:ext cx="1809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898989"/>
                </a:solidFill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7934" y="4409822"/>
            <a:ext cx="2853311" cy="29752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5673" y="5017767"/>
            <a:ext cx="1165002" cy="275417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15905" y="4993161"/>
            <a:ext cx="1002347" cy="288422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84821" y="4960201"/>
            <a:ext cx="890447" cy="305671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772833" y="4511497"/>
            <a:ext cx="485140" cy="73025"/>
          </a:xfrm>
          <a:custGeom>
            <a:avLst/>
            <a:gdLst/>
            <a:ahLst/>
            <a:cxnLst/>
            <a:rect l="l" t="t" r="r" b="b"/>
            <a:pathLst>
              <a:path w="485140" h="73025">
                <a:moveTo>
                  <a:pt x="200291" y="57759"/>
                </a:moveTo>
                <a:lnTo>
                  <a:pt x="199491" y="55587"/>
                </a:lnTo>
                <a:lnTo>
                  <a:pt x="190690" y="51346"/>
                </a:lnTo>
                <a:lnTo>
                  <a:pt x="183743" y="47891"/>
                </a:lnTo>
                <a:lnTo>
                  <a:pt x="176885" y="44272"/>
                </a:lnTo>
                <a:lnTo>
                  <a:pt x="168960" y="39662"/>
                </a:lnTo>
                <a:lnTo>
                  <a:pt x="167360" y="40055"/>
                </a:lnTo>
                <a:lnTo>
                  <a:pt x="166014" y="42278"/>
                </a:lnTo>
                <a:lnTo>
                  <a:pt x="166154" y="43561"/>
                </a:lnTo>
                <a:lnTo>
                  <a:pt x="166954" y="44411"/>
                </a:lnTo>
                <a:lnTo>
                  <a:pt x="196392" y="62331"/>
                </a:lnTo>
                <a:lnTo>
                  <a:pt x="198602" y="61493"/>
                </a:lnTo>
                <a:lnTo>
                  <a:pt x="200291" y="57759"/>
                </a:lnTo>
                <a:close/>
              </a:path>
              <a:path w="485140" h="73025">
                <a:moveTo>
                  <a:pt x="469747" y="27139"/>
                </a:moveTo>
                <a:lnTo>
                  <a:pt x="467677" y="26670"/>
                </a:lnTo>
                <a:lnTo>
                  <a:pt x="469430" y="27139"/>
                </a:lnTo>
                <a:lnTo>
                  <a:pt x="469747" y="27139"/>
                </a:lnTo>
                <a:close/>
              </a:path>
              <a:path w="485140" h="73025">
                <a:moveTo>
                  <a:pt x="478485" y="30403"/>
                </a:moveTo>
                <a:lnTo>
                  <a:pt x="476389" y="29425"/>
                </a:lnTo>
                <a:lnTo>
                  <a:pt x="475945" y="29425"/>
                </a:lnTo>
                <a:lnTo>
                  <a:pt x="478485" y="30403"/>
                </a:lnTo>
                <a:close/>
              </a:path>
              <a:path w="485140" h="73025">
                <a:moveTo>
                  <a:pt x="484974" y="41262"/>
                </a:moveTo>
                <a:lnTo>
                  <a:pt x="484759" y="40652"/>
                </a:lnTo>
                <a:lnTo>
                  <a:pt x="484505" y="41744"/>
                </a:lnTo>
                <a:lnTo>
                  <a:pt x="484619" y="40259"/>
                </a:lnTo>
                <a:lnTo>
                  <a:pt x="482142" y="33147"/>
                </a:lnTo>
                <a:lnTo>
                  <a:pt x="482104" y="33020"/>
                </a:lnTo>
                <a:lnTo>
                  <a:pt x="481711" y="31877"/>
                </a:lnTo>
                <a:lnTo>
                  <a:pt x="481482" y="31877"/>
                </a:lnTo>
                <a:lnTo>
                  <a:pt x="478434" y="30403"/>
                </a:lnTo>
                <a:lnTo>
                  <a:pt x="475945" y="29425"/>
                </a:lnTo>
                <a:lnTo>
                  <a:pt x="471360" y="27660"/>
                </a:lnTo>
                <a:lnTo>
                  <a:pt x="471360" y="38239"/>
                </a:lnTo>
                <a:lnTo>
                  <a:pt x="470966" y="40043"/>
                </a:lnTo>
                <a:lnTo>
                  <a:pt x="470966" y="48514"/>
                </a:lnTo>
                <a:lnTo>
                  <a:pt x="469963" y="43053"/>
                </a:lnTo>
                <a:lnTo>
                  <a:pt x="470700" y="47028"/>
                </a:lnTo>
                <a:lnTo>
                  <a:pt x="470789" y="47498"/>
                </a:lnTo>
                <a:lnTo>
                  <a:pt x="470903" y="48133"/>
                </a:lnTo>
                <a:lnTo>
                  <a:pt x="470966" y="48514"/>
                </a:lnTo>
                <a:lnTo>
                  <a:pt x="470966" y="40043"/>
                </a:lnTo>
                <a:lnTo>
                  <a:pt x="470446" y="42418"/>
                </a:lnTo>
                <a:lnTo>
                  <a:pt x="470331" y="42913"/>
                </a:lnTo>
                <a:lnTo>
                  <a:pt x="471360" y="38239"/>
                </a:lnTo>
                <a:lnTo>
                  <a:pt x="471360" y="27660"/>
                </a:lnTo>
                <a:lnTo>
                  <a:pt x="471106" y="27559"/>
                </a:lnTo>
                <a:lnTo>
                  <a:pt x="469430" y="27139"/>
                </a:lnTo>
                <a:lnTo>
                  <a:pt x="469366" y="39751"/>
                </a:lnTo>
                <a:lnTo>
                  <a:pt x="469315" y="39497"/>
                </a:lnTo>
                <a:lnTo>
                  <a:pt x="469201" y="38862"/>
                </a:lnTo>
                <a:lnTo>
                  <a:pt x="469087" y="38227"/>
                </a:lnTo>
                <a:lnTo>
                  <a:pt x="469252" y="38227"/>
                </a:lnTo>
                <a:lnTo>
                  <a:pt x="469366" y="39751"/>
                </a:lnTo>
                <a:lnTo>
                  <a:pt x="469366" y="27127"/>
                </a:lnTo>
                <a:lnTo>
                  <a:pt x="467614" y="26670"/>
                </a:lnTo>
                <a:lnTo>
                  <a:pt x="467144" y="26568"/>
                </a:lnTo>
                <a:lnTo>
                  <a:pt x="467144" y="33782"/>
                </a:lnTo>
                <a:lnTo>
                  <a:pt x="465150" y="34353"/>
                </a:lnTo>
                <a:lnTo>
                  <a:pt x="465150" y="46151"/>
                </a:lnTo>
                <a:lnTo>
                  <a:pt x="454748" y="43840"/>
                </a:lnTo>
                <a:lnTo>
                  <a:pt x="454558" y="43726"/>
                </a:lnTo>
                <a:lnTo>
                  <a:pt x="451891" y="39497"/>
                </a:lnTo>
                <a:lnTo>
                  <a:pt x="454063" y="42913"/>
                </a:lnTo>
                <a:lnTo>
                  <a:pt x="454660" y="43738"/>
                </a:lnTo>
                <a:lnTo>
                  <a:pt x="459879" y="44958"/>
                </a:lnTo>
                <a:lnTo>
                  <a:pt x="460629" y="45110"/>
                </a:lnTo>
                <a:lnTo>
                  <a:pt x="462419" y="45529"/>
                </a:lnTo>
                <a:lnTo>
                  <a:pt x="465150" y="46151"/>
                </a:lnTo>
                <a:lnTo>
                  <a:pt x="465150" y="34353"/>
                </a:lnTo>
                <a:lnTo>
                  <a:pt x="464019" y="34671"/>
                </a:lnTo>
                <a:lnTo>
                  <a:pt x="467144" y="33782"/>
                </a:lnTo>
                <a:lnTo>
                  <a:pt x="467144" y="26568"/>
                </a:lnTo>
                <a:lnTo>
                  <a:pt x="459536" y="24917"/>
                </a:lnTo>
                <a:lnTo>
                  <a:pt x="459536" y="35433"/>
                </a:lnTo>
                <a:lnTo>
                  <a:pt x="458863" y="35560"/>
                </a:lnTo>
                <a:lnTo>
                  <a:pt x="451751" y="36715"/>
                </a:lnTo>
                <a:lnTo>
                  <a:pt x="459498" y="35433"/>
                </a:lnTo>
                <a:lnTo>
                  <a:pt x="459536" y="24917"/>
                </a:lnTo>
                <a:lnTo>
                  <a:pt x="458889" y="24765"/>
                </a:lnTo>
                <a:lnTo>
                  <a:pt x="465289" y="26162"/>
                </a:lnTo>
                <a:lnTo>
                  <a:pt x="463143" y="25654"/>
                </a:lnTo>
                <a:lnTo>
                  <a:pt x="459168" y="24765"/>
                </a:lnTo>
                <a:lnTo>
                  <a:pt x="457466" y="24384"/>
                </a:lnTo>
                <a:lnTo>
                  <a:pt x="457631" y="24384"/>
                </a:lnTo>
                <a:lnTo>
                  <a:pt x="451751" y="23368"/>
                </a:lnTo>
                <a:lnTo>
                  <a:pt x="451624" y="23368"/>
                </a:lnTo>
                <a:lnTo>
                  <a:pt x="451624" y="51358"/>
                </a:lnTo>
                <a:lnTo>
                  <a:pt x="451510" y="50711"/>
                </a:lnTo>
                <a:lnTo>
                  <a:pt x="451586" y="51054"/>
                </a:lnTo>
                <a:lnTo>
                  <a:pt x="451624" y="51358"/>
                </a:lnTo>
                <a:lnTo>
                  <a:pt x="451624" y="23368"/>
                </a:lnTo>
                <a:lnTo>
                  <a:pt x="451561" y="28956"/>
                </a:lnTo>
                <a:lnTo>
                  <a:pt x="451535" y="29425"/>
                </a:lnTo>
                <a:lnTo>
                  <a:pt x="451485" y="30099"/>
                </a:lnTo>
                <a:lnTo>
                  <a:pt x="451561" y="28956"/>
                </a:lnTo>
                <a:lnTo>
                  <a:pt x="451561" y="23368"/>
                </a:lnTo>
                <a:lnTo>
                  <a:pt x="451319" y="23368"/>
                </a:lnTo>
                <a:lnTo>
                  <a:pt x="451319" y="33147"/>
                </a:lnTo>
                <a:lnTo>
                  <a:pt x="451294" y="33782"/>
                </a:lnTo>
                <a:lnTo>
                  <a:pt x="451192" y="35433"/>
                </a:lnTo>
                <a:lnTo>
                  <a:pt x="451167" y="36068"/>
                </a:lnTo>
                <a:lnTo>
                  <a:pt x="451129" y="36677"/>
                </a:lnTo>
                <a:lnTo>
                  <a:pt x="451192" y="35433"/>
                </a:lnTo>
                <a:lnTo>
                  <a:pt x="451319" y="33147"/>
                </a:lnTo>
                <a:lnTo>
                  <a:pt x="451319" y="23368"/>
                </a:lnTo>
                <a:lnTo>
                  <a:pt x="447852" y="23368"/>
                </a:lnTo>
                <a:lnTo>
                  <a:pt x="447624" y="23114"/>
                </a:lnTo>
                <a:lnTo>
                  <a:pt x="450392" y="23114"/>
                </a:lnTo>
                <a:lnTo>
                  <a:pt x="452107" y="23114"/>
                </a:lnTo>
                <a:lnTo>
                  <a:pt x="443242" y="22682"/>
                </a:lnTo>
                <a:lnTo>
                  <a:pt x="441871" y="22606"/>
                </a:lnTo>
                <a:lnTo>
                  <a:pt x="436880" y="22364"/>
                </a:lnTo>
                <a:lnTo>
                  <a:pt x="438200" y="22364"/>
                </a:lnTo>
                <a:lnTo>
                  <a:pt x="435902" y="22301"/>
                </a:lnTo>
                <a:lnTo>
                  <a:pt x="435902" y="23114"/>
                </a:lnTo>
                <a:lnTo>
                  <a:pt x="435610" y="23368"/>
                </a:lnTo>
                <a:lnTo>
                  <a:pt x="424421" y="23368"/>
                </a:lnTo>
                <a:lnTo>
                  <a:pt x="424421" y="40411"/>
                </a:lnTo>
                <a:lnTo>
                  <a:pt x="419214" y="40932"/>
                </a:lnTo>
                <a:lnTo>
                  <a:pt x="419430" y="40652"/>
                </a:lnTo>
                <a:lnTo>
                  <a:pt x="421830" y="40652"/>
                </a:lnTo>
                <a:lnTo>
                  <a:pt x="424408" y="40411"/>
                </a:lnTo>
                <a:lnTo>
                  <a:pt x="424421" y="23368"/>
                </a:lnTo>
                <a:lnTo>
                  <a:pt x="415950" y="23368"/>
                </a:lnTo>
                <a:lnTo>
                  <a:pt x="414616" y="21971"/>
                </a:lnTo>
                <a:lnTo>
                  <a:pt x="415709" y="23114"/>
                </a:lnTo>
                <a:lnTo>
                  <a:pt x="435902" y="23114"/>
                </a:lnTo>
                <a:lnTo>
                  <a:pt x="435902" y="22301"/>
                </a:lnTo>
                <a:lnTo>
                  <a:pt x="425564" y="21971"/>
                </a:lnTo>
                <a:lnTo>
                  <a:pt x="413296" y="21691"/>
                </a:lnTo>
                <a:lnTo>
                  <a:pt x="403606" y="21463"/>
                </a:lnTo>
                <a:lnTo>
                  <a:pt x="405193" y="21463"/>
                </a:lnTo>
                <a:lnTo>
                  <a:pt x="401840" y="21374"/>
                </a:lnTo>
                <a:lnTo>
                  <a:pt x="401840" y="23114"/>
                </a:lnTo>
                <a:lnTo>
                  <a:pt x="401586" y="23368"/>
                </a:lnTo>
                <a:lnTo>
                  <a:pt x="363842" y="23368"/>
                </a:lnTo>
                <a:lnTo>
                  <a:pt x="363601" y="23114"/>
                </a:lnTo>
                <a:lnTo>
                  <a:pt x="401840" y="23114"/>
                </a:lnTo>
                <a:lnTo>
                  <a:pt x="401840" y="21374"/>
                </a:lnTo>
                <a:lnTo>
                  <a:pt x="370217" y="20447"/>
                </a:lnTo>
                <a:lnTo>
                  <a:pt x="360832" y="20154"/>
                </a:lnTo>
                <a:lnTo>
                  <a:pt x="355549" y="19989"/>
                </a:lnTo>
                <a:lnTo>
                  <a:pt x="353466" y="19926"/>
                </a:lnTo>
                <a:lnTo>
                  <a:pt x="351612" y="19850"/>
                </a:lnTo>
                <a:lnTo>
                  <a:pt x="346671" y="19710"/>
                </a:lnTo>
                <a:lnTo>
                  <a:pt x="346671" y="23114"/>
                </a:lnTo>
                <a:lnTo>
                  <a:pt x="346392" y="23368"/>
                </a:lnTo>
                <a:lnTo>
                  <a:pt x="314731" y="23368"/>
                </a:lnTo>
                <a:lnTo>
                  <a:pt x="314744" y="23114"/>
                </a:lnTo>
                <a:lnTo>
                  <a:pt x="346671" y="23114"/>
                </a:lnTo>
                <a:lnTo>
                  <a:pt x="346671" y="19710"/>
                </a:lnTo>
                <a:lnTo>
                  <a:pt x="345782" y="19672"/>
                </a:lnTo>
                <a:lnTo>
                  <a:pt x="348615" y="19672"/>
                </a:lnTo>
                <a:lnTo>
                  <a:pt x="311607" y="18923"/>
                </a:lnTo>
                <a:lnTo>
                  <a:pt x="310540" y="18923"/>
                </a:lnTo>
                <a:lnTo>
                  <a:pt x="299808" y="18923"/>
                </a:lnTo>
                <a:lnTo>
                  <a:pt x="229057" y="18923"/>
                </a:lnTo>
                <a:lnTo>
                  <a:pt x="197916" y="19189"/>
                </a:lnTo>
                <a:lnTo>
                  <a:pt x="187617" y="19278"/>
                </a:lnTo>
                <a:lnTo>
                  <a:pt x="177507" y="19367"/>
                </a:lnTo>
                <a:lnTo>
                  <a:pt x="140703" y="19672"/>
                </a:lnTo>
                <a:lnTo>
                  <a:pt x="139674" y="19672"/>
                </a:lnTo>
                <a:lnTo>
                  <a:pt x="137452" y="19672"/>
                </a:lnTo>
                <a:lnTo>
                  <a:pt x="42341" y="20434"/>
                </a:lnTo>
                <a:lnTo>
                  <a:pt x="28016" y="19850"/>
                </a:lnTo>
                <a:lnTo>
                  <a:pt x="27571" y="19850"/>
                </a:lnTo>
                <a:lnTo>
                  <a:pt x="25247" y="19672"/>
                </a:lnTo>
                <a:lnTo>
                  <a:pt x="23520" y="19672"/>
                </a:lnTo>
                <a:lnTo>
                  <a:pt x="19024" y="18923"/>
                </a:lnTo>
                <a:lnTo>
                  <a:pt x="18897" y="18923"/>
                </a:lnTo>
                <a:lnTo>
                  <a:pt x="17767" y="18719"/>
                </a:lnTo>
                <a:lnTo>
                  <a:pt x="16179" y="18415"/>
                </a:lnTo>
                <a:lnTo>
                  <a:pt x="15989" y="18415"/>
                </a:lnTo>
                <a:lnTo>
                  <a:pt x="21564" y="19672"/>
                </a:lnTo>
                <a:lnTo>
                  <a:pt x="21564" y="29057"/>
                </a:lnTo>
                <a:lnTo>
                  <a:pt x="21475" y="29425"/>
                </a:lnTo>
                <a:lnTo>
                  <a:pt x="21361" y="29845"/>
                </a:lnTo>
                <a:lnTo>
                  <a:pt x="21564" y="29057"/>
                </a:lnTo>
                <a:lnTo>
                  <a:pt x="21564" y="19672"/>
                </a:lnTo>
                <a:lnTo>
                  <a:pt x="15963" y="18415"/>
                </a:lnTo>
                <a:lnTo>
                  <a:pt x="15176" y="18415"/>
                </a:lnTo>
                <a:lnTo>
                  <a:pt x="24257" y="13208"/>
                </a:lnTo>
                <a:lnTo>
                  <a:pt x="30772" y="10541"/>
                </a:lnTo>
                <a:lnTo>
                  <a:pt x="39052" y="7112"/>
                </a:lnTo>
                <a:lnTo>
                  <a:pt x="40017" y="4826"/>
                </a:lnTo>
                <a:lnTo>
                  <a:pt x="38430" y="889"/>
                </a:lnTo>
                <a:lnTo>
                  <a:pt x="36233" y="0"/>
                </a:lnTo>
                <a:lnTo>
                  <a:pt x="27609" y="3048"/>
                </a:lnTo>
                <a:lnTo>
                  <a:pt x="20980" y="5588"/>
                </a:lnTo>
                <a:lnTo>
                  <a:pt x="10807" y="10414"/>
                </a:lnTo>
                <a:lnTo>
                  <a:pt x="9931" y="10795"/>
                </a:lnTo>
                <a:lnTo>
                  <a:pt x="9931" y="23114"/>
                </a:lnTo>
                <a:lnTo>
                  <a:pt x="9893" y="23368"/>
                </a:lnTo>
                <a:lnTo>
                  <a:pt x="8851" y="24384"/>
                </a:lnTo>
                <a:lnTo>
                  <a:pt x="9867" y="23368"/>
                </a:lnTo>
                <a:lnTo>
                  <a:pt x="9931" y="23114"/>
                </a:lnTo>
                <a:lnTo>
                  <a:pt x="9931" y="10795"/>
                </a:lnTo>
                <a:lnTo>
                  <a:pt x="6692" y="12192"/>
                </a:lnTo>
                <a:lnTo>
                  <a:pt x="4254" y="14605"/>
                </a:lnTo>
                <a:lnTo>
                  <a:pt x="4000" y="14859"/>
                </a:lnTo>
                <a:lnTo>
                  <a:pt x="0" y="18415"/>
                </a:lnTo>
                <a:lnTo>
                  <a:pt x="304" y="18415"/>
                </a:lnTo>
                <a:lnTo>
                  <a:pt x="342" y="18923"/>
                </a:lnTo>
                <a:lnTo>
                  <a:pt x="469" y="20447"/>
                </a:lnTo>
                <a:lnTo>
                  <a:pt x="584" y="21971"/>
                </a:lnTo>
                <a:lnTo>
                  <a:pt x="698" y="23368"/>
                </a:lnTo>
                <a:lnTo>
                  <a:pt x="7035" y="28956"/>
                </a:lnTo>
                <a:lnTo>
                  <a:pt x="10058" y="29845"/>
                </a:lnTo>
                <a:lnTo>
                  <a:pt x="9906" y="29845"/>
                </a:lnTo>
                <a:lnTo>
                  <a:pt x="11264" y="30213"/>
                </a:lnTo>
                <a:lnTo>
                  <a:pt x="12052" y="30403"/>
                </a:lnTo>
                <a:lnTo>
                  <a:pt x="14503" y="30988"/>
                </a:lnTo>
                <a:lnTo>
                  <a:pt x="17945" y="31877"/>
                </a:lnTo>
                <a:lnTo>
                  <a:pt x="20396" y="32512"/>
                </a:lnTo>
                <a:lnTo>
                  <a:pt x="20840" y="32512"/>
                </a:lnTo>
                <a:lnTo>
                  <a:pt x="25488" y="33147"/>
                </a:lnTo>
                <a:lnTo>
                  <a:pt x="40259" y="34671"/>
                </a:lnTo>
                <a:lnTo>
                  <a:pt x="40995" y="34671"/>
                </a:lnTo>
                <a:lnTo>
                  <a:pt x="46888" y="34925"/>
                </a:lnTo>
                <a:lnTo>
                  <a:pt x="51142" y="35102"/>
                </a:lnTo>
                <a:lnTo>
                  <a:pt x="59207" y="35433"/>
                </a:lnTo>
                <a:lnTo>
                  <a:pt x="62776" y="35433"/>
                </a:lnTo>
                <a:lnTo>
                  <a:pt x="66611" y="35560"/>
                </a:lnTo>
                <a:lnTo>
                  <a:pt x="89662" y="36068"/>
                </a:lnTo>
                <a:lnTo>
                  <a:pt x="132549" y="36576"/>
                </a:lnTo>
                <a:lnTo>
                  <a:pt x="178917" y="36931"/>
                </a:lnTo>
                <a:lnTo>
                  <a:pt x="187058" y="36982"/>
                </a:lnTo>
                <a:lnTo>
                  <a:pt x="188595" y="36982"/>
                </a:lnTo>
                <a:lnTo>
                  <a:pt x="309638" y="38087"/>
                </a:lnTo>
                <a:lnTo>
                  <a:pt x="310134" y="38100"/>
                </a:lnTo>
                <a:lnTo>
                  <a:pt x="325208" y="38227"/>
                </a:lnTo>
                <a:lnTo>
                  <a:pt x="321614" y="38227"/>
                </a:lnTo>
                <a:lnTo>
                  <a:pt x="340880" y="38862"/>
                </a:lnTo>
                <a:lnTo>
                  <a:pt x="342366" y="38862"/>
                </a:lnTo>
                <a:lnTo>
                  <a:pt x="349389" y="39116"/>
                </a:lnTo>
                <a:lnTo>
                  <a:pt x="346125" y="39039"/>
                </a:lnTo>
                <a:lnTo>
                  <a:pt x="360146" y="39497"/>
                </a:lnTo>
                <a:lnTo>
                  <a:pt x="361530" y="39497"/>
                </a:lnTo>
                <a:lnTo>
                  <a:pt x="381660" y="40259"/>
                </a:lnTo>
                <a:lnTo>
                  <a:pt x="395859" y="40652"/>
                </a:lnTo>
                <a:lnTo>
                  <a:pt x="392849" y="40652"/>
                </a:lnTo>
                <a:lnTo>
                  <a:pt x="413854" y="41148"/>
                </a:lnTo>
                <a:lnTo>
                  <a:pt x="413994" y="41160"/>
                </a:lnTo>
                <a:lnTo>
                  <a:pt x="416255" y="41211"/>
                </a:lnTo>
                <a:lnTo>
                  <a:pt x="415747" y="41262"/>
                </a:lnTo>
                <a:lnTo>
                  <a:pt x="415658" y="48133"/>
                </a:lnTo>
                <a:lnTo>
                  <a:pt x="415531" y="47028"/>
                </a:lnTo>
                <a:lnTo>
                  <a:pt x="415442" y="46228"/>
                </a:lnTo>
                <a:lnTo>
                  <a:pt x="415391" y="45720"/>
                </a:lnTo>
                <a:lnTo>
                  <a:pt x="415544" y="45529"/>
                </a:lnTo>
                <a:lnTo>
                  <a:pt x="415658" y="48133"/>
                </a:lnTo>
                <a:lnTo>
                  <a:pt x="415658" y="41275"/>
                </a:lnTo>
                <a:lnTo>
                  <a:pt x="412115" y="41630"/>
                </a:lnTo>
                <a:lnTo>
                  <a:pt x="405676" y="42418"/>
                </a:lnTo>
                <a:lnTo>
                  <a:pt x="405206" y="42418"/>
                </a:lnTo>
                <a:lnTo>
                  <a:pt x="399021" y="42938"/>
                </a:lnTo>
                <a:lnTo>
                  <a:pt x="399021" y="52438"/>
                </a:lnTo>
                <a:lnTo>
                  <a:pt x="398907" y="50457"/>
                </a:lnTo>
                <a:lnTo>
                  <a:pt x="398792" y="48514"/>
                </a:lnTo>
                <a:lnTo>
                  <a:pt x="398741" y="47498"/>
                </a:lnTo>
                <a:lnTo>
                  <a:pt x="398780" y="48133"/>
                </a:lnTo>
                <a:lnTo>
                  <a:pt x="398792" y="48514"/>
                </a:lnTo>
                <a:lnTo>
                  <a:pt x="398881" y="49961"/>
                </a:lnTo>
                <a:lnTo>
                  <a:pt x="398907" y="50457"/>
                </a:lnTo>
                <a:lnTo>
                  <a:pt x="398995" y="51943"/>
                </a:lnTo>
                <a:lnTo>
                  <a:pt x="399021" y="52438"/>
                </a:lnTo>
                <a:lnTo>
                  <a:pt x="399021" y="42938"/>
                </a:lnTo>
                <a:lnTo>
                  <a:pt x="385660" y="44069"/>
                </a:lnTo>
                <a:lnTo>
                  <a:pt x="385660" y="60960"/>
                </a:lnTo>
                <a:lnTo>
                  <a:pt x="383959" y="56222"/>
                </a:lnTo>
                <a:lnTo>
                  <a:pt x="383959" y="62230"/>
                </a:lnTo>
                <a:lnTo>
                  <a:pt x="383819" y="62484"/>
                </a:lnTo>
                <a:lnTo>
                  <a:pt x="383908" y="62230"/>
                </a:lnTo>
                <a:lnTo>
                  <a:pt x="383527" y="61849"/>
                </a:lnTo>
                <a:lnTo>
                  <a:pt x="383959" y="62230"/>
                </a:lnTo>
                <a:lnTo>
                  <a:pt x="383959" y="56222"/>
                </a:lnTo>
                <a:lnTo>
                  <a:pt x="383882" y="56007"/>
                </a:lnTo>
                <a:lnTo>
                  <a:pt x="385572" y="60706"/>
                </a:lnTo>
                <a:lnTo>
                  <a:pt x="385660" y="60960"/>
                </a:lnTo>
                <a:lnTo>
                  <a:pt x="385660" y="44069"/>
                </a:lnTo>
                <a:lnTo>
                  <a:pt x="383565" y="44234"/>
                </a:lnTo>
                <a:lnTo>
                  <a:pt x="372770" y="45085"/>
                </a:lnTo>
                <a:lnTo>
                  <a:pt x="370713" y="45389"/>
                </a:lnTo>
                <a:lnTo>
                  <a:pt x="370713" y="64198"/>
                </a:lnTo>
                <a:lnTo>
                  <a:pt x="367436" y="64643"/>
                </a:lnTo>
                <a:lnTo>
                  <a:pt x="370700" y="64198"/>
                </a:lnTo>
                <a:lnTo>
                  <a:pt x="370713" y="45389"/>
                </a:lnTo>
                <a:lnTo>
                  <a:pt x="369963" y="45504"/>
                </a:lnTo>
                <a:lnTo>
                  <a:pt x="369963" y="52641"/>
                </a:lnTo>
                <a:lnTo>
                  <a:pt x="369798" y="52768"/>
                </a:lnTo>
                <a:lnTo>
                  <a:pt x="367741" y="52641"/>
                </a:lnTo>
                <a:lnTo>
                  <a:pt x="368046" y="52641"/>
                </a:lnTo>
                <a:lnTo>
                  <a:pt x="369963" y="52641"/>
                </a:lnTo>
                <a:lnTo>
                  <a:pt x="369963" y="45504"/>
                </a:lnTo>
                <a:lnTo>
                  <a:pt x="367296" y="45885"/>
                </a:lnTo>
                <a:lnTo>
                  <a:pt x="367296" y="70205"/>
                </a:lnTo>
                <a:lnTo>
                  <a:pt x="367042" y="70358"/>
                </a:lnTo>
                <a:lnTo>
                  <a:pt x="367207" y="70205"/>
                </a:lnTo>
                <a:lnTo>
                  <a:pt x="366585" y="69977"/>
                </a:lnTo>
                <a:lnTo>
                  <a:pt x="367296" y="70205"/>
                </a:lnTo>
                <a:lnTo>
                  <a:pt x="367296" y="45885"/>
                </a:lnTo>
                <a:lnTo>
                  <a:pt x="365785" y="46101"/>
                </a:lnTo>
                <a:lnTo>
                  <a:pt x="365785" y="64897"/>
                </a:lnTo>
                <a:lnTo>
                  <a:pt x="363956" y="65176"/>
                </a:lnTo>
                <a:lnTo>
                  <a:pt x="365760" y="64897"/>
                </a:lnTo>
                <a:lnTo>
                  <a:pt x="365785" y="46101"/>
                </a:lnTo>
                <a:lnTo>
                  <a:pt x="364896" y="46228"/>
                </a:lnTo>
                <a:lnTo>
                  <a:pt x="364312" y="46329"/>
                </a:lnTo>
                <a:lnTo>
                  <a:pt x="364312" y="62992"/>
                </a:lnTo>
                <a:lnTo>
                  <a:pt x="364274" y="63246"/>
                </a:lnTo>
                <a:lnTo>
                  <a:pt x="364185" y="63741"/>
                </a:lnTo>
                <a:lnTo>
                  <a:pt x="364312" y="62992"/>
                </a:lnTo>
                <a:lnTo>
                  <a:pt x="364312" y="46329"/>
                </a:lnTo>
                <a:lnTo>
                  <a:pt x="363740" y="46418"/>
                </a:lnTo>
                <a:lnTo>
                  <a:pt x="363740" y="65201"/>
                </a:lnTo>
                <a:lnTo>
                  <a:pt x="362394" y="65405"/>
                </a:lnTo>
                <a:lnTo>
                  <a:pt x="363702" y="65201"/>
                </a:lnTo>
                <a:lnTo>
                  <a:pt x="363740" y="46418"/>
                </a:lnTo>
                <a:lnTo>
                  <a:pt x="362597" y="46596"/>
                </a:lnTo>
                <a:lnTo>
                  <a:pt x="362597" y="52285"/>
                </a:lnTo>
                <a:lnTo>
                  <a:pt x="357695" y="51943"/>
                </a:lnTo>
                <a:lnTo>
                  <a:pt x="361657" y="51943"/>
                </a:lnTo>
                <a:lnTo>
                  <a:pt x="362572" y="52273"/>
                </a:lnTo>
                <a:lnTo>
                  <a:pt x="362597" y="46596"/>
                </a:lnTo>
                <a:lnTo>
                  <a:pt x="359752" y="47028"/>
                </a:lnTo>
                <a:lnTo>
                  <a:pt x="358317" y="48945"/>
                </a:lnTo>
                <a:lnTo>
                  <a:pt x="358152" y="49149"/>
                </a:lnTo>
                <a:lnTo>
                  <a:pt x="358305" y="48933"/>
                </a:lnTo>
                <a:lnTo>
                  <a:pt x="359752" y="47028"/>
                </a:lnTo>
                <a:lnTo>
                  <a:pt x="354584" y="48133"/>
                </a:lnTo>
                <a:lnTo>
                  <a:pt x="354126" y="48514"/>
                </a:lnTo>
                <a:lnTo>
                  <a:pt x="347738" y="53035"/>
                </a:lnTo>
                <a:lnTo>
                  <a:pt x="347230" y="53479"/>
                </a:lnTo>
                <a:lnTo>
                  <a:pt x="346252" y="54102"/>
                </a:lnTo>
                <a:lnTo>
                  <a:pt x="345960" y="55816"/>
                </a:lnTo>
                <a:lnTo>
                  <a:pt x="345922" y="56007"/>
                </a:lnTo>
                <a:lnTo>
                  <a:pt x="345643" y="56388"/>
                </a:lnTo>
                <a:lnTo>
                  <a:pt x="345376" y="56896"/>
                </a:lnTo>
                <a:lnTo>
                  <a:pt x="345465" y="57658"/>
                </a:lnTo>
                <a:lnTo>
                  <a:pt x="345516" y="58039"/>
                </a:lnTo>
                <a:lnTo>
                  <a:pt x="345643" y="57658"/>
                </a:lnTo>
                <a:lnTo>
                  <a:pt x="345541" y="58254"/>
                </a:lnTo>
                <a:lnTo>
                  <a:pt x="345681" y="59309"/>
                </a:lnTo>
                <a:lnTo>
                  <a:pt x="345732" y="59690"/>
                </a:lnTo>
                <a:lnTo>
                  <a:pt x="345808" y="60325"/>
                </a:lnTo>
                <a:lnTo>
                  <a:pt x="345541" y="58254"/>
                </a:lnTo>
                <a:lnTo>
                  <a:pt x="345363" y="59309"/>
                </a:lnTo>
                <a:lnTo>
                  <a:pt x="345274" y="59817"/>
                </a:lnTo>
                <a:lnTo>
                  <a:pt x="345909" y="60706"/>
                </a:lnTo>
                <a:lnTo>
                  <a:pt x="345998" y="61849"/>
                </a:lnTo>
                <a:lnTo>
                  <a:pt x="346075" y="62484"/>
                </a:lnTo>
                <a:lnTo>
                  <a:pt x="346176" y="63246"/>
                </a:lnTo>
                <a:lnTo>
                  <a:pt x="346303" y="64198"/>
                </a:lnTo>
                <a:lnTo>
                  <a:pt x="346456" y="64643"/>
                </a:lnTo>
                <a:lnTo>
                  <a:pt x="348919" y="67437"/>
                </a:lnTo>
                <a:lnTo>
                  <a:pt x="355434" y="70205"/>
                </a:lnTo>
                <a:lnTo>
                  <a:pt x="356400" y="70205"/>
                </a:lnTo>
                <a:lnTo>
                  <a:pt x="355269" y="68821"/>
                </a:lnTo>
                <a:lnTo>
                  <a:pt x="356222" y="69977"/>
                </a:lnTo>
                <a:lnTo>
                  <a:pt x="356527" y="70205"/>
                </a:lnTo>
                <a:lnTo>
                  <a:pt x="358470" y="70358"/>
                </a:lnTo>
                <a:lnTo>
                  <a:pt x="359054" y="70358"/>
                </a:lnTo>
                <a:lnTo>
                  <a:pt x="362737" y="70548"/>
                </a:lnTo>
                <a:lnTo>
                  <a:pt x="366598" y="70739"/>
                </a:lnTo>
                <a:lnTo>
                  <a:pt x="367182" y="70764"/>
                </a:lnTo>
                <a:lnTo>
                  <a:pt x="366839" y="70764"/>
                </a:lnTo>
                <a:lnTo>
                  <a:pt x="366572" y="70764"/>
                </a:lnTo>
                <a:lnTo>
                  <a:pt x="368642" y="70993"/>
                </a:lnTo>
                <a:lnTo>
                  <a:pt x="370560" y="71374"/>
                </a:lnTo>
                <a:lnTo>
                  <a:pt x="370941" y="71374"/>
                </a:lnTo>
                <a:lnTo>
                  <a:pt x="375437" y="73025"/>
                </a:lnTo>
                <a:lnTo>
                  <a:pt x="376847" y="72390"/>
                </a:lnTo>
                <a:lnTo>
                  <a:pt x="378053" y="71856"/>
                </a:lnTo>
                <a:lnTo>
                  <a:pt x="382333" y="70764"/>
                </a:lnTo>
                <a:lnTo>
                  <a:pt x="382828" y="70358"/>
                </a:lnTo>
                <a:lnTo>
                  <a:pt x="385940" y="67183"/>
                </a:lnTo>
                <a:lnTo>
                  <a:pt x="385851" y="63246"/>
                </a:lnTo>
                <a:lnTo>
                  <a:pt x="385102" y="63246"/>
                </a:lnTo>
                <a:lnTo>
                  <a:pt x="383540" y="63246"/>
                </a:lnTo>
                <a:lnTo>
                  <a:pt x="383247" y="63246"/>
                </a:lnTo>
                <a:lnTo>
                  <a:pt x="382549" y="63246"/>
                </a:lnTo>
                <a:lnTo>
                  <a:pt x="383552" y="63195"/>
                </a:lnTo>
                <a:lnTo>
                  <a:pt x="384937" y="63106"/>
                </a:lnTo>
                <a:lnTo>
                  <a:pt x="385838" y="63055"/>
                </a:lnTo>
                <a:lnTo>
                  <a:pt x="386118" y="63042"/>
                </a:lnTo>
                <a:lnTo>
                  <a:pt x="395338" y="62484"/>
                </a:lnTo>
                <a:lnTo>
                  <a:pt x="394690" y="62484"/>
                </a:lnTo>
                <a:lnTo>
                  <a:pt x="395363" y="62458"/>
                </a:lnTo>
                <a:lnTo>
                  <a:pt x="399262" y="62230"/>
                </a:lnTo>
                <a:lnTo>
                  <a:pt x="417563" y="60706"/>
                </a:lnTo>
                <a:lnTo>
                  <a:pt x="420979" y="60325"/>
                </a:lnTo>
                <a:lnTo>
                  <a:pt x="421360" y="60325"/>
                </a:lnTo>
                <a:lnTo>
                  <a:pt x="425627" y="59817"/>
                </a:lnTo>
                <a:lnTo>
                  <a:pt x="426694" y="59690"/>
                </a:lnTo>
                <a:lnTo>
                  <a:pt x="430707" y="59309"/>
                </a:lnTo>
                <a:lnTo>
                  <a:pt x="430034" y="59309"/>
                </a:lnTo>
                <a:lnTo>
                  <a:pt x="432130" y="59080"/>
                </a:lnTo>
                <a:lnTo>
                  <a:pt x="444500" y="57658"/>
                </a:lnTo>
                <a:lnTo>
                  <a:pt x="454850" y="56007"/>
                </a:lnTo>
                <a:lnTo>
                  <a:pt x="455993" y="55816"/>
                </a:lnTo>
                <a:lnTo>
                  <a:pt x="456539" y="55816"/>
                </a:lnTo>
                <a:lnTo>
                  <a:pt x="456844" y="55765"/>
                </a:lnTo>
                <a:lnTo>
                  <a:pt x="461060" y="54952"/>
                </a:lnTo>
                <a:lnTo>
                  <a:pt x="456742" y="55689"/>
                </a:lnTo>
                <a:lnTo>
                  <a:pt x="462216" y="54737"/>
                </a:lnTo>
                <a:lnTo>
                  <a:pt x="466001" y="54102"/>
                </a:lnTo>
                <a:lnTo>
                  <a:pt x="465696" y="54102"/>
                </a:lnTo>
                <a:lnTo>
                  <a:pt x="467575" y="53759"/>
                </a:lnTo>
                <a:lnTo>
                  <a:pt x="471512" y="53035"/>
                </a:lnTo>
                <a:lnTo>
                  <a:pt x="471043" y="53035"/>
                </a:lnTo>
                <a:lnTo>
                  <a:pt x="476465" y="51054"/>
                </a:lnTo>
                <a:lnTo>
                  <a:pt x="476745" y="50927"/>
                </a:lnTo>
                <a:lnTo>
                  <a:pt x="477253" y="50927"/>
                </a:lnTo>
                <a:lnTo>
                  <a:pt x="477748" y="50457"/>
                </a:lnTo>
                <a:lnTo>
                  <a:pt x="483844" y="44615"/>
                </a:lnTo>
                <a:lnTo>
                  <a:pt x="483463" y="44932"/>
                </a:lnTo>
                <a:lnTo>
                  <a:pt x="484022" y="44386"/>
                </a:lnTo>
                <a:lnTo>
                  <a:pt x="484073" y="44234"/>
                </a:lnTo>
                <a:lnTo>
                  <a:pt x="484898" y="41783"/>
                </a:lnTo>
                <a:lnTo>
                  <a:pt x="484974" y="41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22187" y="5717382"/>
            <a:ext cx="1127953" cy="245405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47937" y="5655749"/>
            <a:ext cx="1236480" cy="310525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881547" y="5720266"/>
            <a:ext cx="1934103" cy="543935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56114" y="5707050"/>
            <a:ext cx="379916" cy="238145"/>
          </a:xfrm>
          <a:prstGeom prst="rect">
            <a:avLst/>
          </a:prstGeom>
        </p:spPr>
      </p:pic>
      <p:sp>
        <p:nvSpPr>
          <p:cNvPr id="21" name="object 21" descr=""/>
          <p:cNvSpPr/>
          <p:nvPr/>
        </p:nvSpPr>
        <p:spPr>
          <a:xfrm>
            <a:off x="1630649" y="6555284"/>
            <a:ext cx="3672204" cy="0"/>
          </a:xfrm>
          <a:custGeom>
            <a:avLst/>
            <a:gdLst/>
            <a:ahLst/>
            <a:cxnLst/>
            <a:rect l="l" t="t" r="r" b="b"/>
            <a:pathLst>
              <a:path w="3672204" h="0">
                <a:moveTo>
                  <a:pt x="0" y="0"/>
                </a:moveTo>
                <a:lnTo>
                  <a:pt x="3671945" y="0"/>
                </a:lnTo>
              </a:path>
            </a:pathLst>
          </a:custGeom>
          <a:ln w="14400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1279032" y="5770605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 h="0">
                <a:moveTo>
                  <a:pt x="0" y="0"/>
                </a:moveTo>
                <a:lnTo>
                  <a:pt x="1512692" y="0"/>
                </a:lnTo>
              </a:path>
            </a:pathLst>
          </a:custGeom>
          <a:ln w="14400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5269" rIns="0" bIns="0" rtlCol="0" vert="horz">
            <a:spAutoFit/>
          </a:bodyPr>
          <a:lstStyle/>
          <a:p>
            <a:pPr marL="243204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Rice’s</a:t>
            </a:r>
            <a:r>
              <a:rPr dirty="0" spc="-105"/>
              <a:t> </a:t>
            </a:r>
            <a:r>
              <a:rPr dirty="0"/>
              <a:t>Theorem</a:t>
            </a:r>
            <a:r>
              <a:rPr dirty="0" spc="-114"/>
              <a:t> </a:t>
            </a:r>
            <a:r>
              <a:rPr dirty="0"/>
              <a:t>and</a:t>
            </a:r>
            <a:r>
              <a:rPr dirty="0" spc="-100"/>
              <a:t> </a:t>
            </a:r>
            <a:r>
              <a:rPr dirty="0" spc="-10"/>
              <a:t>Applications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715895" y="3233166"/>
            <a:ext cx="424815" cy="208915"/>
          </a:xfrm>
          <a:custGeom>
            <a:avLst/>
            <a:gdLst/>
            <a:ahLst/>
            <a:cxnLst/>
            <a:rect l="l" t="t" r="r" b="b"/>
            <a:pathLst>
              <a:path w="424814" h="208914">
                <a:moveTo>
                  <a:pt x="380238" y="0"/>
                </a:moveTo>
                <a:lnTo>
                  <a:pt x="368300" y="4063"/>
                </a:lnTo>
                <a:lnTo>
                  <a:pt x="404113" y="104394"/>
                </a:lnTo>
                <a:lnTo>
                  <a:pt x="368300" y="204597"/>
                </a:lnTo>
                <a:lnTo>
                  <a:pt x="380238" y="208914"/>
                </a:lnTo>
                <a:lnTo>
                  <a:pt x="424688" y="108585"/>
                </a:lnTo>
                <a:lnTo>
                  <a:pt x="424688" y="100330"/>
                </a:lnTo>
                <a:lnTo>
                  <a:pt x="380238" y="0"/>
                </a:lnTo>
                <a:close/>
              </a:path>
              <a:path w="424814" h="208914">
                <a:moveTo>
                  <a:pt x="44577" y="0"/>
                </a:moveTo>
                <a:lnTo>
                  <a:pt x="0" y="100330"/>
                </a:lnTo>
                <a:lnTo>
                  <a:pt x="0" y="108712"/>
                </a:lnTo>
                <a:lnTo>
                  <a:pt x="44577" y="208914"/>
                </a:lnTo>
                <a:lnTo>
                  <a:pt x="56387" y="204850"/>
                </a:lnTo>
                <a:lnTo>
                  <a:pt x="20574" y="104521"/>
                </a:lnTo>
                <a:lnTo>
                  <a:pt x="56387" y="4318"/>
                </a:lnTo>
                <a:lnTo>
                  <a:pt x="44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622675" y="3233166"/>
            <a:ext cx="429259" cy="208915"/>
          </a:xfrm>
          <a:custGeom>
            <a:avLst/>
            <a:gdLst/>
            <a:ahLst/>
            <a:cxnLst/>
            <a:rect l="l" t="t" r="r" b="b"/>
            <a:pathLst>
              <a:path w="429260" h="208914">
                <a:moveTo>
                  <a:pt x="384810" y="0"/>
                </a:moveTo>
                <a:lnTo>
                  <a:pt x="372872" y="4063"/>
                </a:lnTo>
                <a:lnTo>
                  <a:pt x="408686" y="104394"/>
                </a:lnTo>
                <a:lnTo>
                  <a:pt x="372872" y="204597"/>
                </a:lnTo>
                <a:lnTo>
                  <a:pt x="384810" y="208914"/>
                </a:lnTo>
                <a:lnTo>
                  <a:pt x="429260" y="108585"/>
                </a:lnTo>
                <a:lnTo>
                  <a:pt x="429260" y="100330"/>
                </a:lnTo>
                <a:lnTo>
                  <a:pt x="384810" y="0"/>
                </a:lnTo>
                <a:close/>
              </a:path>
              <a:path w="429260" h="208914">
                <a:moveTo>
                  <a:pt x="44576" y="0"/>
                </a:moveTo>
                <a:lnTo>
                  <a:pt x="0" y="100330"/>
                </a:lnTo>
                <a:lnTo>
                  <a:pt x="0" y="108712"/>
                </a:lnTo>
                <a:lnTo>
                  <a:pt x="44576" y="208914"/>
                </a:lnTo>
                <a:lnTo>
                  <a:pt x="56387" y="204850"/>
                </a:lnTo>
                <a:lnTo>
                  <a:pt x="20574" y="104521"/>
                </a:lnTo>
                <a:lnTo>
                  <a:pt x="56387" y="4318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397379" y="3644646"/>
            <a:ext cx="424815" cy="208915"/>
          </a:xfrm>
          <a:custGeom>
            <a:avLst/>
            <a:gdLst/>
            <a:ahLst/>
            <a:cxnLst/>
            <a:rect l="l" t="t" r="r" b="b"/>
            <a:pathLst>
              <a:path w="424814" h="208914">
                <a:moveTo>
                  <a:pt x="380238" y="0"/>
                </a:moveTo>
                <a:lnTo>
                  <a:pt x="368300" y="4063"/>
                </a:lnTo>
                <a:lnTo>
                  <a:pt x="404113" y="104393"/>
                </a:lnTo>
                <a:lnTo>
                  <a:pt x="368300" y="204596"/>
                </a:lnTo>
                <a:lnTo>
                  <a:pt x="380238" y="208914"/>
                </a:lnTo>
                <a:lnTo>
                  <a:pt x="424688" y="108584"/>
                </a:lnTo>
                <a:lnTo>
                  <a:pt x="424688" y="100329"/>
                </a:lnTo>
                <a:lnTo>
                  <a:pt x="380238" y="0"/>
                </a:lnTo>
                <a:close/>
              </a:path>
              <a:path w="424814" h="208914">
                <a:moveTo>
                  <a:pt x="44576" y="0"/>
                </a:moveTo>
                <a:lnTo>
                  <a:pt x="0" y="100329"/>
                </a:lnTo>
                <a:lnTo>
                  <a:pt x="0" y="108711"/>
                </a:lnTo>
                <a:lnTo>
                  <a:pt x="44576" y="208914"/>
                </a:lnTo>
                <a:lnTo>
                  <a:pt x="56387" y="204850"/>
                </a:lnTo>
                <a:lnTo>
                  <a:pt x="20573" y="104520"/>
                </a:lnTo>
                <a:lnTo>
                  <a:pt x="56387" y="4317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304159" y="3644646"/>
            <a:ext cx="429259" cy="208915"/>
          </a:xfrm>
          <a:custGeom>
            <a:avLst/>
            <a:gdLst/>
            <a:ahLst/>
            <a:cxnLst/>
            <a:rect l="l" t="t" r="r" b="b"/>
            <a:pathLst>
              <a:path w="429260" h="208914">
                <a:moveTo>
                  <a:pt x="384810" y="0"/>
                </a:moveTo>
                <a:lnTo>
                  <a:pt x="372871" y="4063"/>
                </a:lnTo>
                <a:lnTo>
                  <a:pt x="408686" y="104393"/>
                </a:lnTo>
                <a:lnTo>
                  <a:pt x="372871" y="204596"/>
                </a:lnTo>
                <a:lnTo>
                  <a:pt x="384810" y="208914"/>
                </a:lnTo>
                <a:lnTo>
                  <a:pt x="429260" y="108584"/>
                </a:lnTo>
                <a:lnTo>
                  <a:pt x="429260" y="100329"/>
                </a:lnTo>
                <a:lnTo>
                  <a:pt x="384810" y="0"/>
                </a:lnTo>
                <a:close/>
              </a:path>
              <a:path w="429260" h="208914">
                <a:moveTo>
                  <a:pt x="44576" y="0"/>
                </a:moveTo>
                <a:lnTo>
                  <a:pt x="0" y="100329"/>
                </a:lnTo>
                <a:lnTo>
                  <a:pt x="0" y="108711"/>
                </a:lnTo>
                <a:lnTo>
                  <a:pt x="44576" y="208914"/>
                </a:lnTo>
                <a:lnTo>
                  <a:pt x="56387" y="204850"/>
                </a:lnTo>
                <a:lnTo>
                  <a:pt x="20574" y="104520"/>
                </a:lnTo>
                <a:lnTo>
                  <a:pt x="56387" y="4317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424048" y="4264025"/>
            <a:ext cx="793115" cy="213360"/>
          </a:xfrm>
          <a:custGeom>
            <a:avLst/>
            <a:gdLst/>
            <a:ahLst/>
            <a:cxnLst/>
            <a:rect l="l" t="t" r="r" b="b"/>
            <a:pathLst>
              <a:path w="793114" h="213360">
                <a:moveTo>
                  <a:pt x="793114" y="3556"/>
                </a:moveTo>
                <a:lnTo>
                  <a:pt x="775969" y="3556"/>
                </a:lnTo>
                <a:lnTo>
                  <a:pt x="775969" y="211200"/>
                </a:lnTo>
                <a:lnTo>
                  <a:pt x="793114" y="211200"/>
                </a:lnTo>
                <a:lnTo>
                  <a:pt x="793114" y="3556"/>
                </a:lnTo>
                <a:close/>
              </a:path>
              <a:path w="793114" h="213360">
                <a:moveTo>
                  <a:pt x="71246" y="0"/>
                </a:moveTo>
                <a:lnTo>
                  <a:pt x="68325" y="0"/>
                </a:lnTo>
                <a:lnTo>
                  <a:pt x="56014" y="900"/>
                </a:lnTo>
                <a:lnTo>
                  <a:pt x="19367" y="26416"/>
                </a:lnTo>
                <a:lnTo>
                  <a:pt x="16128" y="46608"/>
                </a:lnTo>
                <a:lnTo>
                  <a:pt x="16128" y="52831"/>
                </a:lnTo>
                <a:lnTo>
                  <a:pt x="17018" y="59817"/>
                </a:lnTo>
                <a:lnTo>
                  <a:pt x="18668" y="67691"/>
                </a:lnTo>
                <a:lnTo>
                  <a:pt x="20446" y="75692"/>
                </a:lnTo>
                <a:lnTo>
                  <a:pt x="21336" y="80899"/>
                </a:lnTo>
                <a:lnTo>
                  <a:pt x="21336" y="88773"/>
                </a:lnTo>
                <a:lnTo>
                  <a:pt x="19557" y="92963"/>
                </a:lnTo>
                <a:lnTo>
                  <a:pt x="16001" y="96138"/>
                </a:lnTo>
                <a:lnTo>
                  <a:pt x="12445" y="99441"/>
                </a:lnTo>
                <a:lnTo>
                  <a:pt x="7112" y="101092"/>
                </a:lnTo>
                <a:lnTo>
                  <a:pt x="0" y="101345"/>
                </a:lnTo>
                <a:lnTo>
                  <a:pt x="0" y="110489"/>
                </a:lnTo>
                <a:lnTo>
                  <a:pt x="7112" y="110743"/>
                </a:lnTo>
                <a:lnTo>
                  <a:pt x="12445" y="112394"/>
                </a:lnTo>
                <a:lnTo>
                  <a:pt x="16001" y="115697"/>
                </a:lnTo>
                <a:lnTo>
                  <a:pt x="19557" y="118872"/>
                </a:lnTo>
                <a:lnTo>
                  <a:pt x="21336" y="123062"/>
                </a:lnTo>
                <a:lnTo>
                  <a:pt x="21336" y="130937"/>
                </a:lnTo>
                <a:lnTo>
                  <a:pt x="20446" y="136270"/>
                </a:lnTo>
                <a:lnTo>
                  <a:pt x="18668" y="144144"/>
                </a:lnTo>
                <a:lnTo>
                  <a:pt x="17018" y="152019"/>
                </a:lnTo>
                <a:lnTo>
                  <a:pt x="16128" y="159004"/>
                </a:lnTo>
                <a:lnTo>
                  <a:pt x="16128" y="165226"/>
                </a:lnTo>
                <a:lnTo>
                  <a:pt x="36393" y="205958"/>
                </a:lnTo>
                <a:lnTo>
                  <a:pt x="68325" y="212851"/>
                </a:lnTo>
                <a:lnTo>
                  <a:pt x="71246" y="212851"/>
                </a:lnTo>
                <a:lnTo>
                  <a:pt x="71246" y="204343"/>
                </a:lnTo>
                <a:lnTo>
                  <a:pt x="69595" y="204343"/>
                </a:lnTo>
                <a:lnTo>
                  <a:pt x="61930" y="203819"/>
                </a:lnTo>
                <a:lnTo>
                  <a:pt x="35051" y="167258"/>
                </a:lnTo>
                <a:lnTo>
                  <a:pt x="35051" y="162051"/>
                </a:lnTo>
                <a:lnTo>
                  <a:pt x="35813" y="155575"/>
                </a:lnTo>
                <a:lnTo>
                  <a:pt x="37337" y="147955"/>
                </a:lnTo>
                <a:lnTo>
                  <a:pt x="38734" y="140207"/>
                </a:lnTo>
                <a:lnTo>
                  <a:pt x="39496" y="134747"/>
                </a:lnTo>
                <a:lnTo>
                  <a:pt x="39496" y="125222"/>
                </a:lnTo>
                <a:lnTo>
                  <a:pt x="37718" y="120014"/>
                </a:lnTo>
                <a:lnTo>
                  <a:pt x="33908" y="115950"/>
                </a:lnTo>
                <a:lnTo>
                  <a:pt x="30225" y="111887"/>
                </a:lnTo>
                <a:lnTo>
                  <a:pt x="25781" y="108838"/>
                </a:lnTo>
                <a:lnTo>
                  <a:pt x="20700" y="106933"/>
                </a:lnTo>
                <a:lnTo>
                  <a:pt x="20700" y="104901"/>
                </a:lnTo>
                <a:lnTo>
                  <a:pt x="25781" y="102997"/>
                </a:lnTo>
                <a:lnTo>
                  <a:pt x="30225" y="99949"/>
                </a:lnTo>
                <a:lnTo>
                  <a:pt x="33908" y="95885"/>
                </a:lnTo>
                <a:lnTo>
                  <a:pt x="37718" y="91820"/>
                </a:lnTo>
                <a:lnTo>
                  <a:pt x="39496" y="86741"/>
                </a:lnTo>
                <a:lnTo>
                  <a:pt x="39496" y="77088"/>
                </a:lnTo>
                <a:lnTo>
                  <a:pt x="38734" y="71627"/>
                </a:lnTo>
                <a:lnTo>
                  <a:pt x="37337" y="64007"/>
                </a:lnTo>
                <a:lnTo>
                  <a:pt x="35813" y="56261"/>
                </a:lnTo>
                <a:lnTo>
                  <a:pt x="35051" y="49911"/>
                </a:lnTo>
                <a:lnTo>
                  <a:pt x="35051" y="44704"/>
                </a:lnTo>
                <a:lnTo>
                  <a:pt x="35615" y="35798"/>
                </a:lnTo>
                <a:lnTo>
                  <a:pt x="69595" y="8508"/>
                </a:lnTo>
                <a:lnTo>
                  <a:pt x="71246" y="8508"/>
                </a:lnTo>
                <a:lnTo>
                  <a:pt x="71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368671" y="4267580"/>
            <a:ext cx="17145" cy="207645"/>
          </a:xfrm>
          <a:custGeom>
            <a:avLst/>
            <a:gdLst/>
            <a:ahLst/>
            <a:cxnLst/>
            <a:rect l="l" t="t" r="r" b="b"/>
            <a:pathLst>
              <a:path w="17145" h="207645">
                <a:moveTo>
                  <a:pt x="17144" y="0"/>
                </a:moveTo>
                <a:lnTo>
                  <a:pt x="0" y="0"/>
                </a:lnTo>
                <a:lnTo>
                  <a:pt x="0" y="207645"/>
                </a:lnTo>
                <a:lnTo>
                  <a:pt x="17144" y="207645"/>
                </a:lnTo>
                <a:lnTo>
                  <a:pt x="17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778883" y="4267580"/>
            <a:ext cx="17145" cy="207645"/>
          </a:xfrm>
          <a:custGeom>
            <a:avLst/>
            <a:gdLst/>
            <a:ahLst/>
            <a:cxnLst/>
            <a:rect l="l" t="t" r="r" b="b"/>
            <a:pathLst>
              <a:path w="17145" h="207645">
                <a:moveTo>
                  <a:pt x="17144" y="0"/>
                </a:moveTo>
                <a:lnTo>
                  <a:pt x="0" y="0"/>
                </a:lnTo>
                <a:lnTo>
                  <a:pt x="0" y="207645"/>
                </a:lnTo>
                <a:lnTo>
                  <a:pt x="17144" y="207645"/>
                </a:lnTo>
                <a:lnTo>
                  <a:pt x="17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971034" y="4265929"/>
            <a:ext cx="350520" cy="212090"/>
          </a:xfrm>
          <a:custGeom>
            <a:avLst/>
            <a:gdLst/>
            <a:ahLst/>
            <a:cxnLst/>
            <a:rect l="l" t="t" r="r" b="b"/>
            <a:pathLst>
              <a:path w="350520" h="212089">
                <a:moveTo>
                  <a:pt x="282828" y="0"/>
                </a:moveTo>
                <a:lnTo>
                  <a:pt x="279780" y="8636"/>
                </a:lnTo>
                <a:lnTo>
                  <a:pt x="292048" y="13946"/>
                </a:lnTo>
                <a:lnTo>
                  <a:pt x="302577" y="21304"/>
                </a:lnTo>
                <a:lnTo>
                  <a:pt x="324016" y="55449"/>
                </a:lnTo>
                <a:lnTo>
                  <a:pt x="331088" y="104902"/>
                </a:lnTo>
                <a:lnTo>
                  <a:pt x="330303" y="123571"/>
                </a:lnTo>
                <a:lnTo>
                  <a:pt x="318515" y="169291"/>
                </a:lnTo>
                <a:lnTo>
                  <a:pt x="292209" y="197866"/>
                </a:lnTo>
                <a:lnTo>
                  <a:pt x="280162" y="203200"/>
                </a:lnTo>
                <a:lnTo>
                  <a:pt x="282828" y="211836"/>
                </a:lnTo>
                <a:lnTo>
                  <a:pt x="323244" y="187779"/>
                </a:lnTo>
                <a:lnTo>
                  <a:pt x="346011" y="143398"/>
                </a:lnTo>
                <a:lnTo>
                  <a:pt x="350392" y="106045"/>
                </a:lnTo>
                <a:lnTo>
                  <a:pt x="349311" y="86830"/>
                </a:lnTo>
                <a:lnTo>
                  <a:pt x="332866" y="37211"/>
                </a:lnTo>
                <a:lnTo>
                  <a:pt x="298166" y="5599"/>
                </a:lnTo>
                <a:lnTo>
                  <a:pt x="282828" y="0"/>
                </a:lnTo>
                <a:close/>
              </a:path>
              <a:path w="350520" h="212089">
                <a:moveTo>
                  <a:pt x="67563" y="0"/>
                </a:moveTo>
                <a:lnTo>
                  <a:pt x="27112" y="24181"/>
                </a:lnTo>
                <a:lnTo>
                  <a:pt x="4365" y="68627"/>
                </a:lnTo>
                <a:lnTo>
                  <a:pt x="0" y="106045"/>
                </a:lnTo>
                <a:lnTo>
                  <a:pt x="986" y="123571"/>
                </a:lnTo>
                <a:lnTo>
                  <a:pt x="1093" y="125477"/>
                </a:lnTo>
                <a:lnTo>
                  <a:pt x="17399" y="174752"/>
                </a:lnTo>
                <a:lnTo>
                  <a:pt x="52135" y="206309"/>
                </a:lnTo>
                <a:lnTo>
                  <a:pt x="67563" y="211836"/>
                </a:lnTo>
                <a:lnTo>
                  <a:pt x="70230" y="203200"/>
                </a:lnTo>
                <a:lnTo>
                  <a:pt x="58130" y="197866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52" y="106045"/>
                </a:lnTo>
                <a:lnTo>
                  <a:pt x="19303" y="104902"/>
                </a:lnTo>
                <a:lnTo>
                  <a:pt x="26376" y="55449"/>
                </a:lnTo>
                <a:lnTo>
                  <a:pt x="47799" y="21304"/>
                </a:lnTo>
                <a:lnTo>
                  <a:pt x="70485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76859" y="1378711"/>
            <a:ext cx="6809105" cy="476377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65735">
              <a:lnSpc>
                <a:spcPct val="100000"/>
              </a:lnSpc>
              <a:spcBef>
                <a:spcPts val="1180"/>
              </a:spcBef>
            </a:pPr>
            <a:r>
              <a:rPr dirty="0" sz="1800">
                <a:latin typeface="Calibri"/>
                <a:cs typeface="Calibri"/>
              </a:rPr>
              <a:t>Let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spc="-60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subset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such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165735">
              <a:lnSpc>
                <a:spcPct val="100000"/>
              </a:lnSpc>
              <a:spcBef>
                <a:spcPts val="1080"/>
              </a:spcBef>
              <a:tabLst>
                <a:tab pos="508634" algn="l"/>
              </a:tabLst>
            </a:pPr>
            <a:r>
              <a:rPr dirty="0" sz="1800" spc="-25" i="1">
                <a:latin typeface="Times New Roman"/>
                <a:cs typeface="Times New Roman"/>
              </a:rPr>
              <a:t>1.</a:t>
            </a:r>
            <a:r>
              <a:rPr dirty="0" sz="1800" i="1">
                <a:latin typeface="Times New Roman"/>
                <a:cs typeface="Times New Roman"/>
              </a:rPr>
              <a:t>	P</a:t>
            </a:r>
            <a:r>
              <a:rPr dirty="0" sz="1800" spc="-5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≠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Cambria Math"/>
                <a:cs typeface="Cambria Math"/>
              </a:rPr>
              <a:t>∅</a:t>
            </a:r>
            <a:r>
              <a:rPr dirty="0" sz="1800" spc="-35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508634" indent="-342900">
              <a:lnSpc>
                <a:spcPct val="100000"/>
              </a:lnSpc>
              <a:spcBef>
                <a:spcPts val="1080"/>
              </a:spcBef>
              <a:buAutoNum type="arabicPeriod" startAt="2"/>
              <a:tabLst>
                <a:tab pos="508634" algn="l"/>
              </a:tabLst>
            </a:pP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spc="-65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proper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subset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391160" indent="-225425">
              <a:lnSpc>
                <a:spcPct val="100000"/>
              </a:lnSpc>
              <a:spcBef>
                <a:spcPts val="1080"/>
              </a:spcBef>
              <a:buAutoNum type="arabicPeriod" startAt="2"/>
              <a:tabLst>
                <a:tab pos="391160" algn="l"/>
              </a:tabLst>
            </a:pP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two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 </a:t>
            </a:r>
            <a:r>
              <a:rPr dirty="0" sz="1800">
                <a:latin typeface="Calibri"/>
                <a:cs typeface="Calibri"/>
              </a:rPr>
              <a:t>machines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baseline="-14957" sz="1950" spc="254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baseline="-14957" sz="1950" spc="262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L(</a:t>
            </a:r>
            <a:r>
              <a:rPr dirty="0" sz="1800" spc="-10">
                <a:latin typeface="Cambria Math"/>
                <a:cs typeface="Cambria Math"/>
              </a:rPr>
              <a:t>M</a:t>
            </a:r>
            <a:r>
              <a:rPr dirty="0" baseline="-14957" sz="1950" spc="-15">
                <a:latin typeface="Cambria Math"/>
                <a:cs typeface="Cambria Math"/>
              </a:rPr>
              <a:t>2</a:t>
            </a:r>
            <a:r>
              <a:rPr dirty="0" sz="1800" spc="-10">
                <a:latin typeface="Times New Roman"/>
                <a:cs typeface="Times New Roman"/>
              </a:rPr>
              <a:t>)</a:t>
            </a:r>
            <a:r>
              <a:rPr dirty="0" sz="1800" spc="-10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lvl="1" marL="923925" indent="-300990">
              <a:lnSpc>
                <a:spcPct val="100000"/>
              </a:lnSpc>
              <a:spcBef>
                <a:spcPts val="1080"/>
              </a:spcBef>
              <a:buAutoNum type="alphaLcParenBoth"/>
              <a:tabLst>
                <a:tab pos="923925" algn="l"/>
                <a:tab pos="2107565" algn="l"/>
                <a:tab pos="2527935" algn="l"/>
                <a:tab pos="3014345" algn="l"/>
                <a:tab pos="3439795" algn="l"/>
              </a:tabLst>
            </a:pPr>
            <a:r>
              <a:rPr dirty="0" sz="1800">
                <a:latin typeface="Calibri"/>
                <a:cs typeface="Calibri"/>
              </a:rPr>
              <a:t>either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both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mbria Math"/>
                <a:cs typeface="Cambria Math"/>
              </a:rPr>
              <a:t>M</a:t>
            </a:r>
            <a:r>
              <a:rPr dirty="0" baseline="-14957" sz="1950" spc="-37">
                <a:latin typeface="Cambria Math"/>
                <a:cs typeface="Cambria Math"/>
              </a:rPr>
              <a:t>1</a:t>
            </a:r>
            <a:r>
              <a:rPr dirty="0" baseline="-14957" sz="1950">
                <a:latin typeface="Cambria Math"/>
                <a:cs typeface="Cambria Math"/>
              </a:rPr>
              <a:t>	</a:t>
            </a:r>
            <a:r>
              <a:rPr dirty="0" sz="1800" spc="-25">
                <a:latin typeface="Calibri"/>
                <a:cs typeface="Calibri"/>
              </a:rPr>
              <a:t>and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mbria Math"/>
                <a:cs typeface="Cambria Math"/>
              </a:rPr>
              <a:t>M</a:t>
            </a:r>
            <a:r>
              <a:rPr dirty="0" baseline="-14957" sz="1950" spc="-37">
                <a:latin typeface="Cambria Math"/>
                <a:cs typeface="Cambria Math"/>
              </a:rPr>
              <a:t>2</a:t>
            </a:r>
            <a:r>
              <a:rPr dirty="0" baseline="-14957" sz="1950">
                <a:latin typeface="Cambria Math"/>
                <a:cs typeface="Cambria Math"/>
              </a:rPr>
              <a:t>	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spc="-60" i="1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lvl="1" marL="934085" indent="-311150">
              <a:lnSpc>
                <a:spcPct val="100000"/>
              </a:lnSpc>
              <a:spcBef>
                <a:spcPts val="1080"/>
              </a:spcBef>
              <a:buAutoNum type="alphaLcParenBoth"/>
              <a:tabLst>
                <a:tab pos="934085" algn="l"/>
                <a:tab pos="1788795" algn="l"/>
                <a:tab pos="2211070" algn="l"/>
                <a:tab pos="2695575" algn="l"/>
                <a:tab pos="3122930" algn="l"/>
              </a:tabLst>
            </a:pPr>
            <a:r>
              <a:rPr dirty="0" sz="1800">
                <a:latin typeface="Calibri"/>
                <a:cs typeface="Calibri"/>
              </a:rPr>
              <a:t>none</a:t>
            </a:r>
            <a:r>
              <a:rPr dirty="0" sz="1800" spc="-25">
                <a:latin typeface="Calibri"/>
                <a:cs typeface="Calibri"/>
              </a:rPr>
              <a:t> of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mbria Math"/>
                <a:cs typeface="Cambria Math"/>
              </a:rPr>
              <a:t>M</a:t>
            </a:r>
            <a:r>
              <a:rPr dirty="0" baseline="-14957" sz="1950" spc="-37">
                <a:latin typeface="Cambria Math"/>
                <a:cs typeface="Cambria Math"/>
              </a:rPr>
              <a:t>1</a:t>
            </a:r>
            <a:r>
              <a:rPr dirty="0" baseline="-14957" sz="1950">
                <a:latin typeface="Cambria Math"/>
                <a:cs typeface="Cambria Math"/>
              </a:rPr>
              <a:t>	</a:t>
            </a:r>
            <a:r>
              <a:rPr dirty="0" sz="1800" spc="-25">
                <a:latin typeface="Calibri"/>
                <a:cs typeface="Calibri"/>
              </a:rPr>
              <a:t>and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mbria Math"/>
                <a:cs typeface="Cambria Math"/>
              </a:rPr>
              <a:t>M</a:t>
            </a:r>
            <a:r>
              <a:rPr dirty="0" baseline="-14957" sz="1950" spc="-37">
                <a:latin typeface="Cambria Math"/>
                <a:cs typeface="Cambria Math"/>
              </a:rPr>
              <a:t>2</a:t>
            </a:r>
            <a:r>
              <a:rPr dirty="0" baseline="-14957" sz="1950">
                <a:latin typeface="Cambria Math"/>
                <a:cs typeface="Cambria Math"/>
              </a:rPr>
              <a:t>	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P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1800">
              <a:latin typeface="Calibri"/>
              <a:cs typeface="Calibri"/>
            </a:endParaRPr>
          </a:p>
          <a:p>
            <a:pPr marL="113664">
              <a:lnSpc>
                <a:spcPct val="100000"/>
              </a:lnSpc>
              <a:tabLst>
                <a:tab pos="1824989" algn="l"/>
                <a:tab pos="4146550" algn="l"/>
                <a:tab pos="4799965" algn="l"/>
              </a:tabLst>
            </a:pPr>
            <a:r>
              <a:rPr dirty="0" sz="1800">
                <a:latin typeface="Cambria Math"/>
                <a:cs typeface="Cambria Math"/>
              </a:rPr>
              <a:t>𝐼𝑁𝐹𝐼𝑁𝐼𝑇𝐸</a:t>
            </a:r>
            <a:r>
              <a:rPr dirty="0" baseline="-14957" sz="1950">
                <a:latin typeface="Cambria Math"/>
                <a:cs typeface="Cambria Math"/>
              </a:rPr>
              <a:t>𝑇𝑀</a:t>
            </a:r>
            <a:r>
              <a:rPr dirty="0" baseline="-14957" sz="1950" spc="405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=</a:t>
            </a:r>
            <a:r>
              <a:rPr dirty="0" sz="1800">
                <a:latin typeface="Cambria Math"/>
                <a:cs typeface="Cambria Math"/>
              </a:rPr>
              <a:t>	&lt;</a:t>
            </a:r>
            <a:r>
              <a:rPr dirty="0" sz="1800" spc="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1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</a:t>
            </a:r>
            <a:r>
              <a:rPr dirty="0" sz="1800" spc="16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𝑖𝑠</a:t>
            </a:r>
            <a:r>
              <a:rPr dirty="0" sz="1800" spc="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𝑎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𝑇𝑀</a:t>
            </a:r>
            <a:r>
              <a:rPr dirty="0" sz="1800" spc="45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𝑎𝑛𝑑</a:t>
            </a:r>
            <a:r>
              <a:rPr dirty="0" sz="1800">
                <a:latin typeface="Cambria Math"/>
                <a:cs typeface="Cambria Math"/>
              </a:rPr>
              <a:t>	𝐿</a:t>
            </a:r>
            <a:r>
              <a:rPr dirty="0" sz="1800" spc="390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𝑀</a:t>
            </a:r>
            <a:r>
              <a:rPr dirty="0" sz="1800">
                <a:latin typeface="Cambria Math"/>
                <a:cs typeface="Cambria Math"/>
              </a:rPr>
              <a:t>	=</a:t>
            </a:r>
            <a:r>
              <a:rPr dirty="0" sz="1800" spc="90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∞}.</a:t>
            </a:r>
            <a:endParaRPr sz="1800">
              <a:latin typeface="Cambria Math"/>
              <a:cs typeface="Cambria Math"/>
            </a:endParaRPr>
          </a:p>
          <a:p>
            <a:pPr marL="4057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05765" algn="l"/>
              </a:tabLst>
            </a:pPr>
            <a:r>
              <a:rPr dirty="0" sz="1800">
                <a:latin typeface="Cambria Math"/>
                <a:cs typeface="Cambria Math"/>
              </a:rPr>
              <a:t>A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TM</a:t>
            </a:r>
            <a:r>
              <a:rPr dirty="0" sz="1800" spc="-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accepts</a:t>
            </a:r>
            <a:r>
              <a:rPr dirty="0" sz="1800" spc="-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all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inputs</a:t>
            </a:r>
            <a:r>
              <a:rPr dirty="0" sz="1800" spc="-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will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suffice is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in</a:t>
            </a:r>
            <a:r>
              <a:rPr dirty="0" sz="1800" spc="-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the</a:t>
            </a:r>
            <a:r>
              <a:rPr dirty="0" sz="1800" spc="-20">
                <a:latin typeface="Cambria Math"/>
                <a:cs typeface="Cambria Math"/>
              </a:rPr>
              <a:t> set.</a:t>
            </a:r>
            <a:endParaRPr sz="1800">
              <a:latin typeface="Cambria Math"/>
              <a:cs typeface="Cambria Math"/>
            </a:endParaRPr>
          </a:p>
          <a:p>
            <a:pPr marL="4057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05765" algn="l"/>
              </a:tabLst>
            </a:pPr>
            <a:r>
              <a:rPr dirty="0" sz="1800">
                <a:latin typeface="Cambria Math"/>
                <a:cs typeface="Cambria Math"/>
              </a:rPr>
              <a:t>A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TM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rejects</a:t>
            </a:r>
            <a:r>
              <a:rPr dirty="0" sz="1800" spc="-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all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inputs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is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not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in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the</a:t>
            </a:r>
            <a:r>
              <a:rPr dirty="0" sz="1800" spc="-20">
                <a:latin typeface="Cambria Math"/>
                <a:cs typeface="Cambria Math"/>
              </a:rPr>
              <a:t> set.</a:t>
            </a:r>
            <a:endParaRPr sz="1800">
              <a:latin typeface="Cambria Math"/>
              <a:cs typeface="Cambria Math"/>
            </a:endParaRPr>
          </a:p>
          <a:p>
            <a:pPr marL="406400" marR="68580" indent="-342900">
              <a:lnSpc>
                <a:spcPct val="150000"/>
              </a:lnSpc>
              <a:buAutoNum type="arabicPeriod"/>
              <a:tabLst>
                <a:tab pos="406400" algn="l"/>
              </a:tabLst>
            </a:pPr>
            <a:r>
              <a:rPr dirty="0" sz="1800">
                <a:latin typeface="Cambria Math"/>
                <a:cs typeface="Cambria Math"/>
              </a:rPr>
              <a:t>If</a:t>
            </a:r>
            <a:r>
              <a:rPr dirty="0" sz="1800" spc="14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|</a:t>
            </a:r>
            <a:r>
              <a:rPr dirty="0" sz="1800">
                <a:latin typeface="Times New Roman"/>
                <a:cs typeface="Times New Roman"/>
              </a:rPr>
              <a:t>L(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)|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|L(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)|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they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both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either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infinite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finite,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either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both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set</a:t>
            </a:r>
            <a:r>
              <a:rPr dirty="0" sz="1800" spc="-10">
                <a:latin typeface="Times New Roman"/>
                <a:cs typeface="Times New Roman"/>
              </a:rPr>
              <a:t> respectively.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02259" y="6253378"/>
            <a:ext cx="55505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Therefore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𝐼𝑁𝐹𝐼𝑁𝐼𝑇𝐸</a:t>
            </a:r>
            <a:r>
              <a:rPr dirty="0" baseline="-14957" sz="1950">
                <a:latin typeface="Cambria Math"/>
                <a:cs typeface="Cambria Math"/>
              </a:rPr>
              <a:t>𝑇𝑀</a:t>
            </a:r>
            <a:r>
              <a:rPr dirty="0" baseline="-14957" sz="1950" spc="254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is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undecidable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by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Rice’s</a:t>
            </a:r>
            <a:r>
              <a:rPr dirty="0" sz="1800" spc="-30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theorem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426957" y="6426505"/>
            <a:ext cx="1809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898989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288663" y="5798891"/>
            <a:ext cx="3232150" cy="0"/>
          </a:xfrm>
          <a:custGeom>
            <a:avLst/>
            <a:gdLst/>
            <a:ahLst/>
            <a:cxnLst/>
            <a:rect l="l" t="t" r="r" b="b"/>
            <a:pathLst>
              <a:path w="3232150" h="0">
                <a:moveTo>
                  <a:pt x="0" y="0"/>
                </a:moveTo>
                <a:lnTo>
                  <a:pt x="3231833" y="0"/>
                </a:lnTo>
              </a:path>
            </a:pathLst>
          </a:custGeom>
          <a:ln w="14400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642477" y="6584146"/>
            <a:ext cx="4563110" cy="0"/>
          </a:xfrm>
          <a:custGeom>
            <a:avLst/>
            <a:gdLst/>
            <a:ahLst/>
            <a:cxnLst/>
            <a:rect l="l" t="t" r="r" b="b"/>
            <a:pathLst>
              <a:path w="4563110" h="0">
                <a:moveTo>
                  <a:pt x="0" y="0"/>
                </a:moveTo>
                <a:lnTo>
                  <a:pt x="4562555" y="0"/>
                </a:lnTo>
              </a:path>
            </a:pathLst>
          </a:custGeom>
          <a:ln w="14400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5269" rIns="0" bIns="0" rtlCol="0" vert="horz">
            <a:spAutoFit/>
          </a:bodyPr>
          <a:lstStyle/>
          <a:p>
            <a:pPr marL="243204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Rice’s</a:t>
            </a:r>
            <a:r>
              <a:rPr dirty="0" spc="-105"/>
              <a:t> </a:t>
            </a:r>
            <a:r>
              <a:rPr dirty="0"/>
              <a:t>Theorem</a:t>
            </a:r>
            <a:r>
              <a:rPr dirty="0" spc="-114"/>
              <a:t> </a:t>
            </a:r>
            <a:r>
              <a:rPr dirty="0"/>
              <a:t>and</a:t>
            </a:r>
            <a:r>
              <a:rPr dirty="0" spc="-100"/>
              <a:t> </a:t>
            </a:r>
            <a:r>
              <a:rPr dirty="0" spc="-10"/>
              <a:t>Applications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715895" y="3233166"/>
            <a:ext cx="424815" cy="208915"/>
          </a:xfrm>
          <a:custGeom>
            <a:avLst/>
            <a:gdLst/>
            <a:ahLst/>
            <a:cxnLst/>
            <a:rect l="l" t="t" r="r" b="b"/>
            <a:pathLst>
              <a:path w="424814" h="208914">
                <a:moveTo>
                  <a:pt x="380238" y="0"/>
                </a:moveTo>
                <a:lnTo>
                  <a:pt x="368300" y="4063"/>
                </a:lnTo>
                <a:lnTo>
                  <a:pt x="404113" y="104394"/>
                </a:lnTo>
                <a:lnTo>
                  <a:pt x="368300" y="204597"/>
                </a:lnTo>
                <a:lnTo>
                  <a:pt x="380238" y="208914"/>
                </a:lnTo>
                <a:lnTo>
                  <a:pt x="424688" y="108585"/>
                </a:lnTo>
                <a:lnTo>
                  <a:pt x="424688" y="100330"/>
                </a:lnTo>
                <a:lnTo>
                  <a:pt x="380238" y="0"/>
                </a:lnTo>
                <a:close/>
              </a:path>
              <a:path w="424814" h="208914">
                <a:moveTo>
                  <a:pt x="44577" y="0"/>
                </a:moveTo>
                <a:lnTo>
                  <a:pt x="0" y="100330"/>
                </a:lnTo>
                <a:lnTo>
                  <a:pt x="0" y="108712"/>
                </a:lnTo>
                <a:lnTo>
                  <a:pt x="44577" y="208914"/>
                </a:lnTo>
                <a:lnTo>
                  <a:pt x="56387" y="204850"/>
                </a:lnTo>
                <a:lnTo>
                  <a:pt x="20574" y="104521"/>
                </a:lnTo>
                <a:lnTo>
                  <a:pt x="56387" y="4318"/>
                </a:lnTo>
                <a:lnTo>
                  <a:pt x="44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622675" y="3233166"/>
            <a:ext cx="429259" cy="208915"/>
          </a:xfrm>
          <a:custGeom>
            <a:avLst/>
            <a:gdLst/>
            <a:ahLst/>
            <a:cxnLst/>
            <a:rect l="l" t="t" r="r" b="b"/>
            <a:pathLst>
              <a:path w="429260" h="208914">
                <a:moveTo>
                  <a:pt x="384810" y="0"/>
                </a:moveTo>
                <a:lnTo>
                  <a:pt x="372872" y="4063"/>
                </a:lnTo>
                <a:lnTo>
                  <a:pt x="408686" y="104394"/>
                </a:lnTo>
                <a:lnTo>
                  <a:pt x="372872" y="204597"/>
                </a:lnTo>
                <a:lnTo>
                  <a:pt x="384810" y="208914"/>
                </a:lnTo>
                <a:lnTo>
                  <a:pt x="429260" y="108585"/>
                </a:lnTo>
                <a:lnTo>
                  <a:pt x="429260" y="100330"/>
                </a:lnTo>
                <a:lnTo>
                  <a:pt x="384810" y="0"/>
                </a:lnTo>
                <a:close/>
              </a:path>
              <a:path w="429260" h="208914">
                <a:moveTo>
                  <a:pt x="44576" y="0"/>
                </a:moveTo>
                <a:lnTo>
                  <a:pt x="0" y="100330"/>
                </a:lnTo>
                <a:lnTo>
                  <a:pt x="0" y="108712"/>
                </a:lnTo>
                <a:lnTo>
                  <a:pt x="44576" y="208914"/>
                </a:lnTo>
                <a:lnTo>
                  <a:pt x="56387" y="204850"/>
                </a:lnTo>
                <a:lnTo>
                  <a:pt x="20574" y="104521"/>
                </a:lnTo>
                <a:lnTo>
                  <a:pt x="56387" y="4318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397379" y="3644646"/>
            <a:ext cx="424815" cy="208915"/>
          </a:xfrm>
          <a:custGeom>
            <a:avLst/>
            <a:gdLst/>
            <a:ahLst/>
            <a:cxnLst/>
            <a:rect l="l" t="t" r="r" b="b"/>
            <a:pathLst>
              <a:path w="424814" h="208914">
                <a:moveTo>
                  <a:pt x="380238" y="0"/>
                </a:moveTo>
                <a:lnTo>
                  <a:pt x="368300" y="4063"/>
                </a:lnTo>
                <a:lnTo>
                  <a:pt x="404113" y="104393"/>
                </a:lnTo>
                <a:lnTo>
                  <a:pt x="368300" y="204596"/>
                </a:lnTo>
                <a:lnTo>
                  <a:pt x="380238" y="208914"/>
                </a:lnTo>
                <a:lnTo>
                  <a:pt x="424688" y="108584"/>
                </a:lnTo>
                <a:lnTo>
                  <a:pt x="424688" y="100329"/>
                </a:lnTo>
                <a:lnTo>
                  <a:pt x="380238" y="0"/>
                </a:lnTo>
                <a:close/>
              </a:path>
              <a:path w="424814" h="208914">
                <a:moveTo>
                  <a:pt x="44576" y="0"/>
                </a:moveTo>
                <a:lnTo>
                  <a:pt x="0" y="100329"/>
                </a:lnTo>
                <a:lnTo>
                  <a:pt x="0" y="108711"/>
                </a:lnTo>
                <a:lnTo>
                  <a:pt x="44576" y="208914"/>
                </a:lnTo>
                <a:lnTo>
                  <a:pt x="56387" y="204850"/>
                </a:lnTo>
                <a:lnTo>
                  <a:pt x="20573" y="104520"/>
                </a:lnTo>
                <a:lnTo>
                  <a:pt x="56387" y="4317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304159" y="3644646"/>
            <a:ext cx="429259" cy="208915"/>
          </a:xfrm>
          <a:custGeom>
            <a:avLst/>
            <a:gdLst/>
            <a:ahLst/>
            <a:cxnLst/>
            <a:rect l="l" t="t" r="r" b="b"/>
            <a:pathLst>
              <a:path w="429260" h="208914">
                <a:moveTo>
                  <a:pt x="384810" y="0"/>
                </a:moveTo>
                <a:lnTo>
                  <a:pt x="372871" y="4063"/>
                </a:lnTo>
                <a:lnTo>
                  <a:pt x="408686" y="104393"/>
                </a:lnTo>
                <a:lnTo>
                  <a:pt x="372871" y="204596"/>
                </a:lnTo>
                <a:lnTo>
                  <a:pt x="384810" y="208914"/>
                </a:lnTo>
                <a:lnTo>
                  <a:pt x="429260" y="108584"/>
                </a:lnTo>
                <a:lnTo>
                  <a:pt x="429260" y="100329"/>
                </a:lnTo>
                <a:lnTo>
                  <a:pt x="384810" y="0"/>
                </a:lnTo>
                <a:close/>
              </a:path>
              <a:path w="429260" h="208914">
                <a:moveTo>
                  <a:pt x="44576" y="0"/>
                </a:moveTo>
                <a:lnTo>
                  <a:pt x="0" y="100329"/>
                </a:lnTo>
                <a:lnTo>
                  <a:pt x="0" y="108711"/>
                </a:lnTo>
                <a:lnTo>
                  <a:pt x="44576" y="208914"/>
                </a:lnTo>
                <a:lnTo>
                  <a:pt x="56387" y="204850"/>
                </a:lnTo>
                <a:lnTo>
                  <a:pt x="20574" y="104520"/>
                </a:lnTo>
                <a:lnTo>
                  <a:pt x="56387" y="4317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424048" y="4264025"/>
            <a:ext cx="793115" cy="213360"/>
          </a:xfrm>
          <a:custGeom>
            <a:avLst/>
            <a:gdLst/>
            <a:ahLst/>
            <a:cxnLst/>
            <a:rect l="l" t="t" r="r" b="b"/>
            <a:pathLst>
              <a:path w="793114" h="213360">
                <a:moveTo>
                  <a:pt x="793114" y="3556"/>
                </a:moveTo>
                <a:lnTo>
                  <a:pt x="775969" y="3556"/>
                </a:lnTo>
                <a:lnTo>
                  <a:pt x="775969" y="211200"/>
                </a:lnTo>
                <a:lnTo>
                  <a:pt x="793114" y="211200"/>
                </a:lnTo>
                <a:lnTo>
                  <a:pt x="793114" y="3556"/>
                </a:lnTo>
                <a:close/>
              </a:path>
              <a:path w="793114" h="213360">
                <a:moveTo>
                  <a:pt x="71246" y="0"/>
                </a:moveTo>
                <a:lnTo>
                  <a:pt x="68325" y="0"/>
                </a:lnTo>
                <a:lnTo>
                  <a:pt x="56014" y="900"/>
                </a:lnTo>
                <a:lnTo>
                  <a:pt x="19367" y="26416"/>
                </a:lnTo>
                <a:lnTo>
                  <a:pt x="16128" y="46608"/>
                </a:lnTo>
                <a:lnTo>
                  <a:pt x="16128" y="52831"/>
                </a:lnTo>
                <a:lnTo>
                  <a:pt x="17018" y="59817"/>
                </a:lnTo>
                <a:lnTo>
                  <a:pt x="18668" y="67691"/>
                </a:lnTo>
                <a:lnTo>
                  <a:pt x="20446" y="75692"/>
                </a:lnTo>
                <a:lnTo>
                  <a:pt x="21336" y="80899"/>
                </a:lnTo>
                <a:lnTo>
                  <a:pt x="21336" y="88773"/>
                </a:lnTo>
                <a:lnTo>
                  <a:pt x="19557" y="92963"/>
                </a:lnTo>
                <a:lnTo>
                  <a:pt x="16001" y="96138"/>
                </a:lnTo>
                <a:lnTo>
                  <a:pt x="12445" y="99441"/>
                </a:lnTo>
                <a:lnTo>
                  <a:pt x="7112" y="101092"/>
                </a:lnTo>
                <a:lnTo>
                  <a:pt x="0" y="101345"/>
                </a:lnTo>
                <a:lnTo>
                  <a:pt x="0" y="110489"/>
                </a:lnTo>
                <a:lnTo>
                  <a:pt x="7112" y="110743"/>
                </a:lnTo>
                <a:lnTo>
                  <a:pt x="12445" y="112394"/>
                </a:lnTo>
                <a:lnTo>
                  <a:pt x="16001" y="115697"/>
                </a:lnTo>
                <a:lnTo>
                  <a:pt x="19557" y="118872"/>
                </a:lnTo>
                <a:lnTo>
                  <a:pt x="21336" y="123062"/>
                </a:lnTo>
                <a:lnTo>
                  <a:pt x="21336" y="130937"/>
                </a:lnTo>
                <a:lnTo>
                  <a:pt x="20446" y="136270"/>
                </a:lnTo>
                <a:lnTo>
                  <a:pt x="18668" y="144144"/>
                </a:lnTo>
                <a:lnTo>
                  <a:pt x="17018" y="152019"/>
                </a:lnTo>
                <a:lnTo>
                  <a:pt x="16128" y="159004"/>
                </a:lnTo>
                <a:lnTo>
                  <a:pt x="16128" y="165226"/>
                </a:lnTo>
                <a:lnTo>
                  <a:pt x="36393" y="205958"/>
                </a:lnTo>
                <a:lnTo>
                  <a:pt x="68325" y="212851"/>
                </a:lnTo>
                <a:lnTo>
                  <a:pt x="71246" y="212851"/>
                </a:lnTo>
                <a:lnTo>
                  <a:pt x="71246" y="204343"/>
                </a:lnTo>
                <a:lnTo>
                  <a:pt x="69595" y="204343"/>
                </a:lnTo>
                <a:lnTo>
                  <a:pt x="61930" y="203819"/>
                </a:lnTo>
                <a:lnTo>
                  <a:pt x="35051" y="167258"/>
                </a:lnTo>
                <a:lnTo>
                  <a:pt x="35051" y="162051"/>
                </a:lnTo>
                <a:lnTo>
                  <a:pt x="35813" y="155575"/>
                </a:lnTo>
                <a:lnTo>
                  <a:pt x="37337" y="147955"/>
                </a:lnTo>
                <a:lnTo>
                  <a:pt x="38734" y="140207"/>
                </a:lnTo>
                <a:lnTo>
                  <a:pt x="39496" y="134747"/>
                </a:lnTo>
                <a:lnTo>
                  <a:pt x="39496" y="125222"/>
                </a:lnTo>
                <a:lnTo>
                  <a:pt x="37718" y="120014"/>
                </a:lnTo>
                <a:lnTo>
                  <a:pt x="33908" y="115950"/>
                </a:lnTo>
                <a:lnTo>
                  <a:pt x="30225" y="111887"/>
                </a:lnTo>
                <a:lnTo>
                  <a:pt x="25781" y="108838"/>
                </a:lnTo>
                <a:lnTo>
                  <a:pt x="20700" y="106933"/>
                </a:lnTo>
                <a:lnTo>
                  <a:pt x="20700" y="104901"/>
                </a:lnTo>
                <a:lnTo>
                  <a:pt x="25781" y="102997"/>
                </a:lnTo>
                <a:lnTo>
                  <a:pt x="30225" y="99949"/>
                </a:lnTo>
                <a:lnTo>
                  <a:pt x="33908" y="95885"/>
                </a:lnTo>
                <a:lnTo>
                  <a:pt x="37718" y="91820"/>
                </a:lnTo>
                <a:lnTo>
                  <a:pt x="39496" y="86741"/>
                </a:lnTo>
                <a:lnTo>
                  <a:pt x="39496" y="77088"/>
                </a:lnTo>
                <a:lnTo>
                  <a:pt x="38734" y="71627"/>
                </a:lnTo>
                <a:lnTo>
                  <a:pt x="37337" y="64007"/>
                </a:lnTo>
                <a:lnTo>
                  <a:pt x="35813" y="56261"/>
                </a:lnTo>
                <a:lnTo>
                  <a:pt x="35051" y="49911"/>
                </a:lnTo>
                <a:lnTo>
                  <a:pt x="35051" y="44704"/>
                </a:lnTo>
                <a:lnTo>
                  <a:pt x="35615" y="35798"/>
                </a:lnTo>
                <a:lnTo>
                  <a:pt x="69595" y="8508"/>
                </a:lnTo>
                <a:lnTo>
                  <a:pt x="71246" y="8508"/>
                </a:lnTo>
                <a:lnTo>
                  <a:pt x="71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368671" y="4267580"/>
            <a:ext cx="17145" cy="207645"/>
          </a:xfrm>
          <a:custGeom>
            <a:avLst/>
            <a:gdLst/>
            <a:ahLst/>
            <a:cxnLst/>
            <a:rect l="l" t="t" r="r" b="b"/>
            <a:pathLst>
              <a:path w="17145" h="207645">
                <a:moveTo>
                  <a:pt x="17144" y="0"/>
                </a:moveTo>
                <a:lnTo>
                  <a:pt x="0" y="0"/>
                </a:lnTo>
                <a:lnTo>
                  <a:pt x="0" y="207645"/>
                </a:lnTo>
                <a:lnTo>
                  <a:pt x="17144" y="207645"/>
                </a:lnTo>
                <a:lnTo>
                  <a:pt x="17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778883" y="4267580"/>
            <a:ext cx="17145" cy="207645"/>
          </a:xfrm>
          <a:custGeom>
            <a:avLst/>
            <a:gdLst/>
            <a:ahLst/>
            <a:cxnLst/>
            <a:rect l="l" t="t" r="r" b="b"/>
            <a:pathLst>
              <a:path w="17145" h="207645">
                <a:moveTo>
                  <a:pt x="17144" y="0"/>
                </a:moveTo>
                <a:lnTo>
                  <a:pt x="0" y="0"/>
                </a:lnTo>
                <a:lnTo>
                  <a:pt x="0" y="207645"/>
                </a:lnTo>
                <a:lnTo>
                  <a:pt x="17144" y="207645"/>
                </a:lnTo>
                <a:lnTo>
                  <a:pt x="17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971034" y="4265929"/>
            <a:ext cx="350520" cy="212090"/>
          </a:xfrm>
          <a:custGeom>
            <a:avLst/>
            <a:gdLst/>
            <a:ahLst/>
            <a:cxnLst/>
            <a:rect l="l" t="t" r="r" b="b"/>
            <a:pathLst>
              <a:path w="350520" h="212089">
                <a:moveTo>
                  <a:pt x="282828" y="0"/>
                </a:moveTo>
                <a:lnTo>
                  <a:pt x="279780" y="8636"/>
                </a:lnTo>
                <a:lnTo>
                  <a:pt x="292048" y="13946"/>
                </a:lnTo>
                <a:lnTo>
                  <a:pt x="302577" y="21304"/>
                </a:lnTo>
                <a:lnTo>
                  <a:pt x="324016" y="55449"/>
                </a:lnTo>
                <a:lnTo>
                  <a:pt x="331088" y="104902"/>
                </a:lnTo>
                <a:lnTo>
                  <a:pt x="330303" y="123571"/>
                </a:lnTo>
                <a:lnTo>
                  <a:pt x="318515" y="169291"/>
                </a:lnTo>
                <a:lnTo>
                  <a:pt x="292209" y="197866"/>
                </a:lnTo>
                <a:lnTo>
                  <a:pt x="280162" y="203200"/>
                </a:lnTo>
                <a:lnTo>
                  <a:pt x="282828" y="211836"/>
                </a:lnTo>
                <a:lnTo>
                  <a:pt x="323244" y="187779"/>
                </a:lnTo>
                <a:lnTo>
                  <a:pt x="346011" y="143398"/>
                </a:lnTo>
                <a:lnTo>
                  <a:pt x="350392" y="106045"/>
                </a:lnTo>
                <a:lnTo>
                  <a:pt x="349311" y="86830"/>
                </a:lnTo>
                <a:lnTo>
                  <a:pt x="332866" y="37211"/>
                </a:lnTo>
                <a:lnTo>
                  <a:pt x="298166" y="5599"/>
                </a:lnTo>
                <a:lnTo>
                  <a:pt x="282828" y="0"/>
                </a:lnTo>
                <a:close/>
              </a:path>
              <a:path w="350520" h="212089">
                <a:moveTo>
                  <a:pt x="67563" y="0"/>
                </a:moveTo>
                <a:lnTo>
                  <a:pt x="27112" y="24181"/>
                </a:lnTo>
                <a:lnTo>
                  <a:pt x="4365" y="68627"/>
                </a:lnTo>
                <a:lnTo>
                  <a:pt x="0" y="106045"/>
                </a:lnTo>
                <a:lnTo>
                  <a:pt x="986" y="123571"/>
                </a:lnTo>
                <a:lnTo>
                  <a:pt x="1093" y="125477"/>
                </a:lnTo>
                <a:lnTo>
                  <a:pt x="17399" y="174752"/>
                </a:lnTo>
                <a:lnTo>
                  <a:pt x="52135" y="206309"/>
                </a:lnTo>
                <a:lnTo>
                  <a:pt x="67563" y="211836"/>
                </a:lnTo>
                <a:lnTo>
                  <a:pt x="70230" y="203200"/>
                </a:lnTo>
                <a:lnTo>
                  <a:pt x="58130" y="197866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52" y="106045"/>
                </a:lnTo>
                <a:lnTo>
                  <a:pt x="19303" y="104902"/>
                </a:lnTo>
                <a:lnTo>
                  <a:pt x="26376" y="55449"/>
                </a:lnTo>
                <a:lnTo>
                  <a:pt x="47799" y="21304"/>
                </a:lnTo>
                <a:lnTo>
                  <a:pt x="70485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89559" y="1378711"/>
            <a:ext cx="6887845" cy="394335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1180"/>
              </a:spcBef>
            </a:pPr>
            <a:r>
              <a:rPr dirty="0" sz="1800">
                <a:latin typeface="Calibri"/>
                <a:cs typeface="Calibri"/>
              </a:rPr>
              <a:t>Let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spc="-60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subset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such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153035">
              <a:lnSpc>
                <a:spcPct val="100000"/>
              </a:lnSpc>
              <a:spcBef>
                <a:spcPts val="1080"/>
              </a:spcBef>
              <a:tabLst>
                <a:tab pos="495934" algn="l"/>
              </a:tabLst>
            </a:pPr>
            <a:r>
              <a:rPr dirty="0" sz="1800" spc="-25" i="1">
                <a:latin typeface="Times New Roman"/>
                <a:cs typeface="Times New Roman"/>
              </a:rPr>
              <a:t>1.</a:t>
            </a:r>
            <a:r>
              <a:rPr dirty="0" sz="1800" i="1">
                <a:latin typeface="Times New Roman"/>
                <a:cs typeface="Times New Roman"/>
              </a:rPr>
              <a:t>	P</a:t>
            </a:r>
            <a:r>
              <a:rPr dirty="0" sz="1800" spc="-5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≠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Cambria Math"/>
                <a:cs typeface="Cambria Math"/>
              </a:rPr>
              <a:t>∅</a:t>
            </a:r>
            <a:r>
              <a:rPr dirty="0" sz="1800" spc="-35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495934" indent="-342900">
              <a:lnSpc>
                <a:spcPct val="100000"/>
              </a:lnSpc>
              <a:spcBef>
                <a:spcPts val="1080"/>
              </a:spcBef>
              <a:buAutoNum type="arabicPeriod" startAt="2"/>
              <a:tabLst>
                <a:tab pos="495934" algn="l"/>
              </a:tabLst>
            </a:pP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spc="-65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proper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subset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378460" indent="-225425">
              <a:lnSpc>
                <a:spcPct val="100000"/>
              </a:lnSpc>
              <a:spcBef>
                <a:spcPts val="1080"/>
              </a:spcBef>
              <a:buAutoNum type="arabicPeriod" startAt="2"/>
              <a:tabLst>
                <a:tab pos="378460" algn="l"/>
              </a:tabLst>
            </a:pP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two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 </a:t>
            </a:r>
            <a:r>
              <a:rPr dirty="0" sz="1800">
                <a:latin typeface="Calibri"/>
                <a:cs typeface="Calibri"/>
              </a:rPr>
              <a:t>machines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baseline="-14957" sz="1950" spc="254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baseline="-14957" sz="1950" spc="262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L(</a:t>
            </a:r>
            <a:r>
              <a:rPr dirty="0" sz="1800" spc="-10">
                <a:latin typeface="Cambria Math"/>
                <a:cs typeface="Cambria Math"/>
              </a:rPr>
              <a:t>M</a:t>
            </a:r>
            <a:r>
              <a:rPr dirty="0" baseline="-14957" sz="1950" spc="-15">
                <a:latin typeface="Cambria Math"/>
                <a:cs typeface="Cambria Math"/>
              </a:rPr>
              <a:t>2</a:t>
            </a:r>
            <a:r>
              <a:rPr dirty="0" sz="1800" spc="-10">
                <a:latin typeface="Times New Roman"/>
                <a:cs typeface="Times New Roman"/>
              </a:rPr>
              <a:t>)</a:t>
            </a:r>
            <a:r>
              <a:rPr dirty="0" sz="1800" spc="-10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lvl="1" marL="911225" indent="-300990">
              <a:lnSpc>
                <a:spcPct val="100000"/>
              </a:lnSpc>
              <a:spcBef>
                <a:spcPts val="1080"/>
              </a:spcBef>
              <a:buAutoNum type="alphaLcParenBoth"/>
              <a:tabLst>
                <a:tab pos="911225" algn="l"/>
                <a:tab pos="2094864" algn="l"/>
                <a:tab pos="2515235" algn="l"/>
                <a:tab pos="3001645" algn="l"/>
                <a:tab pos="3427095" algn="l"/>
              </a:tabLst>
            </a:pPr>
            <a:r>
              <a:rPr dirty="0" sz="1800">
                <a:latin typeface="Calibri"/>
                <a:cs typeface="Calibri"/>
              </a:rPr>
              <a:t>either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both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mbria Math"/>
                <a:cs typeface="Cambria Math"/>
              </a:rPr>
              <a:t>M</a:t>
            </a:r>
            <a:r>
              <a:rPr dirty="0" baseline="-14957" sz="1950" spc="-37">
                <a:latin typeface="Cambria Math"/>
                <a:cs typeface="Cambria Math"/>
              </a:rPr>
              <a:t>1</a:t>
            </a:r>
            <a:r>
              <a:rPr dirty="0" baseline="-14957" sz="1950">
                <a:latin typeface="Cambria Math"/>
                <a:cs typeface="Cambria Math"/>
              </a:rPr>
              <a:t>	</a:t>
            </a:r>
            <a:r>
              <a:rPr dirty="0" sz="1800" spc="-25">
                <a:latin typeface="Calibri"/>
                <a:cs typeface="Calibri"/>
              </a:rPr>
              <a:t>and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mbria Math"/>
                <a:cs typeface="Cambria Math"/>
              </a:rPr>
              <a:t>M</a:t>
            </a:r>
            <a:r>
              <a:rPr dirty="0" baseline="-14957" sz="1950" spc="-37">
                <a:latin typeface="Cambria Math"/>
                <a:cs typeface="Cambria Math"/>
              </a:rPr>
              <a:t>2</a:t>
            </a:r>
            <a:r>
              <a:rPr dirty="0" baseline="-14957" sz="1950">
                <a:latin typeface="Cambria Math"/>
                <a:cs typeface="Cambria Math"/>
              </a:rPr>
              <a:t>	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spc="-60" i="1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lvl="1" marL="921385" indent="-311150">
              <a:lnSpc>
                <a:spcPct val="100000"/>
              </a:lnSpc>
              <a:spcBef>
                <a:spcPts val="1080"/>
              </a:spcBef>
              <a:buAutoNum type="alphaLcParenBoth"/>
              <a:tabLst>
                <a:tab pos="921385" algn="l"/>
                <a:tab pos="1776095" algn="l"/>
                <a:tab pos="2198370" algn="l"/>
                <a:tab pos="2682875" algn="l"/>
                <a:tab pos="3110230" algn="l"/>
              </a:tabLst>
            </a:pPr>
            <a:r>
              <a:rPr dirty="0" sz="1800">
                <a:latin typeface="Calibri"/>
                <a:cs typeface="Calibri"/>
              </a:rPr>
              <a:t>none</a:t>
            </a:r>
            <a:r>
              <a:rPr dirty="0" sz="1800" spc="-25">
                <a:latin typeface="Calibri"/>
                <a:cs typeface="Calibri"/>
              </a:rPr>
              <a:t> of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mbria Math"/>
                <a:cs typeface="Cambria Math"/>
              </a:rPr>
              <a:t>M</a:t>
            </a:r>
            <a:r>
              <a:rPr dirty="0" baseline="-14957" sz="1950" spc="-37">
                <a:latin typeface="Cambria Math"/>
                <a:cs typeface="Cambria Math"/>
              </a:rPr>
              <a:t>1</a:t>
            </a:r>
            <a:r>
              <a:rPr dirty="0" baseline="-14957" sz="1950">
                <a:latin typeface="Cambria Math"/>
                <a:cs typeface="Cambria Math"/>
              </a:rPr>
              <a:t>	</a:t>
            </a:r>
            <a:r>
              <a:rPr dirty="0" sz="1800" spc="-25">
                <a:latin typeface="Calibri"/>
                <a:cs typeface="Calibri"/>
              </a:rPr>
              <a:t>and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mbria Math"/>
                <a:cs typeface="Cambria Math"/>
              </a:rPr>
              <a:t>M</a:t>
            </a:r>
            <a:r>
              <a:rPr dirty="0" baseline="-14957" sz="1950" spc="-37">
                <a:latin typeface="Cambria Math"/>
                <a:cs typeface="Cambria Math"/>
              </a:rPr>
              <a:t>2</a:t>
            </a:r>
            <a:r>
              <a:rPr dirty="0" baseline="-14957" sz="1950">
                <a:latin typeface="Cambria Math"/>
                <a:cs typeface="Cambria Math"/>
              </a:rPr>
              <a:t>	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P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1800">
              <a:latin typeface="Calibri"/>
              <a:cs typeface="Calibri"/>
            </a:endParaRPr>
          </a:p>
          <a:p>
            <a:pPr marL="100965">
              <a:lnSpc>
                <a:spcPct val="100000"/>
              </a:lnSpc>
              <a:tabLst>
                <a:tab pos="1812289" algn="l"/>
                <a:tab pos="4133850" algn="l"/>
                <a:tab pos="4787265" algn="l"/>
              </a:tabLst>
            </a:pPr>
            <a:r>
              <a:rPr dirty="0" sz="1800">
                <a:latin typeface="Cambria Math"/>
                <a:cs typeface="Cambria Math"/>
              </a:rPr>
              <a:t>𝐼𝑁𝐹𝐼𝑁𝐼𝑇𝐸</a:t>
            </a:r>
            <a:r>
              <a:rPr dirty="0" baseline="-14957" sz="1950">
                <a:latin typeface="Cambria Math"/>
                <a:cs typeface="Cambria Math"/>
              </a:rPr>
              <a:t>𝑇𝑀</a:t>
            </a:r>
            <a:r>
              <a:rPr dirty="0" baseline="-14957" sz="1950" spc="405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=</a:t>
            </a:r>
            <a:r>
              <a:rPr dirty="0" sz="1800">
                <a:latin typeface="Cambria Math"/>
                <a:cs typeface="Cambria Math"/>
              </a:rPr>
              <a:t>	&lt;</a:t>
            </a:r>
            <a:r>
              <a:rPr dirty="0" sz="1800" spc="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1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</a:t>
            </a:r>
            <a:r>
              <a:rPr dirty="0" sz="1800" spc="16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𝑖𝑠</a:t>
            </a:r>
            <a:r>
              <a:rPr dirty="0" sz="1800" spc="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𝑎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𝑇𝑀</a:t>
            </a:r>
            <a:r>
              <a:rPr dirty="0" sz="1800" spc="45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𝑎𝑛𝑑</a:t>
            </a:r>
            <a:r>
              <a:rPr dirty="0" sz="1800">
                <a:latin typeface="Cambria Math"/>
                <a:cs typeface="Cambria Math"/>
              </a:rPr>
              <a:t>	𝐿</a:t>
            </a:r>
            <a:r>
              <a:rPr dirty="0" sz="1800" spc="390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𝑀</a:t>
            </a:r>
            <a:r>
              <a:rPr dirty="0" sz="1800">
                <a:latin typeface="Cambria Math"/>
                <a:cs typeface="Cambria Math"/>
              </a:rPr>
              <a:t>	=</a:t>
            </a:r>
            <a:r>
              <a:rPr dirty="0" sz="1800" spc="90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∞}.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</a:pPr>
            <a:r>
              <a:rPr dirty="0" sz="1800" spc="-10">
                <a:latin typeface="Cambria Math"/>
                <a:cs typeface="Cambria Math"/>
              </a:rPr>
              <a:t>Note</a:t>
            </a:r>
            <a:r>
              <a:rPr dirty="0" sz="1800" spc="-7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that</a:t>
            </a:r>
            <a:r>
              <a:rPr dirty="0" sz="1800" spc="-60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there</a:t>
            </a:r>
            <a:r>
              <a:rPr dirty="0" sz="1800" spc="-6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might</a:t>
            </a:r>
            <a:r>
              <a:rPr dirty="0" sz="1800" spc="-6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be</a:t>
            </a:r>
            <a:r>
              <a:rPr dirty="0" sz="1800" spc="-6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𝑴</a:t>
            </a:r>
            <a:r>
              <a:rPr dirty="0" baseline="-14957" sz="1950">
                <a:latin typeface="Cambria Math"/>
                <a:cs typeface="Cambria Math"/>
              </a:rPr>
              <a:t>𝟏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𝑴</a:t>
            </a:r>
            <a:r>
              <a:rPr dirty="0" baseline="-14957" sz="1950">
                <a:latin typeface="Cambria Math"/>
                <a:cs typeface="Cambria Math"/>
              </a:rPr>
              <a:t>𝟐</a:t>
            </a:r>
            <a:r>
              <a:rPr dirty="0" baseline="-14957" sz="1950" spc="284">
                <a:latin typeface="Cambria Math"/>
                <a:cs typeface="Cambria Math"/>
              </a:rPr>
              <a:t> 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𝑰𝑵𝑭𝑰𝑵𝑰𝑻𝑬</a:t>
            </a:r>
            <a:r>
              <a:rPr dirty="0" baseline="-14957" sz="1950">
                <a:latin typeface="Cambria Math"/>
                <a:cs typeface="Cambria Math"/>
              </a:rPr>
              <a:t>𝑻𝑴</a:t>
            </a:r>
            <a:r>
              <a:rPr dirty="0" baseline="-14957" sz="1950" spc="232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but</a:t>
            </a:r>
            <a:r>
              <a:rPr dirty="0" sz="1800" spc="365">
                <a:latin typeface="Cambria Math"/>
                <a:cs typeface="Cambria Math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L(</a:t>
            </a:r>
            <a:r>
              <a:rPr dirty="0" sz="1800">
                <a:latin typeface="Cambria Math"/>
                <a:cs typeface="Cambria Math"/>
              </a:rPr>
              <a:t>𝑴</a:t>
            </a:r>
            <a:r>
              <a:rPr dirty="0" baseline="-14957" sz="1950">
                <a:latin typeface="Cambria Math"/>
                <a:cs typeface="Cambria Math"/>
              </a:rPr>
              <a:t>𝟏</a:t>
            </a:r>
            <a:r>
              <a:rPr dirty="0" sz="1800" b="1">
                <a:latin typeface="Times New Roman"/>
                <a:cs typeface="Times New Roman"/>
              </a:rPr>
              <a:t>)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≠</a:t>
            </a:r>
            <a:r>
              <a:rPr dirty="0" sz="1800" spc="37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L(</a:t>
            </a:r>
            <a:r>
              <a:rPr dirty="0" sz="1800" spc="-10">
                <a:latin typeface="Cambria Math"/>
                <a:cs typeface="Cambria Math"/>
              </a:rPr>
              <a:t>𝑴</a:t>
            </a:r>
            <a:r>
              <a:rPr dirty="0" baseline="-14957" sz="1950" spc="-15">
                <a:latin typeface="Cambria Math"/>
                <a:cs typeface="Cambria Math"/>
              </a:rPr>
              <a:t>𝟐</a:t>
            </a:r>
            <a:r>
              <a:rPr dirty="0" sz="1900" spc="-10">
                <a:latin typeface="Cambria Math"/>
                <a:cs typeface="Cambria Math"/>
              </a:rPr>
              <a:t>)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5917" rIns="0" bIns="0" rtlCol="0" vert="horz">
            <a:spAutoFit/>
          </a:bodyPr>
          <a:lstStyle/>
          <a:p>
            <a:pPr marL="349885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Rice’s</a:t>
            </a:r>
            <a:r>
              <a:rPr dirty="0" spc="-95"/>
              <a:t> </a:t>
            </a:r>
            <a:r>
              <a:rPr dirty="0"/>
              <a:t>Theorem</a:t>
            </a:r>
            <a:r>
              <a:rPr dirty="0" spc="-105"/>
              <a:t> </a:t>
            </a:r>
            <a:r>
              <a:rPr dirty="0"/>
              <a:t>and</a:t>
            </a:r>
            <a:r>
              <a:rPr dirty="0" spc="-90"/>
              <a:t> </a:t>
            </a:r>
            <a:r>
              <a:rPr dirty="0" spc="-25"/>
              <a:t>Non-</a:t>
            </a:r>
            <a:r>
              <a:rPr dirty="0" spc="-10"/>
              <a:t>Applications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715895" y="3233166"/>
            <a:ext cx="424815" cy="208915"/>
          </a:xfrm>
          <a:custGeom>
            <a:avLst/>
            <a:gdLst/>
            <a:ahLst/>
            <a:cxnLst/>
            <a:rect l="l" t="t" r="r" b="b"/>
            <a:pathLst>
              <a:path w="424814" h="208914">
                <a:moveTo>
                  <a:pt x="380238" y="0"/>
                </a:moveTo>
                <a:lnTo>
                  <a:pt x="368300" y="4063"/>
                </a:lnTo>
                <a:lnTo>
                  <a:pt x="404113" y="104394"/>
                </a:lnTo>
                <a:lnTo>
                  <a:pt x="368300" y="204597"/>
                </a:lnTo>
                <a:lnTo>
                  <a:pt x="380238" y="208914"/>
                </a:lnTo>
                <a:lnTo>
                  <a:pt x="424688" y="108585"/>
                </a:lnTo>
                <a:lnTo>
                  <a:pt x="424688" y="100330"/>
                </a:lnTo>
                <a:lnTo>
                  <a:pt x="380238" y="0"/>
                </a:lnTo>
                <a:close/>
              </a:path>
              <a:path w="424814" h="208914">
                <a:moveTo>
                  <a:pt x="44577" y="0"/>
                </a:moveTo>
                <a:lnTo>
                  <a:pt x="0" y="100330"/>
                </a:lnTo>
                <a:lnTo>
                  <a:pt x="0" y="108712"/>
                </a:lnTo>
                <a:lnTo>
                  <a:pt x="44577" y="208914"/>
                </a:lnTo>
                <a:lnTo>
                  <a:pt x="56387" y="204850"/>
                </a:lnTo>
                <a:lnTo>
                  <a:pt x="20574" y="104521"/>
                </a:lnTo>
                <a:lnTo>
                  <a:pt x="56387" y="4318"/>
                </a:lnTo>
                <a:lnTo>
                  <a:pt x="44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622675" y="3233166"/>
            <a:ext cx="429259" cy="208915"/>
          </a:xfrm>
          <a:custGeom>
            <a:avLst/>
            <a:gdLst/>
            <a:ahLst/>
            <a:cxnLst/>
            <a:rect l="l" t="t" r="r" b="b"/>
            <a:pathLst>
              <a:path w="429260" h="208914">
                <a:moveTo>
                  <a:pt x="384810" y="0"/>
                </a:moveTo>
                <a:lnTo>
                  <a:pt x="372872" y="4063"/>
                </a:lnTo>
                <a:lnTo>
                  <a:pt x="408686" y="104394"/>
                </a:lnTo>
                <a:lnTo>
                  <a:pt x="372872" y="204597"/>
                </a:lnTo>
                <a:lnTo>
                  <a:pt x="384810" y="208914"/>
                </a:lnTo>
                <a:lnTo>
                  <a:pt x="429260" y="108585"/>
                </a:lnTo>
                <a:lnTo>
                  <a:pt x="429260" y="100330"/>
                </a:lnTo>
                <a:lnTo>
                  <a:pt x="384810" y="0"/>
                </a:lnTo>
                <a:close/>
              </a:path>
              <a:path w="429260" h="208914">
                <a:moveTo>
                  <a:pt x="44576" y="0"/>
                </a:moveTo>
                <a:lnTo>
                  <a:pt x="0" y="100330"/>
                </a:lnTo>
                <a:lnTo>
                  <a:pt x="0" y="108712"/>
                </a:lnTo>
                <a:lnTo>
                  <a:pt x="44576" y="208914"/>
                </a:lnTo>
                <a:lnTo>
                  <a:pt x="56387" y="204850"/>
                </a:lnTo>
                <a:lnTo>
                  <a:pt x="20574" y="104521"/>
                </a:lnTo>
                <a:lnTo>
                  <a:pt x="56387" y="4318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397379" y="3644646"/>
            <a:ext cx="424815" cy="208915"/>
          </a:xfrm>
          <a:custGeom>
            <a:avLst/>
            <a:gdLst/>
            <a:ahLst/>
            <a:cxnLst/>
            <a:rect l="l" t="t" r="r" b="b"/>
            <a:pathLst>
              <a:path w="424814" h="208914">
                <a:moveTo>
                  <a:pt x="380238" y="0"/>
                </a:moveTo>
                <a:lnTo>
                  <a:pt x="368300" y="4063"/>
                </a:lnTo>
                <a:lnTo>
                  <a:pt x="404113" y="104393"/>
                </a:lnTo>
                <a:lnTo>
                  <a:pt x="368300" y="204596"/>
                </a:lnTo>
                <a:lnTo>
                  <a:pt x="380238" y="208914"/>
                </a:lnTo>
                <a:lnTo>
                  <a:pt x="424688" y="108584"/>
                </a:lnTo>
                <a:lnTo>
                  <a:pt x="424688" y="100329"/>
                </a:lnTo>
                <a:lnTo>
                  <a:pt x="380238" y="0"/>
                </a:lnTo>
                <a:close/>
              </a:path>
              <a:path w="424814" h="208914">
                <a:moveTo>
                  <a:pt x="44576" y="0"/>
                </a:moveTo>
                <a:lnTo>
                  <a:pt x="0" y="100329"/>
                </a:lnTo>
                <a:lnTo>
                  <a:pt x="0" y="108711"/>
                </a:lnTo>
                <a:lnTo>
                  <a:pt x="44576" y="208914"/>
                </a:lnTo>
                <a:lnTo>
                  <a:pt x="56387" y="204850"/>
                </a:lnTo>
                <a:lnTo>
                  <a:pt x="20573" y="104520"/>
                </a:lnTo>
                <a:lnTo>
                  <a:pt x="56387" y="4317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304159" y="3644646"/>
            <a:ext cx="429259" cy="208915"/>
          </a:xfrm>
          <a:custGeom>
            <a:avLst/>
            <a:gdLst/>
            <a:ahLst/>
            <a:cxnLst/>
            <a:rect l="l" t="t" r="r" b="b"/>
            <a:pathLst>
              <a:path w="429260" h="208914">
                <a:moveTo>
                  <a:pt x="384810" y="0"/>
                </a:moveTo>
                <a:lnTo>
                  <a:pt x="372871" y="4063"/>
                </a:lnTo>
                <a:lnTo>
                  <a:pt x="408686" y="104393"/>
                </a:lnTo>
                <a:lnTo>
                  <a:pt x="372871" y="204596"/>
                </a:lnTo>
                <a:lnTo>
                  <a:pt x="384810" y="208914"/>
                </a:lnTo>
                <a:lnTo>
                  <a:pt x="429260" y="108584"/>
                </a:lnTo>
                <a:lnTo>
                  <a:pt x="429260" y="100329"/>
                </a:lnTo>
                <a:lnTo>
                  <a:pt x="384810" y="0"/>
                </a:lnTo>
                <a:close/>
              </a:path>
              <a:path w="429260" h="208914">
                <a:moveTo>
                  <a:pt x="44576" y="0"/>
                </a:moveTo>
                <a:lnTo>
                  <a:pt x="0" y="100329"/>
                </a:lnTo>
                <a:lnTo>
                  <a:pt x="0" y="108711"/>
                </a:lnTo>
                <a:lnTo>
                  <a:pt x="44576" y="208914"/>
                </a:lnTo>
                <a:lnTo>
                  <a:pt x="56387" y="204850"/>
                </a:lnTo>
                <a:lnTo>
                  <a:pt x="20574" y="104520"/>
                </a:lnTo>
                <a:lnTo>
                  <a:pt x="56387" y="4317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922652" y="4264025"/>
            <a:ext cx="793115" cy="213360"/>
          </a:xfrm>
          <a:custGeom>
            <a:avLst/>
            <a:gdLst/>
            <a:ahLst/>
            <a:cxnLst/>
            <a:rect l="l" t="t" r="r" b="b"/>
            <a:pathLst>
              <a:path w="793114" h="213360">
                <a:moveTo>
                  <a:pt x="793115" y="3556"/>
                </a:moveTo>
                <a:lnTo>
                  <a:pt x="775970" y="3556"/>
                </a:lnTo>
                <a:lnTo>
                  <a:pt x="775970" y="211200"/>
                </a:lnTo>
                <a:lnTo>
                  <a:pt x="793115" y="211200"/>
                </a:lnTo>
                <a:lnTo>
                  <a:pt x="793115" y="3556"/>
                </a:lnTo>
                <a:close/>
              </a:path>
              <a:path w="793114" h="213360">
                <a:moveTo>
                  <a:pt x="71247" y="0"/>
                </a:moveTo>
                <a:lnTo>
                  <a:pt x="68326" y="0"/>
                </a:lnTo>
                <a:lnTo>
                  <a:pt x="56014" y="900"/>
                </a:lnTo>
                <a:lnTo>
                  <a:pt x="19367" y="26416"/>
                </a:lnTo>
                <a:lnTo>
                  <a:pt x="16129" y="46608"/>
                </a:lnTo>
                <a:lnTo>
                  <a:pt x="16129" y="52831"/>
                </a:lnTo>
                <a:lnTo>
                  <a:pt x="17018" y="59817"/>
                </a:lnTo>
                <a:lnTo>
                  <a:pt x="18669" y="67691"/>
                </a:lnTo>
                <a:lnTo>
                  <a:pt x="20447" y="75692"/>
                </a:lnTo>
                <a:lnTo>
                  <a:pt x="21336" y="80899"/>
                </a:lnTo>
                <a:lnTo>
                  <a:pt x="21336" y="88773"/>
                </a:lnTo>
                <a:lnTo>
                  <a:pt x="19558" y="92963"/>
                </a:lnTo>
                <a:lnTo>
                  <a:pt x="16002" y="96138"/>
                </a:lnTo>
                <a:lnTo>
                  <a:pt x="12446" y="99441"/>
                </a:lnTo>
                <a:lnTo>
                  <a:pt x="7112" y="101092"/>
                </a:lnTo>
                <a:lnTo>
                  <a:pt x="0" y="101345"/>
                </a:lnTo>
                <a:lnTo>
                  <a:pt x="0" y="110489"/>
                </a:lnTo>
                <a:lnTo>
                  <a:pt x="7112" y="110743"/>
                </a:lnTo>
                <a:lnTo>
                  <a:pt x="12446" y="112394"/>
                </a:lnTo>
                <a:lnTo>
                  <a:pt x="16002" y="115697"/>
                </a:lnTo>
                <a:lnTo>
                  <a:pt x="19558" y="118872"/>
                </a:lnTo>
                <a:lnTo>
                  <a:pt x="21336" y="123062"/>
                </a:lnTo>
                <a:lnTo>
                  <a:pt x="21336" y="130937"/>
                </a:lnTo>
                <a:lnTo>
                  <a:pt x="20447" y="136270"/>
                </a:lnTo>
                <a:lnTo>
                  <a:pt x="18669" y="144144"/>
                </a:lnTo>
                <a:lnTo>
                  <a:pt x="17018" y="152019"/>
                </a:lnTo>
                <a:lnTo>
                  <a:pt x="16129" y="159004"/>
                </a:lnTo>
                <a:lnTo>
                  <a:pt x="16129" y="165226"/>
                </a:lnTo>
                <a:lnTo>
                  <a:pt x="36393" y="205958"/>
                </a:lnTo>
                <a:lnTo>
                  <a:pt x="68326" y="212851"/>
                </a:lnTo>
                <a:lnTo>
                  <a:pt x="71247" y="212851"/>
                </a:lnTo>
                <a:lnTo>
                  <a:pt x="71247" y="204343"/>
                </a:lnTo>
                <a:lnTo>
                  <a:pt x="69596" y="204343"/>
                </a:lnTo>
                <a:lnTo>
                  <a:pt x="61930" y="203819"/>
                </a:lnTo>
                <a:lnTo>
                  <a:pt x="35052" y="167258"/>
                </a:lnTo>
                <a:lnTo>
                  <a:pt x="35052" y="162051"/>
                </a:lnTo>
                <a:lnTo>
                  <a:pt x="35814" y="155575"/>
                </a:lnTo>
                <a:lnTo>
                  <a:pt x="37338" y="147955"/>
                </a:lnTo>
                <a:lnTo>
                  <a:pt x="38735" y="140207"/>
                </a:lnTo>
                <a:lnTo>
                  <a:pt x="39497" y="134747"/>
                </a:lnTo>
                <a:lnTo>
                  <a:pt x="39497" y="125222"/>
                </a:lnTo>
                <a:lnTo>
                  <a:pt x="37719" y="120014"/>
                </a:lnTo>
                <a:lnTo>
                  <a:pt x="33909" y="115950"/>
                </a:lnTo>
                <a:lnTo>
                  <a:pt x="30226" y="111887"/>
                </a:lnTo>
                <a:lnTo>
                  <a:pt x="25781" y="108838"/>
                </a:lnTo>
                <a:lnTo>
                  <a:pt x="20701" y="106933"/>
                </a:lnTo>
                <a:lnTo>
                  <a:pt x="20701" y="104901"/>
                </a:lnTo>
                <a:lnTo>
                  <a:pt x="25781" y="102997"/>
                </a:lnTo>
                <a:lnTo>
                  <a:pt x="30226" y="99949"/>
                </a:lnTo>
                <a:lnTo>
                  <a:pt x="33909" y="95885"/>
                </a:lnTo>
                <a:lnTo>
                  <a:pt x="37719" y="91820"/>
                </a:lnTo>
                <a:lnTo>
                  <a:pt x="39497" y="86741"/>
                </a:lnTo>
                <a:lnTo>
                  <a:pt x="39497" y="77088"/>
                </a:lnTo>
                <a:lnTo>
                  <a:pt x="38735" y="71627"/>
                </a:lnTo>
                <a:lnTo>
                  <a:pt x="37338" y="64007"/>
                </a:lnTo>
                <a:lnTo>
                  <a:pt x="35814" y="56261"/>
                </a:lnTo>
                <a:lnTo>
                  <a:pt x="35052" y="49911"/>
                </a:lnTo>
                <a:lnTo>
                  <a:pt x="35052" y="44704"/>
                </a:lnTo>
                <a:lnTo>
                  <a:pt x="35615" y="35798"/>
                </a:lnTo>
                <a:lnTo>
                  <a:pt x="69596" y="8508"/>
                </a:lnTo>
                <a:lnTo>
                  <a:pt x="71247" y="8508"/>
                </a:lnTo>
                <a:lnTo>
                  <a:pt x="7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64159" y="1378711"/>
            <a:ext cx="8061325" cy="476377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78435">
              <a:lnSpc>
                <a:spcPct val="100000"/>
              </a:lnSpc>
              <a:spcBef>
                <a:spcPts val="1180"/>
              </a:spcBef>
            </a:pPr>
            <a:r>
              <a:rPr dirty="0" sz="1800">
                <a:latin typeface="Calibri"/>
                <a:cs typeface="Calibri"/>
              </a:rPr>
              <a:t>Let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spc="-60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subset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such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178435">
              <a:lnSpc>
                <a:spcPct val="100000"/>
              </a:lnSpc>
              <a:spcBef>
                <a:spcPts val="1080"/>
              </a:spcBef>
              <a:tabLst>
                <a:tab pos="521334" algn="l"/>
              </a:tabLst>
            </a:pPr>
            <a:r>
              <a:rPr dirty="0" sz="1800" spc="-25" i="1">
                <a:latin typeface="Times New Roman"/>
                <a:cs typeface="Times New Roman"/>
              </a:rPr>
              <a:t>1.</a:t>
            </a:r>
            <a:r>
              <a:rPr dirty="0" sz="1800" i="1">
                <a:latin typeface="Times New Roman"/>
                <a:cs typeface="Times New Roman"/>
              </a:rPr>
              <a:t>	P</a:t>
            </a:r>
            <a:r>
              <a:rPr dirty="0" sz="1800" spc="-5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≠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Cambria Math"/>
                <a:cs typeface="Cambria Math"/>
              </a:rPr>
              <a:t>∅</a:t>
            </a:r>
            <a:r>
              <a:rPr dirty="0" sz="1800" spc="-35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521334" indent="-342900">
              <a:lnSpc>
                <a:spcPct val="100000"/>
              </a:lnSpc>
              <a:spcBef>
                <a:spcPts val="1080"/>
              </a:spcBef>
              <a:buAutoNum type="arabicPeriod" startAt="2"/>
              <a:tabLst>
                <a:tab pos="521334" algn="l"/>
              </a:tabLst>
            </a:pP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spc="-65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proper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subset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403860" indent="-225425">
              <a:lnSpc>
                <a:spcPct val="100000"/>
              </a:lnSpc>
              <a:spcBef>
                <a:spcPts val="1080"/>
              </a:spcBef>
              <a:buAutoNum type="arabicPeriod" startAt="2"/>
              <a:tabLst>
                <a:tab pos="403860" algn="l"/>
              </a:tabLst>
            </a:pP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two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 </a:t>
            </a:r>
            <a:r>
              <a:rPr dirty="0" sz="1800">
                <a:latin typeface="Calibri"/>
                <a:cs typeface="Calibri"/>
              </a:rPr>
              <a:t>machines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baseline="-14957" sz="1950" spc="254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baseline="-14957" sz="1950" spc="262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L(</a:t>
            </a:r>
            <a:r>
              <a:rPr dirty="0" sz="1800" spc="-10">
                <a:latin typeface="Cambria Math"/>
                <a:cs typeface="Cambria Math"/>
              </a:rPr>
              <a:t>M</a:t>
            </a:r>
            <a:r>
              <a:rPr dirty="0" baseline="-14957" sz="1950" spc="-15">
                <a:latin typeface="Cambria Math"/>
                <a:cs typeface="Cambria Math"/>
              </a:rPr>
              <a:t>2</a:t>
            </a:r>
            <a:r>
              <a:rPr dirty="0" sz="1800" spc="-10">
                <a:latin typeface="Times New Roman"/>
                <a:cs typeface="Times New Roman"/>
              </a:rPr>
              <a:t>)</a:t>
            </a:r>
            <a:r>
              <a:rPr dirty="0" sz="1800" spc="-10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lvl="1" marL="936625" indent="-300990">
              <a:lnSpc>
                <a:spcPct val="100000"/>
              </a:lnSpc>
              <a:spcBef>
                <a:spcPts val="1080"/>
              </a:spcBef>
              <a:buAutoNum type="alphaLcParenBoth"/>
              <a:tabLst>
                <a:tab pos="936625" algn="l"/>
                <a:tab pos="2120265" algn="l"/>
                <a:tab pos="2540635" algn="l"/>
                <a:tab pos="3027045" algn="l"/>
                <a:tab pos="3452495" algn="l"/>
              </a:tabLst>
            </a:pPr>
            <a:r>
              <a:rPr dirty="0" sz="1800">
                <a:latin typeface="Calibri"/>
                <a:cs typeface="Calibri"/>
              </a:rPr>
              <a:t>either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both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mbria Math"/>
                <a:cs typeface="Cambria Math"/>
              </a:rPr>
              <a:t>M</a:t>
            </a:r>
            <a:r>
              <a:rPr dirty="0" baseline="-14957" sz="1950" spc="-37">
                <a:latin typeface="Cambria Math"/>
                <a:cs typeface="Cambria Math"/>
              </a:rPr>
              <a:t>1</a:t>
            </a:r>
            <a:r>
              <a:rPr dirty="0" baseline="-14957" sz="1950">
                <a:latin typeface="Cambria Math"/>
                <a:cs typeface="Cambria Math"/>
              </a:rPr>
              <a:t>	</a:t>
            </a:r>
            <a:r>
              <a:rPr dirty="0" sz="1800" spc="-25">
                <a:latin typeface="Calibri"/>
                <a:cs typeface="Calibri"/>
              </a:rPr>
              <a:t>and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mbria Math"/>
                <a:cs typeface="Cambria Math"/>
              </a:rPr>
              <a:t>M</a:t>
            </a:r>
            <a:r>
              <a:rPr dirty="0" baseline="-14957" sz="1950" spc="-37">
                <a:latin typeface="Cambria Math"/>
                <a:cs typeface="Cambria Math"/>
              </a:rPr>
              <a:t>2</a:t>
            </a:r>
            <a:r>
              <a:rPr dirty="0" baseline="-14957" sz="1950">
                <a:latin typeface="Cambria Math"/>
                <a:cs typeface="Cambria Math"/>
              </a:rPr>
              <a:t>	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spc="-60" i="1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lvl="1" marL="946785" indent="-311150">
              <a:lnSpc>
                <a:spcPct val="100000"/>
              </a:lnSpc>
              <a:spcBef>
                <a:spcPts val="1080"/>
              </a:spcBef>
              <a:buAutoNum type="alphaLcParenBoth"/>
              <a:tabLst>
                <a:tab pos="946785" algn="l"/>
                <a:tab pos="1801495" algn="l"/>
                <a:tab pos="2223770" algn="l"/>
                <a:tab pos="2708275" algn="l"/>
                <a:tab pos="3135630" algn="l"/>
              </a:tabLst>
            </a:pPr>
            <a:r>
              <a:rPr dirty="0" sz="1800">
                <a:latin typeface="Calibri"/>
                <a:cs typeface="Calibri"/>
              </a:rPr>
              <a:t>none</a:t>
            </a:r>
            <a:r>
              <a:rPr dirty="0" sz="1800" spc="-25">
                <a:latin typeface="Calibri"/>
                <a:cs typeface="Calibri"/>
              </a:rPr>
              <a:t> of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mbria Math"/>
                <a:cs typeface="Cambria Math"/>
              </a:rPr>
              <a:t>M</a:t>
            </a:r>
            <a:r>
              <a:rPr dirty="0" baseline="-14957" sz="1950" spc="-37">
                <a:latin typeface="Cambria Math"/>
                <a:cs typeface="Cambria Math"/>
              </a:rPr>
              <a:t>1</a:t>
            </a:r>
            <a:r>
              <a:rPr dirty="0" baseline="-14957" sz="1950">
                <a:latin typeface="Cambria Math"/>
                <a:cs typeface="Cambria Math"/>
              </a:rPr>
              <a:t>	</a:t>
            </a:r>
            <a:r>
              <a:rPr dirty="0" sz="1800" spc="-25">
                <a:latin typeface="Calibri"/>
                <a:cs typeface="Calibri"/>
              </a:rPr>
              <a:t>and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mbria Math"/>
                <a:cs typeface="Cambria Math"/>
              </a:rPr>
              <a:t>M</a:t>
            </a:r>
            <a:r>
              <a:rPr dirty="0" baseline="-14957" sz="1950" spc="-37">
                <a:latin typeface="Cambria Math"/>
                <a:cs typeface="Cambria Math"/>
              </a:rPr>
              <a:t>2</a:t>
            </a:r>
            <a:r>
              <a:rPr dirty="0" baseline="-14957" sz="1950">
                <a:latin typeface="Cambria Math"/>
                <a:cs typeface="Cambria Math"/>
              </a:rPr>
              <a:t>	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P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1800">
              <a:latin typeface="Calibri"/>
              <a:cs typeface="Calibri"/>
            </a:endParaRPr>
          </a:p>
          <a:p>
            <a:pPr marL="126364">
              <a:lnSpc>
                <a:spcPct val="100000"/>
              </a:lnSpc>
              <a:tabLst>
                <a:tab pos="1336040" algn="l"/>
              </a:tabLst>
            </a:pPr>
            <a:r>
              <a:rPr dirty="0" sz="1800">
                <a:latin typeface="Cambria Math"/>
                <a:cs typeface="Cambria Math"/>
              </a:rPr>
              <a:t>𝐹𝐼𝑉𝐸</a:t>
            </a:r>
            <a:r>
              <a:rPr dirty="0" baseline="-14957" sz="1950">
                <a:latin typeface="Cambria Math"/>
                <a:cs typeface="Cambria Math"/>
              </a:rPr>
              <a:t>𝑇𝑀</a:t>
            </a:r>
            <a:r>
              <a:rPr dirty="0" baseline="-14957" sz="1950" spc="494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=</a:t>
            </a:r>
            <a:r>
              <a:rPr dirty="0" sz="1800">
                <a:latin typeface="Cambria Math"/>
                <a:cs typeface="Cambria Math"/>
              </a:rPr>
              <a:t>	&lt;</a:t>
            </a:r>
            <a:r>
              <a:rPr dirty="0" sz="1800" spc="8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1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</a:t>
            </a:r>
            <a:r>
              <a:rPr dirty="0" sz="1800" spc="16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𝑖𝑠</a:t>
            </a:r>
            <a:r>
              <a:rPr dirty="0" sz="1800" spc="4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𝑎</a:t>
            </a:r>
            <a:r>
              <a:rPr dirty="0" sz="1800" spc="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𝑇𝑀</a:t>
            </a:r>
            <a:r>
              <a:rPr dirty="0" sz="1800" spc="4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𝑎𝑛𝑑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ℎ𝑎𝑠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5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𝑠𝑡𝑎𝑡𝑒𝑠}.</a:t>
            </a:r>
            <a:endParaRPr sz="1800">
              <a:latin typeface="Cambria Math"/>
              <a:cs typeface="Cambria Math"/>
            </a:endParaRPr>
          </a:p>
          <a:p>
            <a:pPr marL="76200" marR="68580">
              <a:lnSpc>
                <a:spcPts val="3240"/>
              </a:lnSpc>
              <a:spcBef>
                <a:spcPts val="285"/>
              </a:spcBef>
            </a:pPr>
            <a:r>
              <a:rPr dirty="0" sz="1800">
                <a:latin typeface="Cambria Math"/>
                <a:cs typeface="Cambria Math"/>
              </a:rPr>
              <a:t>We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cannot</a:t>
            </a:r>
            <a:r>
              <a:rPr dirty="0" sz="1800" spc="1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apply</a:t>
            </a:r>
            <a:r>
              <a:rPr dirty="0" sz="1800" spc="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Rice’s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theorem</a:t>
            </a:r>
            <a:r>
              <a:rPr dirty="0" sz="1800" spc="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here, as clearly</a:t>
            </a:r>
            <a:r>
              <a:rPr dirty="0" sz="1800" spc="1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we can</a:t>
            </a:r>
            <a:r>
              <a:rPr dirty="0" sz="1800" spc="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have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a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UTM with</a:t>
            </a:r>
            <a:r>
              <a:rPr dirty="0" sz="1800" spc="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3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states </a:t>
            </a:r>
            <a:r>
              <a:rPr dirty="0" sz="1800">
                <a:latin typeface="Cambria Math"/>
                <a:cs typeface="Cambria Math"/>
              </a:rPr>
              <a:t>recognize</a:t>
            </a:r>
            <a:r>
              <a:rPr dirty="0" sz="1800" spc="-5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the</a:t>
            </a:r>
            <a:r>
              <a:rPr dirty="0" sz="1800" spc="-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same</a:t>
            </a:r>
            <a:r>
              <a:rPr dirty="0" sz="1800" spc="-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language</a:t>
            </a:r>
            <a:r>
              <a:rPr dirty="0" sz="1800" spc="-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as</a:t>
            </a:r>
            <a:r>
              <a:rPr dirty="0" sz="1800" spc="-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a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given</a:t>
            </a:r>
            <a:r>
              <a:rPr dirty="0" sz="1800" spc="-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5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states</a:t>
            </a:r>
            <a:r>
              <a:rPr dirty="0" sz="1800" spc="-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TM</a:t>
            </a:r>
            <a:r>
              <a:rPr dirty="0" sz="1800" spc="-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by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simulating</a:t>
            </a:r>
            <a:r>
              <a:rPr dirty="0" sz="1800" spc="-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that</a:t>
            </a:r>
            <a:r>
              <a:rPr dirty="0" sz="1800" spc="-2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machine.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925"/>
              </a:spcBef>
            </a:pPr>
            <a:endParaRPr sz="1800">
              <a:latin typeface="Cambria Math"/>
              <a:cs typeface="Cambria Math"/>
            </a:endParaRPr>
          </a:p>
          <a:p>
            <a:pPr marL="76200">
              <a:lnSpc>
                <a:spcPct val="100000"/>
              </a:lnSpc>
            </a:pPr>
            <a:r>
              <a:rPr dirty="0" sz="1800">
                <a:latin typeface="Cambria Math"/>
                <a:cs typeface="Cambria Math"/>
              </a:rPr>
              <a:t>In</a:t>
            </a:r>
            <a:r>
              <a:rPr dirty="0" sz="1800" spc="-7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general,</a:t>
            </a:r>
            <a:r>
              <a:rPr dirty="0" sz="1800" spc="3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a</a:t>
            </a:r>
            <a:r>
              <a:rPr dirty="0" sz="1800" spc="-55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property</a:t>
            </a:r>
            <a:r>
              <a:rPr dirty="0" sz="1800" spc="-7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is</a:t>
            </a:r>
            <a:r>
              <a:rPr dirty="0" sz="1800" spc="-4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about</a:t>
            </a:r>
            <a:r>
              <a:rPr dirty="0" sz="1800" spc="-7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the</a:t>
            </a:r>
            <a:r>
              <a:rPr dirty="0" sz="1800" spc="-60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language</a:t>
            </a:r>
            <a:r>
              <a:rPr dirty="0" sz="1800" spc="-8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not</a:t>
            </a:r>
            <a:r>
              <a:rPr dirty="0" sz="1800" spc="-7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about</a:t>
            </a:r>
            <a:r>
              <a:rPr dirty="0" sz="1800" spc="-7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the</a:t>
            </a:r>
            <a:r>
              <a:rPr dirty="0" sz="1800" spc="-65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TMs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97649" y="4977151"/>
            <a:ext cx="3500754" cy="0"/>
          </a:xfrm>
          <a:custGeom>
            <a:avLst/>
            <a:gdLst/>
            <a:ahLst/>
            <a:cxnLst/>
            <a:rect l="l" t="t" r="r" b="b"/>
            <a:pathLst>
              <a:path w="3500754" h="0">
                <a:moveTo>
                  <a:pt x="0" y="0"/>
                </a:moveTo>
                <a:lnTo>
                  <a:pt x="3500694" y="0"/>
                </a:lnTo>
              </a:path>
            </a:pathLst>
          </a:custGeom>
          <a:ln w="14400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220" y="6156989"/>
            <a:ext cx="1782741" cy="311353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30592" y="6137082"/>
            <a:ext cx="2801207" cy="30660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98617" y="709015"/>
            <a:ext cx="196874" cy="24032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53791" y="672487"/>
            <a:ext cx="392196" cy="25535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73397" y="706564"/>
            <a:ext cx="820025" cy="290837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81071" y="1109588"/>
            <a:ext cx="168742" cy="247643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33915" y="1085879"/>
            <a:ext cx="514566" cy="27558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04404" y="1160362"/>
            <a:ext cx="1642670" cy="545372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274673" y="1820199"/>
            <a:ext cx="236676" cy="249763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642012" y="1847155"/>
            <a:ext cx="404241" cy="243342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198859" y="1865675"/>
            <a:ext cx="711922" cy="549417"/>
          </a:xfrm>
          <a:prstGeom prst="rect">
            <a:avLst/>
          </a:prstGeom>
        </p:spPr>
      </p:pic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841" y="4732858"/>
            <a:ext cx="7672814" cy="144126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6647683"/>
            <a:ext cx="9144000" cy="210820"/>
            <a:chOff x="0" y="6647683"/>
            <a:chExt cx="9144000" cy="21082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47683"/>
              <a:ext cx="9144000" cy="2438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72072"/>
              <a:ext cx="9144000" cy="18592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667207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5269" rIns="0" bIns="0" rtlCol="0" vert="horz">
            <a:spAutoFit/>
          </a:bodyPr>
          <a:lstStyle/>
          <a:p>
            <a:pPr marL="490855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Rice’s</a:t>
            </a:r>
            <a:r>
              <a:rPr dirty="0" spc="-105"/>
              <a:t> </a:t>
            </a:r>
            <a:r>
              <a:rPr dirty="0"/>
              <a:t>Theorem</a:t>
            </a:r>
            <a:r>
              <a:rPr dirty="0" spc="-114"/>
              <a:t> </a:t>
            </a:r>
            <a:r>
              <a:rPr dirty="0"/>
              <a:t>and</a:t>
            </a:r>
            <a:r>
              <a:rPr dirty="0" spc="-100"/>
              <a:t> </a:t>
            </a:r>
            <a:r>
              <a:rPr dirty="0" spc="-20"/>
              <a:t>Proof</a:t>
            </a:r>
          </a:p>
        </p:txBody>
      </p:sp>
      <p:sp>
        <p:nvSpPr>
          <p:cNvPr id="9" name="object 9" descr=""/>
          <p:cNvSpPr/>
          <p:nvPr/>
        </p:nvSpPr>
        <p:spPr>
          <a:xfrm>
            <a:off x="2842386" y="2410205"/>
            <a:ext cx="424815" cy="208915"/>
          </a:xfrm>
          <a:custGeom>
            <a:avLst/>
            <a:gdLst/>
            <a:ahLst/>
            <a:cxnLst/>
            <a:rect l="l" t="t" r="r" b="b"/>
            <a:pathLst>
              <a:path w="424814" h="208914">
                <a:moveTo>
                  <a:pt x="380238" y="0"/>
                </a:moveTo>
                <a:lnTo>
                  <a:pt x="368300" y="4064"/>
                </a:lnTo>
                <a:lnTo>
                  <a:pt x="404113" y="104394"/>
                </a:lnTo>
                <a:lnTo>
                  <a:pt x="368300" y="204597"/>
                </a:lnTo>
                <a:lnTo>
                  <a:pt x="380238" y="208915"/>
                </a:lnTo>
                <a:lnTo>
                  <a:pt x="424688" y="108585"/>
                </a:lnTo>
                <a:lnTo>
                  <a:pt x="424688" y="100330"/>
                </a:lnTo>
                <a:lnTo>
                  <a:pt x="380238" y="0"/>
                </a:lnTo>
                <a:close/>
              </a:path>
              <a:path w="424814" h="208914">
                <a:moveTo>
                  <a:pt x="44576" y="0"/>
                </a:moveTo>
                <a:lnTo>
                  <a:pt x="0" y="100330"/>
                </a:lnTo>
                <a:lnTo>
                  <a:pt x="0" y="108712"/>
                </a:lnTo>
                <a:lnTo>
                  <a:pt x="44576" y="208915"/>
                </a:lnTo>
                <a:lnTo>
                  <a:pt x="56387" y="204851"/>
                </a:lnTo>
                <a:lnTo>
                  <a:pt x="20574" y="104521"/>
                </a:lnTo>
                <a:lnTo>
                  <a:pt x="56387" y="4318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014342" y="2410205"/>
            <a:ext cx="429259" cy="208915"/>
          </a:xfrm>
          <a:custGeom>
            <a:avLst/>
            <a:gdLst/>
            <a:ahLst/>
            <a:cxnLst/>
            <a:rect l="l" t="t" r="r" b="b"/>
            <a:pathLst>
              <a:path w="429260" h="208914">
                <a:moveTo>
                  <a:pt x="384810" y="0"/>
                </a:moveTo>
                <a:lnTo>
                  <a:pt x="372872" y="4064"/>
                </a:lnTo>
                <a:lnTo>
                  <a:pt x="408686" y="104394"/>
                </a:lnTo>
                <a:lnTo>
                  <a:pt x="372872" y="204597"/>
                </a:lnTo>
                <a:lnTo>
                  <a:pt x="384810" y="208915"/>
                </a:lnTo>
                <a:lnTo>
                  <a:pt x="429260" y="108585"/>
                </a:lnTo>
                <a:lnTo>
                  <a:pt x="429260" y="100330"/>
                </a:lnTo>
                <a:lnTo>
                  <a:pt x="384810" y="0"/>
                </a:lnTo>
                <a:close/>
              </a:path>
              <a:path w="429260" h="208914">
                <a:moveTo>
                  <a:pt x="44577" y="0"/>
                </a:moveTo>
                <a:lnTo>
                  <a:pt x="0" y="100330"/>
                </a:lnTo>
                <a:lnTo>
                  <a:pt x="0" y="108712"/>
                </a:lnTo>
                <a:lnTo>
                  <a:pt x="44577" y="208915"/>
                </a:lnTo>
                <a:lnTo>
                  <a:pt x="56387" y="204851"/>
                </a:lnTo>
                <a:lnTo>
                  <a:pt x="20574" y="104521"/>
                </a:lnTo>
                <a:lnTo>
                  <a:pt x="56387" y="4318"/>
                </a:lnTo>
                <a:lnTo>
                  <a:pt x="44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9860" rIns="0" bIns="0" rtlCol="0" vert="horz">
            <a:spAutoFit/>
          </a:bodyPr>
          <a:lstStyle/>
          <a:p>
            <a:pPr algn="just" marL="128905">
              <a:lnSpc>
                <a:spcPct val="100000"/>
              </a:lnSpc>
              <a:spcBef>
                <a:spcPts val="1180"/>
              </a:spcBef>
            </a:pPr>
            <a:r>
              <a:rPr dirty="0" spc="-10"/>
              <a:t>Rice’s</a:t>
            </a:r>
            <a:r>
              <a:rPr dirty="0" spc="-85"/>
              <a:t> </a:t>
            </a:r>
            <a:r>
              <a:rPr dirty="0" spc="-10"/>
              <a:t>Theorem</a:t>
            </a:r>
          </a:p>
          <a:p>
            <a:pPr algn="just" marL="128905">
              <a:lnSpc>
                <a:spcPct val="100000"/>
              </a:lnSpc>
              <a:spcBef>
                <a:spcPts val="1080"/>
              </a:spcBef>
            </a:pPr>
            <a:r>
              <a:rPr dirty="0">
                <a:solidFill>
                  <a:srgbClr val="000000"/>
                </a:solidFill>
              </a:rPr>
              <a:t>Let</a:t>
            </a:r>
            <a:r>
              <a:rPr dirty="0" spc="190">
                <a:solidFill>
                  <a:srgbClr val="000000"/>
                </a:solidFill>
              </a:rPr>
              <a:t> </a:t>
            </a:r>
            <a:r>
              <a:rPr dirty="0" i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dirty="0" spc="17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be</a:t>
            </a:r>
            <a:r>
              <a:rPr dirty="0" spc="21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dirty="0" spc="21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proper</a:t>
            </a:r>
            <a:r>
              <a:rPr dirty="0" spc="20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non-</a:t>
            </a:r>
            <a:r>
              <a:rPr dirty="0">
                <a:solidFill>
                  <a:srgbClr val="000000"/>
                </a:solidFill>
              </a:rPr>
              <a:t>empty</a:t>
            </a:r>
            <a:r>
              <a:rPr dirty="0" spc="21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subset</a:t>
            </a:r>
            <a:r>
              <a:rPr dirty="0" spc="19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dirty="0" spc="21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TM</a:t>
            </a:r>
            <a:r>
              <a:rPr dirty="0" spc="1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descriptions</a:t>
            </a:r>
            <a:r>
              <a:rPr dirty="0" spc="1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such</a:t>
            </a:r>
            <a:r>
              <a:rPr dirty="0" spc="204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that</a:t>
            </a:r>
            <a:r>
              <a:rPr dirty="0" spc="20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for</a:t>
            </a:r>
            <a:r>
              <a:rPr dirty="0" spc="21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Cambria Math"/>
                <a:cs typeface="Cambria Math"/>
              </a:rPr>
              <a:t>M</a:t>
            </a:r>
            <a:r>
              <a:rPr dirty="0" baseline="-14957" sz="1950">
                <a:solidFill>
                  <a:srgbClr val="000000"/>
                </a:solidFill>
                <a:latin typeface="Cambria Math"/>
                <a:cs typeface="Cambria Math"/>
              </a:rPr>
              <a:t>1</a:t>
            </a:r>
            <a:r>
              <a:rPr dirty="0" baseline="-14957" sz="1950" spc="562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000000"/>
                </a:solidFill>
              </a:rPr>
              <a:t>and</a:t>
            </a:r>
            <a:r>
              <a:rPr dirty="0" sz="1800" spc="229">
                <a:solidFill>
                  <a:srgbClr val="000000"/>
                </a:solidFill>
              </a:rPr>
              <a:t> </a:t>
            </a:r>
            <a:r>
              <a:rPr dirty="0" sz="1800" spc="-25">
                <a:solidFill>
                  <a:srgbClr val="000000"/>
                </a:solidFill>
                <a:latin typeface="Cambria Math"/>
                <a:cs typeface="Cambria Math"/>
              </a:rPr>
              <a:t>M</a:t>
            </a:r>
            <a:r>
              <a:rPr dirty="0" baseline="-14957" sz="1950" spc="-37">
                <a:solidFill>
                  <a:srgbClr val="000000"/>
                </a:solidFill>
                <a:latin typeface="Cambria Math"/>
                <a:cs typeface="Cambria Math"/>
              </a:rPr>
              <a:t>2</a:t>
            </a:r>
            <a:endParaRPr baseline="-14957" sz="1950">
              <a:latin typeface="Cambria Math"/>
              <a:cs typeface="Cambria Math"/>
            </a:endParaRPr>
          </a:p>
          <a:p>
            <a:pPr algn="just" marL="128905">
              <a:lnSpc>
                <a:spcPct val="100000"/>
              </a:lnSpc>
              <a:spcBef>
                <a:spcPts val="1080"/>
              </a:spcBef>
            </a:pPr>
            <a:r>
              <a:rPr dirty="0">
                <a:solidFill>
                  <a:srgbClr val="000000"/>
                </a:solidFill>
              </a:rPr>
              <a:t>with</a:t>
            </a:r>
            <a:r>
              <a:rPr dirty="0" spc="1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L(</a:t>
            </a:r>
            <a:r>
              <a:rPr dirty="0">
                <a:solidFill>
                  <a:srgbClr val="000000"/>
                </a:solidFill>
                <a:latin typeface="Cambria Math"/>
                <a:cs typeface="Cambria Math"/>
              </a:rPr>
              <a:t>M</a:t>
            </a:r>
            <a:r>
              <a:rPr dirty="0" baseline="-14957" sz="1950">
                <a:solidFill>
                  <a:srgbClr val="000000"/>
                </a:solidFill>
                <a:latin typeface="Cambria Math"/>
                <a:cs typeface="Cambria Math"/>
              </a:rPr>
              <a:t>1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dirty="0" sz="1800" spc="-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dirty="0" sz="1800" spc="-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L(</a:t>
            </a:r>
            <a:r>
              <a:rPr dirty="0" sz="1800">
                <a:solidFill>
                  <a:srgbClr val="000000"/>
                </a:solidFill>
                <a:latin typeface="Cambria Math"/>
                <a:cs typeface="Cambria Math"/>
              </a:rPr>
              <a:t>M</a:t>
            </a:r>
            <a:r>
              <a:rPr dirty="0" baseline="-14957" sz="1950">
                <a:solidFill>
                  <a:srgbClr val="000000"/>
                </a:solidFill>
                <a:latin typeface="Cambria Math"/>
                <a:cs typeface="Cambria Math"/>
              </a:rPr>
              <a:t>2</a:t>
            </a:r>
            <a:r>
              <a:rPr dirty="0" sz="1800">
                <a:solidFill>
                  <a:srgbClr val="000000"/>
                </a:solidFill>
                <a:latin typeface="Times New Roman"/>
                <a:cs typeface="Times New Roman"/>
              </a:rPr>
              <a:t>),</a:t>
            </a:r>
            <a:r>
              <a:rPr dirty="0" sz="1800" spc="10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000000"/>
                </a:solidFill>
                <a:latin typeface="Cambria Math"/>
                <a:cs typeface="Cambria Math"/>
              </a:rPr>
              <a:t>M</a:t>
            </a:r>
            <a:r>
              <a:rPr dirty="0" baseline="-14957" sz="1950">
                <a:solidFill>
                  <a:srgbClr val="000000"/>
                </a:solidFill>
                <a:latin typeface="Cambria Math"/>
                <a:cs typeface="Cambria Math"/>
              </a:rPr>
              <a:t>1</a:t>
            </a:r>
            <a:r>
              <a:rPr dirty="0" baseline="-14957" sz="1950" spc="472">
                <a:solidFill>
                  <a:srgbClr val="000000"/>
                </a:solidFill>
                <a:latin typeface="Cambria Math"/>
                <a:cs typeface="Cambria Math"/>
              </a:rPr>
              <a:t>  </a:t>
            </a:r>
            <a:r>
              <a:rPr dirty="0" sz="1800">
                <a:solidFill>
                  <a:srgbClr val="000000"/>
                </a:solidFill>
                <a:latin typeface="Cambria Math"/>
                <a:cs typeface="Cambria Math"/>
              </a:rPr>
              <a:t>∈</a:t>
            </a:r>
            <a:r>
              <a:rPr dirty="0" sz="1800" spc="125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000000"/>
                </a:solidFill>
                <a:latin typeface="Cambria Math"/>
                <a:cs typeface="Cambria Math"/>
              </a:rPr>
              <a:t>𝑃</a:t>
            </a:r>
            <a:r>
              <a:rPr dirty="0" sz="1800" spc="45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000000"/>
                </a:solidFill>
                <a:latin typeface="Cambria Math"/>
                <a:cs typeface="Cambria Math"/>
              </a:rPr>
              <a:t>iff</a:t>
            </a:r>
            <a:r>
              <a:rPr dirty="0" sz="1800" spc="130">
                <a:solidFill>
                  <a:srgbClr val="000000"/>
                </a:solidFill>
                <a:latin typeface="Cambria Math"/>
                <a:cs typeface="Cambria Math"/>
              </a:rPr>
              <a:t>  </a:t>
            </a:r>
            <a:r>
              <a:rPr dirty="0" sz="1800">
                <a:solidFill>
                  <a:srgbClr val="000000"/>
                </a:solidFill>
                <a:latin typeface="Cambria Math"/>
                <a:cs typeface="Cambria Math"/>
              </a:rPr>
              <a:t>M</a:t>
            </a:r>
            <a:r>
              <a:rPr dirty="0" baseline="-14957" sz="1950">
                <a:solidFill>
                  <a:srgbClr val="000000"/>
                </a:solidFill>
                <a:latin typeface="Cambria Math"/>
                <a:cs typeface="Cambria Math"/>
              </a:rPr>
              <a:t>2</a:t>
            </a:r>
            <a:r>
              <a:rPr dirty="0" baseline="-14957" sz="1950" spc="419">
                <a:solidFill>
                  <a:srgbClr val="000000"/>
                </a:solidFill>
                <a:latin typeface="Cambria Math"/>
                <a:cs typeface="Cambria Math"/>
              </a:rPr>
              <a:t>  </a:t>
            </a:r>
            <a:r>
              <a:rPr dirty="0" sz="1800">
                <a:solidFill>
                  <a:srgbClr val="000000"/>
                </a:solidFill>
                <a:latin typeface="Cambria Math"/>
                <a:cs typeface="Cambria Math"/>
              </a:rPr>
              <a:t>∈</a:t>
            </a:r>
            <a:r>
              <a:rPr dirty="0" sz="1800" spc="11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000000"/>
                </a:solidFill>
                <a:latin typeface="Cambria Math"/>
                <a:cs typeface="Cambria Math"/>
              </a:rPr>
              <a:t>𝑃</a:t>
            </a:r>
            <a:r>
              <a:rPr dirty="0" sz="1800">
                <a:solidFill>
                  <a:srgbClr val="000000"/>
                </a:solidFill>
              </a:rPr>
              <a:t>. Then,</a:t>
            </a:r>
            <a:r>
              <a:rPr dirty="0" sz="1800" spc="1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P</a:t>
            </a:r>
            <a:r>
              <a:rPr dirty="0" sz="1800" spc="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is</a:t>
            </a:r>
            <a:r>
              <a:rPr dirty="0" sz="1800" spc="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undecidable.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</a:p>
          <a:p>
            <a:pPr algn="just" marL="76200">
              <a:lnSpc>
                <a:spcPct val="100000"/>
              </a:lnSpc>
              <a:spcBef>
                <a:spcPts val="5"/>
              </a:spcBef>
            </a:pPr>
            <a:r>
              <a:rPr dirty="0" b="1">
                <a:solidFill>
                  <a:srgbClr val="000000"/>
                </a:solidFill>
                <a:latin typeface="Calibri"/>
                <a:cs typeface="Calibri"/>
              </a:rPr>
              <a:t>Proof</a:t>
            </a:r>
            <a:r>
              <a:rPr dirty="0" spc="-4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10" b="1">
                <a:solidFill>
                  <a:srgbClr val="000000"/>
                </a:solidFill>
                <a:latin typeface="Calibri"/>
                <a:cs typeface="Calibri"/>
              </a:rPr>
              <a:t>attempt</a:t>
            </a:r>
            <a:r>
              <a:rPr dirty="0" spc="-4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pc="-3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000000"/>
                </a:solidFill>
                <a:latin typeface="Calibri"/>
                <a:cs typeface="Calibri"/>
              </a:rPr>
              <a:t>reduction</a:t>
            </a:r>
            <a:r>
              <a:rPr dirty="0" spc="-3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pc="-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55" b="1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 baseline="-20833" sz="1800" spc="-82" b="1">
                <a:solidFill>
                  <a:srgbClr val="000000"/>
                </a:solidFill>
                <a:latin typeface="Times New Roman"/>
                <a:cs typeface="Times New Roman"/>
              </a:rPr>
              <a:t>TM</a:t>
            </a:r>
            <a:r>
              <a:rPr dirty="0" baseline="-20833" sz="1800" spc="-3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spc="-50" b="1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algn="just" marL="76200" marR="127000">
              <a:lnSpc>
                <a:spcPct val="150000"/>
              </a:lnSpc>
            </a:pPr>
            <a:r>
              <a:rPr dirty="0">
                <a:solidFill>
                  <a:srgbClr val="000000"/>
                </a:solidFill>
              </a:rPr>
              <a:t>We</a:t>
            </a:r>
            <a:r>
              <a:rPr dirty="0" spc="-3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will</a:t>
            </a:r>
            <a:r>
              <a:rPr dirty="0" spc="-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reduce</a:t>
            </a:r>
            <a:r>
              <a:rPr dirty="0" spc="25">
                <a:solidFill>
                  <a:srgbClr val="000000"/>
                </a:solidFill>
              </a:rPr>
              <a:t> </a:t>
            </a:r>
            <a:r>
              <a:rPr dirty="0" spc="-65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 baseline="-20833" sz="1800" spc="-97">
                <a:solidFill>
                  <a:srgbClr val="000000"/>
                </a:solidFill>
                <a:latin typeface="Times New Roman"/>
                <a:cs typeface="Times New Roman"/>
              </a:rPr>
              <a:t>TM</a:t>
            </a:r>
            <a:r>
              <a:rPr dirty="0" baseline="-20833" sz="1800" spc="-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</a:rPr>
              <a:t>to</a:t>
            </a:r>
            <a:r>
              <a:rPr dirty="0" sz="1800" spc="-1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all </a:t>
            </a:r>
            <a:r>
              <a:rPr dirty="0" sz="1800" spc="-10">
                <a:solidFill>
                  <a:srgbClr val="000000"/>
                </a:solidFill>
              </a:rPr>
              <a:t>non-</a:t>
            </a:r>
            <a:r>
              <a:rPr dirty="0" sz="1800">
                <a:solidFill>
                  <a:srgbClr val="000000"/>
                </a:solidFill>
              </a:rPr>
              <a:t>trivial</a:t>
            </a:r>
            <a:r>
              <a:rPr dirty="0" sz="1800" spc="-1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property</a:t>
            </a:r>
            <a:r>
              <a:rPr dirty="0" sz="1800" spc="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problems.</a:t>
            </a:r>
            <a:r>
              <a:rPr dirty="0" sz="1800" spc="-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Denote</a:t>
            </a:r>
            <a:r>
              <a:rPr dirty="0" sz="1800" spc="1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any</a:t>
            </a:r>
            <a:r>
              <a:rPr dirty="0" sz="1800" spc="-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given</a:t>
            </a:r>
            <a:r>
              <a:rPr dirty="0" sz="1800" spc="-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problem</a:t>
            </a:r>
            <a:r>
              <a:rPr dirty="0" sz="1800" spc="-15">
                <a:solidFill>
                  <a:srgbClr val="000000"/>
                </a:solidFill>
              </a:rPr>
              <a:t> </a:t>
            </a:r>
            <a:r>
              <a:rPr dirty="0" sz="1800" spc="-25">
                <a:solidFill>
                  <a:srgbClr val="000000"/>
                </a:solidFill>
              </a:rPr>
              <a:t>P, </a:t>
            </a:r>
            <a:r>
              <a:rPr dirty="0" sz="1800">
                <a:solidFill>
                  <a:srgbClr val="000000"/>
                </a:solidFill>
              </a:rPr>
              <a:t>we</a:t>
            </a:r>
            <a:r>
              <a:rPr dirty="0" sz="1800" spc="7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have</a:t>
            </a:r>
            <a:r>
              <a:rPr dirty="0" sz="1800" spc="7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a</a:t>
            </a:r>
            <a:r>
              <a:rPr dirty="0" sz="1800" spc="70">
                <a:solidFill>
                  <a:srgbClr val="000000"/>
                </a:solidFill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decider</a:t>
            </a:r>
            <a:r>
              <a:rPr dirty="0" sz="1800" spc="7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mbria Math"/>
                <a:cs typeface="Cambria Math"/>
              </a:rPr>
              <a:t>𝐑</a:t>
            </a:r>
            <a:r>
              <a:rPr dirty="0" baseline="-14957" sz="1950">
                <a:solidFill>
                  <a:srgbClr val="000000"/>
                </a:solidFill>
                <a:latin typeface="Cambria Math"/>
                <a:cs typeface="Cambria Math"/>
              </a:rPr>
              <a:t>𝑷</a:t>
            </a:r>
            <a:r>
              <a:rPr dirty="0" baseline="-14957" sz="1950" spc="24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000000"/>
                </a:solidFill>
              </a:rPr>
              <a:t>and</a:t>
            </a:r>
            <a:r>
              <a:rPr dirty="0" sz="1800" spc="8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a</a:t>
            </a:r>
            <a:r>
              <a:rPr dirty="0" sz="1800" spc="7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Turing</a:t>
            </a:r>
            <a:r>
              <a:rPr dirty="0" sz="1800" spc="8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machine</a:t>
            </a:r>
            <a:r>
              <a:rPr dirty="0" sz="1800" spc="85">
                <a:solidFill>
                  <a:srgbClr val="000000"/>
                </a:solidFill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dirty="0" sz="1800" spc="7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such</a:t>
            </a:r>
            <a:r>
              <a:rPr dirty="0" sz="1800" spc="8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800" spc="7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00"/>
                </a:solidFill>
                <a:latin typeface="Calibri"/>
                <a:cs typeface="Calibri"/>
              </a:rPr>
              <a:t>&lt;T&gt;</a:t>
            </a:r>
            <a:r>
              <a:rPr dirty="0" sz="1800" spc="7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mbria Math"/>
                <a:cs typeface="Cambria Math"/>
              </a:rPr>
              <a:t>∈</a:t>
            </a:r>
            <a:r>
              <a:rPr dirty="0" sz="1800" spc="75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000000"/>
                </a:solidFill>
                <a:latin typeface="Cambria Math"/>
                <a:cs typeface="Cambria Math"/>
              </a:rPr>
              <a:t>𝐏</a:t>
            </a:r>
            <a:r>
              <a:rPr dirty="0" sz="1800">
                <a:solidFill>
                  <a:srgbClr val="000000"/>
                </a:solidFill>
              </a:rPr>
              <a:t>.</a:t>
            </a:r>
            <a:r>
              <a:rPr dirty="0" sz="1800" spc="7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For</a:t>
            </a:r>
            <a:r>
              <a:rPr dirty="0" sz="1800" spc="8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a</a:t>
            </a:r>
            <a:r>
              <a:rPr dirty="0" sz="1800" spc="8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given</a:t>
            </a:r>
            <a:r>
              <a:rPr dirty="0" sz="1800" spc="8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TM</a:t>
            </a:r>
            <a:r>
              <a:rPr dirty="0" sz="1800" spc="65">
                <a:solidFill>
                  <a:srgbClr val="000000"/>
                </a:solidFill>
              </a:rPr>
              <a:t> </a:t>
            </a:r>
            <a:r>
              <a:rPr dirty="0" sz="1800" spc="-50">
                <a:solidFill>
                  <a:srgbClr val="000000"/>
                </a:solidFill>
              </a:rPr>
              <a:t>M </a:t>
            </a:r>
            <a:r>
              <a:rPr dirty="0" sz="1800">
                <a:solidFill>
                  <a:srgbClr val="000000"/>
                </a:solidFill>
              </a:rPr>
              <a:t>and</a:t>
            </a:r>
            <a:r>
              <a:rPr dirty="0" sz="1800" spc="-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input</a:t>
            </a:r>
            <a:r>
              <a:rPr dirty="0" sz="1800" spc="-10">
                <a:solidFill>
                  <a:srgbClr val="000000"/>
                </a:solidFill>
              </a:rPr>
              <a:t> </a:t>
            </a:r>
            <a:r>
              <a:rPr dirty="0" sz="1800" spc="-75">
                <a:solidFill>
                  <a:srgbClr val="000000"/>
                </a:solidFill>
              </a:rPr>
              <a:t>w,</a:t>
            </a:r>
            <a:r>
              <a:rPr dirty="0" sz="1800" spc="-1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ideally</a:t>
            </a:r>
            <a:r>
              <a:rPr dirty="0" sz="1800" spc="-1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we</a:t>
            </a:r>
            <a:r>
              <a:rPr dirty="0" sz="1800" spc="-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construct</a:t>
            </a:r>
            <a:r>
              <a:rPr dirty="0" sz="1800" spc="-2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a</a:t>
            </a:r>
            <a:r>
              <a:rPr dirty="0" sz="1800" spc="-2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TM</a:t>
            </a:r>
            <a:r>
              <a:rPr dirty="0" sz="1800" spc="-20">
                <a:solidFill>
                  <a:srgbClr val="000000"/>
                </a:solidFill>
              </a:rPr>
              <a:t> </a:t>
            </a:r>
            <a:r>
              <a:rPr dirty="0" sz="1800" spc="55">
                <a:solidFill>
                  <a:srgbClr val="000000"/>
                </a:solidFill>
                <a:latin typeface="Cambria Math"/>
                <a:cs typeface="Cambria Math"/>
              </a:rPr>
              <a:t>M</a:t>
            </a:r>
            <a:r>
              <a:rPr dirty="0" baseline="-14957" sz="1950" spc="82">
                <a:solidFill>
                  <a:srgbClr val="000000"/>
                </a:solidFill>
                <a:latin typeface="Cambria Math"/>
                <a:cs typeface="Cambria Math"/>
              </a:rPr>
              <a:t>𝑤</a:t>
            </a:r>
            <a:r>
              <a:rPr dirty="0" baseline="-14957" sz="1950" spc="284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000000"/>
                </a:solidFill>
              </a:rPr>
              <a:t>s.t.</a:t>
            </a:r>
            <a:r>
              <a:rPr dirty="0" sz="1800" spc="36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  <a:latin typeface="Cambria Math"/>
                <a:cs typeface="Cambria Math"/>
              </a:rPr>
              <a:t>𝑀</a:t>
            </a:r>
            <a:r>
              <a:rPr dirty="0" sz="1800" spc="3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000000"/>
                </a:solidFill>
              </a:rPr>
              <a:t>accepts</a:t>
            </a:r>
            <a:r>
              <a:rPr dirty="0" sz="1800" spc="-1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w</a:t>
            </a:r>
            <a:r>
              <a:rPr dirty="0" sz="1800" spc="-1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iff</a:t>
            </a:r>
            <a:r>
              <a:rPr dirty="0" sz="1800" spc="180">
                <a:solidFill>
                  <a:srgbClr val="000000"/>
                </a:solidFill>
              </a:rPr>
              <a:t>  </a:t>
            </a:r>
            <a:r>
              <a:rPr dirty="0" sz="1800">
                <a:solidFill>
                  <a:srgbClr val="000000"/>
                </a:solidFill>
                <a:latin typeface="Cambria Math"/>
                <a:cs typeface="Cambria Math"/>
              </a:rPr>
              <a:t>&lt;</a:t>
            </a:r>
            <a:r>
              <a:rPr dirty="0" sz="1800" spc="8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dirty="0" sz="1800" spc="55">
                <a:solidFill>
                  <a:srgbClr val="000000"/>
                </a:solidFill>
                <a:latin typeface="Cambria Math"/>
                <a:cs typeface="Cambria Math"/>
              </a:rPr>
              <a:t>M</a:t>
            </a:r>
            <a:r>
              <a:rPr dirty="0" baseline="-14957" sz="1950" spc="82">
                <a:solidFill>
                  <a:srgbClr val="000000"/>
                </a:solidFill>
                <a:latin typeface="Cambria Math"/>
                <a:cs typeface="Cambria Math"/>
              </a:rPr>
              <a:t>𝑤</a:t>
            </a:r>
            <a:r>
              <a:rPr dirty="0" baseline="-14957" sz="1950" spc="442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000000"/>
                </a:solidFill>
                <a:latin typeface="Cambria Math"/>
                <a:cs typeface="Cambria Math"/>
              </a:rPr>
              <a:t>&gt;</a:t>
            </a:r>
            <a:r>
              <a:rPr dirty="0" sz="1800" spc="-25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000000"/>
                </a:solidFill>
                <a:latin typeface="Cambria Math"/>
                <a:cs typeface="Cambria Math"/>
              </a:rPr>
              <a:t>∈</a:t>
            </a:r>
            <a:r>
              <a:rPr dirty="0" sz="1800" spc="8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dirty="0" sz="1800" spc="-25">
                <a:solidFill>
                  <a:srgbClr val="000000"/>
                </a:solidFill>
                <a:latin typeface="Cambria Math"/>
                <a:cs typeface="Cambria Math"/>
              </a:rPr>
              <a:t>𝑃</a:t>
            </a:r>
            <a:r>
              <a:rPr dirty="0" sz="1800" spc="-25">
                <a:solidFill>
                  <a:srgbClr val="000000"/>
                </a:solidFill>
              </a:rPr>
              <a:t>.</a:t>
            </a:r>
            <a:endParaRPr sz="1800">
              <a:latin typeface="Cambria Math"/>
              <a:cs typeface="Cambria Math"/>
            </a:endParaRPr>
          </a:p>
          <a:p>
            <a:pPr marL="396240">
              <a:lnSpc>
                <a:spcPct val="100000"/>
              </a:lnSpc>
              <a:spcBef>
                <a:spcPts val="1090"/>
              </a:spcBef>
            </a:pPr>
            <a:r>
              <a:rPr dirty="0" spc="-25">
                <a:solidFill>
                  <a:srgbClr val="000000"/>
                </a:solidFill>
              </a:rPr>
              <a:t>(T)</a:t>
            </a:r>
          </a:p>
        </p:txBody>
      </p:sp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0800" y="63300"/>
            <a:ext cx="411550" cy="20359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02840" y="1644003"/>
            <a:ext cx="640843" cy="301703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89841" y="1714329"/>
            <a:ext cx="100091" cy="20320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58459" y="1683351"/>
            <a:ext cx="462183" cy="25381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11799" y="1656506"/>
            <a:ext cx="1376117" cy="265473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477071" y="1653886"/>
            <a:ext cx="914351" cy="283602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04615" y="33771"/>
            <a:ext cx="1719310" cy="260431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469622" y="1672908"/>
            <a:ext cx="812286" cy="301519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405068" y="2630578"/>
            <a:ext cx="1624701" cy="281774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313297" y="2673664"/>
            <a:ext cx="750291" cy="218439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141951" y="2716334"/>
            <a:ext cx="260894" cy="187960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520435" y="2732605"/>
            <a:ext cx="443457" cy="144672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079728" y="2699924"/>
            <a:ext cx="861851" cy="206739"/>
          </a:xfrm>
          <a:prstGeom prst="rect">
            <a:avLst/>
          </a:prstGeom>
        </p:spPr>
      </p:pic>
      <p:sp>
        <p:nvSpPr>
          <p:cNvPr id="25" name="object 25" descr=""/>
          <p:cNvSpPr/>
          <p:nvPr/>
        </p:nvSpPr>
        <p:spPr>
          <a:xfrm>
            <a:off x="6259365" y="2889570"/>
            <a:ext cx="45085" cy="43180"/>
          </a:xfrm>
          <a:custGeom>
            <a:avLst/>
            <a:gdLst/>
            <a:ahLst/>
            <a:cxnLst/>
            <a:rect l="l" t="t" r="r" b="b"/>
            <a:pathLst>
              <a:path w="45085" h="43180">
                <a:moveTo>
                  <a:pt x="13232" y="20212"/>
                </a:moveTo>
                <a:lnTo>
                  <a:pt x="5447" y="30565"/>
                </a:lnTo>
                <a:lnTo>
                  <a:pt x="108" y="38795"/>
                </a:lnTo>
                <a:lnTo>
                  <a:pt x="0" y="38963"/>
                </a:lnTo>
                <a:lnTo>
                  <a:pt x="480" y="41208"/>
                </a:lnTo>
                <a:lnTo>
                  <a:pt x="3362" y="43078"/>
                </a:lnTo>
                <a:lnTo>
                  <a:pt x="4737" y="43078"/>
                </a:lnTo>
                <a:lnTo>
                  <a:pt x="21706" y="27415"/>
                </a:lnTo>
                <a:lnTo>
                  <a:pt x="18648" y="27415"/>
                </a:lnTo>
                <a:lnTo>
                  <a:pt x="13724" y="23708"/>
                </a:lnTo>
                <a:lnTo>
                  <a:pt x="13232" y="20212"/>
                </a:lnTo>
                <a:close/>
              </a:path>
              <a:path w="45085" h="43180">
                <a:moveTo>
                  <a:pt x="40501" y="0"/>
                </a:moveTo>
                <a:lnTo>
                  <a:pt x="13232" y="20212"/>
                </a:lnTo>
                <a:lnTo>
                  <a:pt x="13724" y="23708"/>
                </a:lnTo>
                <a:lnTo>
                  <a:pt x="18648" y="27415"/>
                </a:lnTo>
                <a:lnTo>
                  <a:pt x="22083" y="26930"/>
                </a:lnTo>
                <a:lnTo>
                  <a:pt x="16937" y="15285"/>
                </a:lnTo>
                <a:lnTo>
                  <a:pt x="20436" y="14792"/>
                </a:lnTo>
                <a:lnTo>
                  <a:pt x="31897" y="14792"/>
                </a:lnTo>
                <a:lnTo>
                  <a:pt x="34221" y="12292"/>
                </a:lnTo>
                <a:lnTo>
                  <a:pt x="43620" y="8000"/>
                </a:lnTo>
                <a:lnTo>
                  <a:pt x="44623" y="5313"/>
                </a:lnTo>
                <a:lnTo>
                  <a:pt x="42682" y="1059"/>
                </a:lnTo>
                <a:lnTo>
                  <a:pt x="40501" y="0"/>
                </a:lnTo>
                <a:close/>
              </a:path>
              <a:path w="45085" h="43180">
                <a:moveTo>
                  <a:pt x="22083" y="26930"/>
                </a:moveTo>
                <a:lnTo>
                  <a:pt x="18648" y="27415"/>
                </a:lnTo>
                <a:lnTo>
                  <a:pt x="21706" y="27415"/>
                </a:lnTo>
                <a:lnTo>
                  <a:pt x="22083" y="26930"/>
                </a:lnTo>
                <a:close/>
              </a:path>
              <a:path w="45085" h="43180">
                <a:moveTo>
                  <a:pt x="31897" y="14792"/>
                </a:moveTo>
                <a:lnTo>
                  <a:pt x="20436" y="14792"/>
                </a:lnTo>
                <a:lnTo>
                  <a:pt x="25360" y="18500"/>
                </a:lnTo>
                <a:lnTo>
                  <a:pt x="25853" y="21998"/>
                </a:lnTo>
                <a:lnTo>
                  <a:pt x="28633" y="18304"/>
                </a:lnTo>
                <a:lnTo>
                  <a:pt x="31897" y="14792"/>
                </a:lnTo>
                <a:close/>
              </a:path>
              <a:path w="45085" h="43180">
                <a:moveTo>
                  <a:pt x="20436" y="14792"/>
                </a:moveTo>
                <a:lnTo>
                  <a:pt x="16937" y="15285"/>
                </a:lnTo>
                <a:lnTo>
                  <a:pt x="15086" y="17748"/>
                </a:lnTo>
                <a:lnTo>
                  <a:pt x="17157" y="15285"/>
                </a:lnTo>
                <a:lnTo>
                  <a:pt x="21091" y="15285"/>
                </a:lnTo>
                <a:lnTo>
                  <a:pt x="20436" y="14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object 26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382292" y="2718616"/>
            <a:ext cx="227637" cy="209274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725131" y="2678429"/>
            <a:ext cx="1323221" cy="267774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05639" y="386304"/>
            <a:ext cx="1658623" cy="309828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480640" y="479663"/>
            <a:ext cx="839208" cy="204684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385092" y="512297"/>
            <a:ext cx="491657" cy="181963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925721" y="520757"/>
            <a:ext cx="192614" cy="214629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501057" y="476741"/>
            <a:ext cx="3380735" cy="313813"/>
          </a:xfrm>
          <a:prstGeom prst="rect">
            <a:avLst/>
          </a:prstGeom>
        </p:spPr>
      </p:pic>
      <p:sp>
        <p:nvSpPr>
          <p:cNvPr id="33" name="object 33" descr=""/>
          <p:cNvSpPr/>
          <p:nvPr/>
        </p:nvSpPr>
        <p:spPr>
          <a:xfrm>
            <a:off x="5171151" y="4538191"/>
            <a:ext cx="2752725" cy="0"/>
          </a:xfrm>
          <a:custGeom>
            <a:avLst/>
            <a:gdLst/>
            <a:ahLst/>
            <a:cxnLst/>
            <a:rect l="l" t="t" r="r" b="b"/>
            <a:pathLst>
              <a:path w="2752725" h="0">
                <a:moveTo>
                  <a:pt x="0" y="0"/>
                </a:moveTo>
                <a:lnTo>
                  <a:pt x="2752451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4" name="object 34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713301" y="3208646"/>
            <a:ext cx="227693" cy="254622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004839" y="3269877"/>
            <a:ext cx="316083" cy="205612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384727" y="3222583"/>
            <a:ext cx="894780" cy="243833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352894" y="3200266"/>
            <a:ext cx="1445079" cy="276777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922166" y="3228327"/>
            <a:ext cx="768515" cy="241033"/>
          </a:xfrm>
          <a:prstGeom prst="rect">
            <a:avLst/>
          </a:prstGeom>
        </p:spPr>
      </p:pic>
      <p:sp>
        <p:nvSpPr>
          <p:cNvPr id="39" name="object 3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910" y="2110054"/>
            <a:ext cx="7674292" cy="144126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6647683"/>
            <a:ext cx="9144000" cy="210820"/>
            <a:chOff x="0" y="6647683"/>
            <a:chExt cx="9144000" cy="21082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47683"/>
              <a:ext cx="9144000" cy="2438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72072"/>
              <a:ext cx="9144000" cy="18592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667207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5269" rIns="0" bIns="0" rtlCol="0" vert="horz">
            <a:spAutoFit/>
          </a:bodyPr>
          <a:lstStyle/>
          <a:p>
            <a:pPr marL="490855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Rice’s</a:t>
            </a:r>
            <a:r>
              <a:rPr dirty="0" spc="-105"/>
              <a:t> </a:t>
            </a:r>
            <a:r>
              <a:rPr dirty="0"/>
              <a:t>Theorem</a:t>
            </a:r>
            <a:r>
              <a:rPr dirty="0" spc="-114"/>
              <a:t> </a:t>
            </a:r>
            <a:r>
              <a:rPr dirty="0"/>
              <a:t>and</a:t>
            </a:r>
            <a:r>
              <a:rPr dirty="0" spc="-100"/>
              <a:t> </a:t>
            </a:r>
            <a:r>
              <a:rPr dirty="0" spc="-20"/>
              <a:t>Proof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670255" y="1617726"/>
            <a:ext cx="3700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Proof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attempt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by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reduction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from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60" b="1">
                <a:latin typeface="Times New Roman"/>
                <a:cs typeface="Times New Roman"/>
              </a:rPr>
              <a:t>L</a:t>
            </a:r>
            <a:r>
              <a:rPr dirty="0" baseline="-20833" sz="1800" spc="-89" b="1">
                <a:latin typeface="Times New Roman"/>
                <a:cs typeface="Times New Roman"/>
              </a:rPr>
              <a:t>TM</a:t>
            </a:r>
            <a:r>
              <a:rPr dirty="0" baseline="-20833" sz="1800" spc="-22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70255" y="3537539"/>
            <a:ext cx="7983220" cy="2084705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Calibri"/>
                <a:cs typeface="Calibri"/>
              </a:rPr>
              <a:t>If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45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𝑤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 have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L(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𝑤</a:t>
            </a:r>
            <a:r>
              <a:rPr dirty="0" sz="1800">
                <a:latin typeface="Calibri"/>
                <a:cs typeface="Calibri"/>
              </a:rPr>
              <a:t>(T))=L(T).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&lt;T&gt;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𝑃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&lt;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𝑤</a:t>
            </a:r>
            <a:r>
              <a:rPr dirty="0" sz="1800">
                <a:latin typeface="Cambria Math"/>
                <a:cs typeface="Cambria Math"/>
              </a:rPr>
              <a:t>(𝑇)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</a:t>
            </a:r>
            <a:r>
              <a:rPr dirty="0" sz="1800" spc="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𝑃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8100" marR="30480">
              <a:lnSpc>
                <a:spcPct val="150000"/>
              </a:lnSpc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27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335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rejects</a:t>
            </a:r>
            <a:r>
              <a:rPr dirty="0" sz="1800" spc="2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2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loops</a:t>
            </a:r>
            <a:r>
              <a:rPr dirty="0" sz="1800" spc="2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28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𝑤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2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2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2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L(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𝑤</a:t>
            </a:r>
            <a:r>
              <a:rPr dirty="0" sz="1800">
                <a:latin typeface="Calibri"/>
                <a:cs typeface="Calibri"/>
              </a:rPr>
              <a:t>(T))=</a:t>
            </a:r>
            <a:r>
              <a:rPr dirty="0" sz="1800" spc="29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∅</a:t>
            </a:r>
            <a:r>
              <a:rPr dirty="0" sz="1800">
                <a:latin typeface="Calibri"/>
                <a:cs typeface="Calibri"/>
              </a:rPr>
              <a:t>.</a:t>
            </a:r>
            <a:r>
              <a:rPr dirty="0" sz="1800" spc="2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Now</a:t>
            </a:r>
            <a:r>
              <a:rPr dirty="0" sz="1800" spc="2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&lt;</a:t>
            </a:r>
            <a:r>
              <a:rPr dirty="0" sz="1800" spc="290">
                <a:latin typeface="Calibri"/>
                <a:cs typeface="Calibri"/>
              </a:rPr>
              <a:t> </a:t>
            </a:r>
            <a:r>
              <a:rPr dirty="0" sz="1800" spc="55">
                <a:latin typeface="Cambria Math"/>
                <a:cs typeface="Cambria Math"/>
              </a:rPr>
              <a:t>M</a:t>
            </a:r>
            <a:r>
              <a:rPr dirty="0" baseline="-14957" sz="1950" spc="82">
                <a:latin typeface="Cambria Math"/>
                <a:cs typeface="Cambria Math"/>
              </a:rPr>
              <a:t>𝑤</a:t>
            </a:r>
            <a:r>
              <a:rPr dirty="0" baseline="-14957" sz="1950" spc="31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(𝑇)</a:t>
            </a:r>
            <a:r>
              <a:rPr dirty="0" sz="1800">
                <a:latin typeface="Calibri"/>
                <a:cs typeface="Calibri"/>
              </a:rPr>
              <a:t>&gt;</a:t>
            </a:r>
            <a:r>
              <a:rPr dirty="0" sz="1800" spc="27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∉</a:t>
            </a:r>
            <a:r>
              <a:rPr dirty="0" sz="1800" spc="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𝑃</a:t>
            </a:r>
            <a:r>
              <a:rPr dirty="0" sz="1800" spc="434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iff</a:t>
            </a:r>
            <a:r>
              <a:rPr dirty="0" sz="1800" spc="300">
                <a:latin typeface="Cambria Math"/>
                <a:cs typeface="Cambria Math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 </a:t>
            </a:r>
            <a:r>
              <a:rPr dirty="0" sz="1800">
                <a:latin typeface="Calibri"/>
                <a:cs typeface="Calibri"/>
              </a:rPr>
              <a:t>machines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empty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property.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080"/>
              </a:spcBef>
            </a:pPr>
            <a:r>
              <a:rPr dirty="0" sz="1800" spc="-10" b="1">
                <a:latin typeface="Calibri"/>
                <a:cs typeface="Calibri"/>
              </a:rPr>
              <a:t>Obviously,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this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is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not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true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for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all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property.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085"/>
              </a:spcBef>
            </a:pPr>
            <a:r>
              <a:rPr dirty="0" sz="1800" b="1">
                <a:latin typeface="Calibri"/>
                <a:cs typeface="Calibri"/>
              </a:rPr>
              <a:t>Can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we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do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something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differently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when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empty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language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is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not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</a:t>
            </a:r>
            <a:r>
              <a:rPr dirty="0" sz="1800" spc="-10" b="1">
                <a:latin typeface="Calibri"/>
                <a:cs typeface="Calibri"/>
              </a:rPr>
              <a:t> property?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296155" y="1679448"/>
            <a:ext cx="3386454" cy="463550"/>
          </a:xfrm>
          <a:custGeom>
            <a:avLst/>
            <a:gdLst/>
            <a:ahLst/>
            <a:cxnLst/>
            <a:rect l="l" t="t" r="r" b="b"/>
            <a:pathLst>
              <a:path w="3386454" h="463550">
                <a:moveTo>
                  <a:pt x="0" y="463296"/>
                </a:moveTo>
                <a:lnTo>
                  <a:pt x="3386328" y="463296"/>
                </a:lnTo>
                <a:lnTo>
                  <a:pt x="3386328" y="0"/>
                </a:lnTo>
                <a:lnTo>
                  <a:pt x="0" y="0"/>
                </a:lnTo>
                <a:lnTo>
                  <a:pt x="0" y="46329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374896" y="1793240"/>
            <a:ext cx="14395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15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13" name="object 13" descr=""/>
          <p:cNvSpPr txBox="1"/>
          <p:nvPr/>
        </p:nvSpPr>
        <p:spPr>
          <a:xfrm>
            <a:off x="5920994" y="1793240"/>
            <a:ext cx="1677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&lt;</a:t>
            </a:r>
            <a:r>
              <a:rPr dirty="0" sz="1800" spc="15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𝑤</a:t>
            </a:r>
            <a:r>
              <a:rPr dirty="0" sz="1800">
                <a:latin typeface="Cambria Math"/>
                <a:cs typeface="Cambria Math"/>
              </a:rPr>
              <a:t>(𝑇)</a:t>
            </a:r>
            <a:r>
              <a:rPr dirty="0" sz="1800" spc="15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</a:t>
            </a:r>
            <a:r>
              <a:rPr dirty="0" sz="1800" spc="4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160">
                <a:latin typeface="Cambria Math"/>
                <a:cs typeface="Cambria Math"/>
              </a:rPr>
              <a:t> </a:t>
            </a:r>
            <a:r>
              <a:rPr dirty="0" sz="1800" spc="-35">
                <a:latin typeface="Cambria Math"/>
                <a:cs typeface="Cambria Math"/>
              </a:rPr>
              <a:t>𝑃</a:t>
            </a:r>
            <a:r>
              <a:rPr dirty="0" sz="1800" spc="-3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66596" y="2018792"/>
            <a:ext cx="2749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(T)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910" y="2110054"/>
            <a:ext cx="7674292" cy="144126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6647683"/>
            <a:ext cx="9144000" cy="210820"/>
            <a:chOff x="0" y="6647683"/>
            <a:chExt cx="9144000" cy="21082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47683"/>
              <a:ext cx="9144000" cy="2438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72072"/>
              <a:ext cx="9144000" cy="18592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667207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5269" rIns="0" bIns="0" rtlCol="0" vert="horz">
            <a:spAutoFit/>
          </a:bodyPr>
          <a:lstStyle/>
          <a:p>
            <a:pPr marL="490855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Rice’s</a:t>
            </a:r>
            <a:r>
              <a:rPr dirty="0" spc="-105"/>
              <a:t> </a:t>
            </a:r>
            <a:r>
              <a:rPr dirty="0"/>
              <a:t>Theorem</a:t>
            </a:r>
            <a:r>
              <a:rPr dirty="0" spc="-114"/>
              <a:t> </a:t>
            </a:r>
            <a:r>
              <a:rPr dirty="0"/>
              <a:t>and</a:t>
            </a:r>
            <a:r>
              <a:rPr dirty="0" spc="-100"/>
              <a:t> </a:t>
            </a:r>
            <a:r>
              <a:rPr dirty="0" spc="-20"/>
              <a:t>Proof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370636" y="3539061"/>
            <a:ext cx="8691245" cy="2921000"/>
          </a:xfrm>
          <a:prstGeom prst="rect">
            <a:avLst/>
          </a:prstGeom>
        </p:spPr>
        <p:txBody>
          <a:bodyPr wrap="square" lIns="0" tIns="15176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195"/>
              </a:spcBef>
            </a:pPr>
            <a:r>
              <a:rPr dirty="0" sz="1800" spc="-45">
                <a:latin typeface="Calibri"/>
                <a:cs typeface="Calibri"/>
              </a:rPr>
              <a:t>Take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any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P,</a:t>
            </a:r>
            <a:r>
              <a:rPr dirty="0" sz="1800" spc="4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let 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∅</a:t>
            </a:r>
            <a:r>
              <a:rPr dirty="0" baseline="-14957" sz="1950" spc="277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TM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such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𝐿(M</a:t>
            </a:r>
            <a:r>
              <a:rPr dirty="0" baseline="-14957" sz="1950">
                <a:latin typeface="Cambria Math"/>
                <a:cs typeface="Cambria Math"/>
              </a:rPr>
              <a:t>∅</a:t>
            </a:r>
            <a:r>
              <a:rPr dirty="0" sz="1800">
                <a:latin typeface="Cambria Math"/>
                <a:cs typeface="Cambria Math"/>
              </a:rPr>
              <a:t>)</a:t>
            </a:r>
            <a:r>
              <a:rPr dirty="0" sz="1800" spc="8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8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∅</a:t>
            </a:r>
            <a:r>
              <a:rPr dirty="0" sz="1800">
                <a:latin typeface="Calibri"/>
                <a:cs typeface="Calibri"/>
              </a:rPr>
              <a:t>.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&lt;</a:t>
            </a:r>
            <a:r>
              <a:rPr dirty="0" sz="1800" spc="8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∅</a:t>
            </a:r>
            <a:r>
              <a:rPr dirty="0" baseline="-14957" sz="1950" spc="382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&gt;∈</a:t>
            </a:r>
            <a:r>
              <a:rPr dirty="0" sz="1800" spc="8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𝑃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its’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complement </a:t>
            </a:r>
            <a:r>
              <a:rPr dirty="0" sz="1800" spc="-620">
                <a:latin typeface="Cambria Math"/>
                <a:cs typeface="Cambria Math"/>
              </a:rPr>
              <a:t>𝑃</a:t>
            </a:r>
            <a:r>
              <a:rPr dirty="0" baseline="10802" sz="2700" spc="-930">
                <a:latin typeface="Cambria Math"/>
                <a:cs typeface="Cambria Math"/>
              </a:rPr>
              <a:t>ത</a:t>
            </a:r>
            <a:r>
              <a:rPr dirty="0" sz="1800" spc="-62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1095"/>
              </a:spcBef>
            </a:pPr>
            <a:r>
              <a:rPr dirty="0" sz="1800" spc="-20">
                <a:latin typeface="Calibri"/>
                <a:cs typeface="Calibri"/>
              </a:rPr>
              <a:t>Obviously, </a:t>
            </a:r>
            <a:r>
              <a:rPr dirty="0" sz="1800">
                <a:latin typeface="Calibri"/>
                <a:cs typeface="Calibri"/>
              </a:rPr>
              <a:t>P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decider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iff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919">
                <a:latin typeface="Cambria Math"/>
                <a:cs typeface="Cambria Math"/>
              </a:rPr>
              <a:t>𝑃</a:t>
            </a:r>
            <a:r>
              <a:rPr dirty="0" baseline="10802" sz="2700" spc="-1380">
                <a:latin typeface="Cambria Math"/>
                <a:cs typeface="Cambria Math"/>
              </a:rPr>
              <a:t>ത</a:t>
            </a:r>
            <a:r>
              <a:rPr dirty="0" baseline="10802" sz="2700" spc="112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decider.</a:t>
            </a:r>
            <a:endParaRPr sz="18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1080"/>
              </a:spcBef>
            </a:pPr>
            <a:r>
              <a:rPr dirty="0" sz="1800" spc="-25">
                <a:latin typeface="Calibri"/>
                <a:cs typeface="Calibri"/>
              </a:rPr>
              <a:t>Moreover,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there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always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exists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&lt;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950">
                <a:latin typeface="Cambria Math"/>
                <a:cs typeface="Cambria Math"/>
              </a:rPr>
              <a:t>𝑇</a:t>
            </a:r>
            <a:r>
              <a:rPr dirty="0" baseline="10802" sz="2700" spc="-1425">
                <a:latin typeface="Cambria Math"/>
                <a:cs typeface="Cambria Math"/>
              </a:rPr>
              <a:t>ത</a:t>
            </a:r>
            <a:r>
              <a:rPr dirty="0" baseline="10802" sz="2700" spc="187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&gt;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80">
                <a:latin typeface="Cambria Math"/>
                <a:cs typeface="Cambria Math"/>
              </a:rPr>
              <a:t> </a:t>
            </a:r>
            <a:r>
              <a:rPr dirty="0" sz="1800" spc="-919">
                <a:latin typeface="Cambria Math"/>
                <a:cs typeface="Cambria Math"/>
              </a:rPr>
              <a:t>𝑃</a:t>
            </a:r>
            <a:r>
              <a:rPr dirty="0" baseline="10802" sz="2700" spc="-1380">
                <a:latin typeface="Cambria Math"/>
                <a:cs typeface="Cambria Math"/>
              </a:rPr>
              <a:t>ത</a:t>
            </a:r>
            <a:r>
              <a:rPr dirty="0" baseline="10802" sz="2700" spc="127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</a:t>
            </a:r>
            <a:r>
              <a:rPr dirty="0" sz="1800" spc="3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proper</a:t>
            </a:r>
            <a:r>
              <a:rPr dirty="0" sz="1800" spc="-10">
                <a:latin typeface="Calibri"/>
                <a:cs typeface="Calibri"/>
              </a:rPr>
              <a:t> subset.</a:t>
            </a:r>
            <a:endParaRPr sz="18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𝑤</a:t>
            </a:r>
            <a:r>
              <a:rPr dirty="0" sz="1800">
                <a:latin typeface="Calibri"/>
                <a:cs typeface="Calibri"/>
              </a:rPr>
              <a:t>, we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4">
                <a:latin typeface="Calibri"/>
                <a:cs typeface="Calibri"/>
              </a:rPr>
              <a:t>L(</a:t>
            </a:r>
            <a:r>
              <a:rPr dirty="0" sz="1800" spc="-254">
                <a:latin typeface="Cambria Math"/>
                <a:cs typeface="Cambria Math"/>
              </a:rPr>
              <a:t>M</a:t>
            </a:r>
            <a:r>
              <a:rPr dirty="0" baseline="-14957" sz="1950" spc="-382">
                <a:latin typeface="Cambria Math"/>
                <a:cs typeface="Cambria Math"/>
              </a:rPr>
              <a:t>𝑤</a:t>
            </a:r>
            <a:r>
              <a:rPr dirty="0" sz="1800" spc="-254">
                <a:latin typeface="Calibri"/>
                <a:cs typeface="Calibri"/>
              </a:rPr>
              <a:t>(</a:t>
            </a:r>
            <a:r>
              <a:rPr dirty="0" sz="1800" spc="-254">
                <a:latin typeface="Cambria Math"/>
                <a:cs typeface="Cambria Math"/>
              </a:rPr>
              <a:t>𝑇</a:t>
            </a:r>
            <a:r>
              <a:rPr dirty="0" baseline="10802" sz="2700" spc="-382">
                <a:latin typeface="Cambria Math"/>
                <a:cs typeface="Cambria Math"/>
              </a:rPr>
              <a:t>ത</a:t>
            </a:r>
            <a:r>
              <a:rPr dirty="0" baseline="10802" sz="2700" spc="187">
                <a:latin typeface="Cambria Math"/>
                <a:cs typeface="Cambria Math"/>
              </a:rPr>
              <a:t> </a:t>
            </a:r>
            <a:r>
              <a:rPr dirty="0" sz="1800" spc="-280">
                <a:latin typeface="Calibri"/>
                <a:cs typeface="Calibri"/>
              </a:rPr>
              <a:t>))=L(</a:t>
            </a:r>
            <a:r>
              <a:rPr dirty="0" sz="1800" spc="-280">
                <a:latin typeface="Cambria Math"/>
                <a:cs typeface="Cambria Math"/>
              </a:rPr>
              <a:t>𝑇</a:t>
            </a:r>
            <a:r>
              <a:rPr dirty="0" baseline="10802" sz="2700" spc="-419">
                <a:latin typeface="Cambria Math"/>
                <a:cs typeface="Cambria Math"/>
              </a:rPr>
              <a:t>ത</a:t>
            </a:r>
            <a:r>
              <a:rPr dirty="0" baseline="10802" sz="2700" spc="187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).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&lt;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950">
                <a:latin typeface="Cambria Math"/>
                <a:cs typeface="Cambria Math"/>
              </a:rPr>
              <a:t>𝑇</a:t>
            </a:r>
            <a:r>
              <a:rPr dirty="0" baseline="10802" sz="2700" spc="-1425">
                <a:latin typeface="Cambria Math"/>
                <a:cs typeface="Cambria Math"/>
              </a:rPr>
              <a:t>ത</a:t>
            </a:r>
            <a:r>
              <a:rPr dirty="0" baseline="10802" sz="2700" spc="187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&gt;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𝑃</a:t>
            </a:r>
            <a:r>
              <a:rPr dirty="0" sz="1800">
                <a:latin typeface="Calibri"/>
                <a:cs typeface="Calibri"/>
              </a:rPr>
              <a:t>, we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&lt;</a:t>
            </a:r>
            <a:r>
              <a:rPr dirty="0" sz="1800" spc="90">
                <a:latin typeface="Cambria Math"/>
                <a:cs typeface="Cambria Math"/>
              </a:rPr>
              <a:t> </a:t>
            </a:r>
            <a:r>
              <a:rPr dirty="0" sz="1800" spc="55">
                <a:latin typeface="Cambria Math"/>
                <a:cs typeface="Cambria Math"/>
              </a:rPr>
              <a:t>M</a:t>
            </a:r>
            <a:r>
              <a:rPr dirty="0" baseline="-14957" sz="1950" spc="82">
                <a:latin typeface="Cambria Math"/>
                <a:cs typeface="Cambria Math"/>
              </a:rPr>
              <a:t>𝑤</a:t>
            </a:r>
            <a:r>
              <a:rPr dirty="0" baseline="-14957" sz="1950" spc="457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 spc="-615">
                <a:latin typeface="Cambria Math"/>
                <a:cs typeface="Cambria Math"/>
              </a:rPr>
              <a:t>𝑃</a:t>
            </a:r>
            <a:r>
              <a:rPr dirty="0" baseline="10802" sz="2700" spc="-922">
                <a:latin typeface="Cambria Math"/>
                <a:cs typeface="Cambria Math"/>
              </a:rPr>
              <a:t>ത</a:t>
            </a:r>
            <a:r>
              <a:rPr dirty="0" sz="1800" spc="-61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1120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50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rejects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loops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𝑤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4">
                <a:latin typeface="Calibri"/>
                <a:cs typeface="Calibri"/>
              </a:rPr>
              <a:t>L(</a:t>
            </a:r>
            <a:r>
              <a:rPr dirty="0" sz="1800" spc="-254">
                <a:latin typeface="Cambria Math"/>
                <a:cs typeface="Cambria Math"/>
              </a:rPr>
              <a:t>M</a:t>
            </a:r>
            <a:r>
              <a:rPr dirty="0" baseline="-14957" sz="1950" spc="-382">
                <a:latin typeface="Cambria Math"/>
                <a:cs typeface="Cambria Math"/>
              </a:rPr>
              <a:t>𝑤</a:t>
            </a:r>
            <a:r>
              <a:rPr dirty="0" sz="1800" spc="-254">
                <a:latin typeface="Calibri"/>
                <a:cs typeface="Calibri"/>
              </a:rPr>
              <a:t>(</a:t>
            </a:r>
            <a:r>
              <a:rPr dirty="0" sz="1800" spc="-254">
                <a:latin typeface="Cambria Math"/>
                <a:cs typeface="Cambria Math"/>
              </a:rPr>
              <a:t>𝑇</a:t>
            </a:r>
            <a:r>
              <a:rPr dirty="0" baseline="10802" sz="2700" spc="-382">
                <a:latin typeface="Cambria Math"/>
                <a:cs typeface="Cambria Math"/>
              </a:rPr>
              <a:t>ത</a:t>
            </a:r>
            <a:r>
              <a:rPr dirty="0" baseline="10802" sz="2700" spc="187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))=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∅</a:t>
            </a:r>
            <a:r>
              <a:rPr dirty="0" sz="1800">
                <a:latin typeface="Calibri"/>
                <a:cs typeface="Calibri"/>
              </a:rPr>
              <a:t>.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&lt;</a:t>
            </a:r>
            <a:r>
              <a:rPr dirty="0" sz="1800" spc="8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∅</a:t>
            </a:r>
            <a:r>
              <a:rPr dirty="0" baseline="-14957" sz="1950" spc="397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&gt;∈</a:t>
            </a:r>
            <a:r>
              <a:rPr dirty="0" sz="1800" spc="8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𝑃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&lt;</a:t>
            </a:r>
            <a:r>
              <a:rPr dirty="0" sz="1800" spc="95">
                <a:latin typeface="Cambria Math"/>
                <a:cs typeface="Cambria Math"/>
              </a:rPr>
              <a:t> </a:t>
            </a:r>
            <a:r>
              <a:rPr dirty="0" sz="1800" spc="-340">
                <a:latin typeface="Cambria Math"/>
                <a:cs typeface="Cambria Math"/>
              </a:rPr>
              <a:t>M</a:t>
            </a:r>
            <a:r>
              <a:rPr dirty="0" baseline="-14957" sz="1950" spc="-509">
                <a:latin typeface="Cambria Math"/>
                <a:cs typeface="Cambria Math"/>
              </a:rPr>
              <a:t>𝑤</a:t>
            </a:r>
            <a:r>
              <a:rPr dirty="0" sz="1800" spc="-340">
                <a:latin typeface="Calibri"/>
                <a:cs typeface="Calibri"/>
              </a:rPr>
              <a:t>(</a:t>
            </a:r>
            <a:r>
              <a:rPr dirty="0" sz="1800" spc="-340">
                <a:latin typeface="Cambria Math"/>
                <a:cs typeface="Cambria Math"/>
              </a:rPr>
              <a:t>𝑇</a:t>
            </a:r>
            <a:r>
              <a:rPr dirty="0" baseline="10802" sz="2700" spc="-509">
                <a:latin typeface="Cambria Math"/>
                <a:cs typeface="Cambria Math"/>
              </a:rPr>
              <a:t>ത</a:t>
            </a:r>
            <a:r>
              <a:rPr dirty="0" baseline="10802" sz="2700" spc="187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)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&gt;∉</a:t>
            </a:r>
            <a:r>
              <a:rPr dirty="0" sz="1800" spc="80">
                <a:latin typeface="Cambria Math"/>
                <a:cs typeface="Cambria Math"/>
              </a:rPr>
              <a:t> </a:t>
            </a:r>
            <a:r>
              <a:rPr dirty="0" sz="1800" spc="-944">
                <a:latin typeface="Cambria Math"/>
                <a:cs typeface="Cambria Math"/>
              </a:rPr>
              <a:t>𝑃</a:t>
            </a:r>
            <a:r>
              <a:rPr dirty="0" baseline="10802" sz="2700" spc="-1417">
                <a:latin typeface="Cambria Math"/>
                <a:cs typeface="Cambria Math"/>
              </a:rPr>
              <a:t>ത</a:t>
            </a:r>
            <a:endParaRPr baseline="10802" sz="27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800">
              <a:latin typeface="Cambria Math"/>
              <a:cs typeface="Cambria Math"/>
            </a:endParaRPr>
          </a:p>
          <a:p>
            <a:pPr marL="76200">
              <a:lnSpc>
                <a:spcPct val="100000"/>
              </a:lnSpc>
              <a:tabLst>
                <a:tab pos="4234180" algn="l"/>
              </a:tabLst>
            </a:pPr>
            <a:r>
              <a:rPr dirty="0" sz="1800">
                <a:latin typeface="Calibri"/>
                <a:cs typeface="Calibri"/>
              </a:rPr>
              <a:t>So,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&lt;</a:t>
            </a:r>
            <a:r>
              <a:rPr dirty="0" sz="1800" spc="7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∅</a:t>
            </a:r>
            <a:r>
              <a:rPr dirty="0" baseline="-14957" sz="1950" spc="382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&gt;∈</a:t>
            </a:r>
            <a:r>
              <a:rPr dirty="0" sz="1800" spc="8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𝑃</a:t>
            </a:r>
            <a:r>
              <a:rPr dirty="0" sz="1800" spc="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1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25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iff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ambria Math"/>
                <a:cs typeface="Cambria Math"/>
              </a:rPr>
              <a:t>&lt;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 spc="-265">
                <a:latin typeface="Cambria Math"/>
                <a:cs typeface="Cambria Math"/>
              </a:rPr>
              <a:t>M</a:t>
            </a:r>
            <a:r>
              <a:rPr dirty="0" baseline="-14957" sz="1950" spc="-397">
                <a:latin typeface="Cambria Math"/>
                <a:cs typeface="Cambria Math"/>
              </a:rPr>
              <a:t>𝑤</a:t>
            </a:r>
            <a:r>
              <a:rPr dirty="0" sz="1800" spc="-265">
                <a:latin typeface="Calibri"/>
                <a:cs typeface="Calibri"/>
              </a:rPr>
              <a:t>(</a:t>
            </a:r>
            <a:r>
              <a:rPr dirty="0" sz="1800" spc="-265">
                <a:latin typeface="Cambria Math"/>
                <a:cs typeface="Cambria Math"/>
              </a:rPr>
              <a:t>𝑇</a:t>
            </a:r>
            <a:r>
              <a:rPr dirty="0" baseline="10802" sz="2700" spc="-397">
                <a:latin typeface="Cambria Math"/>
                <a:cs typeface="Cambria Math"/>
              </a:rPr>
              <a:t>ത</a:t>
            </a:r>
            <a:r>
              <a:rPr dirty="0" sz="1800" spc="-265">
                <a:latin typeface="Cambria Math"/>
                <a:cs typeface="Cambria Math"/>
              </a:rPr>
              <a:t>)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95">
                <a:latin typeface="Cambria Math"/>
                <a:cs typeface="Cambria Math"/>
              </a:rPr>
              <a:t> </a:t>
            </a:r>
            <a:r>
              <a:rPr dirty="0" sz="1800" spc="-615">
                <a:latin typeface="Cambria Math"/>
                <a:cs typeface="Cambria Math"/>
              </a:rPr>
              <a:t>𝑃</a:t>
            </a:r>
            <a:r>
              <a:rPr dirty="0" baseline="10802" sz="2700" spc="-922">
                <a:latin typeface="Cambria Math"/>
                <a:cs typeface="Cambria Math"/>
              </a:rPr>
              <a:t>ത</a:t>
            </a:r>
            <a:r>
              <a:rPr dirty="0" sz="1800" spc="-61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08736" y="1490980"/>
            <a:ext cx="2882900" cy="82804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95"/>
              </a:spcBef>
            </a:pPr>
            <a:r>
              <a:rPr dirty="0" sz="1800" b="1">
                <a:latin typeface="Calibri"/>
                <a:cs typeface="Calibri"/>
              </a:rPr>
              <a:t>Proof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by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reduction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from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spc="-60" b="1">
                <a:latin typeface="Times New Roman"/>
                <a:cs typeface="Times New Roman"/>
              </a:rPr>
              <a:t>L</a:t>
            </a:r>
            <a:r>
              <a:rPr dirty="0" baseline="-20833" sz="1800" spc="-89" b="1">
                <a:latin typeface="Times New Roman"/>
                <a:cs typeface="Times New Roman"/>
              </a:rPr>
              <a:t>TM</a:t>
            </a:r>
            <a:r>
              <a:rPr dirty="0" baseline="-20833" sz="1800" spc="-22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670560">
              <a:lnSpc>
                <a:spcPct val="100000"/>
              </a:lnSpc>
              <a:spcBef>
                <a:spcPts val="1000"/>
              </a:spcBef>
            </a:pPr>
            <a:r>
              <a:rPr dirty="0" sz="1800" spc="-25">
                <a:latin typeface="Calibri"/>
                <a:cs typeface="Calibri"/>
              </a:rPr>
              <a:t>(T)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466922" y="4433365"/>
            <a:ext cx="2755900" cy="0"/>
          </a:xfrm>
          <a:custGeom>
            <a:avLst/>
            <a:gdLst/>
            <a:ahLst/>
            <a:cxnLst/>
            <a:rect l="l" t="t" r="r" b="b"/>
            <a:pathLst>
              <a:path w="2755900" h="0">
                <a:moveTo>
                  <a:pt x="0" y="0"/>
                </a:moveTo>
                <a:lnTo>
                  <a:pt x="2755684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3938211" y="4004676"/>
            <a:ext cx="1104265" cy="0"/>
          </a:xfrm>
          <a:custGeom>
            <a:avLst/>
            <a:gdLst/>
            <a:ahLst/>
            <a:cxnLst/>
            <a:rect l="l" t="t" r="r" b="b"/>
            <a:pathLst>
              <a:path w="1104264" h="0">
                <a:moveTo>
                  <a:pt x="0" y="0"/>
                </a:moveTo>
                <a:lnTo>
                  <a:pt x="1104134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616119" y="6532000"/>
            <a:ext cx="4585970" cy="0"/>
          </a:xfrm>
          <a:custGeom>
            <a:avLst/>
            <a:gdLst/>
            <a:ahLst/>
            <a:cxnLst/>
            <a:rect l="l" t="t" r="r" b="b"/>
            <a:pathLst>
              <a:path w="4585970" h="0">
                <a:moveTo>
                  <a:pt x="0" y="0"/>
                </a:moveTo>
                <a:lnTo>
                  <a:pt x="4585605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910" y="2110054"/>
            <a:ext cx="7674292" cy="144126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6647683"/>
            <a:ext cx="9144000" cy="210820"/>
            <a:chOff x="0" y="6647683"/>
            <a:chExt cx="9144000" cy="21082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47683"/>
              <a:ext cx="9144000" cy="2438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72072"/>
              <a:ext cx="9144000" cy="18592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667207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5269" rIns="0" bIns="0" rtlCol="0" vert="horz">
            <a:spAutoFit/>
          </a:bodyPr>
          <a:lstStyle/>
          <a:p>
            <a:pPr marL="490855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Rice’s</a:t>
            </a:r>
            <a:r>
              <a:rPr dirty="0" spc="-105"/>
              <a:t> </a:t>
            </a:r>
            <a:r>
              <a:rPr dirty="0"/>
              <a:t>Theorem</a:t>
            </a:r>
            <a:r>
              <a:rPr dirty="0" spc="-114"/>
              <a:t> </a:t>
            </a:r>
            <a:r>
              <a:rPr dirty="0"/>
              <a:t>and</a:t>
            </a:r>
            <a:r>
              <a:rPr dirty="0" spc="-100"/>
              <a:t> </a:t>
            </a:r>
            <a:r>
              <a:rPr dirty="0" spc="-20"/>
              <a:t>Proof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408736" y="1490980"/>
            <a:ext cx="2882900" cy="82804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95"/>
              </a:spcBef>
            </a:pPr>
            <a:r>
              <a:rPr dirty="0" sz="1800" b="1">
                <a:latin typeface="Calibri"/>
                <a:cs typeface="Calibri"/>
              </a:rPr>
              <a:t>Proof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by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reduction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from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spc="-60" b="1">
                <a:latin typeface="Times New Roman"/>
                <a:cs typeface="Times New Roman"/>
              </a:rPr>
              <a:t>L</a:t>
            </a:r>
            <a:r>
              <a:rPr dirty="0" baseline="-20833" sz="1800" spc="-89" b="1">
                <a:latin typeface="Times New Roman"/>
                <a:cs typeface="Times New Roman"/>
              </a:rPr>
              <a:t>TM</a:t>
            </a:r>
            <a:r>
              <a:rPr dirty="0" baseline="-20833" sz="1800" spc="-22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670560">
              <a:lnSpc>
                <a:spcPct val="100000"/>
              </a:lnSpc>
              <a:spcBef>
                <a:spcPts val="1000"/>
              </a:spcBef>
            </a:pPr>
            <a:r>
              <a:rPr dirty="0" sz="1800" spc="-25">
                <a:latin typeface="Calibri"/>
                <a:cs typeface="Calibri"/>
              </a:rPr>
              <a:t>(T)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34136" y="3675075"/>
            <a:ext cx="33534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following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results: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627632" y="4582667"/>
            <a:ext cx="4840605" cy="89026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92075" marR="127635">
              <a:lnSpc>
                <a:spcPts val="3290"/>
              </a:lnSpc>
              <a:spcBef>
                <a:spcPts val="190"/>
              </a:spcBef>
              <a:tabLst>
                <a:tab pos="3100705" algn="l"/>
              </a:tabLst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&lt;</a:t>
            </a:r>
            <a:r>
              <a:rPr dirty="0" sz="1800" spc="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∅</a:t>
            </a:r>
            <a:r>
              <a:rPr dirty="0" baseline="-14957" sz="1950" spc="3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&gt;∉</a:t>
            </a:r>
            <a:r>
              <a:rPr dirty="0" sz="1800" spc="8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𝑃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,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45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 </a:t>
            </a:r>
            <a:r>
              <a:rPr dirty="0" sz="1800" spc="-25">
                <a:latin typeface="Calibri"/>
                <a:cs typeface="Calibri"/>
              </a:rPr>
              <a:t>iff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&lt;</a:t>
            </a:r>
            <a:r>
              <a:rPr dirty="0" sz="1800" spc="15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𝑤</a:t>
            </a:r>
            <a:r>
              <a:rPr dirty="0" sz="1800">
                <a:latin typeface="Cambria Math"/>
                <a:cs typeface="Cambria Math"/>
              </a:rPr>
              <a:t>(𝑇)</a:t>
            </a:r>
            <a:r>
              <a:rPr dirty="0" sz="1800" spc="14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</a:t>
            </a:r>
            <a:r>
              <a:rPr dirty="0" sz="1800" spc="4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150">
                <a:latin typeface="Cambria Math"/>
                <a:cs typeface="Cambria Math"/>
              </a:rPr>
              <a:t> </a:t>
            </a:r>
            <a:r>
              <a:rPr dirty="0" sz="1800" spc="-20">
                <a:latin typeface="Cambria Math"/>
                <a:cs typeface="Cambria Math"/>
              </a:rPr>
              <a:t>𝑃</a:t>
            </a:r>
            <a:r>
              <a:rPr dirty="0" sz="1800" spc="-20">
                <a:latin typeface="Calibri"/>
                <a:cs typeface="Calibri"/>
              </a:rPr>
              <a:t>.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&lt;</a:t>
            </a:r>
            <a:r>
              <a:rPr dirty="0" sz="1800" spc="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∅</a:t>
            </a:r>
            <a:r>
              <a:rPr dirty="0" baseline="-14957" sz="1950" spc="3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&gt;∈</a:t>
            </a:r>
            <a:r>
              <a:rPr dirty="0" sz="1800" spc="8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𝑃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,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50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accepts w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iff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ambria Math"/>
                <a:cs typeface="Cambria Math"/>
              </a:rPr>
              <a:t>&lt;</a:t>
            </a:r>
            <a:r>
              <a:rPr dirty="0" sz="1800" spc="85">
                <a:latin typeface="Cambria Math"/>
                <a:cs typeface="Cambria Math"/>
              </a:rPr>
              <a:t> </a:t>
            </a:r>
            <a:r>
              <a:rPr dirty="0" sz="1800" spc="-265">
                <a:latin typeface="Cambria Math"/>
                <a:cs typeface="Cambria Math"/>
              </a:rPr>
              <a:t>M</a:t>
            </a:r>
            <a:r>
              <a:rPr dirty="0" baseline="-14957" sz="1950" spc="-397">
                <a:latin typeface="Cambria Math"/>
                <a:cs typeface="Cambria Math"/>
              </a:rPr>
              <a:t>𝑤</a:t>
            </a:r>
            <a:r>
              <a:rPr dirty="0" sz="1800" spc="-265">
                <a:latin typeface="Calibri"/>
                <a:cs typeface="Calibri"/>
              </a:rPr>
              <a:t>(</a:t>
            </a:r>
            <a:r>
              <a:rPr dirty="0" sz="1800" spc="-265">
                <a:latin typeface="Cambria Math"/>
                <a:cs typeface="Cambria Math"/>
              </a:rPr>
              <a:t>𝑇</a:t>
            </a:r>
            <a:r>
              <a:rPr dirty="0" baseline="10802" sz="2700" spc="-397">
                <a:latin typeface="Cambria Math"/>
                <a:cs typeface="Cambria Math"/>
              </a:rPr>
              <a:t>ത</a:t>
            </a:r>
            <a:r>
              <a:rPr dirty="0" sz="1800" spc="-265">
                <a:latin typeface="Cambria Math"/>
                <a:cs typeface="Cambria Math"/>
              </a:rPr>
              <a:t>)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110">
                <a:latin typeface="Cambria Math"/>
                <a:cs typeface="Cambria Math"/>
              </a:rPr>
              <a:t> </a:t>
            </a:r>
            <a:r>
              <a:rPr dirty="0" sz="1800" spc="-615">
                <a:latin typeface="Cambria Math"/>
                <a:cs typeface="Cambria Math"/>
              </a:rPr>
              <a:t>𝑃</a:t>
            </a:r>
            <a:r>
              <a:rPr dirty="0" baseline="10802" sz="2700" spc="-922">
                <a:latin typeface="Cambria Math"/>
                <a:cs typeface="Cambria Math"/>
              </a:rPr>
              <a:t>ത</a:t>
            </a:r>
            <a:r>
              <a:rPr dirty="0" sz="1800" spc="-61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910" y="2110054"/>
            <a:ext cx="7674292" cy="144126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6647683"/>
            <a:ext cx="9144000" cy="210820"/>
            <a:chOff x="0" y="6647683"/>
            <a:chExt cx="9144000" cy="21082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47683"/>
              <a:ext cx="9144000" cy="2438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72072"/>
              <a:ext cx="9144000" cy="18592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667207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5269" rIns="0" bIns="0" rtlCol="0" vert="horz">
            <a:spAutoFit/>
          </a:bodyPr>
          <a:lstStyle/>
          <a:p>
            <a:pPr marL="490855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Rice’s</a:t>
            </a:r>
            <a:r>
              <a:rPr dirty="0" spc="-105"/>
              <a:t> </a:t>
            </a:r>
            <a:r>
              <a:rPr dirty="0"/>
              <a:t>Theorem</a:t>
            </a:r>
            <a:r>
              <a:rPr dirty="0" spc="-114"/>
              <a:t> </a:t>
            </a:r>
            <a:r>
              <a:rPr dirty="0"/>
              <a:t>and</a:t>
            </a:r>
            <a:r>
              <a:rPr dirty="0" spc="-100"/>
              <a:t> </a:t>
            </a:r>
            <a:r>
              <a:rPr dirty="0" spc="-20"/>
              <a:t>Proof</a:t>
            </a:r>
          </a:p>
        </p:txBody>
      </p:sp>
      <p:grpSp>
        <p:nvGrpSpPr>
          <p:cNvPr id="9" name="object 9" descr=""/>
          <p:cNvGrpSpPr/>
          <p:nvPr/>
        </p:nvGrpSpPr>
        <p:grpSpPr>
          <a:xfrm>
            <a:off x="841247" y="3537204"/>
            <a:ext cx="6642734" cy="2765425"/>
            <a:chOff x="841247" y="3537204"/>
            <a:chExt cx="6642734" cy="2765425"/>
          </a:xfrm>
        </p:grpSpPr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6839" y="3537204"/>
              <a:ext cx="6096762" cy="2765297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1247" y="4797590"/>
              <a:ext cx="707148" cy="237832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884504" y="4861178"/>
              <a:ext cx="547370" cy="78105"/>
            </a:xfrm>
            <a:custGeom>
              <a:avLst/>
              <a:gdLst/>
              <a:ahLst/>
              <a:cxnLst/>
              <a:rect l="l" t="t" r="r" b="b"/>
              <a:pathLst>
                <a:path w="547369" h="78104">
                  <a:moveTo>
                    <a:pt x="521889" y="25654"/>
                  </a:moveTo>
                  <a:lnTo>
                    <a:pt x="482015" y="25654"/>
                  </a:lnTo>
                  <a:lnTo>
                    <a:pt x="482396" y="51562"/>
                  </a:lnTo>
                  <a:lnTo>
                    <a:pt x="469441" y="51746"/>
                  </a:lnTo>
                  <a:lnTo>
                    <a:pt x="469823" y="77724"/>
                  </a:lnTo>
                  <a:lnTo>
                    <a:pt x="546912" y="37719"/>
                  </a:lnTo>
                  <a:lnTo>
                    <a:pt x="521889" y="25654"/>
                  </a:lnTo>
                  <a:close/>
                </a:path>
                <a:path w="547369" h="78104">
                  <a:moveTo>
                    <a:pt x="469060" y="25838"/>
                  </a:moveTo>
                  <a:lnTo>
                    <a:pt x="0" y="32512"/>
                  </a:lnTo>
                  <a:lnTo>
                    <a:pt x="261" y="51562"/>
                  </a:lnTo>
                  <a:lnTo>
                    <a:pt x="355" y="58420"/>
                  </a:lnTo>
                  <a:lnTo>
                    <a:pt x="469441" y="51746"/>
                  </a:lnTo>
                  <a:lnTo>
                    <a:pt x="469235" y="37719"/>
                  </a:lnTo>
                  <a:lnTo>
                    <a:pt x="469158" y="32512"/>
                  </a:lnTo>
                  <a:lnTo>
                    <a:pt x="469060" y="25838"/>
                  </a:lnTo>
                  <a:close/>
                </a:path>
                <a:path w="547369" h="78104">
                  <a:moveTo>
                    <a:pt x="482015" y="25654"/>
                  </a:moveTo>
                  <a:lnTo>
                    <a:pt x="469060" y="25838"/>
                  </a:lnTo>
                  <a:lnTo>
                    <a:pt x="469439" y="51562"/>
                  </a:lnTo>
                  <a:lnTo>
                    <a:pt x="469441" y="51746"/>
                  </a:lnTo>
                  <a:lnTo>
                    <a:pt x="482396" y="51562"/>
                  </a:lnTo>
                  <a:lnTo>
                    <a:pt x="482193" y="37719"/>
                  </a:lnTo>
                  <a:lnTo>
                    <a:pt x="482116" y="32512"/>
                  </a:lnTo>
                  <a:lnTo>
                    <a:pt x="482015" y="25654"/>
                  </a:lnTo>
                  <a:close/>
                </a:path>
                <a:path w="547369" h="78104">
                  <a:moveTo>
                    <a:pt x="468680" y="0"/>
                  </a:moveTo>
                  <a:lnTo>
                    <a:pt x="469058" y="25654"/>
                  </a:lnTo>
                  <a:lnTo>
                    <a:pt x="469060" y="25838"/>
                  </a:lnTo>
                  <a:lnTo>
                    <a:pt x="482015" y="25654"/>
                  </a:lnTo>
                  <a:lnTo>
                    <a:pt x="521889" y="25654"/>
                  </a:lnTo>
                  <a:lnTo>
                    <a:pt x="4686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8363" y="4421187"/>
              <a:ext cx="2883408" cy="236156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431670" y="4471415"/>
              <a:ext cx="2724150" cy="88265"/>
            </a:xfrm>
            <a:custGeom>
              <a:avLst/>
              <a:gdLst/>
              <a:ahLst/>
              <a:cxnLst/>
              <a:rect l="l" t="t" r="r" b="b"/>
              <a:pathLst>
                <a:path w="2724150" h="88264">
                  <a:moveTo>
                    <a:pt x="2647061" y="10413"/>
                  </a:moveTo>
                  <a:lnTo>
                    <a:pt x="2646680" y="36271"/>
                  </a:lnTo>
                  <a:lnTo>
                    <a:pt x="2659633" y="36448"/>
                  </a:lnTo>
                  <a:lnTo>
                    <a:pt x="2659255" y="62179"/>
                  </a:lnTo>
                  <a:lnTo>
                    <a:pt x="2659253" y="62356"/>
                  </a:lnTo>
                  <a:lnTo>
                    <a:pt x="2646297" y="62356"/>
                  </a:lnTo>
                  <a:lnTo>
                    <a:pt x="2645917" y="88137"/>
                  </a:lnTo>
                  <a:lnTo>
                    <a:pt x="2699210" y="62356"/>
                  </a:lnTo>
                  <a:lnTo>
                    <a:pt x="2659253" y="62356"/>
                  </a:lnTo>
                  <a:lnTo>
                    <a:pt x="2646299" y="62179"/>
                  </a:lnTo>
                  <a:lnTo>
                    <a:pt x="2699577" y="62179"/>
                  </a:lnTo>
                  <a:lnTo>
                    <a:pt x="2724150" y="50291"/>
                  </a:lnTo>
                  <a:lnTo>
                    <a:pt x="2647061" y="10413"/>
                  </a:lnTo>
                  <a:close/>
                </a:path>
                <a:path w="2724150" h="88264">
                  <a:moveTo>
                    <a:pt x="2646680" y="36271"/>
                  </a:moveTo>
                  <a:lnTo>
                    <a:pt x="2646299" y="62179"/>
                  </a:lnTo>
                  <a:lnTo>
                    <a:pt x="2659253" y="62356"/>
                  </a:lnTo>
                  <a:lnTo>
                    <a:pt x="2659633" y="36448"/>
                  </a:lnTo>
                  <a:lnTo>
                    <a:pt x="2646680" y="36271"/>
                  </a:lnTo>
                  <a:close/>
                </a:path>
                <a:path w="2724150" h="88264">
                  <a:moveTo>
                    <a:pt x="253" y="0"/>
                  </a:moveTo>
                  <a:lnTo>
                    <a:pt x="0" y="25907"/>
                  </a:lnTo>
                  <a:lnTo>
                    <a:pt x="2646299" y="62179"/>
                  </a:lnTo>
                  <a:lnTo>
                    <a:pt x="2646678" y="36448"/>
                  </a:lnTo>
                  <a:lnTo>
                    <a:pt x="2646680" y="36271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11751" y="3741419"/>
              <a:ext cx="1902714" cy="1056894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327456" y="4741545"/>
            <a:ext cx="4648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Times New Roman"/>
                <a:cs typeface="Times New Roman"/>
              </a:rPr>
              <a:t>M,w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912740" y="4025646"/>
            <a:ext cx="326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mbria Math"/>
                <a:cs typeface="Cambria Math"/>
              </a:rPr>
              <a:t>𝑅</a:t>
            </a:r>
            <a:r>
              <a:rPr dirty="0" baseline="-14957" sz="1950" spc="-37">
                <a:latin typeface="Cambria Math"/>
                <a:cs typeface="Cambria Math"/>
              </a:rPr>
              <a:t>𝑃</a:t>
            </a:r>
            <a:endParaRPr baseline="-14957" sz="1950">
              <a:latin typeface="Cambria Math"/>
              <a:cs typeface="Cambria Math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5928359" y="4000537"/>
            <a:ext cx="2982595" cy="1835150"/>
            <a:chOff x="5928359" y="4000537"/>
            <a:chExt cx="2982595" cy="1835150"/>
          </a:xfrm>
        </p:grpSpPr>
        <p:pic>
          <p:nvPicPr>
            <p:cNvPr id="19" name="object 1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28359" y="4000537"/>
              <a:ext cx="2921508" cy="237832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5971793" y="4062856"/>
              <a:ext cx="2761615" cy="78105"/>
            </a:xfrm>
            <a:custGeom>
              <a:avLst/>
              <a:gdLst/>
              <a:ahLst/>
              <a:cxnLst/>
              <a:rect l="l" t="t" r="r" b="b"/>
              <a:pathLst>
                <a:path w="2761615" h="78104">
                  <a:moveTo>
                    <a:pt x="2683382" y="0"/>
                  </a:moveTo>
                  <a:lnTo>
                    <a:pt x="2683255" y="77724"/>
                  </a:lnTo>
                  <a:lnTo>
                    <a:pt x="2735498" y="51816"/>
                  </a:lnTo>
                  <a:lnTo>
                    <a:pt x="2696336" y="51816"/>
                  </a:lnTo>
                  <a:lnTo>
                    <a:pt x="2696336" y="25908"/>
                  </a:lnTo>
                  <a:lnTo>
                    <a:pt x="2734862" y="25908"/>
                  </a:lnTo>
                  <a:lnTo>
                    <a:pt x="2683382" y="0"/>
                  </a:lnTo>
                  <a:close/>
                </a:path>
                <a:path w="2761615" h="78104">
                  <a:moveTo>
                    <a:pt x="0" y="19939"/>
                  </a:moveTo>
                  <a:lnTo>
                    <a:pt x="0" y="45847"/>
                  </a:lnTo>
                  <a:lnTo>
                    <a:pt x="2696336" y="51816"/>
                  </a:lnTo>
                  <a:lnTo>
                    <a:pt x="2683298" y="51816"/>
                  </a:lnTo>
                  <a:lnTo>
                    <a:pt x="2683340" y="25908"/>
                  </a:lnTo>
                  <a:lnTo>
                    <a:pt x="2696336" y="25908"/>
                  </a:lnTo>
                  <a:lnTo>
                    <a:pt x="0" y="19939"/>
                  </a:lnTo>
                  <a:close/>
                </a:path>
                <a:path w="2761615" h="78104">
                  <a:moveTo>
                    <a:pt x="2734862" y="25908"/>
                  </a:moveTo>
                  <a:lnTo>
                    <a:pt x="2696336" y="25908"/>
                  </a:lnTo>
                  <a:lnTo>
                    <a:pt x="2696336" y="51816"/>
                  </a:lnTo>
                  <a:lnTo>
                    <a:pt x="2735498" y="51816"/>
                  </a:lnTo>
                  <a:lnTo>
                    <a:pt x="2761106" y="39116"/>
                  </a:lnTo>
                  <a:lnTo>
                    <a:pt x="2734862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28359" y="4398301"/>
              <a:ext cx="2982467" cy="237832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5971793" y="4460747"/>
              <a:ext cx="2823210" cy="78105"/>
            </a:xfrm>
            <a:custGeom>
              <a:avLst/>
              <a:gdLst/>
              <a:ahLst/>
              <a:cxnLst/>
              <a:rect l="l" t="t" r="r" b="b"/>
              <a:pathLst>
                <a:path w="2823209" h="78104">
                  <a:moveTo>
                    <a:pt x="2745231" y="0"/>
                  </a:moveTo>
                  <a:lnTo>
                    <a:pt x="2745231" y="77724"/>
                  </a:lnTo>
                  <a:lnTo>
                    <a:pt x="2797048" y="51815"/>
                  </a:lnTo>
                  <a:lnTo>
                    <a:pt x="2758185" y="51815"/>
                  </a:lnTo>
                  <a:lnTo>
                    <a:pt x="2758185" y="25907"/>
                  </a:lnTo>
                  <a:lnTo>
                    <a:pt x="2797048" y="25907"/>
                  </a:lnTo>
                  <a:lnTo>
                    <a:pt x="2745231" y="0"/>
                  </a:lnTo>
                  <a:close/>
                </a:path>
                <a:path w="2823209" h="78104">
                  <a:moveTo>
                    <a:pt x="2745231" y="25907"/>
                  </a:moveTo>
                  <a:lnTo>
                    <a:pt x="0" y="25907"/>
                  </a:lnTo>
                  <a:lnTo>
                    <a:pt x="0" y="51815"/>
                  </a:lnTo>
                  <a:lnTo>
                    <a:pt x="2745231" y="51815"/>
                  </a:lnTo>
                  <a:lnTo>
                    <a:pt x="2745231" y="25907"/>
                  </a:lnTo>
                  <a:close/>
                </a:path>
                <a:path w="2823209" h="78104">
                  <a:moveTo>
                    <a:pt x="2797048" y="25907"/>
                  </a:moveTo>
                  <a:lnTo>
                    <a:pt x="2758185" y="25907"/>
                  </a:lnTo>
                  <a:lnTo>
                    <a:pt x="2758185" y="51815"/>
                  </a:lnTo>
                  <a:lnTo>
                    <a:pt x="2797048" y="51815"/>
                  </a:lnTo>
                  <a:lnTo>
                    <a:pt x="2822955" y="38862"/>
                  </a:lnTo>
                  <a:lnTo>
                    <a:pt x="2797048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28359" y="5199926"/>
              <a:ext cx="2921508" cy="237832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5971793" y="5262244"/>
              <a:ext cx="2761615" cy="78105"/>
            </a:xfrm>
            <a:custGeom>
              <a:avLst/>
              <a:gdLst/>
              <a:ahLst/>
              <a:cxnLst/>
              <a:rect l="l" t="t" r="r" b="b"/>
              <a:pathLst>
                <a:path w="2761615" h="78104">
                  <a:moveTo>
                    <a:pt x="2683382" y="0"/>
                  </a:moveTo>
                  <a:lnTo>
                    <a:pt x="2683255" y="77723"/>
                  </a:lnTo>
                  <a:lnTo>
                    <a:pt x="2735498" y="51815"/>
                  </a:lnTo>
                  <a:lnTo>
                    <a:pt x="2696336" y="51815"/>
                  </a:lnTo>
                  <a:lnTo>
                    <a:pt x="2696336" y="25907"/>
                  </a:lnTo>
                  <a:lnTo>
                    <a:pt x="2734862" y="25907"/>
                  </a:lnTo>
                  <a:lnTo>
                    <a:pt x="2683382" y="0"/>
                  </a:lnTo>
                  <a:close/>
                </a:path>
                <a:path w="2761615" h="78104">
                  <a:moveTo>
                    <a:pt x="0" y="19938"/>
                  </a:moveTo>
                  <a:lnTo>
                    <a:pt x="0" y="45846"/>
                  </a:lnTo>
                  <a:lnTo>
                    <a:pt x="2696336" y="51815"/>
                  </a:lnTo>
                  <a:lnTo>
                    <a:pt x="2683298" y="51815"/>
                  </a:lnTo>
                  <a:lnTo>
                    <a:pt x="2683340" y="25907"/>
                  </a:lnTo>
                  <a:lnTo>
                    <a:pt x="2696336" y="25907"/>
                  </a:lnTo>
                  <a:lnTo>
                    <a:pt x="0" y="19938"/>
                  </a:lnTo>
                  <a:close/>
                </a:path>
                <a:path w="2761615" h="78104">
                  <a:moveTo>
                    <a:pt x="2734862" y="25907"/>
                  </a:moveTo>
                  <a:lnTo>
                    <a:pt x="2696336" y="25907"/>
                  </a:lnTo>
                  <a:lnTo>
                    <a:pt x="2696336" y="51815"/>
                  </a:lnTo>
                  <a:lnTo>
                    <a:pt x="2735498" y="51815"/>
                  </a:lnTo>
                  <a:lnTo>
                    <a:pt x="2761106" y="39115"/>
                  </a:lnTo>
                  <a:lnTo>
                    <a:pt x="2734862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28359" y="5597652"/>
              <a:ext cx="2982467" cy="237832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5971793" y="5660136"/>
              <a:ext cx="2823210" cy="78105"/>
            </a:xfrm>
            <a:custGeom>
              <a:avLst/>
              <a:gdLst/>
              <a:ahLst/>
              <a:cxnLst/>
              <a:rect l="l" t="t" r="r" b="b"/>
              <a:pathLst>
                <a:path w="2823209" h="78104">
                  <a:moveTo>
                    <a:pt x="2745231" y="0"/>
                  </a:moveTo>
                  <a:lnTo>
                    <a:pt x="2745231" y="77723"/>
                  </a:lnTo>
                  <a:lnTo>
                    <a:pt x="2797048" y="51815"/>
                  </a:lnTo>
                  <a:lnTo>
                    <a:pt x="2758185" y="51815"/>
                  </a:lnTo>
                  <a:lnTo>
                    <a:pt x="2758185" y="25907"/>
                  </a:lnTo>
                  <a:lnTo>
                    <a:pt x="2797048" y="25907"/>
                  </a:lnTo>
                  <a:lnTo>
                    <a:pt x="2745231" y="0"/>
                  </a:lnTo>
                  <a:close/>
                </a:path>
                <a:path w="2823209" h="78104">
                  <a:moveTo>
                    <a:pt x="2745231" y="25907"/>
                  </a:moveTo>
                  <a:lnTo>
                    <a:pt x="0" y="25907"/>
                  </a:lnTo>
                  <a:lnTo>
                    <a:pt x="0" y="51815"/>
                  </a:lnTo>
                  <a:lnTo>
                    <a:pt x="2745231" y="51815"/>
                  </a:lnTo>
                  <a:lnTo>
                    <a:pt x="2745231" y="25907"/>
                  </a:lnTo>
                  <a:close/>
                </a:path>
                <a:path w="2823209" h="78104">
                  <a:moveTo>
                    <a:pt x="2797048" y="25907"/>
                  </a:moveTo>
                  <a:lnTo>
                    <a:pt x="2758185" y="25907"/>
                  </a:lnTo>
                  <a:lnTo>
                    <a:pt x="2758185" y="51815"/>
                  </a:lnTo>
                  <a:lnTo>
                    <a:pt x="2797048" y="51815"/>
                  </a:lnTo>
                  <a:lnTo>
                    <a:pt x="2822955" y="38861"/>
                  </a:lnTo>
                  <a:lnTo>
                    <a:pt x="2797048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6071361" y="3651885"/>
            <a:ext cx="636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accept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730490" y="3585210"/>
            <a:ext cx="636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accept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536827" y="3659505"/>
            <a:ext cx="788035" cy="729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2700" spc="-37" b="1">
                <a:latin typeface="Times New Roman"/>
                <a:cs typeface="Times New Roman"/>
              </a:rPr>
              <a:t>L</a:t>
            </a:r>
            <a:r>
              <a:rPr dirty="0" sz="1200" spc="-25" b="1">
                <a:latin typeface="Times New Roman"/>
                <a:cs typeface="Times New Roman"/>
              </a:rPr>
              <a:t>TM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0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</a:pP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425">
                <a:latin typeface="Calibri"/>
                <a:cs typeface="Calibri"/>
              </a:rPr>
              <a:t> </a:t>
            </a:r>
            <a:r>
              <a:rPr dirty="0" sz="1600">
                <a:latin typeface="Cambria Math"/>
                <a:cs typeface="Cambria Math"/>
              </a:rPr>
              <a:t>&lt;</a:t>
            </a:r>
            <a:r>
              <a:rPr dirty="0" sz="1600" spc="85">
                <a:latin typeface="Cambria Math"/>
                <a:cs typeface="Cambria Math"/>
              </a:rPr>
              <a:t> </a:t>
            </a:r>
            <a:r>
              <a:rPr dirty="0" sz="1600" spc="-25">
                <a:latin typeface="Cambria Math"/>
                <a:cs typeface="Cambria Math"/>
              </a:rPr>
              <a:t>M</a:t>
            </a:r>
            <a:r>
              <a:rPr dirty="0" baseline="-14492" sz="1725" spc="-37">
                <a:latin typeface="Cambria Math"/>
                <a:cs typeface="Cambria Math"/>
              </a:rPr>
              <a:t>∅</a:t>
            </a:r>
            <a:endParaRPr baseline="-14492" sz="1725">
              <a:latin typeface="Cambria Math"/>
              <a:cs typeface="Cambria Math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315591" y="4120083"/>
            <a:ext cx="1652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mbria Math"/>
                <a:cs typeface="Cambria Math"/>
              </a:rPr>
              <a:t>&gt;∉</a:t>
            </a:r>
            <a:r>
              <a:rPr dirty="0" sz="1600" spc="140">
                <a:latin typeface="Cambria Math"/>
                <a:cs typeface="Cambria Math"/>
              </a:rPr>
              <a:t> </a:t>
            </a:r>
            <a:r>
              <a:rPr dirty="0" sz="1600">
                <a:latin typeface="Cambria Math"/>
                <a:cs typeface="Cambria Math"/>
              </a:rPr>
              <a:t>𝑃</a:t>
            </a:r>
            <a:r>
              <a:rPr dirty="0" sz="1600">
                <a:latin typeface="Calibri"/>
                <a:cs typeface="Calibri"/>
              </a:rPr>
              <a:t>,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mbria Math"/>
                <a:cs typeface="Cambria Math"/>
              </a:rPr>
              <a:t>&lt;</a:t>
            </a:r>
            <a:r>
              <a:rPr dirty="0" sz="1600" spc="150">
                <a:latin typeface="Cambria Math"/>
                <a:cs typeface="Cambria Math"/>
              </a:rPr>
              <a:t> </a:t>
            </a:r>
            <a:r>
              <a:rPr dirty="0" sz="1600">
                <a:latin typeface="Cambria Math"/>
                <a:cs typeface="Cambria Math"/>
              </a:rPr>
              <a:t>M</a:t>
            </a:r>
            <a:r>
              <a:rPr dirty="0" baseline="-14492" sz="1725">
                <a:latin typeface="Cambria Math"/>
                <a:cs typeface="Cambria Math"/>
              </a:rPr>
              <a:t>𝑤</a:t>
            </a:r>
            <a:r>
              <a:rPr dirty="0" sz="1600">
                <a:latin typeface="Cambria Math"/>
                <a:cs typeface="Cambria Math"/>
              </a:rPr>
              <a:t>(𝑇)</a:t>
            </a:r>
            <a:r>
              <a:rPr dirty="0" sz="1600" spc="140">
                <a:latin typeface="Cambria Math"/>
                <a:cs typeface="Cambria Math"/>
              </a:rPr>
              <a:t> </a:t>
            </a:r>
            <a:r>
              <a:rPr dirty="0" sz="1600" spc="-50">
                <a:latin typeface="Cambria Math"/>
                <a:cs typeface="Cambria Math"/>
              </a:rPr>
              <a:t>&gt;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071361" y="4488815"/>
            <a:ext cx="636905" cy="662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4604">
              <a:lnSpc>
                <a:spcPct val="115999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reject </a:t>
            </a:r>
            <a:r>
              <a:rPr dirty="0" sz="1800" spc="-20">
                <a:latin typeface="Calibri"/>
                <a:cs typeface="Calibri"/>
              </a:rPr>
              <a:t>accept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086094" y="5731866"/>
            <a:ext cx="557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reject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7663688" y="5739181"/>
            <a:ext cx="557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reject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663688" y="4488053"/>
            <a:ext cx="664845" cy="678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005" marR="5080" indent="-27940">
              <a:lnSpc>
                <a:spcPct val="119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reject accept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5" name="object 3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084320" y="4975860"/>
            <a:ext cx="1902714" cy="1055369"/>
          </a:xfrm>
          <a:prstGeom prst="rect">
            <a:avLst/>
          </a:prstGeom>
        </p:spPr>
      </p:pic>
      <p:sp>
        <p:nvSpPr>
          <p:cNvPr id="36" name="object 36" descr=""/>
          <p:cNvSpPr txBox="1"/>
          <p:nvPr/>
        </p:nvSpPr>
        <p:spPr>
          <a:xfrm>
            <a:off x="4881371" y="5251831"/>
            <a:ext cx="327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459">
                <a:latin typeface="Cambria Math"/>
                <a:cs typeface="Cambria Math"/>
              </a:rPr>
              <a:t>𝑅</a:t>
            </a:r>
            <a:r>
              <a:rPr dirty="0" baseline="-14957" sz="1950" spc="-690">
                <a:latin typeface="Cambria Math"/>
                <a:cs typeface="Cambria Math"/>
              </a:rPr>
              <a:t>𝑃</a:t>
            </a:r>
            <a:r>
              <a:rPr dirty="0" baseline="-6410" sz="1950" spc="-690">
                <a:latin typeface="Cambria Math"/>
                <a:cs typeface="Cambria Math"/>
              </a:rPr>
              <a:t>ത</a:t>
            </a:r>
            <a:endParaRPr baseline="-6410" sz="1950">
              <a:latin typeface="Cambria Math"/>
              <a:cs typeface="Cambria Math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1388363" y="5381244"/>
            <a:ext cx="2857500" cy="238125"/>
            <a:chOff x="1388363" y="5381244"/>
            <a:chExt cx="2857500" cy="238125"/>
          </a:xfrm>
        </p:grpSpPr>
        <p:pic>
          <p:nvPicPr>
            <p:cNvPr id="38" name="object 3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88363" y="5381244"/>
              <a:ext cx="2857500" cy="237832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1431543" y="5426964"/>
              <a:ext cx="2697480" cy="93345"/>
            </a:xfrm>
            <a:custGeom>
              <a:avLst/>
              <a:gdLst/>
              <a:ahLst/>
              <a:cxnLst/>
              <a:rect l="l" t="t" r="r" b="b"/>
              <a:pathLst>
                <a:path w="2697479" h="93345">
                  <a:moveTo>
                    <a:pt x="2620264" y="15367"/>
                  </a:moveTo>
                  <a:lnTo>
                    <a:pt x="2619841" y="41197"/>
                  </a:lnTo>
                  <a:lnTo>
                    <a:pt x="2632836" y="41402"/>
                  </a:lnTo>
                  <a:lnTo>
                    <a:pt x="2632459" y="67104"/>
                  </a:lnTo>
                  <a:lnTo>
                    <a:pt x="2632456" y="67310"/>
                  </a:lnTo>
                  <a:lnTo>
                    <a:pt x="2619415" y="67310"/>
                  </a:lnTo>
                  <a:lnTo>
                    <a:pt x="2618994" y="93091"/>
                  </a:lnTo>
                  <a:lnTo>
                    <a:pt x="2672552" y="67310"/>
                  </a:lnTo>
                  <a:lnTo>
                    <a:pt x="2632456" y="67310"/>
                  </a:lnTo>
                  <a:lnTo>
                    <a:pt x="2619418" y="67104"/>
                  </a:lnTo>
                  <a:lnTo>
                    <a:pt x="2672978" y="67104"/>
                  </a:lnTo>
                  <a:lnTo>
                    <a:pt x="2697353" y="55372"/>
                  </a:lnTo>
                  <a:lnTo>
                    <a:pt x="2620264" y="15367"/>
                  </a:lnTo>
                  <a:close/>
                </a:path>
                <a:path w="2697479" h="93345">
                  <a:moveTo>
                    <a:pt x="2619841" y="41197"/>
                  </a:moveTo>
                  <a:lnTo>
                    <a:pt x="2619418" y="67104"/>
                  </a:lnTo>
                  <a:lnTo>
                    <a:pt x="2632456" y="67310"/>
                  </a:lnTo>
                  <a:lnTo>
                    <a:pt x="2632836" y="41402"/>
                  </a:lnTo>
                  <a:lnTo>
                    <a:pt x="2619841" y="41197"/>
                  </a:lnTo>
                  <a:close/>
                </a:path>
                <a:path w="2697479" h="93345">
                  <a:moveTo>
                    <a:pt x="508" y="0"/>
                  </a:moveTo>
                  <a:lnTo>
                    <a:pt x="0" y="25908"/>
                  </a:lnTo>
                  <a:lnTo>
                    <a:pt x="2619418" y="67104"/>
                  </a:lnTo>
                  <a:lnTo>
                    <a:pt x="2619838" y="41402"/>
                  </a:lnTo>
                  <a:lnTo>
                    <a:pt x="2619841" y="4119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1534922" y="5091430"/>
            <a:ext cx="24326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445">
                <a:latin typeface="Calibri"/>
                <a:cs typeface="Calibri"/>
              </a:rPr>
              <a:t> </a:t>
            </a:r>
            <a:r>
              <a:rPr dirty="0" sz="1600">
                <a:latin typeface="Cambria Math"/>
                <a:cs typeface="Cambria Math"/>
              </a:rPr>
              <a:t>&lt;</a:t>
            </a:r>
            <a:r>
              <a:rPr dirty="0" sz="1600" spc="105">
                <a:latin typeface="Cambria Math"/>
                <a:cs typeface="Cambria Math"/>
              </a:rPr>
              <a:t> </a:t>
            </a:r>
            <a:r>
              <a:rPr dirty="0" sz="1600">
                <a:latin typeface="Cambria Math"/>
                <a:cs typeface="Cambria Math"/>
              </a:rPr>
              <a:t>M</a:t>
            </a:r>
            <a:r>
              <a:rPr dirty="0" baseline="-14492" sz="1725">
                <a:latin typeface="Cambria Math"/>
                <a:cs typeface="Cambria Math"/>
              </a:rPr>
              <a:t>∅</a:t>
            </a:r>
            <a:r>
              <a:rPr dirty="0" baseline="-14492" sz="1725" spc="427">
                <a:latin typeface="Cambria Math"/>
                <a:cs typeface="Cambria Math"/>
              </a:rPr>
              <a:t> </a:t>
            </a:r>
            <a:r>
              <a:rPr dirty="0" sz="1600">
                <a:latin typeface="Cambria Math"/>
                <a:cs typeface="Cambria Math"/>
              </a:rPr>
              <a:t>&gt;∈</a:t>
            </a:r>
            <a:r>
              <a:rPr dirty="0" sz="1600" spc="100">
                <a:latin typeface="Cambria Math"/>
                <a:cs typeface="Cambria Math"/>
              </a:rPr>
              <a:t> </a:t>
            </a:r>
            <a:r>
              <a:rPr dirty="0" sz="1600">
                <a:latin typeface="Cambria Math"/>
                <a:cs typeface="Cambria Math"/>
              </a:rPr>
              <a:t>𝑃</a:t>
            </a:r>
            <a:r>
              <a:rPr dirty="0" sz="1600">
                <a:latin typeface="Calibri"/>
                <a:cs typeface="Calibri"/>
              </a:rPr>
              <a:t>,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mbria Math"/>
                <a:cs typeface="Cambria Math"/>
              </a:rPr>
              <a:t>&lt;</a:t>
            </a:r>
            <a:r>
              <a:rPr dirty="0" sz="1600" spc="110">
                <a:latin typeface="Cambria Math"/>
                <a:cs typeface="Cambria Math"/>
              </a:rPr>
              <a:t> </a:t>
            </a:r>
            <a:r>
              <a:rPr dirty="0" sz="1600">
                <a:latin typeface="Cambria Math"/>
                <a:cs typeface="Cambria Math"/>
              </a:rPr>
              <a:t>M</a:t>
            </a:r>
            <a:r>
              <a:rPr dirty="0" baseline="-14492" sz="1725">
                <a:latin typeface="Cambria Math"/>
                <a:cs typeface="Cambria Math"/>
              </a:rPr>
              <a:t>𝑤</a:t>
            </a:r>
            <a:r>
              <a:rPr dirty="0" baseline="-14492" sz="1725" spc="450">
                <a:latin typeface="Cambria Math"/>
                <a:cs typeface="Cambria Math"/>
              </a:rPr>
              <a:t> </a:t>
            </a:r>
            <a:r>
              <a:rPr dirty="0" sz="1600" spc="-405">
                <a:latin typeface="Calibri"/>
                <a:cs typeface="Calibri"/>
              </a:rPr>
              <a:t>(</a:t>
            </a:r>
            <a:r>
              <a:rPr dirty="0" sz="1600" spc="-405">
                <a:latin typeface="Cambria Math"/>
                <a:cs typeface="Cambria Math"/>
              </a:rPr>
              <a:t>𝑇</a:t>
            </a:r>
            <a:r>
              <a:rPr dirty="0" baseline="10416" sz="2400" spc="-607">
                <a:latin typeface="Cambria Math"/>
                <a:cs typeface="Cambria Math"/>
              </a:rPr>
              <a:t>ത</a:t>
            </a:r>
            <a:r>
              <a:rPr dirty="0" sz="1600" spc="-405">
                <a:latin typeface="Cambria Math"/>
                <a:cs typeface="Cambria Math"/>
              </a:rPr>
              <a:t>)</a:t>
            </a:r>
            <a:r>
              <a:rPr dirty="0" sz="1600" spc="110">
                <a:latin typeface="Cambria Math"/>
                <a:cs typeface="Cambria Math"/>
              </a:rPr>
              <a:t> </a:t>
            </a:r>
            <a:r>
              <a:rPr dirty="0" sz="1600" spc="-50">
                <a:latin typeface="Cambria Math"/>
                <a:cs typeface="Cambria Math"/>
              </a:rPr>
              <a:t>&gt;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4239767" y="1272539"/>
            <a:ext cx="4840605" cy="89026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92075" marR="127635">
              <a:lnSpc>
                <a:spcPts val="3290"/>
              </a:lnSpc>
              <a:spcBef>
                <a:spcPts val="185"/>
              </a:spcBef>
              <a:tabLst>
                <a:tab pos="3100705" algn="l"/>
              </a:tabLst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&lt;</a:t>
            </a:r>
            <a:r>
              <a:rPr dirty="0" sz="1800" spc="8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∅</a:t>
            </a:r>
            <a:r>
              <a:rPr dirty="0" baseline="-14957" sz="1950" spc="3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&gt;∉</a:t>
            </a:r>
            <a:r>
              <a:rPr dirty="0" sz="1800" spc="8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𝑃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,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45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 </a:t>
            </a:r>
            <a:r>
              <a:rPr dirty="0" sz="1800" spc="-25">
                <a:latin typeface="Calibri"/>
                <a:cs typeface="Calibri"/>
              </a:rPr>
              <a:t>iff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&lt;</a:t>
            </a:r>
            <a:r>
              <a:rPr dirty="0" sz="1800" spc="15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𝑤</a:t>
            </a:r>
            <a:r>
              <a:rPr dirty="0" sz="1800">
                <a:latin typeface="Cambria Math"/>
                <a:cs typeface="Cambria Math"/>
              </a:rPr>
              <a:t>(𝑇)</a:t>
            </a:r>
            <a:r>
              <a:rPr dirty="0" sz="1800" spc="14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</a:t>
            </a:r>
            <a:r>
              <a:rPr dirty="0" sz="1800" spc="4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150">
                <a:latin typeface="Cambria Math"/>
                <a:cs typeface="Cambria Math"/>
              </a:rPr>
              <a:t> </a:t>
            </a:r>
            <a:r>
              <a:rPr dirty="0" sz="1800" spc="-20">
                <a:latin typeface="Cambria Math"/>
                <a:cs typeface="Cambria Math"/>
              </a:rPr>
              <a:t>𝑃</a:t>
            </a:r>
            <a:r>
              <a:rPr dirty="0" sz="1800" spc="-20">
                <a:latin typeface="Calibri"/>
                <a:cs typeface="Calibri"/>
              </a:rPr>
              <a:t>.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&lt;</a:t>
            </a:r>
            <a:r>
              <a:rPr dirty="0" sz="1800" spc="8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∅</a:t>
            </a:r>
            <a:r>
              <a:rPr dirty="0" baseline="-14957" sz="1950" spc="3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&gt;∈</a:t>
            </a:r>
            <a:r>
              <a:rPr dirty="0" sz="1800" spc="8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𝑃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,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50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accepts w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iff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ambria Math"/>
                <a:cs typeface="Cambria Math"/>
              </a:rPr>
              <a:t>&lt;</a:t>
            </a:r>
            <a:r>
              <a:rPr dirty="0" sz="1800" spc="85">
                <a:latin typeface="Cambria Math"/>
                <a:cs typeface="Cambria Math"/>
              </a:rPr>
              <a:t> </a:t>
            </a:r>
            <a:r>
              <a:rPr dirty="0" sz="1800" spc="-265">
                <a:latin typeface="Cambria Math"/>
                <a:cs typeface="Cambria Math"/>
              </a:rPr>
              <a:t>M</a:t>
            </a:r>
            <a:r>
              <a:rPr dirty="0" baseline="-14957" sz="1950" spc="-397">
                <a:latin typeface="Cambria Math"/>
                <a:cs typeface="Cambria Math"/>
              </a:rPr>
              <a:t>𝑤</a:t>
            </a:r>
            <a:r>
              <a:rPr dirty="0" sz="1800" spc="-265">
                <a:latin typeface="Calibri"/>
                <a:cs typeface="Calibri"/>
              </a:rPr>
              <a:t>(</a:t>
            </a:r>
            <a:r>
              <a:rPr dirty="0" sz="1800" spc="-265">
                <a:latin typeface="Cambria Math"/>
                <a:cs typeface="Cambria Math"/>
              </a:rPr>
              <a:t>𝑇</a:t>
            </a:r>
            <a:r>
              <a:rPr dirty="0" baseline="10802" sz="2700" spc="-397">
                <a:latin typeface="Cambria Math"/>
                <a:cs typeface="Cambria Math"/>
              </a:rPr>
              <a:t>ത</a:t>
            </a:r>
            <a:r>
              <a:rPr dirty="0" sz="1800" spc="-265">
                <a:latin typeface="Cambria Math"/>
                <a:cs typeface="Cambria Math"/>
              </a:rPr>
              <a:t>)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 spc="-615">
                <a:latin typeface="Cambria Math"/>
                <a:cs typeface="Cambria Math"/>
              </a:rPr>
              <a:t>𝑃</a:t>
            </a:r>
            <a:r>
              <a:rPr dirty="0" baseline="10802" sz="2700" spc="-922">
                <a:latin typeface="Cambria Math"/>
                <a:cs typeface="Cambria Math"/>
              </a:rPr>
              <a:t>ത</a:t>
            </a:r>
            <a:r>
              <a:rPr dirty="0" sz="1800" spc="-61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670255" y="1490980"/>
            <a:ext cx="2883535" cy="82804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95"/>
              </a:spcBef>
            </a:pPr>
            <a:r>
              <a:rPr dirty="0" sz="1800" b="1">
                <a:latin typeface="Calibri"/>
                <a:cs typeface="Calibri"/>
              </a:rPr>
              <a:t>Proof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by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reduction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from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spc="-60" b="1">
                <a:latin typeface="Times New Roman"/>
                <a:cs typeface="Times New Roman"/>
              </a:rPr>
              <a:t>L</a:t>
            </a:r>
            <a:r>
              <a:rPr dirty="0" baseline="-20833" sz="1800" spc="-89" b="1">
                <a:latin typeface="Times New Roman"/>
                <a:cs typeface="Times New Roman"/>
              </a:rPr>
              <a:t>TM</a:t>
            </a:r>
            <a:r>
              <a:rPr dirty="0" baseline="-20833" sz="1800" spc="-22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408940">
              <a:lnSpc>
                <a:spcPct val="100000"/>
              </a:lnSpc>
              <a:spcBef>
                <a:spcPts val="1000"/>
              </a:spcBef>
            </a:pPr>
            <a:r>
              <a:rPr dirty="0" sz="1800" spc="-25">
                <a:latin typeface="Calibri"/>
                <a:cs typeface="Calibri"/>
              </a:rPr>
              <a:t>(T)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455980" y="6223813"/>
            <a:ext cx="6120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Calibri"/>
                <a:cs typeface="Calibri"/>
              </a:rPr>
              <a:t>Now,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65">
                <a:latin typeface="Times New Roman"/>
                <a:cs typeface="Times New Roman"/>
              </a:rPr>
              <a:t>L</a:t>
            </a:r>
            <a:r>
              <a:rPr dirty="0" baseline="-20833" sz="1800" spc="-97">
                <a:latin typeface="Times New Roman"/>
                <a:cs typeface="Times New Roman"/>
              </a:rPr>
              <a:t>TM</a:t>
            </a:r>
            <a:r>
              <a:rPr dirty="0" baseline="-20833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undecidable, so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must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non-</a:t>
            </a:r>
            <a:r>
              <a:rPr dirty="0" sz="1800">
                <a:latin typeface="Calibri"/>
                <a:cs typeface="Calibri"/>
              </a:rPr>
              <a:t>trivial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properties.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1078301" y="6600271"/>
            <a:ext cx="5540375" cy="0"/>
          </a:xfrm>
          <a:custGeom>
            <a:avLst/>
            <a:gdLst/>
            <a:ahLst/>
            <a:cxnLst/>
            <a:rect l="l" t="t" r="r" b="b"/>
            <a:pathLst>
              <a:path w="5540375" h="0">
                <a:moveTo>
                  <a:pt x="0" y="0"/>
                </a:moveTo>
                <a:lnTo>
                  <a:pt x="5539886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5" name="object 45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33372" y="133976"/>
            <a:ext cx="1538592" cy="324373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195170" y="61122"/>
            <a:ext cx="1300807" cy="335925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562686" y="91803"/>
            <a:ext cx="2126199" cy="356668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887397" y="147822"/>
            <a:ext cx="396018" cy="293578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363903" y="104534"/>
            <a:ext cx="1607626" cy="345431"/>
          </a:xfrm>
          <a:prstGeom prst="rect">
            <a:avLst/>
          </a:prstGeom>
        </p:spPr>
      </p:pic>
      <p:sp>
        <p:nvSpPr>
          <p:cNvPr id="50" name="object 5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647683"/>
            <a:ext cx="9144000" cy="210820"/>
            <a:chOff x="0" y="6647683"/>
            <a:chExt cx="9144000" cy="2108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647683"/>
              <a:ext cx="9144000" cy="2438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72072"/>
              <a:ext cx="9144000" cy="185927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667207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2999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John</a:t>
            </a:r>
            <a:r>
              <a:rPr dirty="0" sz="2400" spc="-45"/>
              <a:t> </a:t>
            </a:r>
            <a:r>
              <a:rPr dirty="0" sz="2400"/>
              <a:t>von</a:t>
            </a:r>
            <a:r>
              <a:rPr dirty="0" sz="2400" spc="-30"/>
              <a:t> </a:t>
            </a:r>
            <a:r>
              <a:rPr dirty="0" sz="2400"/>
              <a:t>Neumann</a:t>
            </a:r>
            <a:r>
              <a:rPr dirty="0" sz="2400" spc="-30"/>
              <a:t> </a:t>
            </a:r>
            <a:r>
              <a:rPr dirty="0" sz="2400" spc="-10"/>
              <a:t>1903-</a:t>
            </a:r>
            <a:r>
              <a:rPr dirty="0" sz="2400" spc="-20"/>
              <a:t>1957</a:t>
            </a:r>
            <a:endParaRPr sz="2400"/>
          </a:p>
        </p:txBody>
      </p:sp>
      <p:sp>
        <p:nvSpPr>
          <p:cNvPr id="8" name="object 8" descr=""/>
          <p:cNvSpPr txBox="1"/>
          <p:nvPr/>
        </p:nvSpPr>
        <p:spPr>
          <a:xfrm>
            <a:off x="339343" y="1577721"/>
            <a:ext cx="43497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Hungarian-</a:t>
            </a:r>
            <a:r>
              <a:rPr dirty="0" sz="1800">
                <a:latin typeface="Calibri"/>
                <a:cs typeface="Calibri"/>
              </a:rPr>
              <a:t>American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mathematician,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physicist, computer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scientist,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engineer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polymath,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5043" y="3594100"/>
            <a:ext cx="5821680" cy="290703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299085">
              <a:lnSpc>
                <a:spcPct val="100000"/>
              </a:lnSpc>
              <a:spcBef>
                <a:spcPts val="1180"/>
              </a:spcBef>
            </a:pPr>
            <a:r>
              <a:rPr dirty="0" sz="1800">
                <a:latin typeface="Calibri"/>
                <a:cs typeface="Calibri"/>
              </a:rPr>
              <a:t>discovery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second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theorem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incompleteness</a:t>
            </a:r>
            <a:r>
              <a:rPr dirty="0" sz="1800" spc="3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(1930)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Stopped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working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foundation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mathematics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after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1931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 spc="-10">
                <a:latin typeface="Calibri"/>
                <a:cs typeface="Calibri"/>
              </a:rPr>
              <a:t>Axiomatization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Quantum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Physics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Functional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7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Mean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Ergodic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Theorem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Minimax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Theorem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Duality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Linear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Programming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Von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Neumann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Architecture,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Merge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Sort,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Cellular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Automata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Computer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Brain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(1958)</a:t>
            </a:r>
            <a:r>
              <a:rPr dirty="0" sz="1800" spc="3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Singularity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36791" y="146304"/>
            <a:ext cx="2452116" cy="3198876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25043" y="2359914"/>
            <a:ext cx="8667115" cy="1412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336296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axiomatic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construction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general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theory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(PhD </a:t>
            </a:r>
            <a:r>
              <a:rPr dirty="0" sz="1800">
                <a:latin typeface="Calibri"/>
                <a:cs typeface="Calibri"/>
              </a:rPr>
              <a:t>thesis,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1925)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168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 spc="-10">
                <a:latin typeface="Calibri"/>
                <a:cs typeface="Calibri"/>
              </a:rPr>
              <a:t>Private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communication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Kurt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Gödel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about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his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independent</a:t>
            </a:r>
            <a:endParaRPr sz="1800">
              <a:latin typeface="Calibri"/>
              <a:cs typeface="Calibri"/>
            </a:endParaRPr>
          </a:p>
          <a:p>
            <a:pPr marL="5991860">
              <a:lnSpc>
                <a:spcPts val="1680"/>
              </a:lnSpc>
            </a:pPr>
            <a:r>
              <a:rPr dirty="0" sz="1800" spc="-20">
                <a:latin typeface="Calibri"/>
                <a:cs typeface="Calibri"/>
              </a:rPr>
              <a:t>"Young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man,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mathematics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3</a:t>
            </a:fld>
          </a:p>
        </p:txBody>
      </p:sp>
      <p:sp>
        <p:nvSpPr>
          <p:cNvPr id="12" name="object 12" descr=""/>
          <p:cNvSpPr txBox="1"/>
          <p:nvPr/>
        </p:nvSpPr>
        <p:spPr>
          <a:xfrm>
            <a:off x="6204330" y="3747643"/>
            <a:ext cx="26981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you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don't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understand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things. </a:t>
            </a:r>
            <a:r>
              <a:rPr dirty="0" sz="1800" spc="-40">
                <a:latin typeface="Calibri"/>
                <a:cs typeface="Calibri"/>
              </a:rPr>
              <a:t>You </a:t>
            </a:r>
            <a:r>
              <a:rPr dirty="0" sz="1800">
                <a:latin typeface="Calibri"/>
                <a:cs typeface="Calibri"/>
              </a:rPr>
              <a:t>just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get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them."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423163" y="694436"/>
            <a:ext cx="8531860" cy="3474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44"/>
                </a:solidFill>
                <a:latin typeface="Calibri"/>
                <a:cs typeface="Calibri"/>
              </a:rPr>
              <a:t>Quick</a:t>
            </a:r>
            <a:r>
              <a:rPr dirty="0" sz="2400" spc="-3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44"/>
                </a:solidFill>
                <a:latin typeface="Calibri"/>
                <a:cs typeface="Calibri"/>
              </a:rPr>
              <a:t>review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240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buSzPct val="75000"/>
              <a:buFont typeface="Arial MT"/>
              <a:buChar char="•"/>
              <a:tabLst>
                <a:tab pos="299085" algn="l"/>
              </a:tabLst>
            </a:pPr>
            <a:r>
              <a:rPr dirty="0" sz="2400">
                <a:latin typeface="Times New Roman"/>
                <a:cs typeface="Times New Roman"/>
              </a:rPr>
              <a:t>Reducibility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shows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problem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only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reduced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problems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that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least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hard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itself.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SzPct val="75000"/>
              <a:buFont typeface="Arial MT"/>
              <a:buChar char="•"/>
              <a:tabLst>
                <a:tab pos="29908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Halting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Problem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other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undecidable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languages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SzPct val="75000"/>
              <a:buFont typeface="Arial MT"/>
              <a:buChar char="•"/>
              <a:tabLst>
                <a:tab pos="299085" algn="l"/>
              </a:tabLst>
            </a:pPr>
            <a:r>
              <a:rPr dirty="0" sz="2400" spc="-20">
                <a:latin typeface="Times New Roman"/>
                <a:cs typeface="Times New Roman"/>
              </a:rPr>
              <a:t>Rice’s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Theorem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non-</a:t>
            </a:r>
            <a:r>
              <a:rPr dirty="0" sz="2400">
                <a:latin typeface="Times New Roman"/>
                <a:cs typeface="Times New Roman"/>
              </a:rPr>
              <a:t>trivial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properties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 </a:t>
            </a:r>
            <a:r>
              <a:rPr dirty="0" sz="2400" spc="-10">
                <a:latin typeface="Times New Roman"/>
                <a:cs typeface="Times New Roman"/>
              </a:rPr>
              <a:t>undecidable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39090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6647683"/>
            <a:ext cx="9144000" cy="210820"/>
            <a:chOff x="0" y="6647683"/>
            <a:chExt cx="9144000" cy="21082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47683"/>
              <a:ext cx="9144000" cy="2438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72072"/>
              <a:ext cx="9144000" cy="18592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667207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2998" y="5968339"/>
            <a:ext cx="1813780" cy="37701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94077" y="5953110"/>
            <a:ext cx="324123" cy="40842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97607" y="2828544"/>
            <a:ext cx="4733925" cy="1148080"/>
          </a:xfrm>
          <a:prstGeom prst="rect"/>
          <a:solidFill>
            <a:srgbClr val="000544"/>
          </a:solidFill>
        </p:spPr>
        <p:txBody>
          <a:bodyPr wrap="square" lIns="0" tIns="33655" rIns="0" bIns="0" rtlCol="0" vert="horz">
            <a:spAutoFit/>
          </a:bodyPr>
          <a:lstStyle/>
          <a:p>
            <a:pPr marL="477520">
              <a:lnSpc>
                <a:spcPct val="100000"/>
              </a:lnSpc>
              <a:spcBef>
                <a:spcPts val="265"/>
              </a:spcBef>
            </a:pPr>
            <a:r>
              <a:rPr dirty="0" sz="6000" b="1">
                <a:solidFill>
                  <a:srgbClr val="FFFFFF"/>
                </a:solidFill>
                <a:latin typeface="Calibri"/>
                <a:cs typeface="Calibri"/>
              </a:rPr>
              <a:t>THANK</a:t>
            </a:r>
            <a:r>
              <a:rPr dirty="0" sz="6000" spc="-1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6000" spc="-25" b="1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endParaRPr sz="6000">
              <a:latin typeface="Calibri"/>
              <a:cs typeface="Calibri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94832" y="5920740"/>
            <a:ext cx="2106167" cy="455676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8426957" y="6464681"/>
            <a:ext cx="180975" cy="178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25">
                <a:solidFill>
                  <a:srgbClr val="898989"/>
                </a:solidFill>
                <a:latin typeface="Calibri"/>
                <a:cs typeface="Calibri"/>
              </a:rPr>
              <a:t>31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142" y="371297"/>
            <a:ext cx="32740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Undecidable</a:t>
            </a:r>
            <a:r>
              <a:rPr dirty="0" spc="-90"/>
              <a:t> </a:t>
            </a:r>
            <a:r>
              <a:rPr dirty="0" spc="-10"/>
              <a:t>Problems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229739" y="3720338"/>
            <a:ext cx="632460" cy="208915"/>
          </a:xfrm>
          <a:custGeom>
            <a:avLst/>
            <a:gdLst/>
            <a:ahLst/>
            <a:cxnLst/>
            <a:rect l="l" t="t" r="r" b="b"/>
            <a:pathLst>
              <a:path w="632460" h="208914">
                <a:moveTo>
                  <a:pt x="587375" y="0"/>
                </a:moveTo>
                <a:lnTo>
                  <a:pt x="575437" y="3937"/>
                </a:lnTo>
                <a:lnTo>
                  <a:pt x="611251" y="104393"/>
                </a:lnTo>
                <a:lnTo>
                  <a:pt x="575437" y="204597"/>
                </a:lnTo>
                <a:lnTo>
                  <a:pt x="587375" y="208787"/>
                </a:lnTo>
                <a:lnTo>
                  <a:pt x="631952" y="108457"/>
                </a:lnTo>
                <a:lnTo>
                  <a:pt x="631952" y="100203"/>
                </a:lnTo>
                <a:lnTo>
                  <a:pt x="587375" y="0"/>
                </a:lnTo>
                <a:close/>
              </a:path>
              <a:path w="632460" h="208914">
                <a:moveTo>
                  <a:pt x="44450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450" y="208787"/>
                </a:lnTo>
                <a:lnTo>
                  <a:pt x="56387" y="204850"/>
                </a:lnTo>
                <a:lnTo>
                  <a:pt x="20447" y="104520"/>
                </a:lnTo>
                <a:lnTo>
                  <a:pt x="56387" y="419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07517" y="1172972"/>
            <a:ext cx="8329295" cy="5274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Definition</a:t>
            </a:r>
            <a:endParaRPr sz="1800">
              <a:latin typeface="Calibri"/>
              <a:cs typeface="Calibri"/>
            </a:endParaRPr>
          </a:p>
          <a:p>
            <a:pPr marL="147320" marR="111760">
              <a:lnSpc>
                <a:spcPct val="100000"/>
              </a:lnSpc>
              <a:spcBef>
                <a:spcPts val="1645"/>
              </a:spcBef>
            </a:pPr>
            <a:r>
              <a:rPr dirty="0" sz="1800" b="1">
                <a:latin typeface="Calibri"/>
                <a:cs typeface="Calibri"/>
              </a:rPr>
              <a:t>Undecidable problem</a:t>
            </a:r>
            <a:r>
              <a:rPr dirty="0" sz="1800">
                <a:latin typeface="Calibri"/>
                <a:cs typeface="Calibri"/>
              </a:rPr>
              <a:t>. 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associated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 a problem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cannot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recognized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by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TM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halts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inputs.</a:t>
            </a:r>
            <a:endParaRPr sz="1800">
              <a:latin typeface="Calibri"/>
              <a:cs typeface="Calibri"/>
            </a:endParaRPr>
          </a:p>
          <a:p>
            <a:pPr marL="147320">
              <a:lnSpc>
                <a:spcPct val="100000"/>
              </a:lnSpc>
              <a:spcBef>
                <a:spcPts val="755"/>
              </a:spcBef>
            </a:pPr>
            <a:r>
              <a:rPr dirty="0" sz="1800" b="1">
                <a:latin typeface="Calibri"/>
                <a:cs typeface="Calibri"/>
              </a:rPr>
              <a:t>Unrecognizable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problem.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associated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problem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cannot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recognized</a:t>
            </a:r>
            <a:endParaRPr sz="1800">
              <a:latin typeface="Calibri"/>
              <a:cs typeface="Calibri"/>
            </a:endParaRPr>
          </a:p>
          <a:p>
            <a:pPr marL="14732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TM.</a:t>
            </a:r>
            <a:endParaRPr sz="1800">
              <a:latin typeface="Calibri"/>
              <a:cs typeface="Calibri"/>
            </a:endParaRPr>
          </a:p>
          <a:p>
            <a:pPr marL="154940">
              <a:lnSpc>
                <a:spcPct val="100000"/>
              </a:lnSpc>
              <a:spcBef>
                <a:spcPts val="1720"/>
              </a:spcBef>
            </a:pPr>
            <a:r>
              <a:rPr dirty="0" sz="1800" b="1">
                <a:latin typeface="Calibri"/>
                <a:cs typeface="Calibri"/>
              </a:rPr>
              <a:t>The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languages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spc="3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TMs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undecidable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but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recognizable</a:t>
            </a:r>
            <a:endParaRPr sz="1800">
              <a:latin typeface="Calibri"/>
              <a:cs typeface="Calibri"/>
            </a:endParaRPr>
          </a:p>
          <a:p>
            <a:pPr algn="ctr" marR="26670">
              <a:lnSpc>
                <a:spcPct val="100000"/>
              </a:lnSpc>
              <a:spcBef>
                <a:spcPts val="1335"/>
              </a:spcBef>
              <a:tabLst>
                <a:tab pos="1374775" algn="l"/>
              </a:tabLst>
            </a:pPr>
            <a:r>
              <a:rPr dirty="0" sz="1800">
                <a:latin typeface="Cambria Math"/>
                <a:cs typeface="Cambria Math"/>
              </a:rPr>
              <a:t>L</a:t>
            </a:r>
            <a:r>
              <a:rPr dirty="0" baseline="-20833" sz="1800">
                <a:latin typeface="Times New Roman"/>
                <a:cs typeface="Times New Roman"/>
              </a:rPr>
              <a:t>TM</a:t>
            </a:r>
            <a:r>
              <a:rPr dirty="0" baseline="-20833" sz="1800" spc="-112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w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w}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2000" b="1" i="1">
                <a:latin typeface="Calibri"/>
                <a:cs typeface="Calibri"/>
              </a:rPr>
              <a:t>We</a:t>
            </a:r>
            <a:r>
              <a:rPr dirty="0" sz="2000" spc="-65" b="1" i="1">
                <a:latin typeface="Calibri"/>
                <a:cs typeface="Calibri"/>
              </a:rPr>
              <a:t> </a:t>
            </a:r>
            <a:r>
              <a:rPr dirty="0" sz="2000" b="1" i="1">
                <a:latin typeface="Calibri"/>
                <a:cs typeface="Calibri"/>
              </a:rPr>
              <a:t>consider</a:t>
            </a:r>
            <a:r>
              <a:rPr dirty="0" sz="2000" spc="-70" b="1" i="1">
                <a:latin typeface="Calibri"/>
                <a:cs typeface="Calibri"/>
              </a:rPr>
              <a:t> </a:t>
            </a:r>
            <a:r>
              <a:rPr dirty="0" sz="2000" b="1" i="1">
                <a:latin typeface="Calibri"/>
                <a:cs typeface="Calibri"/>
              </a:rPr>
              <a:t>undecidable</a:t>
            </a:r>
            <a:r>
              <a:rPr dirty="0" sz="2000" spc="-85" b="1" i="1">
                <a:latin typeface="Calibri"/>
                <a:cs typeface="Calibri"/>
              </a:rPr>
              <a:t> </a:t>
            </a:r>
            <a:r>
              <a:rPr dirty="0" sz="2000" b="1" i="1">
                <a:latin typeface="Calibri"/>
                <a:cs typeface="Calibri"/>
              </a:rPr>
              <a:t>problems</a:t>
            </a:r>
            <a:r>
              <a:rPr dirty="0" sz="2000" spc="-75" b="1" i="1">
                <a:latin typeface="Calibri"/>
                <a:cs typeface="Calibri"/>
              </a:rPr>
              <a:t> </a:t>
            </a:r>
            <a:r>
              <a:rPr dirty="0" sz="2000" b="1" i="1">
                <a:latin typeface="Calibri"/>
                <a:cs typeface="Calibri"/>
              </a:rPr>
              <a:t>unsolvable</a:t>
            </a:r>
            <a:r>
              <a:rPr dirty="0" sz="2000" spc="-85" b="1" i="1">
                <a:latin typeface="Calibri"/>
                <a:cs typeface="Calibri"/>
              </a:rPr>
              <a:t> </a:t>
            </a:r>
            <a:r>
              <a:rPr dirty="0" sz="2000" spc="-10" b="1" i="1">
                <a:latin typeface="Calibri"/>
                <a:cs typeface="Calibri"/>
              </a:rPr>
              <a:t>(informal).</a:t>
            </a:r>
            <a:endParaRPr sz="2000">
              <a:latin typeface="Calibri"/>
              <a:cs typeface="Calibri"/>
            </a:endParaRPr>
          </a:p>
          <a:p>
            <a:pPr marL="38100" marR="17780">
              <a:lnSpc>
                <a:spcPct val="100000"/>
              </a:lnSpc>
              <a:spcBef>
                <a:spcPts val="2400"/>
              </a:spcBef>
            </a:pPr>
            <a:r>
              <a:rPr dirty="0" sz="2000">
                <a:latin typeface="Calibri"/>
                <a:cs typeface="Calibri"/>
              </a:rPr>
              <a:t>Say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TM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run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6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weeks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without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giving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response.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possible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not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language,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but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also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possible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language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only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need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wait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longer.</a:t>
            </a:r>
            <a:endParaRPr sz="2000">
              <a:latin typeface="Calibri"/>
              <a:cs typeface="Calibri"/>
            </a:endParaRPr>
          </a:p>
          <a:p>
            <a:pPr marL="38100" marR="111252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decidable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languages,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there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upper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bound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waiting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time.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undecidable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languages,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waiting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time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limit.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038" y="1431480"/>
            <a:ext cx="1487914" cy="32877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5817" y="1449708"/>
            <a:ext cx="1194339" cy="28473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7616" y="1420454"/>
            <a:ext cx="2780732" cy="287063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99890" y="1414062"/>
            <a:ext cx="693521" cy="25119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6289" y="2186430"/>
            <a:ext cx="787467" cy="25430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46620" y="2162849"/>
            <a:ext cx="582924" cy="270291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17191" y="2087122"/>
            <a:ext cx="896533" cy="25254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713387" y="2122134"/>
            <a:ext cx="381986" cy="22876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86499" y="2919456"/>
            <a:ext cx="275173" cy="232352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13442" y="2832896"/>
            <a:ext cx="2764475" cy="321522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64884" y="4671223"/>
            <a:ext cx="4457371" cy="33721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265368" y="4705596"/>
            <a:ext cx="1436486" cy="308001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773000" y="4709208"/>
            <a:ext cx="317874" cy="308306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825753" y="5636866"/>
            <a:ext cx="721873" cy="230773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733311" y="5602265"/>
            <a:ext cx="685766" cy="314962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562649" y="5598239"/>
            <a:ext cx="2016077" cy="314337"/>
          </a:xfrm>
          <a:prstGeom prst="rect">
            <a:avLst/>
          </a:prstGeom>
        </p:spPr>
      </p:pic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5495" rIns="0" bIns="0" rtlCol="0" vert="horz">
            <a:spAutoFit/>
          </a:bodyPr>
          <a:lstStyle/>
          <a:p>
            <a:pPr marL="55435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Reducibility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28522" y="1545717"/>
            <a:ext cx="7575550" cy="3841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Definition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Reduction</a:t>
            </a:r>
            <a:r>
              <a:rPr dirty="0" sz="1800" spc="13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1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way</a:t>
            </a:r>
            <a:r>
              <a:rPr dirty="0" sz="1800" spc="1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1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converting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one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problem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1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another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problem,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</a:t>
            </a:r>
            <a:r>
              <a:rPr dirty="0" sz="1800" spc="1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solution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second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problem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solve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first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problem.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b="1">
                <a:latin typeface="Calibri"/>
                <a:cs typeface="Calibri"/>
              </a:rPr>
              <a:t>reduces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solution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solves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(Reduction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always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involves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two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problems,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B</a:t>
            </a:r>
            <a:r>
              <a:rPr dirty="0" sz="1800" spc="-25">
                <a:latin typeface="Calibri"/>
                <a:cs typeface="Calibri"/>
              </a:rPr>
              <a:t>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reducible 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cannot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harder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B.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800" spc="-10">
                <a:latin typeface="Times New Roman"/>
                <a:cs typeface="Times New Roman"/>
              </a:rPr>
              <a:t>If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reducible to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decidable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also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decidable.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800" spc="-10">
                <a:latin typeface="Times New Roman"/>
                <a:cs typeface="Times New Roman"/>
              </a:rPr>
              <a:t>If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reducible to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undecidable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also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undecidable.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4902" y="1943172"/>
            <a:ext cx="1668180" cy="34901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71486" y="1956537"/>
            <a:ext cx="1194929" cy="34360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66375" y="2817243"/>
            <a:ext cx="392483" cy="27319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27364" y="2776371"/>
            <a:ext cx="1594187" cy="311511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5122" y="3671933"/>
            <a:ext cx="599517" cy="27103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48566" y="3644453"/>
            <a:ext cx="635301" cy="27376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08529" y="3709230"/>
            <a:ext cx="219623" cy="25340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03663" y="3708806"/>
            <a:ext cx="1553906" cy="244181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52917" y="4380194"/>
            <a:ext cx="588050" cy="236956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341583" y="4362281"/>
            <a:ext cx="613133" cy="23659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46595" y="4340551"/>
            <a:ext cx="1097135" cy="289731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207493" y="4315985"/>
            <a:ext cx="910882" cy="25347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272627" y="4363792"/>
            <a:ext cx="129913" cy="210963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480985" y="4333657"/>
            <a:ext cx="1453022" cy="289460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09742" y="4892231"/>
            <a:ext cx="662428" cy="294529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373498" y="4884608"/>
            <a:ext cx="669007" cy="255621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13770" y="4943058"/>
            <a:ext cx="115715" cy="198119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303233" y="4875476"/>
            <a:ext cx="1966408" cy="277394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496410" y="4938491"/>
            <a:ext cx="395681" cy="205406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960052" y="4912418"/>
            <a:ext cx="618888" cy="262959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672305" y="4940371"/>
            <a:ext cx="1064074" cy="208297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335952" y="153033"/>
            <a:ext cx="156026" cy="155568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733591" y="156927"/>
            <a:ext cx="134120" cy="132624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998525" y="136937"/>
            <a:ext cx="136020" cy="123974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194470" y="402650"/>
            <a:ext cx="412172" cy="209550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785151" y="457544"/>
            <a:ext cx="145286" cy="111733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052484" y="461751"/>
            <a:ext cx="142965" cy="156210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526425" y="335435"/>
            <a:ext cx="245833" cy="106660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992956" y="298419"/>
            <a:ext cx="134912" cy="160699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7376477" y="299617"/>
            <a:ext cx="138815" cy="145493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7714377" y="277610"/>
            <a:ext cx="176119" cy="242044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5047901" y="750304"/>
            <a:ext cx="590471" cy="211015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816236" y="814514"/>
            <a:ext cx="128073" cy="151883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6101918" y="793433"/>
            <a:ext cx="575002" cy="203019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6849210" y="829497"/>
            <a:ext cx="330404" cy="148511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7273493" y="765329"/>
            <a:ext cx="388006" cy="228721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781978" y="864549"/>
            <a:ext cx="132407" cy="122682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815966" y="1236710"/>
            <a:ext cx="1004813" cy="269980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942654" y="1312890"/>
            <a:ext cx="243891" cy="199002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6275204" y="1320911"/>
            <a:ext cx="93254" cy="144414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6467204" y="1329501"/>
            <a:ext cx="434431" cy="163983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6984236" y="1309792"/>
            <a:ext cx="261863" cy="178113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7331972" y="1330157"/>
            <a:ext cx="179216" cy="177800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7614722" y="1390636"/>
            <a:ext cx="491048" cy="189580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8211284" y="1316502"/>
            <a:ext cx="248787" cy="194310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5481444" y="1690147"/>
            <a:ext cx="305899" cy="212140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869350" y="1766587"/>
            <a:ext cx="218024" cy="121861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6197212" y="1677228"/>
            <a:ext cx="185351" cy="219798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6694449" y="1707038"/>
            <a:ext cx="378913" cy="181670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7301535" y="1725884"/>
            <a:ext cx="157115" cy="189261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7555682" y="1732752"/>
            <a:ext cx="291121" cy="189706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7987971" y="1707386"/>
            <a:ext cx="1021979" cy="262530"/>
          </a:xfrm>
          <a:prstGeom prst="rect">
            <a:avLst/>
          </a:prstGeom>
        </p:spPr>
      </p:pic>
      <p:sp>
        <p:nvSpPr>
          <p:cNvPr id="56" name="object 5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8749" rIns="0" bIns="0" rtlCol="0" vert="horz">
            <a:spAutoFit/>
          </a:bodyPr>
          <a:lstStyle/>
          <a:p>
            <a:pPr marL="52768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Reducibility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28522" y="1474089"/>
            <a:ext cx="7383780" cy="394652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common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strategy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proving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undecidable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reduction </a:t>
            </a:r>
            <a:r>
              <a:rPr dirty="0" sz="1800">
                <a:latin typeface="Calibri"/>
                <a:cs typeface="Calibri"/>
              </a:rPr>
              <a:t>method,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proceeding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Typical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approach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show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undecidable via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reduction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L: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Find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problem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known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undecidable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Suppose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decidable.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Let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TM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decides </a:t>
            </a:r>
            <a:r>
              <a:rPr dirty="0" sz="1800" spc="-25">
                <a:latin typeface="Times New Roman"/>
                <a:cs typeface="Times New Roman"/>
              </a:rPr>
              <a:t>L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Using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subroutine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construct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another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TM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decides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But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 not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decidable.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Conclusion: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decidable.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4632" y="397470"/>
            <a:ext cx="761204" cy="23715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567" y="2068875"/>
            <a:ext cx="1910957" cy="30975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82844" y="2054734"/>
            <a:ext cx="1836226" cy="28401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69863" y="3021578"/>
            <a:ext cx="1242866" cy="25783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78346" y="3036396"/>
            <a:ext cx="1802721" cy="23923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03058" y="3382601"/>
            <a:ext cx="2390047" cy="31166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89110" y="3977961"/>
            <a:ext cx="322767" cy="20193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10623" y="3986714"/>
            <a:ext cx="162042" cy="17398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41266" y="3961629"/>
            <a:ext cx="954020" cy="228663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263049" y="4054826"/>
            <a:ext cx="1638614" cy="53857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486694" y="4756167"/>
            <a:ext cx="409657" cy="172542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7973376" y="4917527"/>
            <a:ext cx="19685" cy="26670"/>
          </a:xfrm>
          <a:custGeom>
            <a:avLst/>
            <a:gdLst/>
            <a:ahLst/>
            <a:cxnLst/>
            <a:rect l="l" t="t" r="r" b="b"/>
            <a:pathLst>
              <a:path w="19684" h="26670">
                <a:moveTo>
                  <a:pt x="6461" y="14201"/>
                </a:moveTo>
                <a:lnTo>
                  <a:pt x="5570" y="14555"/>
                </a:lnTo>
                <a:lnTo>
                  <a:pt x="3657" y="15416"/>
                </a:lnTo>
                <a:lnTo>
                  <a:pt x="2588" y="16964"/>
                </a:lnTo>
                <a:lnTo>
                  <a:pt x="2491" y="17104"/>
                </a:lnTo>
                <a:lnTo>
                  <a:pt x="0" y="21664"/>
                </a:lnTo>
                <a:lnTo>
                  <a:pt x="4361" y="26247"/>
                </a:lnTo>
                <a:lnTo>
                  <a:pt x="11974" y="25166"/>
                </a:lnTo>
                <a:lnTo>
                  <a:pt x="12306" y="24768"/>
                </a:lnTo>
                <a:lnTo>
                  <a:pt x="10414" y="24768"/>
                </a:lnTo>
                <a:lnTo>
                  <a:pt x="7062" y="24488"/>
                </a:lnTo>
                <a:lnTo>
                  <a:pt x="3343" y="20086"/>
                </a:lnTo>
                <a:lnTo>
                  <a:pt x="3349" y="19138"/>
                </a:lnTo>
                <a:lnTo>
                  <a:pt x="3519" y="17104"/>
                </a:lnTo>
                <a:lnTo>
                  <a:pt x="3557" y="16656"/>
                </a:lnTo>
                <a:lnTo>
                  <a:pt x="6461" y="14201"/>
                </a:lnTo>
                <a:close/>
              </a:path>
              <a:path w="19684" h="26670">
                <a:moveTo>
                  <a:pt x="12452" y="13681"/>
                </a:moveTo>
                <a:lnTo>
                  <a:pt x="7773" y="13681"/>
                </a:lnTo>
                <a:lnTo>
                  <a:pt x="6461" y="14201"/>
                </a:lnTo>
                <a:lnTo>
                  <a:pt x="3557" y="16656"/>
                </a:lnTo>
                <a:lnTo>
                  <a:pt x="3349" y="19138"/>
                </a:lnTo>
                <a:lnTo>
                  <a:pt x="3343" y="20086"/>
                </a:lnTo>
                <a:lnTo>
                  <a:pt x="7062" y="24488"/>
                </a:lnTo>
                <a:lnTo>
                  <a:pt x="10414" y="24768"/>
                </a:lnTo>
                <a:lnTo>
                  <a:pt x="13510" y="22151"/>
                </a:lnTo>
                <a:lnTo>
                  <a:pt x="14116" y="21175"/>
                </a:lnTo>
                <a:lnTo>
                  <a:pt x="14384" y="20086"/>
                </a:lnTo>
                <a:lnTo>
                  <a:pt x="14501" y="19603"/>
                </a:lnTo>
                <a:lnTo>
                  <a:pt x="14615" y="19138"/>
                </a:lnTo>
                <a:lnTo>
                  <a:pt x="14693" y="16188"/>
                </a:lnTo>
                <a:lnTo>
                  <a:pt x="12452" y="13681"/>
                </a:lnTo>
                <a:close/>
              </a:path>
              <a:path w="19684" h="26670">
                <a:moveTo>
                  <a:pt x="14474" y="20086"/>
                </a:moveTo>
                <a:lnTo>
                  <a:pt x="14116" y="21175"/>
                </a:lnTo>
                <a:lnTo>
                  <a:pt x="13510" y="22151"/>
                </a:lnTo>
                <a:lnTo>
                  <a:pt x="10414" y="24768"/>
                </a:lnTo>
                <a:lnTo>
                  <a:pt x="12306" y="24768"/>
                </a:lnTo>
                <a:lnTo>
                  <a:pt x="14348" y="22321"/>
                </a:lnTo>
                <a:lnTo>
                  <a:pt x="14474" y="20086"/>
                </a:lnTo>
                <a:close/>
              </a:path>
              <a:path w="19684" h="26670">
                <a:moveTo>
                  <a:pt x="16043" y="13681"/>
                </a:moveTo>
                <a:lnTo>
                  <a:pt x="12452" y="13681"/>
                </a:lnTo>
                <a:lnTo>
                  <a:pt x="14693" y="16188"/>
                </a:lnTo>
                <a:lnTo>
                  <a:pt x="14650" y="16964"/>
                </a:lnTo>
                <a:lnTo>
                  <a:pt x="14527" y="19138"/>
                </a:lnTo>
                <a:lnTo>
                  <a:pt x="15115" y="17104"/>
                </a:lnTo>
                <a:lnTo>
                  <a:pt x="15530" y="15416"/>
                </a:lnTo>
                <a:lnTo>
                  <a:pt x="15774" y="14555"/>
                </a:lnTo>
                <a:lnTo>
                  <a:pt x="15883" y="14201"/>
                </a:lnTo>
                <a:lnTo>
                  <a:pt x="15994" y="13839"/>
                </a:lnTo>
                <a:lnTo>
                  <a:pt x="16043" y="13681"/>
                </a:lnTo>
                <a:close/>
              </a:path>
              <a:path w="19684" h="26670">
                <a:moveTo>
                  <a:pt x="14094" y="0"/>
                </a:moveTo>
                <a:lnTo>
                  <a:pt x="12046" y="1134"/>
                </a:lnTo>
                <a:lnTo>
                  <a:pt x="10490" y="5781"/>
                </a:lnTo>
                <a:lnTo>
                  <a:pt x="9469" y="8600"/>
                </a:lnTo>
                <a:lnTo>
                  <a:pt x="6968" y="13681"/>
                </a:lnTo>
                <a:lnTo>
                  <a:pt x="6891" y="13839"/>
                </a:lnTo>
                <a:lnTo>
                  <a:pt x="6461" y="14201"/>
                </a:lnTo>
                <a:lnTo>
                  <a:pt x="7773" y="13681"/>
                </a:lnTo>
                <a:lnTo>
                  <a:pt x="16043" y="13681"/>
                </a:lnTo>
                <a:lnTo>
                  <a:pt x="17132" y="10137"/>
                </a:lnTo>
                <a:lnTo>
                  <a:pt x="19143" y="3206"/>
                </a:lnTo>
                <a:lnTo>
                  <a:pt x="18002" y="1134"/>
                </a:lnTo>
                <a:lnTo>
                  <a:pt x="140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826276" y="4666957"/>
            <a:ext cx="972380" cy="302476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864093" y="4690176"/>
            <a:ext cx="823429" cy="23621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755104" y="4692962"/>
            <a:ext cx="431319" cy="255360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350133" y="5163430"/>
            <a:ext cx="418605" cy="276753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896479" y="5156749"/>
            <a:ext cx="623392" cy="270756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584823" y="5154864"/>
            <a:ext cx="1017411" cy="269637"/>
          </a:xfrm>
          <a:prstGeom prst="rect">
            <a:avLst/>
          </a:prstGeom>
        </p:spPr>
      </p:pic>
      <p:sp>
        <p:nvSpPr>
          <p:cNvPr id="22" name="object 22" descr=""/>
          <p:cNvSpPr/>
          <p:nvPr/>
        </p:nvSpPr>
        <p:spPr>
          <a:xfrm>
            <a:off x="6678307" y="5413641"/>
            <a:ext cx="24130" cy="21590"/>
          </a:xfrm>
          <a:custGeom>
            <a:avLst/>
            <a:gdLst/>
            <a:ahLst/>
            <a:cxnLst/>
            <a:rect l="l" t="t" r="r" b="b"/>
            <a:pathLst>
              <a:path w="24129" h="21589">
                <a:moveTo>
                  <a:pt x="11190" y="7779"/>
                </a:moveTo>
                <a:lnTo>
                  <a:pt x="7557" y="8356"/>
                </a:lnTo>
                <a:lnTo>
                  <a:pt x="3257" y="10175"/>
                </a:lnTo>
                <a:lnTo>
                  <a:pt x="0" y="15548"/>
                </a:lnTo>
                <a:lnTo>
                  <a:pt x="572" y="17880"/>
                </a:lnTo>
                <a:lnTo>
                  <a:pt x="608" y="18026"/>
                </a:lnTo>
                <a:lnTo>
                  <a:pt x="3085" y="19527"/>
                </a:lnTo>
                <a:lnTo>
                  <a:pt x="3239" y="19527"/>
                </a:lnTo>
                <a:lnTo>
                  <a:pt x="7442" y="21032"/>
                </a:lnTo>
                <a:lnTo>
                  <a:pt x="12258" y="18943"/>
                </a:lnTo>
                <a:lnTo>
                  <a:pt x="13445" y="17880"/>
                </a:lnTo>
                <a:lnTo>
                  <a:pt x="10782" y="17880"/>
                </a:lnTo>
                <a:lnTo>
                  <a:pt x="8316" y="16421"/>
                </a:lnTo>
                <a:lnTo>
                  <a:pt x="8170" y="16421"/>
                </a:lnTo>
                <a:lnTo>
                  <a:pt x="6853" y="11290"/>
                </a:lnTo>
                <a:lnTo>
                  <a:pt x="6814" y="11140"/>
                </a:lnTo>
                <a:lnTo>
                  <a:pt x="8374" y="8502"/>
                </a:lnTo>
                <a:lnTo>
                  <a:pt x="11190" y="7779"/>
                </a:lnTo>
                <a:close/>
              </a:path>
              <a:path w="24129" h="21589">
                <a:moveTo>
                  <a:pt x="13034" y="7486"/>
                </a:moveTo>
                <a:lnTo>
                  <a:pt x="11190" y="7779"/>
                </a:lnTo>
                <a:lnTo>
                  <a:pt x="8374" y="8502"/>
                </a:lnTo>
                <a:lnTo>
                  <a:pt x="6814" y="11140"/>
                </a:lnTo>
                <a:lnTo>
                  <a:pt x="8170" y="16421"/>
                </a:lnTo>
                <a:lnTo>
                  <a:pt x="8316" y="16421"/>
                </a:lnTo>
                <a:lnTo>
                  <a:pt x="10782" y="17880"/>
                </a:lnTo>
                <a:lnTo>
                  <a:pt x="17437" y="13472"/>
                </a:lnTo>
                <a:lnTo>
                  <a:pt x="17559" y="11290"/>
                </a:lnTo>
                <a:lnTo>
                  <a:pt x="14678" y="8072"/>
                </a:lnTo>
                <a:lnTo>
                  <a:pt x="13034" y="7486"/>
                </a:lnTo>
                <a:close/>
              </a:path>
              <a:path w="24129" h="21589">
                <a:moveTo>
                  <a:pt x="14663" y="16790"/>
                </a:moveTo>
                <a:lnTo>
                  <a:pt x="13975" y="17059"/>
                </a:lnTo>
                <a:lnTo>
                  <a:pt x="10782" y="17880"/>
                </a:lnTo>
                <a:lnTo>
                  <a:pt x="13445" y="17880"/>
                </a:lnTo>
                <a:lnTo>
                  <a:pt x="14663" y="16790"/>
                </a:lnTo>
                <a:close/>
              </a:path>
              <a:path w="24129" h="21589">
                <a:moveTo>
                  <a:pt x="22594" y="7486"/>
                </a:moveTo>
                <a:lnTo>
                  <a:pt x="13034" y="7486"/>
                </a:lnTo>
                <a:lnTo>
                  <a:pt x="14678" y="8072"/>
                </a:lnTo>
                <a:lnTo>
                  <a:pt x="17424" y="11140"/>
                </a:lnTo>
                <a:lnTo>
                  <a:pt x="17388" y="14350"/>
                </a:lnTo>
                <a:lnTo>
                  <a:pt x="15076" y="16421"/>
                </a:lnTo>
                <a:lnTo>
                  <a:pt x="16225" y="15548"/>
                </a:lnTo>
                <a:lnTo>
                  <a:pt x="19039" y="13472"/>
                </a:lnTo>
                <a:lnTo>
                  <a:pt x="22152" y="9485"/>
                </a:lnTo>
                <a:lnTo>
                  <a:pt x="22370" y="8502"/>
                </a:lnTo>
                <a:lnTo>
                  <a:pt x="22465" y="8072"/>
                </a:lnTo>
                <a:lnTo>
                  <a:pt x="22529" y="7779"/>
                </a:lnTo>
                <a:lnTo>
                  <a:pt x="22594" y="7486"/>
                </a:lnTo>
                <a:close/>
              </a:path>
              <a:path w="24129" h="21589">
                <a:moveTo>
                  <a:pt x="18712" y="0"/>
                </a:moveTo>
                <a:lnTo>
                  <a:pt x="16851" y="1186"/>
                </a:lnTo>
                <a:lnTo>
                  <a:pt x="15843" y="5744"/>
                </a:lnTo>
                <a:lnTo>
                  <a:pt x="13468" y="7194"/>
                </a:lnTo>
                <a:lnTo>
                  <a:pt x="11190" y="7779"/>
                </a:lnTo>
                <a:lnTo>
                  <a:pt x="13034" y="7486"/>
                </a:lnTo>
                <a:lnTo>
                  <a:pt x="22594" y="7486"/>
                </a:lnTo>
                <a:lnTo>
                  <a:pt x="23655" y="2692"/>
                </a:lnTo>
                <a:lnTo>
                  <a:pt x="22468" y="831"/>
                </a:lnTo>
                <a:lnTo>
                  <a:pt x="18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4873" rIns="0" bIns="0" rtlCol="0" vert="horz">
            <a:spAutoFit/>
          </a:bodyPr>
          <a:lstStyle/>
          <a:p>
            <a:pPr marL="285115">
              <a:lnSpc>
                <a:spcPct val="100000"/>
              </a:lnSpc>
              <a:spcBef>
                <a:spcPts val="95"/>
              </a:spcBef>
            </a:pPr>
            <a:r>
              <a:rPr dirty="0"/>
              <a:t>Mapping</a:t>
            </a:r>
            <a:r>
              <a:rPr dirty="0" spc="-105"/>
              <a:t> </a:t>
            </a:r>
            <a:r>
              <a:rPr dirty="0" spc="-10"/>
              <a:t>Reduction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60730" y="1314069"/>
            <a:ext cx="7668259" cy="35452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Definition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8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Suppose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two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languages</a:t>
            </a:r>
            <a:endParaRPr sz="1800">
              <a:latin typeface="Calibri"/>
              <a:cs typeface="Calibri"/>
            </a:endParaRPr>
          </a:p>
          <a:p>
            <a:pPr marL="387985" indent="-286385">
              <a:lnSpc>
                <a:spcPts val="1535"/>
              </a:lnSpc>
              <a:spcBef>
                <a:spcPts val="1080"/>
              </a:spcBef>
              <a:buFont typeface="Arial MT"/>
              <a:buChar char="•"/>
              <a:tabLst>
                <a:tab pos="387985" algn="l"/>
              </a:tabLst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defined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over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alphabet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baseline="29914" sz="1950">
                <a:latin typeface="Cambria Math"/>
                <a:cs typeface="Cambria Math"/>
              </a:rPr>
              <a:t>∗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>
                <a:latin typeface="Cambria Math"/>
                <a:cs typeface="Cambria Math"/>
              </a:rPr>
              <a:t>⊆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Σ</a:t>
            </a:r>
            <a:r>
              <a:rPr dirty="0" baseline="29914" sz="1950" spc="-37">
                <a:latin typeface="Cambria Math"/>
                <a:cs typeface="Cambria Math"/>
              </a:rPr>
              <a:t>∗</a:t>
            </a:r>
            <a:endParaRPr baseline="29914" sz="1950">
              <a:latin typeface="Cambria Math"/>
              <a:cs typeface="Cambria Math"/>
            </a:endParaRPr>
          </a:p>
          <a:p>
            <a:pPr marL="3032125">
              <a:lnSpc>
                <a:spcPts val="935"/>
              </a:lnSpc>
              <a:tabLst>
                <a:tab pos="4045585" algn="l"/>
              </a:tabLst>
            </a:pPr>
            <a:r>
              <a:rPr dirty="0" sz="1300" spc="-50">
                <a:latin typeface="Cambria Math"/>
                <a:cs typeface="Cambria Math"/>
              </a:rPr>
              <a:t>1</a:t>
            </a:r>
            <a:r>
              <a:rPr dirty="0" sz="1300">
                <a:latin typeface="Cambria Math"/>
                <a:cs typeface="Cambria Math"/>
              </a:rPr>
              <a:t>	</a:t>
            </a:r>
            <a:r>
              <a:rPr dirty="0" sz="1300" spc="-5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  <a:p>
            <a:pPr marL="387985" indent="-286385">
              <a:lnSpc>
                <a:spcPts val="1535"/>
              </a:lnSpc>
              <a:spcBef>
                <a:spcPts val="775"/>
              </a:spcBef>
              <a:buFont typeface="Arial MT"/>
              <a:buChar char="•"/>
              <a:tabLst>
                <a:tab pos="387985" algn="l"/>
              </a:tabLst>
            </a:pP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defined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over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alphabet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baseline="29914" sz="1950">
                <a:latin typeface="Cambria Math"/>
                <a:cs typeface="Cambria Math"/>
              </a:rPr>
              <a:t>∗</a:t>
            </a:r>
            <a:r>
              <a:rPr dirty="0" baseline="29914" sz="1950" spc="-150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⊆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Σ</a:t>
            </a:r>
            <a:r>
              <a:rPr dirty="0" baseline="29914" sz="1950" spc="-37">
                <a:latin typeface="Cambria Math"/>
                <a:cs typeface="Cambria Math"/>
              </a:rPr>
              <a:t>∗</a:t>
            </a:r>
            <a:endParaRPr baseline="29914" sz="1950">
              <a:latin typeface="Cambria Math"/>
              <a:cs typeface="Cambria Math"/>
            </a:endParaRPr>
          </a:p>
          <a:p>
            <a:pPr marL="3024505">
              <a:lnSpc>
                <a:spcPts val="935"/>
              </a:lnSpc>
              <a:tabLst>
                <a:tab pos="4034790" algn="l"/>
              </a:tabLst>
            </a:pPr>
            <a:r>
              <a:rPr dirty="0" sz="1300" spc="-50">
                <a:latin typeface="Cambria Math"/>
                <a:cs typeface="Cambria Math"/>
              </a:rPr>
              <a:t>2</a:t>
            </a:r>
            <a:r>
              <a:rPr dirty="0" sz="1300">
                <a:latin typeface="Cambria Math"/>
                <a:cs typeface="Cambria Math"/>
              </a:rPr>
              <a:t>	</a:t>
            </a:r>
            <a:r>
              <a:rPr dirty="0" sz="1300" spc="-5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ambria Math"/>
              <a:cs typeface="Cambria Math"/>
            </a:endParaRPr>
          </a:p>
          <a:p>
            <a:pPr marL="1016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mapping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reducible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written</a:t>
            </a:r>
            <a:endParaRPr sz="1800">
              <a:latin typeface="Calibri"/>
              <a:cs typeface="Calibri"/>
            </a:endParaRPr>
          </a:p>
          <a:p>
            <a:pPr algn="ctr" marL="138430">
              <a:lnSpc>
                <a:spcPct val="100000"/>
              </a:lnSpc>
              <a:spcBef>
                <a:spcPts val="1085"/>
              </a:spcBef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≤</a:t>
            </a:r>
            <a:r>
              <a:rPr dirty="0" baseline="-20833" sz="1800">
                <a:latin typeface="Times New Roman"/>
                <a:cs typeface="Times New Roman"/>
              </a:rPr>
              <a:t>m</a:t>
            </a:r>
            <a:r>
              <a:rPr dirty="0" baseline="-20833" sz="1800" spc="142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there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computable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(Turing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simulate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through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tape)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  <a:p>
            <a:pPr algn="ctr" marL="183515">
              <a:lnSpc>
                <a:spcPts val="1535"/>
              </a:lnSpc>
              <a:spcBef>
                <a:spcPts val="1080"/>
              </a:spcBef>
            </a:pPr>
            <a:r>
              <a:rPr dirty="0" sz="1800">
                <a:latin typeface="Times New Roman"/>
                <a:cs typeface="Times New Roman"/>
              </a:rPr>
              <a:t>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baseline="29914" sz="1950">
                <a:latin typeface="Cambria Math"/>
                <a:cs typeface="Cambria Math"/>
              </a:rPr>
              <a:t>∗</a:t>
            </a:r>
            <a:r>
              <a:rPr dirty="0" baseline="29914" sz="1950" spc="48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Σ</a:t>
            </a:r>
            <a:r>
              <a:rPr dirty="0" baseline="29914" sz="1950" spc="-37">
                <a:latin typeface="Cambria Math"/>
                <a:cs typeface="Cambria Math"/>
              </a:rPr>
              <a:t>∗</a:t>
            </a:r>
            <a:endParaRPr baseline="29914" sz="1950">
              <a:latin typeface="Cambria Math"/>
              <a:cs typeface="Cambria Math"/>
            </a:endParaRPr>
          </a:p>
          <a:p>
            <a:pPr marL="3783329">
              <a:lnSpc>
                <a:spcPts val="935"/>
              </a:lnSpc>
              <a:tabLst>
                <a:tab pos="4366260" algn="l"/>
              </a:tabLst>
            </a:pPr>
            <a:r>
              <a:rPr dirty="0" sz="1300" spc="-50">
                <a:latin typeface="Cambria Math"/>
                <a:cs typeface="Cambria Math"/>
              </a:rPr>
              <a:t>1</a:t>
            </a:r>
            <a:r>
              <a:rPr dirty="0" sz="1300">
                <a:latin typeface="Cambria Math"/>
                <a:cs typeface="Cambria Math"/>
              </a:rPr>
              <a:t>	</a:t>
            </a:r>
            <a:r>
              <a:rPr dirty="0" sz="1300" spc="-5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42666" y="5043881"/>
            <a:ext cx="123189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5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4230" y="4931105"/>
            <a:ext cx="25552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such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every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Σ</a:t>
            </a:r>
            <a:r>
              <a:rPr dirty="0" baseline="29914" sz="1950" spc="-37">
                <a:latin typeface="Cambria Math"/>
                <a:cs typeface="Cambria Math"/>
              </a:rPr>
              <a:t>∗</a:t>
            </a:r>
            <a:endParaRPr baseline="29914" sz="1950">
              <a:latin typeface="Cambria Math"/>
              <a:cs typeface="Cambria Math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49630" y="5206136"/>
            <a:ext cx="4888230" cy="84836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2998470">
              <a:lnSpc>
                <a:spcPct val="100000"/>
              </a:lnSpc>
              <a:spcBef>
                <a:spcPts val="1180"/>
              </a:spcBef>
            </a:pP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⇐⇒</a:t>
            </a:r>
            <a:r>
              <a:rPr dirty="0" sz="1800" spc="4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f(w)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 </a:t>
            </a:r>
            <a:r>
              <a:rPr dirty="0" sz="1800" spc="-5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function </a:t>
            </a:r>
            <a:r>
              <a:rPr dirty="0" sz="1800">
                <a:latin typeface="Times New Roman"/>
                <a:cs typeface="Times New Roman"/>
              </a:rPr>
              <a:t>f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called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reduction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B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666470" y="3627325"/>
            <a:ext cx="1694814" cy="0"/>
          </a:xfrm>
          <a:custGeom>
            <a:avLst/>
            <a:gdLst/>
            <a:ahLst/>
            <a:cxnLst/>
            <a:rect l="l" t="t" r="r" b="b"/>
            <a:pathLst>
              <a:path w="1694814" h="0">
                <a:moveTo>
                  <a:pt x="0" y="0"/>
                </a:moveTo>
                <a:lnTo>
                  <a:pt x="1694593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9388" y="5139841"/>
            <a:ext cx="577579" cy="22703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5059" y="5196111"/>
            <a:ext cx="422750" cy="138416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319331" y="33666"/>
            <a:ext cx="8825230" cy="741680"/>
            <a:chOff x="319331" y="33666"/>
            <a:chExt cx="8825230" cy="741680"/>
          </a:xfrm>
        </p:grpSpPr>
        <p:sp>
          <p:nvSpPr>
            <p:cNvPr id="11" name="object 11" descr=""/>
            <p:cNvSpPr/>
            <p:nvPr/>
          </p:nvSpPr>
          <p:spPr>
            <a:xfrm>
              <a:off x="5030250" y="284372"/>
              <a:ext cx="19050" cy="47625"/>
            </a:xfrm>
            <a:custGeom>
              <a:avLst/>
              <a:gdLst/>
              <a:ahLst/>
              <a:cxnLst/>
              <a:rect l="l" t="t" r="r" b="b"/>
              <a:pathLst>
                <a:path w="19050" h="47625">
                  <a:moveTo>
                    <a:pt x="1228" y="30587"/>
                  </a:moveTo>
                  <a:lnTo>
                    <a:pt x="10008" y="47381"/>
                  </a:lnTo>
                  <a:lnTo>
                    <a:pt x="15656" y="47381"/>
                  </a:lnTo>
                  <a:lnTo>
                    <a:pt x="17148" y="45943"/>
                  </a:lnTo>
                  <a:lnTo>
                    <a:pt x="17203" y="42978"/>
                  </a:lnTo>
                  <a:lnTo>
                    <a:pt x="16611" y="41896"/>
                  </a:lnTo>
                  <a:lnTo>
                    <a:pt x="14287" y="40464"/>
                  </a:lnTo>
                  <a:lnTo>
                    <a:pt x="13614" y="38821"/>
                  </a:lnTo>
                  <a:lnTo>
                    <a:pt x="11959" y="33995"/>
                  </a:lnTo>
                  <a:lnTo>
                    <a:pt x="11811" y="32646"/>
                  </a:lnTo>
                  <a:lnTo>
                    <a:pt x="3794" y="32646"/>
                  </a:lnTo>
                  <a:lnTo>
                    <a:pt x="1228" y="30587"/>
                  </a:lnTo>
                  <a:close/>
                </a:path>
                <a:path w="19050" h="47625">
                  <a:moveTo>
                    <a:pt x="8507" y="21750"/>
                  </a:moveTo>
                  <a:lnTo>
                    <a:pt x="2787" y="22226"/>
                  </a:lnTo>
                  <a:lnTo>
                    <a:pt x="593" y="24819"/>
                  </a:lnTo>
                  <a:lnTo>
                    <a:pt x="1115" y="29559"/>
                  </a:lnTo>
                  <a:lnTo>
                    <a:pt x="1228" y="30587"/>
                  </a:lnTo>
                  <a:lnTo>
                    <a:pt x="3794" y="32646"/>
                  </a:lnTo>
                  <a:lnTo>
                    <a:pt x="9437" y="32025"/>
                  </a:lnTo>
                  <a:lnTo>
                    <a:pt x="11478" y="29559"/>
                  </a:lnTo>
                  <a:lnTo>
                    <a:pt x="11108" y="24819"/>
                  </a:lnTo>
                  <a:lnTo>
                    <a:pt x="11020" y="23888"/>
                  </a:lnTo>
                  <a:lnTo>
                    <a:pt x="8507" y="21750"/>
                  </a:lnTo>
                  <a:close/>
                </a:path>
                <a:path w="19050" h="47625">
                  <a:moveTo>
                    <a:pt x="11493" y="29559"/>
                  </a:moveTo>
                  <a:lnTo>
                    <a:pt x="9437" y="32025"/>
                  </a:lnTo>
                  <a:lnTo>
                    <a:pt x="3794" y="32646"/>
                  </a:lnTo>
                  <a:lnTo>
                    <a:pt x="11811" y="32646"/>
                  </a:lnTo>
                  <a:lnTo>
                    <a:pt x="11586" y="30587"/>
                  </a:lnTo>
                  <a:lnTo>
                    <a:pt x="11493" y="29559"/>
                  </a:lnTo>
                  <a:close/>
                </a:path>
                <a:path w="19050" h="47625">
                  <a:moveTo>
                    <a:pt x="648" y="12880"/>
                  </a:moveTo>
                  <a:lnTo>
                    <a:pt x="0" y="15476"/>
                  </a:lnTo>
                  <a:lnTo>
                    <a:pt x="11" y="17222"/>
                  </a:lnTo>
                  <a:lnTo>
                    <a:pt x="263" y="21750"/>
                  </a:lnTo>
                  <a:lnTo>
                    <a:pt x="490" y="23888"/>
                  </a:lnTo>
                  <a:lnTo>
                    <a:pt x="593" y="24819"/>
                  </a:lnTo>
                  <a:lnTo>
                    <a:pt x="2787" y="22226"/>
                  </a:lnTo>
                  <a:lnTo>
                    <a:pt x="8507" y="21750"/>
                  </a:lnTo>
                  <a:lnTo>
                    <a:pt x="10877" y="21750"/>
                  </a:lnTo>
                  <a:lnTo>
                    <a:pt x="10625" y="17222"/>
                  </a:lnTo>
                  <a:lnTo>
                    <a:pt x="8135" y="17222"/>
                  </a:lnTo>
                  <a:lnTo>
                    <a:pt x="2394" y="15788"/>
                  </a:lnTo>
                  <a:lnTo>
                    <a:pt x="648" y="12880"/>
                  </a:lnTo>
                  <a:close/>
                </a:path>
                <a:path w="19050" h="47625">
                  <a:moveTo>
                    <a:pt x="10877" y="21750"/>
                  </a:moveTo>
                  <a:lnTo>
                    <a:pt x="8507" y="21750"/>
                  </a:lnTo>
                  <a:lnTo>
                    <a:pt x="11035" y="23888"/>
                  </a:lnTo>
                  <a:lnTo>
                    <a:pt x="10905" y="22226"/>
                  </a:lnTo>
                  <a:lnTo>
                    <a:pt x="10877" y="21750"/>
                  </a:lnTo>
                  <a:close/>
                </a:path>
                <a:path w="19050" h="47625">
                  <a:moveTo>
                    <a:pt x="4989" y="5392"/>
                  </a:moveTo>
                  <a:lnTo>
                    <a:pt x="2081" y="7138"/>
                  </a:lnTo>
                  <a:lnTo>
                    <a:pt x="716" y="12604"/>
                  </a:lnTo>
                  <a:lnTo>
                    <a:pt x="648" y="12880"/>
                  </a:lnTo>
                  <a:lnTo>
                    <a:pt x="2394" y="15788"/>
                  </a:lnTo>
                  <a:lnTo>
                    <a:pt x="8135" y="17222"/>
                  </a:lnTo>
                  <a:lnTo>
                    <a:pt x="11044" y="15476"/>
                  </a:lnTo>
                  <a:lnTo>
                    <a:pt x="12477" y="9733"/>
                  </a:lnTo>
                  <a:lnTo>
                    <a:pt x="10731" y="6824"/>
                  </a:lnTo>
                  <a:lnTo>
                    <a:pt x="4989" y="5392"/>
                  </a:lnTo>
                  <a:close/>
                </a:path>
                <a:path w="19050" h="47625">
                  <a:moveTo>
                    <a:pt x="11044" y="15476"/>
                  </a:moveTo>
                  <a:lnTo>
                    <a:pt x="8135" y="17222"/>
                  </a:lnTo>
                  <a:lnTo>
                    <a:pt x="10608" y="17222"/>
                  </a:lnTo>
                  <a:lnTo>
                    <a:pt x="10966" y="15788"/>
                  </a:lnTo>
                  <a:lnTo>
                    <a:pt x="11044" y="15476"/>
                  </a:lnTo>
                  <a:close/>
                </a:path>
                <a:path w="19050" h="47625">
                  <a:moveTo>
                    <a:pt x="18589" y="5392"/>
                  </a:moveTo>
                  <a:lnTo>
                    <a:pt x="4989" y="5392"/>
                  </a:lnTo>
                  <a:lnTo>
                    <a:pt x="10731" y="6824"/>
                  </a:lnTo>
                  <a:lnTo>
                    <a:pt x="12477" y="9733"/>
                  </a:lnTo>
                  <a:lnTo>
                    <a:pt x="12248" y="10650"/>
                  </a:lnTo>
                  <a:lnTo>
                    <a:pt x="13285" y="9323"/>
                  </a:lnTo>
                  <a:lnTo>
                    <a:pt x="17487" y="7776"/>
                  </a:lnTo>
                  <a:lnTo>
                    <a:pt x="18589" y="5392"/>
                  </a:lnTo>
                  <a:close/>
                </a:path>
                <a:path w="19050" h="47625">
                  <a:moveTo>
                    <a:pt x="15447" y="0"/>
                  </a:moveTo>
                  <a:lnTo>
                    <a:pt x="7543" y="212"/>
                  </a:lnTo>
                  <a:lnTo>
                    <a:pt x="2811" y="4216"/>
                  </a:lnTo>
                  <a:lnTo>
                    <a:pt x="2160" y="6824"/>
                  </a:lnTo>
                  <a:lnTo>
                    <a:pt x="2081" y="7138"/>
                  </a:lnTo>
                  <a:lnTo>
                    <a:pt x="4989" y="5392"/>
                  </a:lnTo>
                  <a:lnTo>
                    <a:pt x="18589" y="5392"/>
                  </a:lnTo>
                  <a:lnTo>
                    <a:pt x="18662" y="5234"/>
                  </a:lnTo>
                  <a:lnTo>
                    <a:pt x="17164" y="1163"/>
                  </a:lnTo>
                  <a:lnTo>
                    <a:pt x="154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31591" y="41473"/>
              <a:ext cx="4012408" cy="325172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9331" y="33666"/>
              <a:ext cx="5054464" cy="741376"/>
            </a:xfrm>
            <a:prstGeom prst="rect">
              <a:avLst/>
            </a:prstGeom>
          </p:spPr>
        </p:pic>
      </p:grpSp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72395" y="3736143"/>
            <a:ext cx="253721" cy="224772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22601" y="3679182"/>
            <a:ext cx="921004" cy="26411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55455" y="4607552"/>
            <a:ext cx="196874" cy="24032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10627" y="4571024"/>
            <a:ext cx="392196" cy="255356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030233" y="4605101"/>
            <a:ext cx="820025" cy="29083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37908" y="5008125"/>
            <a:ext cx="168742" cy="247643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290751" y="4984415"/>
            <a:ext cx="514566" cy="275589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061240" y="5058898"/>
            <a:ext cx="1642670" cy="545372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931509" y="5718736"/>
            <a:ext cx="236676" cy="249763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298848" y="5745691"/>
            <a:ext cx="404241" cy="243342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855695" y="5764212"/>
            <a:ext cx="711922" cy="549417"/>
          </a:xfrm>
          <a:prstGeom prst="rect">
            <a:avLst/>
          </a:prstGeom>
        </p:spPr>
      </p:pic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4873" rIns="0" bIns="0" rtlCol="0" vert="horz">
            <a:spAutoFit/>
          </a:bodyPr>
          <a:lstStyle/>
          <a:p>
            <a:pPr marL="285115">
              <a:lnSpc>
                <a:spcPct val="100000"/>
              </a:lnSpc>
              <a:spcBef>
                <a:spcPts val="95"/>
              </a:spcBef>
            </a:pPr>
            <a:r>
              <a:rPr dirty="0"/>
              <a:t>Mapping</a:t>
            </a:r>
            <a:r>
              <a:rPr dirty="0" spc="-105"/>
              <a:t> </a:t>
            </a:r>
            <a:r>
              <a:rPr dirty="0" spc="-10"/>
              <a:t>Reduction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673602" y="5234178"/>
            <a:ext cx="19018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⇐⇒</a:t>
            </a:r>
            <a:r>
              <a:rPr dirty="0" sz="1800" spc="4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f(w)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 </a:t>
            </a:r>
            <a:r>
              <a:rPr dirty="0" sz="1800" spc="-5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233052" y="1566204"/>
            <a:ext cx="6624320" cy="3261995"/>
            <a:chOff x="1233052" y="1566204"/>
            <a:chExt cx="6624320" cy="326199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3052" y="1705355"/>
              <a:ext cx="6623691" cy="312247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1091" y="1580970"/>
              <a:ext cx="736462" cy="25173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9040" y="1566489"/>
              <a:ext cx="597281" cy="26716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24149" y="1566204"/>
              <a:ext cx="961231" cy="27087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57436" y="1594815"/>
              <a:ext cx="458590" cy="236504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27560" y="1240947"/>
            <a:ext cx="160963" cy="26542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87232" y="1159917"/>
            <a:ext cx="2429331" cy="30763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04628" y="1244513"/>
            <a:ext cx="115764" cy="18668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685236" y="1217320"/>
            <a:ext cx="933987" cy="249765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58515" y="5548496"/>
            <a:ext cx="892341" cy="26928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76905" y="341801"/>
            <a:ext cx="1140696" cy="311884"/>
          </a:xfrm>
          <a:prstGeom prst="rect">
            <a:avLst/>
          </a:prstGeom>
        </p:spPr>
      </p:pic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487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Mapping</a:t>
            </a:r>
            <a:r>
              <a:rPr dirty="0" spc="-85"/>
              <a:t> </a:t>
            </a:r>
            <a:r>
              <a:rPr dirty="0" spc="-10"/>
              <a:t>Reduction</a:t>
            </a:r>
            <a:r>
              <a:rPr dirty="0" spc="-85"/>
              <a:t> </a:t>
            </a:r>
            <a:r>
              <a:rPr dirty="0" spc="-30"/>
              <a:t>v.s.</a:t>
            </a:r>
            <a:r>
              <a:rPr dirty="0" spc="-95"/>
              <a:t> </a:t>
            </a:r>
            <a:r>
              <a:rPr dirty="0"/>
              <a:t>(General)</a:t>
            </a:r>
            <a:r>
              <a:rPr dirty="0" spc="-120"/>
              <a:t> </a:t>
            </a:r>
            <a:r>
              <a:rPr dirty="0" spc="-10"/>
              <a:t>Reduction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54430" y="4540758"/>
            <a:ext cx="1902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⇐⇒</a:t>
            </a:r>
            <a:r>
              <a:rPr dirty="0" sz="1800" spc="4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f(w)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 </a:t>
            </a:r>
            <a:r>
              <a:rPr dirty="0" sz="1800" spc="-5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244" y="2729483"/>
            <a:ext cx="2838934" cy="133820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969890" y="1221740"/>
            <a:ext cx="298894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44"/>
                </a:solidFill>
                <a:latin typeface="Calibri"/>
                <a:cs typeface="Calibri"/>
              </a:rPr>
              <a:t>(General)</a:t>
            </a:r>
            <a:r>
              <a:rPr dirty="0" sz="1800" spc="-4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Reducibility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𝐴</a:t>
            </a:r>
            <a:r>
              <a:rPr dirty="0" sz="1800" spc="-40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𝐵</a:t>
            </a:r>
            <a:r>
              <a:rPr dirty="0" sz="1800" spc="-25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Use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𝐵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solver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solve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𝐴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19480" y="1221740"/>
            <a:ext cx="35185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Mapping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Reducibility</a:t>
            </a:r>
            <a:r>
              <a:rPr dirty="0" sz="1800">
                <a:latin typeface="Calibri"/>
                <a:cs typeface="Calibri"/>
              </a:rPr>
              <a:t> of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𝐴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𝐵</a:t>
            </a:r>
            <a:r>
              <a:rPr dirty="0" sz="1800" spc="-25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20">
                <a:latin typeface="Calibri"/>
                <a:cs typeface="Calibri"/>
              </a:rPr>
              <a:t>Translate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𝐴</a:t>
            </a:r>
            <a:r>
              <a:rPr dirty="0" sz="1800">
                <a:latin typeface="Calibri"/>
                <a:cs typeface="Calibri"/>
              </a:rPr>
              <a:t>-questions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𝐵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10">
                <a:latin typeface="Calibri"/>
                <a:cs typeface="Calibri"/>
              </a:rPr>
              <a:t>questions.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3396" y="2211683"/>
            <a:ext cx="3438628" cy="176900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378958" y="2849067"/>
            <a:ext cx="1239520" cy="942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mbria Math"/>
                <a:cs typeface="Cambria Math"/>
              </a:rPr>
              <a:t>𝐴</a:t>
            </a:r>
            <a:r>
              <a:rPr dirty="0" sz="2000" spc="5">
                <a:latin typeface="Cambria Math"/>
                <a:cs typeface="Cambria Math"/>
              </a:rPr>
              <a:t> </a:t>
            </a:r>
            <a:r>
              <a:rPr dirty="0" sz="2000" spc="-10">
                <a:latin typeface="Calibri"/>
                <a:cs typeface="Calibri"/>
              </a:rPr>
              <a:t>solver</a:t>
            </a:r>
            <a:endParaRPr sz="200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  <a:spcBef>
                <a:spcPts val="2415"/>
              </a:spcBef>
            </a:pPr>
            <a:r>
              <a:rPr dirty="0" sz="2000">
                <a:latin typeface="Cambria Math"/>
                <a:cs typeface="Cambria Math"/>
              </a:rPr>
              <a:t>𝐵</a:t>
            </a:r>
            <a:r>
              <a:rPr dirty="0" sz="2000" spc="45">
                <a:latin typeface="Cambria Math"/>
                <a:cs typeface="Cambria Math"/>
              </a:rPr>
              <a:t> </a:t>
            </a:r>
            <a:r>
              <a:rPr dirty="0" sz="2000" spc="-10">
                <a:latin typeface="Calibri"/>
                <a:cs typeface="Calibri"/>
              </a:rPr>
              <a:t>solver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585231" y="4444746"/>
            <a:ext cx="368681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572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Clearly,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</a:t>
            </a:r>
            <a:r>
              <a:rPr dirty="0" u="heavy" sz="1800" spc="-4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can</a:t>
            </a:r>
            <a:r>
              <a:rPr dirty="0" u="heavy" sz="1800" spc="-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</a:t>
            </a:r>
            <a:r>
              <a:rPr dirty="0" u="heavy" sz="1800" spc="-4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mapping</a:t>
            </a:r>
            <a:r>
              <a:rPr dirty="0" u="heavy" sz="1800" spc="-3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reductio</a:t>
            </a:r>
            <a:r>
              <a:rPr dirty="0" sz="1800" spc="-1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u="heavy" sz="1800" spc="-19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dirty="0" u="heavy" sz="1800" spc="-8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construct</a:t>
            </a:r>
            <a:r>
              <a:rPr dirty="0" u="heavy" sz="1800" spc="-3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general</a:t>
            </a:r>
            <a:r>
              <a:rPr dirty="0" u="heavy" sz="1800" spc="-5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reduction</a:t>
            </a:r>
            <a:r>
              <a:rPr dirty="0" sz="1800" spc="-1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algn="just" marL="45720" marR="508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having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f(w), </a:t>
            </a:r>
            <a:r>
              <a:rPr dirty="0" sz="1800">
                <a:latin typeface="Calibri"/>
                <a:cs typeface="Calibri"/>
              </a:rPr>
              <a:t>rejects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rejects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f(w) and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loops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B </a:t>
            </a:r>
            <a:r>
              <a:rPr dirty="0" sz="1800">
                <a:latin typeface="Calibri"/>
                <a:cs typeface="Calibri"/>
              </a:rPr>
              <a:t>loops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f(w).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1528" y="5084292"/>
            <a:ext cx="134686" cy="24892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6510" y="5113687"/>
            <a:ext cx="437411" cy="22351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9429" y="1798502"/>
            <a:ext cx="3384860" cy="67322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37748" y="1824935"/>
            <a:ext cx="1417365" cy="296203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19078" y="1808822"/>
            <a:ext cx="1192661" cy="323366"/>
          </a:xfrm>
          <a:prstGeom prst="rect">
            <a:avLst/>
          </a:prstGeom>
        </p:spPr>
      </p:pic>
      <p:grpSp>
        <p:nvGrpSpPr>
          <p:cNvPr id="15" name="object 15" descr=""/>
          <p:cNvGrpSpPr/>
          <p:nvPr/>
        </p:nvGrpSpPr>
        <p:grpSpPr>
          <a:xfrm>
            <a:off x="5726572" y="2239981"/>
            <a:ext cx="2105025" cy="252095"/>
            <a:chOff x="5726572" y="2239981"/>
            <a:chExt cx="2105025" cy="252095"/>
          </a:xfrm>
        </p:grpSpPr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26572" y="2239981"/>
              <a:ext cx="212589" cy="20426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39680" y="2292189"/>
              <a:ext cx="98442" cy="18542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14928" y="2278665"/>
              <a:ext cx="216218" cy="213043"/>
            </a:xfrm>
            <a:prstGeom prst="rect">
              <a:avLst/>
            </a:prstGeom>
          </p:spPr>
        </p:pic>
      </p:grpSp>
      <p:pic>
        <p:nvPicPr>
          <p:cNvPr id="19" name="object 19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134172" y="5421017"/>
            <a:ext cx="2049030" cy="759655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355912" y="4333598"/>
            <a:ext cx="1084948" cy="901087"/>
          </a:xfrm>
          <a:prstGeom prst="rect">
            <a:avLst/>
          </a:prstGeom>
        </p:spPr>
      </p:pic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2024-12-17T07:46:40Z</dcterms:created>
  <dcterms:modified xsi:type="dcterms:W3CDTF">2024-12-17T07:46:40Z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2024-12-17T00:00:00Z</vt:filetime>
  </property>
  <property fmtid="{D5CDD505-2E9C-101B-9397-08002B2CF9AE}" pid="3" name="LastSaved">
    <vt:filetime>2024-12-17T00:00:00Z</vt:filetime>
  </property>
  <property fmtid="{D5CDD505-2E9C-101B-9397-08002B2CF9AE}" pid="4" name="Producer">
    <vt:lpwstr>iOS Version 18.1.1 (Build 22B91) Quartz PDFContext</vt:lpwstr>
  </property>
</Properties>
</file>