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1216" y="1226852"/>
            <a:ext cx="6441567" cy="124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106132" y="3859117"/>
            <a:ext cx="2931734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43116"/>
            <a:ext cx="9144000" cy="2743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670548"/>
            <a:ext cx="9144000" cy="18745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6705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D7D7D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30768" y="5929884"/>
            <a:ext cx="356615" cy="4434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64" y="27031"/>
            <a:ext cx="7947304" cy="11002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6191" y="1711843"/>
            <a:ext cx="7995920" cy="434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tube.com/playlist?list=PLylTVsqZiRXPU09ULWGfXYsEtw-Qtq0Yn&amp;si=e52PCePExfYfwnlU" TargetMode="External"/><Relationship Id="rId3" Type="http://schemas.openxmlformats.org/officeDocument/2006/relationships/hyperlink" Target="mailto:chunchuan.lyu@xjtlu.edu.cn" TargetMode="External"/><Relationship Id="rId4" Type="http://schemas.openxmlformats.org/officeDocument/2006/relationships/image" Target="../media/image33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945730" y="5588442"/>
            <a:ext cx="297180" cy="295910"/>
          </a:xfrm>
          <a:custGeom>
            <a:avLst/>
            <a:gdLst/>
            <a:ahLst/>
            <a:cxnLst/>
            <a:rect l="l" t="t" r="r" b="b"/>
            <a:pathLst>
              <a:path w="297179" h="295910">
                <a:moveTo>
                  <a:pt x="247726" y="49529"/>
                </a:moveTo>
                <a:lnTo>
                  <a:pt x="95850" y="49529"/>
                </a:lnTo>
                <a:lnTo>
                  <a:pt x="95850" y="46989"/>
                </a:lnTo>
                <a:lnTo>
                  <a:pt x="102600" y="45719"/>
                </a:lnTo>
                <a:lnTo>
                  <a:pt x="113400" y="45719"/>
                </a:lnTo>
                <a:lnTo>
                  <a:pt x="114750" y="44449"/>
                </a:lnTo>
                <a:lnTo>
                  <a:pt x="133650" y="40639"/>
                </a:lnTo>
                <a:lnTo>
                  <a:pt x="130950" y="35559"/>
                </a:lnTo>
                <a:lnTo>
                  <a:pt x="128250" y="33019"/>
                </a:lnTo>
                <a:lnTo>
                  <a:pt x="125550" y="31749"/>
                </a:lnTo>
                <a:lnTo>
                  <a:pt x="124200" y="26669"/>
                </a:lnTo>
                <a:lnTo>
                  <a:pt x="124200" y="24129"/>
                </a:lnTo>
                <a:lnTo>
                  <a:pt x="120150" y="21589"/>
                </a:lnTo>
                <a:lnTo>
                  <a:pt x="121922" y="7619"/>
                </a:lnTo>
                <a:lnTo>
                  <a:pt x="126225" y="1269"/>
                </a:lnTo>
                <a:lnTo>
                  <a:pt x="134578" y="0"/>
                </a:lnTo>
                <a:lnTo>
                  <a:pt x="148500" y="0"/>
                </a:lnTo>
                <a:lnTo>
                  <a:pt x="148500" y="2539"/>
                </a:lnTo>
                <a:lnTo>
                  <a:pt x="151200" y="2539"/>
                </a:lnTo>
                <a:lnTo>
                  <a:pt x="152550" y="3809"/>
                </a:lnTo>
                <a:lnTo>
                  <a:pt x="154828" y="8889"/>
                </a:lnTo>
                <a:lnTo>
                  <a:pt x="156600" y="15239"/>
                </a:lnTo>
                <a:lnTo>
                  <a:pt x="156474" y="19049"/>
                </a:lnTo>
                <a:lnTo>
                  <a:pt x="156347" y="22859"/>
                </a:lnTo>
                <a:lnTo>
                  <a:pt x="152550" y="27939"/>
                </a:lnTo>
                <a:lnTo>
                  <a:pt x="151200" y="30479"/>
                </a:lnTo>
                <a:lnTo>
                  <a:pt x="151200" y="33019"/>
                </a:lnTo>
                <a:lnTo>
                  <a:pt x="149850" y="35559"/>
                </a:lnTo>
                <a:lnTo>
                  <a:pt x="261226" y="35559"/>
                </a:lnTo>
                <a:lnTo>
                  <a:pt x="260551" y="38099"/>
                </a:lnTo>
                <a:lnTo>
                  <a:pt x="260551" y="41909"/>
                </a:lnTo>
                <a:lnTo>
                  <a:pt x="249751" y="41909"/>
                </a:lnTo>
                <a:lnTo>
                  <a:pt x="247726" y="49529"/>
                </a:lnTo>
                <a:close/>
              </a:path>
              <a:path w="297179" h="295910">
                <a:moveTo>
                  <a:pt x="261226" y="35559"/>
                </a:moveTo>
                <a:lnTo>
                  <a:pt x="149850" y="35559"/>
                </a:lnTo>
                <a:lnTo>
                  <a:pt x="156938" y="33019"/>
                </a:lnTo>
                <a:lnTo>
                  <a:pt x="171113" y="30479"/>
                </a:lnTo>
                <a:lnTo>
                  <a:pt x="178200" y="27939"/>
                </a:lnTo>
                <a:lnTo>
                  <a:pt x="179550" y="22859"/>
                </a:lnTo>
                <a:lnTo>
                  <a:pt x="186300" y="22859"/>
                </a:lnTo>
                <a:lnTo>
                  <a:pt x="190350" y="21589"/>
                </a:lnTo>
                <a:lnTo>
                  <a:pt x="190350" y="20319"/>
                </a:lnTo>
                <a:lnTo>
                  <a:pt x="191700" y="20319"/>
                </a:lnTo>
                <a:lnTo>
                  <a:pt x="194400" y="19049"/>
                </a:lnTo>
                <a:lnTo>
                  <a:pt x="195750" y="19049"/>
                </a:lnTo>
                <a:lnTo>
                  <a:pt x="199885" y="15239"/>
                </a:lnTo>
                <a:lnTo>
                  <a:pt x="208575" y="13969"/>
                </a:lnTo>
                <a:lnTo>
                  <a:pt x="229501" y="11429"/>
                </a:lnTo>
                <a:lnTo>
                  <a:pt x="240301" y="11429"/>
                </a:lnTo>
                <a:lnTo>
                  <a:pt x="243718" y="15239"/>
                </a:lnTo>
                <a:lnTo>
                  <a:pt x="247388" y="15239"/>
                </a:lnTo>
                <a:lnTo>
                  <a:pt x="250552" y="17779"/>
                </a:lnTo>
                <a:lnTo>
                  <a:pt x="252451" y="24129"/>
                </a:lnTo>
                <a:lnTo>
                  <a:pt x="255151" y="25399"/>
                </a:lnTo>
                <a:lnTo>
                  <a:pt x="256501" y="27939"/>
                </a:lnTo>
                <a:lnTo>
                  <a:pt x="257851" y="29209"/>
                </a:lnTo>
                <a:lnTo>
                  <a:pt x="259201" y="29209"/>
                </a:lnTo>
                <a:lnTo>
                  <a:pt x="261901" y="33019"/>
                </a:lnTo>
                <a:lnTo>
                  <a:pt x="261226" y="35559"/>
                </a:lnTo>
                <a:close/>
              </a:path>
              <a:path w="297179" h="295910">
                <a:moveTo>
                  <a:pt x="260551" y="43179"/>
                </a:moveTo>
                <a:lnTo>
                  <a:pt x="252451" y="41909"/>
                </a:lnTo>
                <a:lnTo>
                  <a:pt x="260551" y="41909"/>
                </a:lnTo>
                <a:lnTo>
                  <a:pt x="260551" y="43179"/>
                </a:lnTo>
                <a:close/>
              </a:path>
              <a:path w="297179" h="295910">
                <a:moveTo>
                  <a:pt x="242663" y="54609"/>
                </a:moveTo>
                <a:lnTo>
                  <a:pt x="58050" y="54609"/>
                </a:lnTo>
                <a:lnTo>
                  <a:pt x="72225" y="53339"/>
                </a:lnTo>
                <a:lnTo>
                  <a:pt x="86400" y="50799"/>
                </a:lnTo>
                <a:lnTo>
                  <a:pt x="89100" y="48259"/>
                </a:lnTo>
                <a:lnTo>
                  <a:pt x="91800" y="49529"/>
                </a:lnTo>
                <a:lnTo>
                  <a:pt x="247726" y="49529"/>
                </a:lnTo>
                <a:lnTo>
                  <a:pt x="242663" y="54609"/>
                </a:lnTo>
                <a:close/>
              </a:path>
              <a:path w="297179" h="295910">
                <a:moveTo>
                  <a:pt x="68639" y="91439"/>
                </a:moveTo>
                <a:lnTo>
                  <a:pt x="37800" y="91439"/>
                </a:lnTo>
                <a:lnTo>
                  <a:pt x="33750" y="90169"/>
                </a:lnTo>
                <a:lnTo>
                  <a:pt x="28350" y="88899"/>
                </a:lnTo>
                <a:lnTo>
                  <a:pt x="28350" y="85089"/>
                </a:lnTo>
                <a:lnTo>
                  <a:pt x="25650" y="85089"/>
                </a:lnTo>
                <a:lnTo>
                  <a:pt x="22675" y="76199"/>
                </a:lnTo>
                <a:lnTo>
                  <a:pt x="23118" y="68579"/>
                </a:lnTo>
                <a:lnTo>
                  <a:pt x="25839" y="60959"/>
                </a:lnTo>
                <a:lnTo>
                  <a:pt x="29700" y="53339"/>
                </a:lnTo>
                <a:lnTo>
                  <a:pt x="43875" y="54609"/>
                </a:lnTo>
                <a:lnTo>
                  <a:pt x="242663" y="54609"/>
                </a:lnTo>
                <a:lnTo>
                  <a:pt x="236082" y="55879"/>
                </a:lnTo>
                <a:lnTo>
                  <a:pt x="229501" y="58419"/>
                </a:lnTo>
                <a:lnTo>
                  <a:pt x="226801" y="58419"/>
                </a:lnTo>
                <a:lnTo>
                  <a:pt x="225451" y="59689"/>
                </a:lnTo>
                <a:lnTo>
                  <a:pt x="211318" y="59689"/>
                </a:lnTo>
                <a:lnTo>
                  <a:pt x="196763" y="60959"/>
                </a:lnTo>
                <a:lnTo>
                  <a:pt x="182714" y="63499"/>
                </a:lnTo>
                <a:lnTo>
                  <a:pt x="171450" y="68579"/>
                </a:lnTo>
                <a:lnTo>
                  <a:pt x="152635" y="73659"/>
                </a:lnTo>
                <a:lnTo>
                  <a:pt x="97200" y="85089"/>
                </a:lnTo>
                <a:lnTo>
                  <a:pt x="97200" y="86359"/>
                </a:lnTo>
                <a:lnTo>
                  <a:pt x="94500" y="87629"/>
                </a:lnTo>
                <a:lnTo>
                  <a:pt x="91800" y="87629"/>
                </a:lnTo>
                <a:lnTo>
                  <a:pt x="87750" y="88899"/>
                </a:lnTo>
                <a:lnTo>
                  <a:pt x="78300" y="88899"/>
                </a:lnTo>
                <a:lnTo>
                  <a:pt x="78300" y="90169"/>
                </a:lnTo>
                <a:lnTo>
                  <a:pt x="68639" y="91439"/>
                </a:lnTo>
                <a:close/>
              </a:path>
              <a:path w="297179" h="295910">
                <a:moveTo>
                  <a:pt x="249434" y="129539"/>
                </a:moveTo>
                <a:lnTo>
                  <a:pt x="234901" y="129539"/>
                </a:lnTo>
                <a:lnTo>
                  <a:pt x="230851" y="128269"/>
                </a:lnTo>
                <a:lnTo>
                  <a:pt x="228151" y="128269"/>
                </a:lnTo>
                <a:lnTo>
                  <a:pt x="190350" y="113029"/>
                </a:lnTo>
                <a:lnTo>
                  <a:pt x="186300" y="109219"/>
                </a:lnTo>
                <a:lnTo>
                  <a:pt x="186300" y="106679"/>
                </a:lnTo>
                <a:lnTo>
                  <a:pt x="182250" y="105409"/>
                </a:lnTo>
                <a:lnTo>
                  <a:pt x="182250" y="99059"/>
                </a:lnTo>
                <a:lnTo>
                  <a:pt x="180900" y="99059"/>
                </a:lnTo>
                <a:lnTo>
                  <a:pt x="187650" y="96519"/>
                </a:lnTo>
                <a:lnTo>
                  <a:pt x="192839" y="91439"/>
                </a:lnTo>
                <a:lnTo>
                  <a:pt x="202838" y="87629"/>
                </a:lnTo>
                <a:lnTo>
                  <a:pt x="228151" y="85089"/>
                </a:lnTo>
                <a:lnTo>
                  <a:pt x="249751" y="85089"/>
                </a:lnTo>
                <a:lnTo>
                  <a:pt x="251101" y="86359"/>
                </a:lnTo>
                <a:lnTo>
                  <a:pt x="257851" y="87629"/>
                </a:lnTo>
                <a:lnTo>
                  <a:pt x="257851" y="88899"/>
                </a:lnTo>
                <a:lnTo>
                  <a:pt x="260551" y="90169"/>
                </a:lnTo>
                <a:lnTo>
                  <a:pt x="265951" y="90169"/>
                </a:lnTo>
                <a:lnTo>
                  <a:pt x="267301" y="93979"/>
                </a:lnTo>
                <a:lnTo>
                  <a:pt x="267301" y="97789"/>
                </a:lnTo>
                <a:lnTo>
                  <a:pt x="274051" y="99059"/>
                </a:lnTo>
                <a:lnTo>
                  <a:pt x="274051" y="113029"/>
                </a:lnTo>
                <a:lnTo>
                  <a:pt x="271351" y="115569"/>
                </a:lnTo>
                <a:lnTo>
                  <a:pt x="268651" y="115569"/>
                </a:lnTo>
                <a:lnTo>
                  <a:pt x="265951" y="116839"/>
                </a:lnTo>
                <a:lnTo>
                  <a:pt x="259264" y="124459"/>
                </a:lnTo>
                <a:lnTo>
                  <a:pt x="254982" y="128269"/>
                </a:lnTo>
                <a:lnTo>
                  <a:pt x="249434" y="129539"/>
                </a:lnTo>
                <a:close/>
              </a:path>
              <a:path w="297179" h="295910">
                <a:moveTo>
                  <a:pt x="87750" y="90169"/>
                </a:moveTo>
                <a:lnTo>
                  <a:pt x="79650" y="88899"/>
                </a:lnTo>
                <a:lnTo>
                  <a:pt x="87750" y="88899"/>
                </a:lnTo>
                <a:lnTo>
                  <a:pt x="87750" y="90169"/>
                </a:lnTo>
                <a:close/>
              </a:path>
              <a:path w="297179" h="295910">
                <a:moveTo>
                  <a:pt x="21600" y="181609"/>
                </a:moveTo>
                <a:lnTo>
                  <a:pt x="14850" y="179069"/>
                </a:lnTo>
                <a:lnTo>
                  <a:pt x="17550" y="177799"/>
                </a:lnTo>
                <a:lnTo>
                  <a:pt x="10800" y="177799"/>
                </a:lnTo>
                <a:lnTo>
                  <a:pt x="8100" y="172719"/>
                </a:lnTo>
                <a:lnTo>
                  <a:pt x="12150" y="161289"/>
                </a:lnTo>
                <a:lnTo>
                  <a:pt x="13500" y="161289"/>
                </a:lnTo>
                <a:lnTo>
                  <a:pt x="17550" y="152399"/>
                </a:lnTo>
                <a:lnTo>
                  <a:pt x="20250" y="151129"/>
                </a:lnTo>
                <a:lnTo>
                  <a:pt x="24300" y="142239"/>
                </a:lnTo>
                <a:lnTo>
                  <a:pt x="29700" y="142239"/>
                </a:lnTo>
                <a:lnTo>
                  <a:pt x="35100" y="139699"/>
                </a:lnTo>
                <a:lnTo>
                  <a:pt x="40500" y="139699"/>
                </a:lnTo>
                <a:lnTo>
                  <a:pt x="40500" y="137159"/>
                </a:lnTo>
                <a:lnTo>
                  <a:pt x="45836" y="133349"/>
                </a:lnTo>
                <a:lnTo>
                  <a:pt x="53831" y="126999"/>
                </a:lnTo>
                <a:lnTo>
                  <a:pt x="61572" y="121919"/>
                </a:lnTo>
                <a:lnTo>
                  <a:pt x="66150" y="119379"/>
                </a:lnTo>
                <a:lnTo>
                  <a:pt x="67500" y="113029"/>
                </a:lnTo>
                <a:lnTo>
                  <a:pt x="70200" y="107949"/>
                </a:lnTo>
                <a:lnTo>
                  <a:pt x="70200" y="102869"/>
                </a:lnTo>
                <a:lnTo>
                  <a:pt x="76950" y="99059"/>
                </a:lnTo>
                <a:lnTo>
                  <a:pt x="79650" y="95249"/>
                </a:lnTo>
                <a:lnTo>
                  <a:pt x="87750" y="93979"/>
                </a:lnTo>
                <a:lnTo>
                  <a:pt x="87750" y="95249"/>
                </a:lnTo>
                <a:lnTo>
                  <a:pt x="94500" y="95249"/>
                </a:lnTo>
                <a:lnTo>
                  <a:pt x="97200" y="96519"/>
                </a:lnTo>
                <a:lnTo>
                  <a:pt x="97200" y="97789"/>
                </a:lnTo>
                <a:lnTo>
                  <a:pt x="98550" y="99059"/>
                </a:lnTo>
                <a:lnTo>
                  <a:pt x="98550" y="100329"/>
                </a:lnTo>
                <a:lnTo>
                  <a:pt x="106650" y="100329"/>
                </a:lnTo>
                <a:lnTo>
                  <a:pt x="105300" y="109219"/>
                </a:lnTo>
                <a:lnTo>
                  <a:pt x="103950" y="115569"/>
                </a:lnTo>
                <a:lnTo>
                  <a:pt x="103950" y="116839"/>
                </a:lnTo>
                <a:lnTo>
                  <a:pt x="102600" y="116839"/>
                </a:lnTo>
                <a:lnTo>
                  <a:pt x="102600" y="125729"/>
                </a:lnTo>
                <a:lnTo>
                  <a:pt x="101250" y="125729"/>
                </a:lnTo>
                <a:lnTo>
                  <a:pt x="101250" y="128269"/>
                </a:lnTo>
                <a:lnTo>
                  <a:pt x="99900" y="129539"/>
                </a:lnTo>
                <a:lnTo>
                  <a:pt x="97200" y="129539"/>
                </a:lnTo>
                <a:lnTo>
                  <a:pt x="97200" y="135889"/>
                </a:lnTo>
                <a:lnTo>
                  <a:pt x="95850" y="137159"/>
                </a:lnTo>
                <a:lnTo>
                  <a:pt x="93150" y="142239"/>
                </a:lnTo>
                <a:lnTo>
                  <a:pt x="106650" y="149859"/>
                </a:lnTo>
                <a:lnTo>
                  <a:pt x="109350" y="152399"/>
                </a:lnTo>
                <a:lnTo>
                  <a:pt x="113400" y="153669"/>
                </a:lnTo>
                <a:lnTo>
                  <a:pt x="116086" y="156209"/>
                </a:lnTo>
                <a:lnTo>
                  <a:pt x="70200" y="156209"/>
                </a:lnTo>
                <a:lnTo>
                  <a:pt x="70200" y="158749"/>
                </a:lnTo>
                <a:lnTo>
                  <a:pt x="62311" y="161289"/>
                </a:lnTo>
                <a:lnTo>
                  <a:pt x="54675" y="162559"/>
                </a:lnTo>
                <a:lnTo>
                  <a:pt x="47039" y="165099"/>
                </a:lnTo>
                <a:lnTo>
                  <a:pt x="39150" y="170179"/>
                </a:lnTo>
                <a:lnTo>
                  <a:pt x="28350" y="170179"/>
                </a:lnTo>
                <a:lnTo>
                  <a:pt x="22950" y="179069"/>
                </a:lnTo>
                <a:lnTo>
                  <a:pt x="21600" y="180339"/>
                </a:lnTo>
                <a:lnTo>
                  <a:pt x="21600" y="181609"/>
                </a:lnTo>
                <a:close/>
              </a:path>
              <a:path w="297179" h="295910">
                <a:moveTo>
                  <a:pt x="181575" y="110489"/>
                </a:moveTo>
                <a:lnTo>
                  <a:pt x="170100" y="110489"/>
                </a:lnTo>
                <a:lnTo>
                  <a:pt x="174150" y="106679"/>
                </a:lnTo>
                <a:lnTo>
                  <a:pt x="176850" y="106679"/>
                </a:lnTo>
                <a:lnTo>
                  <a:pt x="179550" y="107949"/>
                </a:lnTo>
                <a:lnTo>
                  <a:pt x="181575" y="110489"/>
                </a:lnTo>
                <a:close/>
              </a:path>
              <a:path w="297179" h="295910">
                <a:moveTo>
                  <a:pt x="180225" y="165099"/>
                </a:moveTo>
                <a:lnTo>
                  <a:pt x="140400" y="165099"/>
                </a:lnTo>
                <a:lnTo>
                  <a:pt x="140400" y="162559"/>
                </a:lnTo>
                <a:lnTo>
                  <a:pt x="143100" y="162559"/>
                </a:lnTo>
                <a:lnTo>
                  <a:pt x="145800" y="160019"/>
                </a:lnTo>
                <a:lnTo>
                  <a:pt x="145800" y="154939"/>
                </a:lnTo>
                <a:lnTo>
                  <a:pt x="148500" y="154939"/>
                </a:lnTo>
                <a:lnTo>
                  <a:pt x="148500" y="149859"/>
                </a:lnTo>
                <a:lnTo>
                  <a:pt x="149850" y="149859"/>
                </a:lnTo>
                <a:lnTo>
                  <a:pt x="153900" y="143509"/>
                </a:lnTo>
                <a:lnTo>
                  <a:pt x="157444" y="126999"/>
                </a:lnTo>
                <a:lnTo>
                  <a:pt x="159406" y="119379"/>
                </a:lnTo>
                <a:lnTo>
                  <a:pt x="162000" y="110489"/>
                </a:lnTo>
                <a:lnTo>
                  <a:pt x="167400" y="109219"/>
                </a:lnTo>
                <a:lnTo>
                  <a:pt x="170100" y="110489"/>
                </a:lnTo>
                <a:lnTo>
                  <a:pt x="181575" y="110489"/>
                </a:lnTo>
                <a:lnTo>
                  <a:pt x="187650" y="118109"/>
                </a:lnTo>
                <a:lnTo>
                  <a:pt x="190350" y="119379"/>
                </a:lnTo>
                <a:lnTo>
                  <a:pt x="191110" y="125729"/>
                </a:lnTo>
                <a:lnTo>
                  <a:pt x="191110" y="139699"/>
                </a:lnTo>
                <a:lnTo>
                  <a:pt x="190350" y="146049"/>
                </a:lnTo>
                <a:lnTo>
                  <a:pt x="189000" y="146049"/>
                </a:lnTo>
                <a:lnTo>
                  <a:pt x="180225" y="165099"/>
                </a:lnTo>
                <a:close/>
              </a:path>
              <a:path w="297179" h="295910">
                <a:moveTo>
                  <a:pt x="76950" y="171449"/>
                </a:moveTo>
                <a:lnTo>
                  <a:pt x="78300" y="163829"/>
                </a:lnTo>
                <a:lnTo>
                  <a:pt x="76950" y="161289"/>
                </a:lnTo>
                <a:lnTo>
                  <a:pt x="72900" y="156209"/>
                </a:lnTo>
                <a:lnTo>
                  <a:pt x="116086" y="156209"/>
                </a:lnTo>
                <a:lnTo>
                  <a:pt x="117429" y="157479"/>
                </a:lnTo>
                <a:lnTo>
                  <a:pt x="125381" y="162559"/>
                </a:lnTo>
                <a:lnTo>
                  <a:pt x="134093" y="165099"/>
                </a:lnTo>
                <a:lnTo>
                  <a:pt x="180225" y="165099"/>
                </a:lnTo>
                <a:lnTo>
                  <a:pt x="178348" y="170179"/>
                </a:lnTo>
                <a:lnTo>
                  <a:pt x="82350" y="170179"/>
                </a:lnTo>
                <a:lnTo>
                  <a:pt x="76950" y="171449"/>
                </a:lnTo>
                <a:close/>
              </a:path>
              <a:path w="297179" h="295910">
                <a:moveTo>
                  <a:pt x="232201" y="294639"/>
                </a:moveTo>
                <a:lnTo>
                  <a:pt x="228151" y="294639"/>
                </a:lnTo>
                <a:lnTo>
                  <a:pt x="226801" y="293369"/>
                </a:lnTo>
                <a:lnTo>
                  <a:pt x="226801" y="292099"/>
                </a:lnTo>
                <a:lnTo>
                  <a:pt x="225451" y="290829"/>
                </a:lnTo>
                <a:lnTo>
                  <a:pt x="220051" y="290829"/>
                </a:lnTo>
                <a:lnTo>
                  <a:pt x="220051" y="288289"/>
                </a:lnTo>
                <a:lnTo>
                  <a:pt x="214650" y="288289"/>
                </a:lnTo>
                <a:lnTo>
                  <a:pt x="210600" y="287019"/>
                </a:lnTo>
                <a:lnTo>
                  <a:pt x="206550" y="284479"/>
                </a:lnTo>
                <a:lnTo>
                  <a:pt x="206550" y="281939"/>
                </a:lnTo>
                <a:lnTo>
                  <a:pt x="199800" y="279399"/>
                </a:lnTo>
                <a:lnTo>
                  <a:pt x="194400" y="278129"/>
                </a:lnTo>
                <a:lnTo>
                  <a:pt x="190350" y="274319"/>
                </a:lnTo>
                <a:lnTo>
                  <a:pt x="186300" y="273049"/>
                </a:lnTo>
                <a:lnTo>
                  <a:pt x="183600" y="269239"/>
                </a:lnTo>
                <a:lnTo>
                  <a:pt x="180900" y="269239"/>
                </a:lnTo>
                <a:lnTo>
                  <a:pt x="180900" y="265429"/>
                </a:lnTo>
                <a:lnTo>
                  <a:pt x="179550" y="265429"/>
                </a:lnTo>
                <a:lnTo>
                  <a:pt x="176850" y="264159"/>
                </a:lnTo>
                <a:lnTo>
                  <a:pt x="175500" y="264159"/>
                </a:lnTo>
                <a:lnTo>
                  <a:pt x="175500" y="260349"/>
                </a:lnTo>
                <a:lnTo>
                  <a:pt x="163350" y="253999"/>
                </a:lnTo>
                <a:lnTo>
                  <a:pt x="162000" y="253999"/>
                </a:lnTo>
                <a:lnTo>
                  <a:pt x="160650" y="250189"/>
                </a:lnTo>
                <a:lnTo>
                  <a:pt x="153900" y="246379"/>
                </a:lnTo>
                <a:lnTo>
                  <a:pt x="149850" y="246379"/>
                </a:lnTo>
                <a:lnTo>
                  <a:pt x="148500" y="240029"/>
                </a:lnTo>
                <a:lnTo>
                  <a:pt x="139050" y="236219"/>
                </a:lnTo>
                <a:lnTo>
                  <a:pt x="70200" y="236219"/>
                </a:lnTo>
                <a:lnTo>
                  <a:pt x="71550" y="234949"/>
                </a:lnTo>
                <a:lnTo>
                  <a:pt x="74250" y="234949"/>
                </a:lnTo>
                <a:lnTo>
                  <a:pt x="74250" y="232409"/>
                </a:lnTo>
                <a:lnTo>
                  <a:pt x="81000" y="231139"/>
                </a:lnTo>
                <a:lnTo>
                  <a:pt x="87750" y="222249"/>
                </a:lnTo>
                <a:lnTo>
                  <a:pt x="94500" y="220979"/>
                </a:lnTo>
                <a:lnTo>
                  <a:pt x="94500" y="218439"/>
                </a:lnTo>
                <a:lnTo>
                  <a:pt x="101250" y="215899"/>
                </a:lnTo>
                <a:lnTo>
                  <a:pt x="102600" y="208279"/>
                </a:lnTo>
                <a:lnTo>
                  <a:pt x="108000" y="204469"/>
                </a:lnTo>
                <a:lnTo>
                  <a:pt x="108000" y="198119"/>
                </a:lnTo>
                <a:lnTo>
                  <a:pt x="98550" y="190499"/>
                </a:lnTo>
                <a:lnTo>
                  <a:pt x="94500" y="187959"/>
                </a:lnTo>
                <a:lnTo>
                  <a:pt x="94500" y="182879"/>
                </a:lnTo>
                <a:lnTo>
                  <a:pt x="93150" y="182879"/>
                </a:lnTo>
                <a:lnTo>
                  <a:pt x="93150" y="180339"/>
                </a:lnTo>
                <a:lnTo>
                  <a:pt x="87750" y="179069"/>
                </a:lnTo>
                <a:lnTo>
                  <a:pt x="85050" y="175259"/>
                </a:lnTo>
                <a:lnTo>
                  <a:pt x="86400" y="171449"/>
                </a:lnTo>
                <a:lnTo>
                  <a:pt x="82350" y="170179"/>
                </a:lnTo>
                <a:lnTo>
                  <a:pt x="178348" y="170179"/>
                </a:lnTo>
                <a:lnTo>
                  <a:pt x="176471" y="175259"/>
                </a:lnTo>
                <a:lnTo>
                  <a:pt x="175500" y="184149"/>
                </a:lnTo>
                <a:lnTo>
                  <a:pt x="183600" y="190499"/>
                </a:lnTo>
                <a:lnTo>
                  <a:pt x="189000" y="191769"/>
                </a:lnTo>
                <a:lnTo>
                  <a:pt x="189000" y="193039"/>
                </a:lnTo>
                <a:lnTo>
                  <a:pt x="190350" y="194309"/>
                </a:lnTo>
                <a:lnTo>
                  <a:pt x="194400" y="194309"/>
                </a:lnTo>
                <a:lnTo>
                  <a:pt x="195750" y="195579"/>
                </a:lnTo>
                <a:lnTo>
                  <a:pt x="198450" y="196849"/>
                </a:lnTo>
                <a:lnTo>
                  <a:pt x="198450" y="200659"/>
                </a:lnTo>
                <a:lnTo>
                  <a:pt x="211950" y="200659"/>
                </a:lnTo>
                <a:lnTo>
                  <a:pt x="211950" y="204469"/>
                </a:lnTo>
                <a:lnTo>
                  <a:pt x="221401" y="207009"/>
                </a:lnTo>
                <a:lnTo>
                  <a:pt x="221401" y="209549"/>
                </a:lnTo>
                <a:lnTo>
                  <a:pt x="226801" y="209549"/>
                </a:lnTo>
                <a:lnTo>
                  <a:pt x="241988" y="212089"/>
                </a:lnTo>
                <a:lnTo>
                  <a:pt x="248063" y="213359"/>
                </a:lnTo>
                <a:lnTo>
                  <a:pt x="251101" y="217169"/>
                </a:lnTo>
                <a:lnTo>
                  <a:pt x="258357" y="219709"/>
                </a:lnTo>
                <a:lnTo>
                  <a:pt x="270844" y="224789"/>
                </a:lnTo>
                <a:lnTo>
                  <a:pt x="278101" y="227329"/>
                </a:lnTo>
                <a:lnTo>
                  <a:pt x="278101" y="229869"/>
                </a:lnTo>
                <a:lnTo>
                  <a:pt x="284070" y="229869"/>
                </a:lnTo>
                <a:lnTo>
                  <a:pt x="287382" y="232409"/>
                </a:lnTo>
                <a:lnTo>
                  <a:pt x="290441" y="236219"/>
                </a:lnTo>
                <a:lnTo>
                  <a:pt x="295651" y="238759"/>
                </a:lnTo>
                <a:lnTo>
                  <a:pt x="295651" y="246379"/>
                </a:lnTo>
                <a:lnTo>
                  <a:pt x="294301" y="251459"/>
                </a:lnTo>
                <a:lnTo>
                  <a:pt x="295651" y="251459"/>
                </a:lnTo>
                <a:lnTo>
                  <a:pt x="295651" y="252729"/>
                </a:lnTo>
                <a:lnTo>
                  <a:pt x="297001" y="255269"/>
                </a:lnTo>
                <a:lnTo>
                  <a:pt x="295651" y="256539"/>
                </a:lnTo>
                <a:lnTo>
                  <a:pt x="291390" y="260349"/>
                </a:lnTo>
                <a:lnTo>
                  <a:pt x="285863" y="269239"/>
                </a:lnTo>
                <a:lnTo>
                  <a:pt x="280843" y="276859"/>
                </a:lnTo>
                <a:lnTo>
                  <a:pt x="278101" y="283209"/>
                </a:lnTo>
                <a:lnTo>
                  <a:pt x="276751" y="283209"/>
                </a:lnTo>
                <a:lnTo>
                  <a:pt x="276751" y="284479"/>
                </a:lnTo>
                <a:lnTo>
                  <a:pt x="275401" y="284479"/>
                </a:lnTo>
                <a:lnTo>
                  <a:pt x="275401" y="285749"/>
                </a:lnTo>
                <a:lnTo>
                  <a:pt x="272701" y="285749"/>
                </a:lnTo>
                <a:lnTo>
                  <a:pt x="270001" y="287019"/>
                </a:lnTo>
                <a:lnTo>
                  <a:pt x="268651" y="292099"/>
                </a:lnTo>
                <a:lnTo>
                  <a:pt x="249751" y="292099"/>
                </a:lnTo>
                <a:lnTo>
                  <a:pt x="246376" y="293369"/>
                </a:lnTo>
                <a:lnTo>
                  <a:pt x="233551" y="293369"/>
                </a:lnTo>
                <a:lnTo>
                  <a:pt x="232201" y="294639"/>
                </a:lnTo>
                <a:close/>
              </a:path>
              <a:path w="297179" h="295910">
                <a:moveTo>
                  <a:pt x="211950" y="200659"/>
                </a:moveTo>
                <a:lnTo>
                  <a:pt x="203850" y="200659"/>
                </a:lnTo>
                <a:lnTo>
                  <a:pt x="203850" y="199389"/>
                </a:lnTo>
                <a:lnTo>
                  <a:pt x="211950" y="199389"/>
                </a:lnTo>
                <a:lnTo>
                  <a:pt x="211950" y="200659"/>
                </a:lnTo>
                <a:close/>
              </a:path>
              <a:path w="297179" h="295910">
                <a:moveTo>
                  <a:pt x="120488" y="250189"/>
                </a:moveTo>
                <a:lnTo>
                  <a:pt x="28350" y="250189"/>
                </a:lnTo>
                <a:lnTo>
                  <a:pt x="28350" y="248919"/>
                </a:lnTo>
                <a:lnTo>
                  <a:pt x="33750" y="248919"/>
                </a:lnTo>
                <a:lnTo>
                  <a:pt x="36450" y="247649"/>
                </a:lnTo>
                <a:lnTo>
                  <a:pt x="41322" y="245109"/>
                </a:lnTo>
                <a:lnTo>
                  <a:pt x="51131" y="243839"/>
                </a:lnTo>
                <a:lnTo>
                  <a:pt x="61699" y="241299"/>
                </a:lnTo>
                <a:lnTo>
                  <a:pt x="68850" y="236219"/>
                </a:lnTo>
                <a:lnTo>
                  <a:pt x="135000" y="236219"/>
                </a:lnTo>
                <a:lnTo>
                  <a:pt x="128250" y="243839"/>
                </a:lnTo>
                <a:lnTo>
                  <a:pt x="120488" y="250189"/>
                </a:lnTo>
                <a:close/>
              </a:path>
              <a:path w="297179" h="295910">
                <a:moveTo>
                  <a:pt x="5400" y="250189"/>
                </a:moveTo>
                <a:lnTo>
                  <a:pt x="5400" y="246379"/>
                </a:lnTo>
                <a:lnTo>
                  <a:pt x="9450" y="246379"/>
                </a:lnTo>
                <a:lnTo>
                  <a:pt x="9450" y="247649"/>
                </a:lnTo>
                <a:lnTo>
                  <a:pt x="13500" y="248919"/>
                </a:lnTo>
                <a:lnTo>
                  <a:pt x="6750" y="248919"/>
                </a:lnTo>
                <a:lnTo>
                  <a:pt x="5400" y="250189"/>
                </a:lnTo>
                <a:close/>
              </a:path>
              <a:path w="297179" h="295910">
                <a:moveTo>
                  <a:pt x="39487" y="280669"/>
                </a:moveTo>
                <a:lnTo>
                  <a:pt x="16664" y="279399"/>
                </a:lnTo>
                <a:lnTo>
                  <a:pt x="2700" y="267969"/>
                </a:lnTo>
                <a:lnTo>
                  <a:pt x="1350" y="267969"/>
                </a:lnTo>
                <a:lnTo>
                  <a:pt x="0" y="266699"/>
                </a:lnTo>
                <a:lnTo>
                  <a:pt x="1350" y="265429"/>
                </a:lnTo>
                <a:lnTo>
                  <a:pt x="1350" y="259079"/>
                </a:lnTo>
                <a:lnTo>
                  <a:pt x="4050" y="259079"/>
                </a:lnTo>
                <a:lnTo>
                  <a:pt x="2700" y="256539"/>
                </a:lnTo>
                <a:lnTo>
                  <a:pt x="1350" y="255269"/>
                </a:lnTo>
                <a:lnTo>
                  <a:pt x="1350" y="252729"/>
                </a:lnTo>
                <a:lnTo>
                  <a:pt x="4050" y="251459"/>
                </a:lnTo>
                <a:lnTo>
                  <a:pt x="8100" y="251459"/>
                </a:lnTo>
                <a:lnTo>
                  <a:pt x="6750" y="248919"/>
                </a:lnTo>
                <a:lnTo>
                  <a:pt x="13500" y="248919"/>
                </a:lnTo>
                <a:lnTo>
                  <a:pt x="13500" y="250189"/>
                </a:lnTo>
                <a:lnTo>
                  <a:pt x="120488" y="250189"/>
                </a:lnTo>
                <a:lnTo>
                  <a:pt x="112219" y="256539"/>
                </a:lnTo>
                <a:lnTo>
                  <a:pt x="103950" y="260349"/>
                </a:lnTo>
                <a:lnTo>
                  <a:pt x="102600" y="260349"/>
                </a:lnTo>
                <a:lnTo>
                  <a:pt x="102600" y="262889"/>
                </a:lnTo>
                <a:lnTo>
                  <a:pt x="101250" y="264159"/>
                </a:lnTo>
                <a:lnTo>
                  <a:pt x="98550" y="265429"/>
                </a:lnTo>
                <a:lnTo>
                  <a:pt x="95850" y="265429"/>
                </a:lnTo>
                <a:lnTo>
                  <a:pt x="95850" y="267969"/>
                </a:lnTo>
                <a:lnTo>
                  <a:pt x="93150" y="270509"/>
                </a:lnTo>
                <a:lnTo>
                  <a:pt x="87750" y="271779"/>
                </a:lnTo>
                <a:lnTo>
                  <a:pt x="83700" y="274319"/>
                </a:lnTo>
                <a:lnTo>
                  <a:pt x="82350" y="274319"/>
                </a:lnTo>
                <a:lnTo>
                  <a:pt x="82350" y="275589"/>
                </a:lnTo>
                <a:lnTo>
                  <a:pt x="39487" y="280669"/>
                </a:lnTo>
                <a:close/>
              </a:path>
              <a:path w="297179" h="295910">
                <a:moveTo>
                  <a:pt x="256501" y="294639"/>
                </a:moveTo>
                <a:lnTo>
                  <a:pt x="249751" y="292099"/>
                </a:lnTo>
                <a:lnTo>
                  <a:pt x="268651" y="292099"/>
                </a:lnTo>
                <a:lnTo>
                  <a:pt x="261901" y="293369"/>
                </a:lnTo>
                <a:lnTo>
                  <a:pt x="256501" y="294639"/>
                </a:lnTo>
                <a:close/>
              </a:path>
              <a:path w="297179" h="295910">
                <a:moveTo>
                  <a:pt x="237601" y="295909"/>
                </a:moveTo>
                <a:lnTo>
                  <a:pt x="233551" y="293369"/>
                </a:lnTo>
                <a:lnTo>
                  <a:pt x="246376" y="293369"/>
                </a:lnTo>
                <a:lnTo>
                  <a:pt x="243001" y="294639"/>
                </a:lnTo>
                <a:lnTo>
                  <a:pt x="237601" y="295909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580764" y="5370556"/>
            <a:ext cx="2597150" cy="539115"/>
            <a:chOff x="3580764" y="5370556"/>
            <a:chExt cx="2597150" cy="539115"/>
          </a:xfrm>
        </p:grpSpPr>
        <p:sp>
          <p:nvSpPr>
            <p:cNvPr id="4" name="object 4" descr=""/>
            <p:cNvSpPr/>
            <p:nvPr/>
          </p:nvSpPr>
          <p:spPr>
            <a:xfrm>
              <a:off x="3580764" y="5603638"/>
              <a:ext cx="296545" cy="287020"/>
            </a:xfrm>
            <a:custGeom>
              <a:avLst/>
              <a:gdLst/>
              <a:ahLst/>
              <a:cxnLst/>
              <a:rect l="l" t="t" r="r" b="b"/>
              <a:pathLst>
                <a:path w="296545" h="287020">
                  <a:moveTo>
                    <a:pt x="46533" y="57149"/>
                  </a:moveTo>
                  <a:lnTo>
                    <a:pt x="30164" y="57149"/>
                  </a:lnTo>
                  <a:lnTo>
                    <a:pt x="22971" y="53339"/>
                  </a:lnTo>
                  <a:lnTo>
                    <a:pt x="20207" y="48259"/>
                  </a:lnTo>
                  <a:lnTo>
                    <a:pt x="19722" y="40639"/>
                  </a:lnTo>
                  <a:lnTo>
                    <a:pt x="19364" y="31749"/>
                  </a:lnTo>
                  <a:lnTo>
                    <a:pt x="25755" y="29209"/>
                  </a:lnTo>
                  <a:lnTo>
                    <a:pt x="37082" y="26669"/>
                  </a:lnTo>
                  <a:lnTo>
                    <a:pt x="63914" y="24129"/>
                  </a:lnTo>
                  <a:lnTo>
                    <a:pt x="70664" y="24129"/>
                  </a:lnTo>
                  <a:lnTo>
                    <a:pt x="74714" y="22859"/>
                  </a:lnTo>
                  <a:lnTo>
                    <a:pt x="77414" y="21589"/>
                  </a:lnTo>
                  <a:lnTo>
                    <a:pt x="82814" y="21589"/>
                  </a:lnTo>
                  <a:lnTo>
                    <a:pt x="84164" y="19049"/>
                  </a:lnTo>
                  <a:lnTo>
                    <a:pt x="99942" y="16509"/>
                  </a:lnTo>
                  <a:lnTo>
                    <a:pt x="114202" y="13969"/>
                  </a:lnTo>
                  <a:lnTo>
                    <a:pt x="130992" y="12699"/>
                  </a:lnTo>
                  <a:lnTo>
                    <a:pt x="146264" y="10159"/>
                  </a:lnTo>
                  <a:lnTo>
                    <a:pt x="148964" y="8889"/>
                  </a:lnTo>
                  <a:lnTo>
                    <a:pt x="154364" y="8889"/>
                  </a:lnTo>
                  <a:lnTo>
                    <a:pt x="196214" y="5079"/>
                  </a:lnTo>
                  <a:lnTo>
                    <a:pt x="198914" y="5079"/>
                  </a:lnTo>
                  <a:lnTo>
                    <a:pt x="200264" y="3809"/>
                  </a:lnTo>
                  <a:lnTo>
                    <a:pt x="215115" y="3809"/>
                  </a:lnTo>
                  <a:lnTo>
                    <a:pt x="220515" y="2539"/>
                  </a:lnTo>
                  <a:lnTo>
                    <a:pt x="244646" y="0"/>
                  </a:lnTo>
                  <a:lnTo>
                    <a:pt x="255636" y="1269"/>
                  </a:lnTo>
                  <a:lnTo>
                    <a:pt x="263715" y="10159"/>
                  </a:lnTo>
                  <a:lnTo>
                    <a:pt x="263082" y="16509"/>
                  </a:lnTo>
                  <a:lnTo>
                    <a:pt x="262778" y="21589"/>
                  </a:lnTo>
                  <a:lnTo>
                    <a:pt x="262702" y="22859"/>
                  </a:lnTo>
                  <a:lnTo>
                    <a:pt x="261816" y="29209"/>
                  </a:lnTo>
                  <a:lnTo>
                    <a:pt x="259665" y="35559"/>
                  </a:lnTo>
                  <a:lnTo>
                    <a:pt x="251565" y="38099"/>
                  </a:lnTo>
                  <a:lnTo>
                    <a:pt x="192164" y="38099"/>
                  </a:lnTo>
                  <a:lnTo>
                    <a:pt x="190814" y="39369"/>
                  </a:lnTo>
                  <a:lnTo>
                    <a:pt x="160439" y="39369"/>
                  </a:lnTo>
                  <a:lnTo>
                    <a:pt x="152803" y="40639"/>
                  </a:lnTo>
                  <a:lnTo>
                    <a:pt x="144914" y="43179"/>
                  </a:lnTo>
                  <a:lnTo>
                    <a:pt x="137616" y="44449"/>
                  </a:lnTo>
                  <a:lnTo>
                    <a:pt x="130064" y="48259"/>
                  </a:lnTo>
                  <a:lnTo>
                    <a:pt x="122513" y="50799"/>
                  </a:lnTo>
                  <a:lnTo>
                    <a:pt x="115214" y="53339"/>
                  </a:lnTo>
                  <a:lnTo>
                    <a:pt x="115376" y="54609"/>
                  </a:lnTo>
                  <a:lnTo>
                    <a:pt x="63914" y="54609"/>
                  </a:lnTo>
                  <a:lnTo>
                    <a:pt x="46533" y="57149"/>
                  </a:lnTo>
                  <a:close/>
                </a:path>
                <a:path w="296545" h="287020">
                  <a:moveTo>
                    <a:pt x="243465" y="40639"/>
                  </a:moveTo>
                  <a:lnTo>
                    <a:pt x="228615" y="40639"/>
                  </a:lnTo>
                  <a:lnTo>
                    <a:pt x="220515" y="38099"/>
                  </a:lnTo>
                  <a:lnTo>
                    <a:pt x="250215" y="38099"/>
                  </a:lnTo>
                  <a:lnTo>
                    <a:pt x="243465" y="40639"/>
                  </a:lnTo>
                  <a:close/>
                </a:path>
                <a:path w="296545" h="287020">
                  <a:moveTo>
                    <a:pt x="285315" y="102869"/>
                  </a:moveTo>
                  <a:lnTo>
                    <a:pt x="121964" y="102869"/>
                  </a:lnTo>
                  <a:lnTo>
                    <a:pt x="127259" y="100329"/>
                  </a:lnTo>
                  <a:lnTo>
                    <a:pt x="132933" y="97789"/>
                  </a:lnTo>
                  <a:lnTo>
                    <a:pt x="138860" y="95249"/>
                  </a:lnTo>
                  <a:lnTo>
                    <a:pt x="144914" y="91439"/>
                  </a:lnTo>
                  <a:lnTo>
                    <a:pt x="150968" y="88899"/>
                  </a:lnTo>
                  <a:lnTo>
                    <a:pt x="156896" y="85089"/>
                  </a:lnTo>
                  <a:lnTo>
                    <a:pt x="167864" y="78739"/>
                  </a:lnTo>
                  <a:lnTo>
                    <a:pt x="167922" y="77469"/>
                  </a:lnTo>
                  <a:lnTo>
                    <a:pt x="168036" y="74929"/>
                  </a:lnTo>
                  <a:lnTo>
                    <a:pt x="168054" y="54609"/>
                  </a:lnTo>
                  <a:lnTo>
                    <a:pt x="169214" y="48259"/>
                  </a:lnTo>
                  <a:lnTo>
                    <a:pt x="173264" y="45719"/>
                  </a:lnTo>
                  <a:lnTo>
                    <a:pt x="175964" y="40639"/>
                  </a:lnTo>
                  <a:lnTo>
                    <a:pt x="168075" y="39369"/>
                  </a:lnTo>
                  <a:lnTo>
                    <a:pt x="190814" y="39369"/>
                  </a:lnTo>
                  <a:lnTo>
                    <a:pt x="189464" y="40639"/>
                  </a:lnTo>
                  <a:lnTo>
                    <a:pt x="186764" y="40639"/>
                  </a:lnTo>
                  <a:lnTo>
                    <a:pt x="186764" y="43179"/>
                  </a:lnTo>
                  <a:lnTo>
                    <a:pt x="189464" y="49529"/>
                  </a:lnTo>
                  <a:lnTo>
                    <a:pt x="193514" y="50799"/>
                  </a:lnTo>
                  <a:lnTo>
                    <a:pt x="194864" y="50799"/>
                  </a:lnTo>
                  <a:lnTo>
                    <a:pt x="194864" y="53339"/>
                  </a:lnTo>
                  <a:lnTo>
                    <a:pt x="196214" y="55879"/>
                  </a:lnTo>
                  <a:lnTo>
                    <a:pt x="197564" y="57149"/>
                  </a:lnTo>
                  <a:lnTo>
                    <a:pt x="198914" y="60959"/>
                  </a:lnTo>
                  <a:lnTo>
                    <a:pt x="200264" y="62229"/>
                  </a:lnTo>
                  <a:lnTo>
                    <a:pt x="200264" y="66039"/>
                  </a:lnTo>
                  <a:lnTo>
                    <a:pt x="201614" y="68579"/>
                  </a:lnTo>
                  <a:lnTo>
                    <a:pt x="205665" y="71119"/>
                  </a:lnTo>
                  <a:lnTo>
                    <a:pt x="223636" y="71119"/>
                  </a:lnTo>
                  <a:lnTo>
                    <a:pt x="242115" y="72389"/>
                  </a:lnTo>
                  <a:lnTo>
                    <a:pt x="259580" y="77469"/>
                  </a:lnTo>
                  <a:lnTo>
                    <a:pt x="274515" y="88899"/>
                  </a:lnTo>
                  <a:lnTo>
                    <a:pt x="275865" y="88899"/>
                  </a:lnTo>
                  <a:lnTo>
                    <a:pt x="277215" y="90169"/>
                  </a:lnTo>
                  <a:lnTo>
                    <a:pt x="277215" y="91439"/>
                  </a:lnTo>
                  <a:lnTo>
                    <a:pt x="281265" y="93979"/>
                  </a:lnTo>
                  <a:lnTo>
                    <a:pt x="281265" y="96519"/>
                  </a:lnTo>
                  <a:lnTo>
                    <a:pt x="282615" y="96519"/>
                  </a:lnTo>
                  <a:lnTo>
                    <a:pt x="285315" y="101599"/>
                  </a:lnTo>
                  <a:lnTo>
                    <a:pt x="285315" y="102869"/>
                  </a:lnTo>
                  <a:close/>
                </a:path>
                <a:path w="296545" h="287020">
                  <a:moveTo>
                    <a:pt x="18014" y="287019"/>
                  </a:moveTo>
                  <a:lnTo>
                    <a:pt x="0" y="253999"/>
                  </a:lnTo>
                  <a:lnTo>
                    <a:pt x="74" y="236219"/>
                  </a:lnTo>
                  <a:lnTo>
                    <a:pt x="1009" y="226059"/>
                  </a:lnTo>
                  <a:lnTo>
                    <a:pt x="1126" y="224789"/>
                  </a:lnTo>
                  <a:lnTo>
                    <a:pt x="1242" y="223519"/>
                  </a:lnTo>
                  <a:lnTo>
                    <a:pt x="1359" y="222249"/>
                  </a:lnTo>
                  <a:lnTo>
                    <a:pt x="1476" y="220979"/>
                  </a:lnTo>
                  <a:lnTo>
                    <a:pt x="3501" y="203199"/>
                  </a:lnTo>
                  <a:lnTo>
                    <a:pt x="3614" y="201929"/>
                  </a:lnTo>
                  <a:lnTo>
                    <a:pt x="3726" y="200659"/>
                  </a:lnTo>
                  <a:lnTo>
                    <a:pt x="3839" y="199389"/>
                  </a:lnTo>
                  <a:lnTo>
                    <a:pt x="3951" y="198119"/>
                  </a:lnTo>
                  <a:lnTo>
                    <a:pt x="4064" y="196849"/>
                  </a:lnTo>
                  <a:lnTo>
                    <a:pt x="4176" y="195579"/>
                  </a:lnTo>
                  <a:lnTo>
                    <a:pt x="4289" y="194309"/>
                  </a:lnTo>
                  <a:lnTo>
                    <a:pt x="4401" y="193039"/>
                  </a:lnTo>
                  <a:lnTo>
                    <a:pt x="4514" y="191769"/>
                  </a:lnTo>
                  <a:lnTo>
                    <a:pt x="4640" y="184149"/>
                  </a:lnTo>
                  <a:lnTo>
                    <a:pt x="4746" y="177799"/>
                  </a:lnTo>
                  <a:lnTo>
                    <a:pt x="9407" y="157479"/>
                  </a:lnTo>
                  <a:lnTo>
                    <a:pt x="15335" y="135889"/>
                  </a:lnTo>
                  <a:lnTo>
                    <a:pt x="19364" y="120649"/>
                  </a:lnTo>
                  <a:lnTo>
                    <a:pt x="22064" y="113029"/>
                  </a:lnTo>
                  <a:lnTo>
                    <a:pt x="23414" y="113029"/>
                  </a:lnTo>
                  <a:lnTo>
                    <a:pt x="26114" y="105409"/>
                  </a:lnTo>
                  <a:lnTo>
                    <a:pt x="29932" y="101599"/>
                  </a:lnTo>
                  <a:lnTo>
                    <a:pt x="37420" y="92709"/>
                  </a:lnTo>
                  <a:lnTo>
                    <a:pt x="45668" y="82549"/>
                  </a:lnTo>
                  <a:lnTo>
                    <a:pt x="51764" y="76199"/>
                  </a:lnTo>
                  <a:lnTo>
                    <a:pt x="53114" y="72389"/>
                  </a:lnTo>
                  <a:lnTo>
                    <a:pt x="59864" y="68579"/>
                  </a:lnTo>
                  <a:lnTo>
                    <a:pt x="63914" y="66039"/>
                  </a:lnTo>
                  <a:lnTo>
                    <a:pt x="66614" y="63499"/>
                  </a:lnTo>
                  <a:lnTo>
                    <a:pt x="66614" y="62229"/>
                  </a:lnTo>
                  <a:lnTo>
                    <a:pt x="74714" y="55879"/>
                  </a:lnTo>
                  <a:lnTo>
                    <a:pt x="76064" y="54609"/>
                  </a:lnTo>
                  <a:lnTo>
                    <a:pt x="115376" y="54609"/>
                  </a:lnTo>
                  <a:lnTo>
                    <a:pt x="115699" y="57149"/>
                  </a:lnTo>
                  <a:lnTo>
                    <a:pt x="117070" y="62229"/>
                  </a:lnTo>
                  <a:lnTo>
                    <a:pt x="119201" y="69849"/>
                  </a:lnTo>
                  <a:lnTo>
                    <a:pt x="120582" y="74929"/>
                  </a:lnTo>
                  <a:lnTo>
                    <a:pt x="76064" y="74929"/>
                  </a:lnTo>
                  <a:lnTo>
                    <a:pt x="69314" y="81279"/>
                  </a:lnTo>
                  <a:lnTo>
                    <a:pt x="63914" y="87629"/>
                  </a:lnTo>
                  <a:lnTo>
                    <a:pt x="56700" y="96519"/>
                  </a:lnTo>
                  <a:lnTo>
                    <a:pt x="49739" y="106679"/>
                  </a:lnTo>
                  <a:lnTo>
                    <a:pt x="43790" y="114299"/>
                  </a:lnTo>
                  <a:lnTo>
                    <a:pt x="39614" y="120649"/>
                  </a:lnTo>
                  <a:lnTo>
                    <a:pt x="39614" y="124459"/>
                  </a:lnTo>
                  <a:lnTo>
                    <a:pt x="36914" y="128269"/>
                  </a:lnTo>
                  <a:lnTo>
                    <a:pt x="36914" y="134619"/>
                  </a:lnTo>
                  <a:lnTo>
                    <a:pt x="35079" y="146049"/>
                  </a:lnTo>
                  <a:lnTo>
                    <a:pt x="32357" y="157479"/>
                  </a:lnTo>
                  <a:lnTo>
                    <a:pt x="29889" y="170179"/>
                  </a:lnTo>
                  <a:lnTo>
                    <a:pt x="29029" y="180339"/>
                  </a:lnTo>
                  <a:lnTo>
                    <a:pt x="28921" y="181609"/>
                  </a:lnTo>
                  <a:lnTo>
                    <a:pt x="28814" y="182879"/>
                  </a:lnTo>
                  <a:lnTo>
                    <a:pt x="72014" y="182879"/>
                  </a:lnTo>
                  <a:lnTo>
                    <a:pt x="69314" y="186689"/>
                  </a:lnTo>
                  <a:lnTo>
                    <a:pt x="65264" y="191769"/>
                  </a:lnTo>
                  <a:lnTo>
                    <a:pt x="62564" y="195579"/>
                  </a:lnTo>
                  <a:lnTo>
                    <a:pt x="56320" y="204469"/>
                  </a:lnTo>
                  <a:lnTo>
                    <a:pt x="50076" y="214629"/>
                  </a:lnTo>
                  <a:lnTo>
                    <a:pt x="44339" y="222249"/>
                  </a:lnTo>
                  <a:lnTo>
                    <a:pt x="39614" y="226059"/>
                  </a:lnTo>
                  <a:lnTo>
                    <a:pt x="39614" y="231139"/>
                  </a:lnTo>
                  <a:lnTo>
                    <a:pt x="38264" y="233679"/>
                  </a:lnTo>
                  <a:lnTo>
                    <a:pt x="178664" y="233679"/>
                  </a:lnTo>
                  <a:lnTo>
                    <a:pt x="174614" y="234949"/>
                  </a:lnTo>
                  <a:lnTo>
                    <a:pt x="164806" y="234949"/>
                  </a:lnTo>
                  <a:lnTo>
                    <a:pt x="158246" y="236219"/>
                  </a:lnTo>
                  <a:lnTo>
                    <a:pt x="150420" y="236219"/>
                  </a:lnTo>
                  <a:lnTo>
                    <a:pt x="142214" y="237489"/>
                  </a:lnTo>
                  <a:lnTo>
                    <a:pt x="132764" y="240029"/>
                  </a:lnTo>
                  <a:lnTo>
                    <a:pt x="124664" y="242569"/>
                  </a:lnTo>
                  <a:lnTo>
                    <a:pt x="123314" y="245109"/>
                  </a:lnTo>
                  <a:lnTo>
                    <a:pt x="112366" y="246379"/>
                  </a:lnTo>
                  <a:lnTo>
                    <a:pt x="100533" y="246379"/>
                  </a:lnTo>
                  <a:lnTo>
                    <a:pt x="88952" y="247649"/>
                  </a:lnTo>
                  <a:lnTo>
                    <a:pt x="78764" y="251459"/>
                  </a:lnTo>
                  <a:lnTo>
                    <a:pt x="72014" y="251459"/>
                  </a:lnTo>
                  <a:lnTo>
                    <a:pt x="66614" y="252729"/>
                  </a:lnTo>
                  <a:lnTo>
                    <a:pt x="61214" y="255269"/>
                  </a:lnTo>
                  <a:lnTo>
                    <a:pt x="53114" y="257809"/>
                  </a:lnTo>
                  <a:lnTo>
                    <a:pt x="45014" y="261619"/>
                  </a:lnTo>
                  <a:lnTo>
                    <a:pt x="36914" y="261619"/>
                  </a:lnTo>
                  <a:lnTo>
                    <a:pt x="36914" y="267969"/>
                  </a:lnTo>
                  <a:lnTo>
                    <a:pt x="36014" y="270509"/>
                  </a:lnTo>
                  <a:lnTo>
                    <a:pt x="34214" y="270509"/>
                  </a:lnTo>
                  <a:lnTo>
                    <a:pt x="32864" y="273049"/>
                  </a:lnTo>
                  <a:lnTo>
                    <a:pt x="32864" y="279399"/>
                  </a:lnTo>
                  <a:lnTo>
                    <a:pt x="31514" y="279399"/>
                  </a:lnTo>
                  <a:lnTo>
                    <a:pt x="30164" y="280669"/>
                  </a:lnTo>
                  <a:lnTo>
                    <a:pt x="30164" y="281939"/>
                  </a:lnTo>
                  <a:lnTo>
                    <a:pt x="28814" y="285749"/>
                  </a:lnTo>
                  <a:lnTo>
                    <a:pt x="22781" y="285749"/>
                  </a:lnTo>
                  <a:lnTo>
                    <a:pt x="18014" y="287019"/>
                  </a:lnTo>
                  <a:close/>
                </a:path>
                <a:path w="296545" h="287020">
                  <a:moveTo>
                    <a:pt x="72014" y="182879"/>
                  </a:moveTo>
                  <a:lnTo>
                    <a:pt x="28814" y="182879"/>
                  </a:lnTo>
                  <a:lnTo>
                    <a:pt x="36935" y="172719"/>
                  </a:lnTo>
                  <a:lnTo>
                    <a:pt x="45183" y="162559"/>
                  </a:lnTo>
                  <a:lnTo>
                    <a:pt x="53683" y="152399"/>
                  </a:lnTo>
                  <a:lnTo>
                    <a:pt x="62564" y="142239"/>
                  </a:lnTo>
                  <a:lnTo>
                    <a:pt x="63914" y="142239"/>
                  </a:lnTo>
                  <a:lnTo>
                    <a:pt x="63914" y="140969"/>
                  </a:lnTo>
                  <a:lnTo>
                    <a:pt x="65264" y="139699"/>
                  </a:lnTo>
                  <a:lnTo>
                    <a:pt x="69314" y="138429"/>
                  </a:lnTo>
                  <a:lnTo>
                    <a:pt x="72014" y="132079"/>
                  </a:lnTo>
                  <a:lnTo>
                    <a:pt x="76064" y="132079"/>
                  </a:lnTo>
                  <a:lnTo>
                    <a:pt x="76064" y="130809"/>
                  </a:lnTo>
                  <a:lnTo>
                    <a:pt x="84269" y="121919"/>
                  </a:lnTo>
                  <a:lnTo>
                    <a:pt x="84894" y="107949"/>
                  </a:lnTo>
                  <a:lnTo>
                    <a:pt x="85008" y="105409"/>
                  </a:lnTo>
                  <a:lnTo>
                    <a:pt x="81949" y="87629"/>
                  </a:lnTo>
                  <a:lnTo>
                    <a:pt x="78764" y="74929"/>
                  </a:lnTo>
                  <a:lnTo>
                    <a:pt x="120582" y="74929"/>
                  </a:lnTo>
                  <a:lnTo>
                    <a:pt x="121964" y="80009"/>
                  </a:lnTo>
                  <a:lnTo>
                    <a:pt x="121424" y="87629"/>
                  </a:lnTo>
                  <a:lnTo>
                    <a:pt x="121334" y="88899"/>
                  </a:lnTo>
                  <a:lnTo>
                    <a:pt x="121244" y="90169"/>
                  </a:lnTo>
                  <a:lnTo>
                    <a:pt x="121154" y="91439"/>
                  </a:lnTo>
                  <a:lnTo>
                    <a:pt x="121064" y="92709"/>
                  </a:lnTo>
                  <a:lnTo>
                    <a:pt x="120974" y="93979"/>
                  </a:lnTo>
                  <a:lnTo>
                    <a:pt x="120884" y="95249"/>
                  </a:lnTo>
                  <a:lnTo>
                    <a:pt x="120794" y="96519"/>
                  </a:lnTo>
                  <a:lnTo>
                    <a:pt x="120704" y="97789"/>
                  </a:lnTo>
                  <a:lnTo>
                    <a:pt x="120614" y="99059"/>
                  </a:lnTo>
                  <a:lnTo>
                    <a:pt x="121964" y="102869"/>
                  </a:lnTo>
                  <a:lnTo>
                    <a:pt x="285315" y="102869"/>
                  </a:lnTo>
                  <a:lnTo>
                    <a:pt x="285315" y="104139"/>
                  </a:lnTo>
                  <a:lnTo>
                    <a:pt x="286665" y="104139"/>
                  </a:lnTo>
                  <a:lnTo>
                    <a:pt x="288015" y="105409"/>
                  </a:lnTo>
                  <a:lnTo>
                    <a:pt x="288141" y="106679"/>
                  </a:lnTo>
                  <a:lnTo>
                    <a:pt x="288268" y="107949"/>
                  </a:lnTo>
                  <a:lnTo>
                    <a:pt x="215115" y="107949"/>
                  </a:lnTo>
                  <a:lnTo>
                    <a:pt x="202964" y="111759"/>
                  </a:lnTo>
                  <a:lnTo>
                    <a:pt x="199745" y="121919"/>
                  </a:lnTo>
                  <a:lnTo>
                    <a:pt x="159764" y="121919"/>
                  </a:lnTo>
                  <a:lnTo>
                    <a:pt x="159764" y="124459"/>
                  </a:lnTo>
                  <a:lnTo>
                    <a:pt x="157064" y="124459"/>
                  </a:lnTo>
                  <a:lnTo>
                    <a:pt x="157064" y="125729"/>
                  </a:lnTo>
                  <a:lnTo>
                    <a:pt x="153014" y="126999"/>
                  </a:lnTo>
                  <a:lnTo>
                    <a:pt x="147614" y="128269"/>
                  </a:lnTo>
                  <a:lnTo>
                    <a:pt x="143564" y="129539"/>
                  </a:lnTo>
                  <a:lnTo>
                    <a:pt x="142214" y="130809"/>
                  </a:lnTo>
                  <a:lnTo>
                    <a:pt x="139514" y="130809"/>
                  </a:lnTo>
                  <a:lnTo>
                    <a:pt x="138164" y="132079"/>
                  </a:lnTo>
                  <a:lnTo>
                    <a:pt x="136814" y="137159"/>
                  </a:lnTo>
                  <a:lnTo>
                    <a:pt x="131414" y="138429"/>
                  </a:lnTo>
                  <a:lnTo>
                    <a:pt x="127364" y="140969"/>
                  </a:lnTo>
                  <a:lnTo>
                    <a:pt x="124095" y="149859"/>
                  </a:lnTo>
                  <a:lnTo>
                    <a:pt x="123687" y="157479"/>
                  </a:lnTo>
                  <a:lnTo>
                    <a:pt x="123565" y="162559"/>
                  </a:lnTo>
                  <a:lnTo>
                    <a:pt x="124055" y="170179"/>
                  </a:lnTo>
                  <a:lnTo>
                    <a:pt x="124137" y="171449"/>
                  </a:lnTo>
                  <a:lnTo>
                    <a:pt x="124203" y="172719"/>
                  </a:lnTo>
                  <a:lnTo>
                    <a:pt x="81464" y="172719"/>
                  </a:lnTo>
                  <a:lnTo>
                    <a:pt x="78764" y="175259"/>
                  </a:lnTo>
                  <a:lnTo>
                    <a:pt x="76064" y="176529"/>
                  </a:lnTo>
                  <a:lnTo>
                    <a:pt x="76064" y="180339"/>
                  </a:lnTo>
                  <a:lnTo>
                    <a:pt x="74714" y="180339"/>
                  </a:lnTo>
                  <a:lnTo>
                    <a:pt x="72014" y="182879"/>
                  </a:lnTo>
                  <a:close/>
                </a:path>
                <a:path w="296545" h="287020">
                  <a:moveTo>
                    <a:pt x="284648" y="224789"/>
                  </a:moveTo>
                  <a:lnTo>
                    <a:pt x="223215" y="224789"/>
                  </a:lnTo>
                  <a:lnTo>
                    <a:pt x="227265" y="223519"/>
                  </a:lnTo>
                  <a:lnTo>
                    <a:pt x="229965" y="222249"/>
                  </a:lnTo>
                  <a:lnTo>
                    <a:pt x="234015" y="220979"/>
                  </a:lnTo>
                  <a:lnTo>
                    <a:pt x="236715" y="218439"/>
                  </a:lnTo>
                  <a:lnTo>
                    <a:pt x="240765" y="212089"/>
                  </a:lnTo>
                  <a:lnTo>
                    <a:pt x="244815" y="212089"/>
                  </a:lnTo>
                  <a:lnTo>
                    <a:pt x="244815" y="207009"/>
                  </a:lnTo>
                  <a:lnTo>
                    <a:pt x="247515" y="204469"/>
                  </a:lnTo>
                  <a:lnTo>
                    <a:pt x="250215" y="204469"/>
                  </a:lnTo>
                  <a:lnTo>
                    <a:pt x="247515" y="200659"/>
                  </a:lnTo>
                  <a:lnTo>
                    <a:pt x="250215" y="196849"/>
                  </a:lnTo>
                  <a:lnTo>
                    <a:pt x="254265" y="195579"/>
                  </a:lnTo>
                  <a:lnTo>
                    <a:pt x="254265" y="194309"/>
                  </a:lnTo>
                  <a:lnTo>
                    <a:pt x="250215" y="194309"/>
                  </a:lnTo>
                  <a:lnTo>
                    <a:pt x="253548" y="181609"/>
                  </a:lnTo>
                  <a:lnTo>
                    <a:pt x="255615" y="170179"/>
                  </a:lnTo>
                  <a:lnTo>
                    <a:pt x="256669" y="158749"/>
                  </a:lnTo>
                  <a:lnTo>
                    <a:pt x="256549" y="134619"/>
                  </a:lnTo>
                  <a:lnTo>
                    <a:pt x="256446" y="133349"/>
                  </a:lnTo>
                  <a:lnTo>
                    <a:pt x="256342" y="132079"/>
                  </a:lnTo>
                  <a:lnTo>
                    <a:pt x="256238" y="130809"/>
                  </a:lnTo>
                  <a:lnTo>
                    <a:pt x="256134" y="129539"/>
                  </a:lnTo>
                  <a:lnTo>
                    <a:pt x="256030" y="128269"/>
                  </a:lnTo>
                  <a:lnTo>
                    <a:pt x="255926" y="126999"/>
                  </a:lnTo>
                  <a:lnTo>
                    <a:pt x="255822" y="125729"/>
                  </a:lnTo>
                  <a:lnTo>
                    <a:pt x="255719" y="124459"/>
                  </a:lnTo>
                  <a:lnTo>
                    <a:pt x="255615" y="123189"/>
                  </a:lnTo>
                  <a:lnTo>
                    <a:pt x="251565" y="121919"/>
                  </a:lnTo>
                  <a:lnTo>
                    <a:pt x="242452" y="113029"/>
                  </a:lnTo>
                  <a:lnTo>
                    <a:pt x="229290" y="107949"/>
                  </a:lnTo>
                  <a:lnTo>
                    <a:pt x="288268" y="107949"/>
                  </a:lnTo>
                  <a:lnTo>
                    <a:pt x="288648" y="111759"/>
                  </a:lnTo>
                  <a:lnTo>
                    <a:pt x="288774" y="113029"/>
                  </a:lnTo>
                  <a:lnTo>
                    <a:pt x="288901" y="114299"/>
                  </a:lnTo>
                  <a:lnTo>
                    <a:pt x="291052" y="123189"/>
                  </a:lnTo>
                  <a:lnTo>
                    <a:pt x="293710" y="133349"/>
                  </a:lnTo>
                  <a:lnTo>
                    <a:pt x="296115" y="142239"/>
                  </a:lnTo>
                  <a:lnTo>
                    <a:pt x="296045" y="146049"/>
                  </a:lnTo>
                  <a:lnTo>
                    <a:pt x="295927" y="152399"/>
                  </a:lnTo>
                  <a:lnTo>
                    <a:pt x="295904" y="153669"/>
                  </a:lnTo>
                  <a:lnTo>
                    <a:pt x="295749" y="157479"/>
                  </a:lnTo>
                  <a:lnTo>
                    <a:pt x="295698" y="158749"/>
                  </a:lnTo>
                  <a:lnTo>
                    <a:pt x="295595" y="161289"/>
                  </a:lnTo>
                  <a:lnTo>
                    <a:pt x="295543" y="162559"/>
                  </a:lnTo>
                  <a:lnTo>
                    <a:pt x="295440" y="165099"/>
                  </a:lnTo>
                  <a:lnTo>
                    <a:pt x="295337" y="167639"/>
                  </a:lnTo>
                  <a:lnTo>
                    <a:pt x="295234" y="170179"/>
                  </a:lnTo>
                  <a:lnTo>
                    <a:pt x="295131" y="172719"/>
                  </a:lnTo>
                  <a:lnTo>
                    <a:pt x="295027" y="175259"/>
                  </a:lnTo>
                  <a:lnTo>
                    <a:pt x="294949" y="177799"/>
                  </a:lnTo>
                  <a:lnTo>
                    <a:pt x="294844" y="182879"/>
                  </a:lnTo>
                  <a:lnTo>
                    <a:pt x="294765" y="191769"/>
                  </a:lnTo>
                  <a:lnTo>
                    <a:pt x="296115" y="194309"/>
                  </a:lnTo>
                  <a:lnTo>
                    <a:pt x="292065" y="196849"/>
                  </a:lnTo>
                  <a:lnTo>
                    <a:pt x="290820" y="203199"/>
                  </a:lnTo>
                  <a:lnTo>
                    <a:pt x="289196" y="209549"/>
                  </a:lnTo>
                  <a:lnTo>
                    <a:pt x="287319" y="217169"/>
                  </a:lnTo>
                  <a:lnTo>
                    <a:pt x="285315" y="223519"/>
                  </a:lnTo>
                  <a:lnTo>
                    <a:pt x="284648" y="224789"/>
                  </a:lnTo>
                  <a:close/>
                </a:path>
                <a:path w="296545" h="287020">
                  <a:moveTo>
                    <a:pt x="223215" y="212089"/>
                  </a:moveTo>
                  <a:lnTo>
                    <a:pt x="124664" y="212089"/>
                  </a:lnTo>
                  <a:lnTo>
                    <a:pt x="134114" y="210819"/>
                  </a:lnTo>
                  <a:lnTo>
                    <a:pt x="139514" y="204469"/>
                  </a:lnTo>
                  <a:lnTo>
                    <a:pt x="153014" y="167639"/>
                  </a:lnTo>
                  <a:lnTo>
                    <a:pt x="156790" y="157479"/>
                  </a:lnTo>
                  <a:lnTo>
                    <a:pt x="159933" y="146049"/>
                  </a:lnTo>
                  <a:lnTo>
                    <a:pt x="162317" y="134619"/>
                  </a:lnTo>
                  <a:lnTo>
                    <a:pt x="163814" y="123189"/>
                  </a:lnTo>
                  <a:lnTo>
                    <a:pt x="159764" y="121919"/>
                  </a:lnTo>
                  <a:lnTo>
                    <a:pt x="199745" y="121919"/>
                  </a:lnTo>
                  <a:lnTo>
                    <a:pt x="197733" y="128269"/>
                  </a:lnTo>
                  <a:lnTo>
                    <a:pt x="195561" y="137159"/>
                  </a:lnTo>
                  <a:lnTo>
                    <a:pt x="193514" y="146049"/>
                  </a:lnTo>
                  <a:lnTo>
                    <a:pt x="192460" y="152399"/>
                  </a:lnTo>
                  <a:lnTo>
                    <a:pt x="191152" y="158749"/>
                  </a:lnTo>
                  <a:lnTo>
                    <a:pt x="189338" y="165099"/>
                  </a:lnTo>
                  <a:lnTo>
                    <a:pt x="186764" y="170179"/>
                  </a:lnTo>
                  <a:lnTo>
                    <a:pt x="185414" y="170179"/>
                  </a:lnTo>
                  <a:lnTo>
                    <a:pt x="183537" y="176529"/>
                  </a:lnTo>
                  <a:lnTo>
                    <a:pt x="180521" y="184149"/>
                  </a:lnTo>
                  <a:lnTo>
                    <a:pt x="177251" y="190499"/>
                  </a:lnTo>
                  <a:lnTo>
                    <a:pt x="174614" y="194309"/>
                  </a:lnTo>
                  <a:lnTo>
                    <a:pt x="174614" y="198119"/>
                  </a:lnTo>
                  <a:lnTo>
                    <a:pt x="173264" y="199389"/>
                  </a:lnTo>
                  <a:lnTo>
                    <a:pt x="171914" y="203199"/>
                  </a:lnTo>
                  <a:lnTo>
                    <a:pt x="223215" y="203199"/>
                  </a:lnTo>
                  <a:lnTo>
                    <a:pt x="223215" y="212089"/>
                  </a:lnTo>
                  <a:close/>
                </a:path>
                <a:path w="296545" h="287020">
                  <a:moveTo>
                    <a:pt x="278653" y="236219"/>
                  </a:moveTo>
                  <a:lnTo>
                    <a:pt x="178664" y="236219"/>
                  </a:lnTo>
                  <a:lnTo>
                    <a:pt x="184064" y="234949"/>
                  </a:lnTo>
                  <a:lnTo>
                    <a:pt x="189464" y="234949"/>
                  </a:lnTo>
                  <a:lnTo>
                    <a:pt x="193514" y="233679"/>
                  </a:lnTo>
                  <a:lnTo>
                    <a:pt x="209715" y="229869"/>
                  </a:lnTo>
                  <a:lnTo>
                    <a:pt x="212415" y="229869"/>
                  </a:lnTo>
                  <a:lnTo>
                    <a:pt x="202964" y="226059"/>
                  </a:lnTo>
                  <a:lnTo>
                    <a:pt x="58514" y="226059"/>
                  </a:lnTo>
                  <a:lnTo>
                    <a:pt x="61214" y="224789"/>
                  </a:lnTo>
                  <a:lnTo>
                    <a:pt x="69314" y="222249"/>
                  </a:lnTo>
                  <a:lnTo>
                    <a:pt x="76064" y="220979"/>
                  </a:lnTo>
                  <a:lnTo>
                    <a:pt x="84164" y="218439"/>
                  </a:lnTo>
                  <a:lnTo>
                    <a:pt x="85514" y="215899"/>
                  </a:lnTo>
                  <a:lnTo>
                    <a:pt x="84164" y="210819"/>
                  </a:lnTo>
                  <a:lnTo>
                    <a:pt x="82814" y="209549"/>
                  </a:lnTo>
                  <a:lnTo>
                    <a:pt x="82761" y="207009"/>
                  </a:lnTo>
                  <a:lnTo>
                    <a:pt x="82656" y="201929"/>
                  </a:lnTo>
                  <a:lnTo>
                    <a:pt x="82537" y="198119"/>
                  </a:lnTo>
                  <a:lnTo>
                    <a:pt x="81807" y="184149"/>
                  </a:lnTo>
                  <a:lnTo>
                    <a:pt x="81741" y="182879"/>
                  </a:lnTo>
                  <a:lnTo>
                    <a:pt x="81675" y="181609"/>
                  </a:lnTo>
                  <a:lnTo>
                    <a:pt x="81584" y="177799"/>
                  </a:lnTo>
                  <a:lnTo>
                    <a:pt x="81464" y="172719"/>
                  </a:lnTo>
                  <a:lnTo>
                    <a:pt x="124203" y="172719"/>
                  </a:lnTo>
                  <a:lnTo>
                    <a:pt x="124598" y="180339"/>
                  </a:lnTo>
                  <a:lnTo>
                    <a:pt x="124664" y="181609"/>
                  </a:lnTo>
                  <a:lnTo>
                    <a:pt x="126014" y="181609"/>
                  </a:lnTo>
                  <a:lnTo>
                    <a:pt x="126014" y="204469"/>
                  </a:lnTo>
                  <a:lnTo>
                    <a:pt x="124664" y="204469"/>
                  </a:lnTo>
                  <a:lnTo>
                    <a:pt x="124664" y="212089"/>
                  </a:lnTo>
                  <a:lnTo>
                    <a:pt x="223215" y="212089"/>
                  </a:lnTo>
                  <a:lnTo>
                    <a:pt x="223215" y="224789"/>
                  </a:lnTo>
                  <a:lnTo>
                    <a:pt x="284648" y="224789"/>
                  </a:lnTo>
                  <a:lnTo>
                    <a:pt x="278653" y="236219"/>
                  </a:lnTo>
                  <a:close/>
                </a:path>
                <a:path w="296545" h="287020">
                  <a:moveTo>
                    <a:pt x="221865" y="203199"/>
                  </a:moveTo>
                  <a:lnTo>
                    <a:pt x="171914" y="203199"/>
                  </a:lnTo>
                  <a:lnTo>
                    <a:pt x="178664" y="201929"/>
                  </a:lnTo>
                  <a:lnTo>
                    <a:pt x="186764" y="199389"/>
                  </a:lnTo>
                  <a:lnTo>
                    <a:pt x="193514" y="198119"/>
                  </a:lnTo>
                  <a:lnTo>
                    <a:pt x="201614" y="195579"/>
                  </a:lnTo>
                  <a:lnTo>
                    <a:pt x="208365" y="193039"/>
                  </a:lnTo>
                  <a:lnTo>
                    <a:pt x="215115" y="193039"/>
                  </a:lnTo>
                  <a:lnTo>
                    <a:pt x="215115" y="195579"/>
                  </a:lnTo>
                  <a:lnTo>
                    <a:pt x="220515" y="195579"/>
                  </a:lnTo>
                  <a:lnTo>
                    <a:pt x="221865" y="196849"/>
                  </a:lnTo>
                  <a:lnTo>
                    <a:pt x="221865" y="203199"/>
                  </a:lnTo>
                  <a:close/>
                </a:path>
                <a:path w="296545" h="287020">
                  <a:moveTo>
                    <a:pt x="178664" y="233679"/>
                  </a:moveTo>
                  <a:lnTo>
                    <a:pt x="38264" y="233679"/>
                  </a:lnTo>
                  <a:lnTo>
                    <a:pt x="45014" y="232409"/>
                  </a:lnTo>
                  <a:lnTo>
                    <a:pt x="46364" y="232409"/>
                  </a:lnTo>
                  <a:lnTo>
                    <a:pt x="51764" y="231139"/>
                  </a:lnTo>
                  <a:lnTo>
                    <a:pt x="51764" y="228599"/>
                  </a:lnTo>
                  <a:lnTo>
                    <a:pt x="54464" y="226059"/>
                  </a:lnTo>
                  <a:lnTo>
                    <a:pt x="197564" y="226059"/>
                  </a:lnTo>
                  <a:lnTo>
                    <a:pt x="193514" y="228599"/>
                  </a:lnTo>
                  <a:lnTo>
                    <a:pt x="188114" y="229869"/>
                  </a:lnTo>
                  <a:lnTo>
                    <a:pt x="182714" y="232409"/>
                  </a:lnTo>
                  <a:lnTo>
                    <a:pt x="178664" y="233679"/>
                  </a:lnTo>
                  <a:close/>
                </a:path>
                <a:path w="296545" h="287020">
                  <a:moveTo>
                    <a:pt x="250552" y="265429"/>
                  </a:moveTo>
                  <a:lnTo>
                    <a:pt x="237052" y="264159"/>
                  </a:lnTo>
                  <a:lnTo>
                    <a:pt x="224565" y="259079"/>
                  </a:lnTo>
                  <a:lnTo>
                    <a:pt x="217815" y="259079"/>
                  </a:lnTo>
                  <a:lnTo>
                    <a:pt x="217815" y="256539"/>
                  </a:lnTo>
                  <a:lnTo>
                    <a:pt x="207015" y="256539"/>
                  </a:lnTo>
                  <a:lnTo>
                    <a:pt x="200264" y="255269"/>
                  </a:lnTo>
                  <a:lnTo>
                    <a:pt x="188114" y="255269"/>
                  </a:lnTo>
                  <a:lnTo>
                    <a:pt x="186764" y="253999"/>
                  </a:lnTo>
                  <a:lnTo>
                    <a:pt x="184064" y="253999"/>
                  </a:lnTo>
                  <a:lnTo>
                    <a:pt x="182714" y="251459"/>
                  </a:lnTo>
                  <a:lnTo>
                    <a:pt x="182714" y="245109"/>
                  </a:lnTo>
                  <a:lnTo>
                    <a:pt x="181364" y="245109"/>
                  </a:lnTo>
                  <a:lnTo>
                    <a:pt x="181364" y="242569"/>
                  </a:lnTo>
                  <a:lnTo>
                    <a:pt x="177314" y="241299"/>
                  </a:lnTo>
                  <a:lnTo>
                    <a:pt x="173264" y="241299"/>
                  </a:lnTo>
                  <a:lnTo>
                    <a:pt x="169214" y="240029"/>
                  </a:lnTo>
                  <a:lnTo>
                    <a:pt x="169214" y="234949"/>
                  </a:lnTo>
                  <a:lnTo>
                    <a:pt x="175964" y="234949"/>
                  </a:lnTo>
                  <a:lnTo>
                    <a:pt x="177314" y="236219"/>
                  </a:lnTo>
                  <a:lnTo>
                    <a:pt x="278653" y="236219"/>
                  </a:lnTo>
                  <a:lnTo>
                    <a:pt x="273355" y="246379"/>
                  </a:lnTo>
                  <a:lnTo>
                    <a:pt x="271815" y="250189"/>
                  </a:lnTo>
                  <a:lnTo>
                    <a:pt x="270465" y="250189"/>
                  </a:lnTo>
                  <a:lnTo>
                    <a:pt x="262534" y="260349"/>
                  </a:lnTo>
                  <a:lnTo>
                    <a:pt x="250552" y="265429"/>
                  </a:lnTo>
                  <a:close/>
                </a:path>
                <a:path w="296545" h="287020">
                  <a:moveTo>
                    <a:pt x="35564" y="271779"/>
                  </a:moveTo>
                  <a:lnTo>
                    <a:pt x="35564" y="270509"/>
                  </a:lnTo>
                  <a:lnTo>
                    <a:pt x="36014" y="270509"/>
                  </a:lnTo>
                  <a:lnTo>
                    <a:pt x="35564" y="271779"/>
                  </a:lnTo>
                  <a:close/>
                </a:path>
              </a:pathLst>
            </a:custGeom>
            <a:solidFill>
              <a:srgbClr val="0105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6628" y="5370556"/>
              <a:ext cx="2590662" cy="538943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2619" y="5348766"/>
            <a:ext cx="464402" cy="584322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6643116"/>
            <a:ext cx="9144000" cy="215265"/>
            <a:chOff x="0" y="6643116"/>
            <a:chExt cx="9144000" cy="215265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43116"/>
              <a:ext cx="9144000" cy="2743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670548"/>
              <a:ext cx="9144000" cy="187451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0" y="667054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3670" marR="5080" indent="-141605">
              <a:lnSpc>
                <a:spcPct val="120000"/>
              </a:lnSpc>
              <a:spcBef>
                <a:spcPts val="95"/>
              </a:spcBef>
            </a:pP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Lecture</a:t>
            </a:r>
            <a:r>
              <a:rPr dirty="0" sz="2800" spc="-8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12</a:t>
            </a:r>
            <a:r>
              <a:rPr dirty="0" sz="2800" spc="-2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–</a:t>
            </a: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10" b="0">
                <a:solidFill>
                  <a:srgbClr val="000044"/>
                </a:solidFill>
                <a:latin typeface="Calibri"/>
                <a:cs typeface="Calibri"/>
              </a:rPr>
              <a:t>Review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Dr</a:t>
            </a: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Chunchuan</a:t>
            </a:r>
            <a:r>
              <a:rPr dirty="0" sz="2800" spc="-2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25" b="0">
                <a:solidFill>
                  <a:srgbClr val="000044"/>
                </a:solidFill>
                <a:latin typeface="Calibri"/>
                <a:cs typeface="Calibri"/>
              </a:rPr>
              <a:t>Lyu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1763395" marR="5080" indent="-1751330">
              <a:lnSpc>
                <a:spcPts val="4790"/>
              </a:lnSpc>
              <a:spcBef>
                <a:spcPts val="200"/>
              </a:spcBef>
            </a:pPr>
            <a:r>
              <a:rPr dirty="0" sz="4000" b="1">
                <a:latin typeface="Calibri"/>
                <a:cs typeface="Calibri"/>
              </a:rPr>
              <a:t>INT201</a:t>
            </a:r>
            <a:r>
              <a:rPr dirty="0" sz="4000" spc="-125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Decision,</a:t>
            </a:r>
            <a:r>
              <a:rPr dirty="0" sz="4000" spc="-3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Computation </a:t>
            </a:r>
            <a:r>
              <a:rPr dirty="0" sz="4000" b="1">
                <a:latin typeface="Calibri"/>
                <a:cs typeface="Calibri"/>
              </a:rPr>
              <a:t>and</a:t>
            </a:r>
            <a:r>
              <a:rPr dirty="0" sz="4000" spc="-70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Language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3727" rIns="0" bIns="0" rtlCol="0" vert="horz">
            <a:spAutoFit/>
          </a:bodyPr>
          <a:lstStyle/>
          <a:p>
            <a:pPr marL="311785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Context-</a:t>
            </a:r>
            <a:r>
              <a:rPr dirty="0"/>
              <a:t>free</a:t>
            </a:r>
            <a:r>
              <a:rPr dirty="0" spc="-80"/>
              <a:t> </a:t>
            </a:r>
            <a:r>
              <a:rPr dirty="0" spc="-10"/>
              <a:t>Language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642" y="1355966"/>
            <a:ext cx="8266533" cy="234381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71827" y="4445276"/>
            <a:ext cx="274320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G=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({S},{0,1},{S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→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0S1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|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ε},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S)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L(G)=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0">
                <a:latin typeface="Cambria Math"/>
                <a:cs typeface="Cambria Math"/>
              </a:rPr>
              <a:t>{0</a:t>
            </a:r>
            <a:r>
              <a:rPr dirty="0" baseline="27777" sz="1950" spc="75">
                <a:latin typeface="Cambria Math"/>
                <a:cs typeface="Cambria Math"/>
              </a:rPr>
              <a:t>𝑛</a:t>
            </a:r>
            <a:r>
              <a:rPr dirty="0" sz="1800" spc="50">
                <a:latin typeface="Cambria Math"/>
                <a:cs typeface="Cambria Math"/>
              </a:rPr>
              <a:t>1</a:t>
            </a:r>
            <a:r>
              <a:rPr dirty="0" baseline="27777" sz="1950" spc="75">
                <a:latin typeface="Cambria Math"/>
                <a:cs typeface="Cambria Math"/>
              </a:rPr>
              <a:t>𝑛</a:t>
            </a:r>
            <a:r>
              <a:rPr dirty="0" sz="1800" spc="50">
                <a:latin typeface="Cambria Math"/>
                <a:cs typeface="Cambria Math"/>
              </a:rPr>
              <a:t>|𝑛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75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0}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2886" rIns="0" bIns="0" rtlCol="0" vert="horz">
            <a:spAutoFit/>
          </a:bodyPr>
          <a:lstStyle/>
          <a:p>
            <a:pPr marL="300355">
              <a:lnSpc>
                <a:spcPct val="100000"/>
              </a:lnSpc>
              <a:spcBef>
                <a:spcPts val="105"/>
              </a:spcBef>
            </a:pPr>
            <a:r>
              <a:rPr dirty="0"/>
              <a:t>Chomsky</a:t>
            </a:r>
            <a:r>
              <a:rPr dirty="0" spc="-75"/>
              <a:t> </a:t>
            </a:r>
            <a:r>
              <a:rPr dirty="0"/>
              <a:t>Normal</a:t>
            </a:r>
            <a:r>
              <a:rPr dirty="0" spc="-25"/>
              <a:t> </a:t>
            </a:r>
            <a:r>
              <a:rPr dirty="0" spc="-20"/>
              <a:t>Form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4314" y="4565794"/>
            <a:ext cx="615315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variable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generate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two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non-</a:t>
            </a:r>
            <a:r>
              <a:rPr dirty="0" sz="1800">
                <a:latin typeface="Calibri"/>
                <a:cs typeface="Calibri"/>
              </a:rPr>
              <a:t>start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variables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terminal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symbol. 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start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variable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generates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empty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string.</a:t>
            </a:r>
            <a:endParaRPr sz="1800">
              <a:latin typeface="Calibri"/>
              <a:cs typeface="Calibri"/>
            </a:endParaRPr>
          </a:p>
          <a:p>
            <a:pPr marL="12700" marR="142875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CNF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ruled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unnecessary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production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rules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constrained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derivation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search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pace.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469" y="1626957"/>
            <a:ext cx="7445745" cy="23590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2886" rIns="0" bIns="0" rtlCol="0" vert="horz">
            <a:spAutoFit/>
          </a:bodyPr>
          <a:lstStyle/>
          <a:p>
            <a:pPr marL="400685">
              <a:lnSpc>
                <a:spcPct val="100000"/>
              </a:lnSpc>
              <a:spcBef>
                <a:spcPts val="105"/>
              </a:spcBef>
            </a:pPr>
            <a:r>
              <a:rPr dirty="0"/>
              <a:t>Chomsky</a:t>
            </a:r>
            <a:r>
              <a:rPr dirty="0" spc="-65"/>
              <a:t> </a:t>
            </a:r>
            <a:r>
              <a:rPr dirty="0"/>
              <a:t>Normal</a:t>
            </a:r>
            <a:r>
              <a:rPr dirty="0" spc="-20"/>
              <a:t> </a:t>
            </a:r>
            <a:r>
              <a:rPr dirty="0"/>
              <a:t>Form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 spc="-10"/>
              <a:t>Sufficient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4349" y="4227898"/>
            <a:ext cx="743077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Theorem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Any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context-</a:t>
            </a:r>
            <a:r>
              <a:rPr dirty="0" sz="1800" b="1">
                <a:latin typeface="Calibri"/>
                <a:cs typeface="Calibri"/>
              </a:rPr>
              <a:t>free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language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generated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by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context-</a:t>
            </a:r>
            <a:r>
              <a:rPr dirty="0" sz="1800" b="1">
                <a:latin typeface="Calibri"/>
                <a:cs typeface="Calibri"/>
              </a:rPr>
              <a:t>free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grammar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Chomsky </a:t>
            </a:r>
            <a:r>
              <a:rPr dirty="0" sz="1800" b="1">
                <a:latin typeface="Calibri"/>
                <a:cs typeface="Calibri"/>
              </a:rPr>
              <a:t>normal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form.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Proof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idea:</a:t>
            </a:r>
            <a:endParaRPr sz="1800">
              <a:latin typeface="Calibri"/>
              <a:cs typeface="Calibri"/>
            </a:endParaRPr>
          </a:p>
          <a:p>
            <a:pPr marL="12700" marR="7683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Non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start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variables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generate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empty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avoided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first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place. </a:t>
            </a:r>
            <a:r>
              <a:rPr dirty="0" sz="1800">
                <a:latin typeface="Calibri"/>
                <a:cs typeface="Calibri"/>
              </a:rPr>
              <a:t>Long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production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rules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decomposed.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Unary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production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rules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eliminated.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469" y="1626957"/>
            <a:ext cx="7445745" cy="23590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6682" rIns="0" bIns="0" rtlCol="0" vert="horz">
            <a:spAutoFit/>
          </a:bodyPr>
          <a:lstStyle/>
          <a:p>
            <a:pPr marL="323850">
              <a:lnSpc>
                <a:spcPct val="100000"/>
              </a:lnSpc>
              <a:spcBef>
                <a:spcPts val="105"/>
              </a:spcBef>
            </a:pPr>
            <a:r>
              <a:rPr dirty="0"/>
              <a:t>Pushdown</a:t>
            </a:r>
            <a:r>
              <a:rPr dirty="0" spc="-40"/>
              <a:t> </a:t>
            </a:r>
            <a:r>
              <a:rPr dirty="0" spc="-10"/>
              <a:t>Automata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4908" y="5518832"/>
            <a:ext cx="58813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(Standard)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PDA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non-</a:t>
            </a:r>
            <a:r>
              <a:rPr dirty="0" sz="1800" spc="-10">
                <a:latin typeface="Calibri"/>
                <a:cs typeface="Calibri"/>
              </a:rPr>
              <a:t>deterministic.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NFA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stack. Deterministic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PDA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 </a:t>
            </a:r>
            <a:r>
              <a:rPr dirty="0" sz="1800" spc="-10">
                <a:latin typeface="Calibri"/>
                <a:cs typeface="Calibri"/>
              </a:rPr>
              <a:t>weaker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PDA.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281" y="1922417"/>
            <a:ext cx="7287454" cy="28532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370" y="1513359"/>
            <a:ext cx="5172865" cy="202173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947" y="4006601"/>
            <a:ext cx="3821635" cy="2253683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6643116"/>
            <a:ext cx="9144000" cy="215265"/>
            <a:chOff x="0" y="6643116"/>
            <a:chExt cx="9144000" cy="215265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43116"/>
              <a:ext cx="9144000" cy="2743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670548"/>
              <a:ext cx="9144000" cy="18745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0" y="667054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30768" y="5934456"/>
            <a:ext cx="356615" cy="44348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6682" rIns="0" bIns="0" rtlCol="0" vert="horz">
            <a:spAutoFit/>
          </a:bodyPr>
          <a:lstStyle/>
          <a:p>
            <a:pPr marL="323850">
              <a:lnSpc>
                <a:spcPct val="100000"/>
              </a:lnSpc>
              <a:spcBef>
                <a:spcPts val="105"/>
              </a:spcBef>
            </a:pPr>
            <a:r>
              <a:rPr dirty="0"/>
              <a:t>Pushdown</a:t>
            </a:r>
            <a:r>
              <a:rPr dirty="0" spc="-40"/>
              <a:t> </a:t>
            </a:r>
            <a:r>
              <a:rPr dirty="0" spc="-10"/>
              <a:t>Automata</a:t>
            </a:r>
          </a:p>
        </p:txBody>
      </p:sp>
      <p:sp>
        <p:nvSpPr>
          <p:cNvPr id="10" name="object 10" descr=""/>
          <p:cNvSpPr/>
          <p:nvPr/>
        </p:nvSpPr>
        <p:spPr>
          <a:xfrm>
            <a:off x="5776474" y="4849876"/>
            <a:ext cx="352425" cy="212090"/>
          </a:xfrm>
          <a:custGeom>
            <a:avLst/>
            <a:gdLst/>
            <a:ahLst/>
            <a:cxnLst/>
            <a:rect l="l" t="t" r="r" b="b"/>
            <a:pathLst>
              <a:path w="352425" h="212089">
                <a:moveTo>
                  <a:pt x="284340" y="0"/>
                </a:moveTo>
                <a:lnTo>
                  <a:pt x="281330" y="8597"/>
                </a:lnTo>
                <a:lnTo>
                  <a:pt x="293587" y="13915"/>
                </a:lnTo>
                <a:lnTo>
                  <a:pt x="304126" y="21277"/>
                </a:lnTo>
                <a:lnTo>
                  <a:pt x="325532" y="55406"/>
                </a:lnTo>
                <a:lnTo>
                  <a:pt x="331749" y="86519"/>
                </a:lnTo>
                <a:lnTo>
                  <a:pt x="331781" y="86744"/>
                </a:lnTo>
                <a:lnTo>
                  <a:pt x="329420" y="140447"/>
                </a:lnTo>
                <a:lnTo>
                  <a:pt x="312898" y="180837"/>
                </a:lnTo>
                <a:lnTo>
                  <a:pt x="281660" y="203149"/>
                </a:lnTo>
                <a:lnTo>
                  <a:pt x="284340" y="211747"/>
                </a:lnTo>
                <a:lnTo>
                  <a:pt x="324793" y="187704"/>
                </a:lnTo>
                <a:lnTo>
                  <a:pt x="347513" y="143335"/>
                </a:lnTo>
                <a:lnTo>
                  <a:pt x="351866" y="105930"/>
                </a:lnTo>
                <a:lnTo>
                  <a:pt x="350788" y="86744"/>
                </a:lnTo>
                <a:lnTo>
                  <a:pt x="350775" y="86519"/>
                </a:lnTo>
                <a:lnTo>
                  <a:pt x="334403" y="37109"/>
                </a:lnTo>
                <a:lnTo>
                  <a:pt x="299692" y="5541"/>
                </a:lnTo>
                <a:lnTo>
                  <a:pt x="284340" y="0"/>
                </a:lnTo>
                <a:close/>
              </a:path>
              <a:path w="352425" h="212089">
                <a:moveTo>
                  <a:pt x="67525" y="0"/>
                </a:moveTo>
                <a:lnTo>
                  <a:pt x="27142" y="24095"/>
                </a:lnTo>
                <a:lnTo>
                  <a:pt x="4364" y="68576"/>
                </a:lnTo>
                <a:lnTo>
                  <a:pt x="0" y="105930"/>
                </a:lnTo>
                <a:lnTo>
                  <a:pt x="982" y="123489"/>
                </a:lnTo>
                <a:lnTo>
                  <a:pt x="17411" y="174739"/>
                </a:lnTo>
                <a:lnTo>
                  <a:pt x="52128" y="206211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9"/>
                </a:lnTo>
                <a:lnTo>
                  <a:pt x="19351" y="105930"/>
                </a:lnTo>
                <a:lnTo>
                  <a:pt x="19304" y="104813"/>
                </a:lnTo>
                <a:lnTo>
                  <a:pt x="26370" y="55406"/>
                </a:lnTo>
                <a:lnTo>
                  <a:pt x="47809" y="21277"/>
                </a:lnTo>
                <a:lnTo>
                  <a:pt x="70535" y="8597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590263" y="4783584"/>
            <a:ext cx="2199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18490" algn="l"/>
              </a:tabLst>
            </a:pP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sz="1800" spc="40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𝑀</a:t>
            </a:r>
            <a:r>
              <a:rPr dirty="0" sz="1800">
                <a:latin typeface="Cambria Math"/>
                <a:cs typeface="Cambria Math"/>
              </a:rPr>
              <a:t>	=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 spc="55">
                <a:latin typeface="Cambria Math"/>
                <a:cs typeface="Cambria Math"/>
              </a:rPr>
              <a:t>{0</a:t>
            </a:r>
            <a:r>
              <a:rPr dirty="0" baseline="27777" sz="1950" spc="82">
                <a:latin typeface="Cambria Math"/>
                <a:cs typeface="Cambria Math"/>
              </a:rPr>
              <a:t>𝑛</a:t>
            </a:r>
            <a:r>
              <a:rPr dirty="0" sz="1800" spc="55">
                <a:latin typeface="Cambria Math"/>
                <a:cs typeface="Cambria Math"/>
              </a:rPr>
              <a:t>1</a:t>
            </a:r>
            <a:r>
              <a:rPr dirty="0" baseline="27777" sz="1950" spc="82">
                <a:latin typeface="Cambria Math"/>
                <a:cs typeface="Cambria Math"/>
              </a:rPr>
              <a:t>𝑛</a:t>
            </a:r>
            <a:r>
              <a:rPr dirty="0" sz="1800" spc="55">
                <a:latin typeface="Cambria Math"/>
                <a:cs typeface="Cambria Math"/>
              </a:rPr>
              <a:t>|𝑛</a:t>
            </a:r>
            <a:r>
              <a:rPr dirty="0" sz="1800" spc="1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0}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6682" rIns="0" bIns="0" rtlCol="0" vert="horz">
            <a:spAutoFit/>
          </a:bodyPr>
          <a:lstStyle/>
          <a:p>
            <a:pPr marL="213995">
              <a:lnSpc>
                <a:spcPct val="100000"/>
              </a:lnSpc>
              <a:spcBef>
                <a:spcPts val="105"/>
              </a:spcBef>
            </a:pPr>
            <a:r>
              <a:rPr dirty="0"/>
              <a:t>Pushdown</a:t>
            </a:r>
            <a:r>
              <a:rPr dirty="0" spc="-85"/>
              <a:t> </a:t>
            </a:r>
            <a:r>
              <a:rPr dirty="0"/>
              <a:t>Automata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CFG</a:t>
            </a:r>
            <a:r>
              <a:rPr dirty="0" spc="-85"/>
              <a:t> </a:t>
            </a:r>
            <a:r>
              <a:rPr dirty="0"/>
              <a:t>are</a:t>
            </a:r>
            <a:r>
              <a:rPr dirty="0" spc="-40"/>
              <a:t> </a:t>
            </a:r>
            <a:r>
              <a:rPr dirty="0" spc="-10"/>
              <a:t>equivalent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28812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Theorem</a:t>
            </a:r>
          </a:p>
          <a:p>
            <a:pPr marL="52069">
              <a:lnSpc>
                <a:spcPct val="100000"/>
              </a:lnSpc>
            </a:pPr>
            <a:r>
              <a:rPr dirty="0"/>
              <a:t>A</a:t>
            </a:r>
            <a:r>
              <a:rPr dirty="0" spc="-5"/>
              <a:t> </a:t>
            </a:r>
            <a:r>
              <a:rPr dirty="0"/>
              <a:t>language</a:t>
            </a:r>
            <a:r>
              <a:rPr dirty="0" spc="-60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 spc="-10"/>
              <a:t>context</a:t>
            </a:r>
            <a:r>
              <a:rPr dirty="0" spc="-35"/>
              <a:t> </a:t>
            </a:r>
            <a:r>
              <a:rPr dirty="0"/>
              <a:t>free</a:t>
            </a:r>
            <a:r>
              <a:rPr dirty="0" spc="10"/>
              <a:t> </a:t>
            </a:r>
            <a:r>
              <a:rPr dirty="0"/>
              <a:t>if</a:t>
            </a:r>
            <a:r>
              <a:rPr dirty="0" spc="2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only</a:t>
            </a:r>
            <a:r>
              <a:rPr dirty="0" spc="-5"/>
              <a:t> </a:t>
            </a:r>
            <a:r>
              <a:rPr dirty="0"/>
              <a:t>if</a:t>
            </a:r>
            <a:r>
              <a:rPr dirty="0" spc="-10"/>
              <a:t> </a:t>
            </a:r>
            <a:r>
              <a:rPr dirty="0"/>
              <a:t>some</a:t>
            </a:r>
            <a:r>
              <a:rPr dirty="0" spc="-25"/>
              <a:t> </a:t>
            </a:r>
            <a:r>
              <a:rPr dirty="0"/>
              <a:t>pushdown</a:t>
            </a:r>
            <a:r>
              <a:rPr dirty="0" spc="-55"/>
              <a:t> </a:t>
            </a:r>
            <a:r>
              <a:rPr dirty="0" spc="-10"/>
              <a:t>automaton</a:t>
            </a:r>
            <a:r>
              <a:rPr dirty="0" spc="-114"/>
              <a:t> </a:t>
            </a:r>
            <a:r>
              <a:rPr dirty="0"/>
              <a:t>recognizes</a:t>
            </a:r>
            <a:r>
              <a:rPr dirty="0" spc="-15"/>
              <a:t> </a:t>
            </a:r>
            <a:r>
              <a:rPr dirty="0" spc="-25"/>
              <a:t>it.</a:t>
            </a:r>
          </a:p>
          <a:p>
            <a:pPr marL="52069">
              <a:lnSpc>
                <a:spcPct val="100000"/>
              </a:lnSpc>
              <a:spcBef>
                <a:spcPts val="2160"/>
              </a:spcBef>
            </a:pPr>
            <a:r>
              <a:rPr dirty="0" b="0">
                <a:latin typeface="Calibri"/>
                <a:cs typeface="Calibri"/>
              </a:rPr>
              <a:t>Proof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idea:</a:t>
            </a:r>
          </a:p>
          <a:p>
            <a:pPr marL="52069">
              <a:lnSpc>
                <a:spcPct val="100000"/>
              </a:lnSpc>
              <a:spcBef>
                <a:spcPts val="2160"/>
              </a:spcBef>
            </a:pPr>
            <a:r>
              <a:rPr dirty="0" b="0">
                <a:latin typeface="Calibri"/>
                <a:cs typeface="Calibri"/>
              </a:rPr>
              <a:t>PDA</a:t>
            </a:r>
            <a:r>
              <a:rPr dirty="0" spc="-7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simulate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CNF</a:t>
            </a:r>
            <a:r>
              <a:rPr dirty="0" spc="-6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by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replacing</a:t>
            </a:r>
            <a:r>
              <a:rPr dirty="0" spc="3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symbols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on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stack.</a:t>
            </a:r>
          </a:p>
          <a:p>
            <a:pPr marL="52069" marR="648335">
              <a:lnSpc>
                <a:spcPct val="100000"/>
              </a:lnSpc>
              <a:spcBef>
                <a:spcPts val="2160"/>
              </a:spcBef>
            </a:pPr>
            <a:r>
              <a:rPr dirty="0" b="0">
                <a:latin typeface="Calibri"/>
                <a:cs typeface="Calibri"/>
              </a:rPr>
              <a:t>All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PDA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can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be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simplified so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that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they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start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ends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with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empty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stack,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have</a:t>
            </a:r>
            <a:r>
              <a:rPr dirty="0" spc="-50" b="0">
                <a:latin typeface="Calibri"/>
                <a:cs typeface="Calibri"/>
              </a:rPr>
              <a:t> a </a:t>
            </a:r>
            <a:r>
              <a:rPr dirty="0" b="0">
                <a:latin typeface="Calibri"/>
                <a:cs typeface="Calibri"/>
              </a:rPr>
              <a:t>unique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accepting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state</a:t>
            </a:r>
            <a:r>
              <a:rPr dirty="0" spc="-7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have</a:t>
            </a:r>
            <a:r>
              <a:rPr dirty="0" spc="-7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simple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transitions.</a:t>
            </a:r>
          </a:p>
          <a:p>
            <a:pPr marL="52069" marR="5080">
              <a:lnSpc>
                <a:spcPct val="100000"/>
              </a:lnSpc>
            </a:pPr>
            <a:r>
              <a:rPr dirty="0" b="0">
                <a:latin typeface="Calibri"/>
                <a:cs typeface="Calibri"/>
              </a:rPr>
              <a:t>CFG</a:t>
            </a:r>
            <a:r>
              <a:rPr dirty="0" spc="-7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production</a:t>
            </a:r>
            <a:r>
              <a:rPr dirty="0" spc="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rules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can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cover</a:t>
            </a:r>
            <a:r>
              <a:rPr dirty="0" spc="-10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all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states</a:t>
            </a:r>
            <a:r>
              <a:rPr dirty="0" spc="-7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to</a:t>
            </a:r>
            <a:r>
              <a:rPr dirty="0" spc="-7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states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transitions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that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did not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look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at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the </a:t>
            </a:r>
            <a:r>
              <a:rPr dirty="0" b="0">
                <a:latin typeface="Calibri"/>
                <a:cs typeface="Calibri"/>
              </a:rPr>
              <a:t>stack</a:t>
            </a:r>
            <a:r>
              <a:rPr dirty="0" spc="-7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context.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9743" rIns="0" bIns="0" rtlCol="0" vert="horz">
            <a:spAutoFit/>
          </a:bodyPr>
          <a:lstStyle/>
          <a:p>
            <a:pPr marL="277495">
              <a:lnSpc>
                <a:spcPct val="100000"/>
              </a:lnSpc>
              <a:spcBef>
                <a:spcPts val="105"/>
              </a:spcBef>
            </a:pPr>
            <a:r>
              <a:rPr dirty="0"/>
              <a:t>Context</a:t>
            </a:r>
            <a:r>
              <a:rPr dirty="0" spc="-90"/>
              <a:t> </a:t>
            </a:r>
            <a:r>
              <a:rPr dirty="0"/>
              <a:t>Free</a:t>
            </a:r>
            <a:r>
              <a:rPr dirty="0" spc="-105"/>
              <a:t> </a:t>
            </a:r>
            <a:r>
              <a:rPr dirty="0"/>
              <a:t>Language</a:t>
            </a:r>
            <a:r>
              <a:rPr dirty="0" spc="-75"/>
              <a:t> </a:t>
            </a:r>
            <a:r>
              <a:rPr dirty="0"/>
              <a:t>Closure</a:t>
            </a:r>
            <a:r>
              <a:rPr dirty="0" spc="-110"/>
              <a:t> </a:t>
            </a:r>
            <a:r>
              <a:rPr dirty="0" spc="-10"/>
              <a:t>Properties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7787" y="2294849"/>
            <a:ext cx="573151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Theorem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context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free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closed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union, concatenation,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Kleene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star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Proof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idea: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Easy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PDA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perspective.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94859" y="1784808"/>
            <a:ext cx="8592820" cy="4593590"/>
            <a:chOff x="194859" y="1784808"/>
            <a:chExt cx="8592820" cy="45935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859" y="1784808"/>
              <a:ext cx="8451629" cy="232895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1940" y="3145536"/>
              <a:ext cx="4330712" cy="278888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316916" y="6008818"/>
              <a:ext cx="455930" cy="213360"/>
            </a:xfrm>
            <a:custGeom>
              <a:avLst/>
              <a:gdLst/>
              <a:ahLst/>
              <a:cxnLst/>
              <a:rect l="l" t="t" r="r" b="b"/>
              <a:pathLst>
                <a:path w="455930" h="213360">
                  <a:moveTo>
                    <a:pt x="387616" y="0"/>
                  </a:moveTo>
                  <a:lnTo>
                    <a:pt x="384708" y="0"/>
                  </a:lnTo>
                  <a:lnTo>
                    <a:pt x="384708" y="8483"/>
                  </a:lnTo>
                  <a:lnTo>
                    <a:pt x="386384" y="8483"/>
                  </a:lnTo>
                  <a:lnTo>
                    <a:pt x="394033" y="9010"/>
                  </a:lnTo>
                  <a:lnTo>
                    <a:pt x="420878" y="44754"/>
                  </a:lnTo>
                  <a:lnTo>
                    <a:pt x="420878" y="49974"/>
                  </a:lnTo>
                  <a:lnTo>
                    <a:pt x="420128" y="56400"/>
                  </a:lnTo>
                  <a:lnTo>
                    <a:pt x="417156" y="71729"/>
                  </a:lnTo>
                  <a:lnTo>
                    <a:pt x="416407" y="77203"/>
                  </a:lnTo>
                  <a:lnTo>
                    <a:pt x="416407" y="86804"/>
                  </a:lnTo>
                  <a:lnTo>
                    <a:pt x="418274" y="91998"/>
                  </a:lnTo>
                  <a:lnTo>
                    <a:pt x="425716" y="100101"/>
                  </a:lnTo>
                  <a:lnTo>
                    <a:pt x="430136" y="103098"/>
                  </a:lnTo>
                  <a:lnTo>
                    <a:pt x="435267" y="105041"/>
                  </a:lnTo>
                  <a:lnTo>
                    <a:pt x="435267" y="107048"/>
                  </a:lnTo>
                  <a:lnTo>
                    <a:pt x="430136" y="108978"/>
                  </a:lnTo>
                  <a:lnTo>
                    <a:pt x="425716" y="111975"/>
                  </a:lnTo>
                  <a:lnTo>
                    <a:pt x="418274" y="120091"/>
                  </a:lnTo>
                  <a:lnTo>
                    <a:pt x="416407" y="125272"/>
                  </a:lnTo>
                  <a:lnTo>
                    <a:pt x="416407" y="134873"/>
                  </a:lnTo>
                  <a:lnTo>
                    <a:pt x="417156" y="140347"/>
                  </a:lnTo>
                  <a:lnTo>
                    <a:pt x="420128" y="155676"/>
                  </a:lnTo>
                  <a:lnTo>
                    <a:pt x="420878" y="162115"/>
                  </a:lnTo>
                  <a:lnTo>
                    <a:pt x="420878" y="167322"/>
                  </a:lnTo>
                  <a:lnTo>
                    <a:pt x="420313" y="176531"/>
                  </a:lnTo>
                  <a:lnTo>
                    <a:pt x="386384" y="204381"/>
                  </a:lnTo>
                  <a:lnTo>
                    <a:pt x="384708" y="204381"/>
                  </a:lnTo>
                  <a:lnTo>
                    <a:pt x="384708" y="212864"/>
                  </a:lnTo>
                  <a:lnTo>
                    <a:pt x="387616" y="212864"/>
                  </a:lnTo>
                  <a:lnTo>
                    <a:pt x="399898" y="211943"/>
                  </a:lnTo>
                  <a:lnTo>
                    <a:pt x="436597" y="186194"/>
                  </a:lnTo>
                  <a:lnTo>
                    <a:pt x="439851" y="165315"/>
                  </a:lnTo>
                  <a:lnTo>
                    <a:pt x="439851" y="159130"/>
                  </a:lnTo>
                  <a:lnTo>
                    <a:pt x="438975" y="152107"/>
                  </a:lnTo>
                  <a:lnTo>
                    <a:pt x="435483" y="136321"/>
                  </a:lnTo>
                  <a:lnTo>
                    <a:pt x="434606" y="131038"/>
                  </a:lnTo>
                  <a:lnTo>
                    <a:pt x="434606" y="123228"/>
                  </a:lnTo>
                  <a:lnTo>
                    <a:pt x="436372" y="119049"/>
                  </a:lnTo>
                  <a:lnTo>
                    <a:pt x="443445" y="112572"/>
                  </a:lnTo>
                  <a:lnTo>
                    <a:pt x="448779" y="110845"/>
                  </a:lnTo>
                  <a:lnTo>
                    <a:pt x="455917" y="110616"/>
                  </a:lnTo>
                  <a:lnTo>
                    <a:pt x="455917" y="101460"/>
                  </a:lnTo>
                  <a:lnTo>
                    <a:pt x="448779" y="101244"/>
                  </a:lnTo>
                  <a:lnTo>
                    <a:pt x="443445" y="99504"/>
                  </a:lnTo>
                  <a:lnTo>
                    <a:pt x="436372" y="93040"/>
                  </a:lnTo>
                  <a:lnTo>
                    <a:pt x="434606" y="88849"/>
                  </a:lnTo>
                  <a:lnTo>
                    <a:pt x="434606" y="81038"/>
                  </a:lnTo>
                  <a:lnTo>
                    <a:pt x="435483" y="75755"/>
                  </a:lnTo>
                  <a:lnTo>
                    <a:pt x="438975" y="59982"/>
                  </a:lnTo>
                  <a:lnTo>
                    <a:pt x="439851" y="52946"/>
                  </a:lnTo>
                  <a:lnTo>
                    <a:pt x="439851" y="46774"/>
                  </a:lnTo>
                  <a:lnTo>
                    <a:pt x="439037" y="35891"/>
                  </a:lnTo>
                  <a:lnTo>
                    <a:pt x="410532" y="3219"/>
                  </a:lnTo>
                  <a:lnTo>
                    <a:pt x="399898" y="914"/>
                  </a:lnTo>
                  <a:lnTo>
                    <a:pt x="387616" y="0"/>
                  </a:lnTo>
                  <a:close/>
                </a:path>
                <a:path w="455930" h="213360">
                  <a:moveTo>
                    <a:pt x="71208" y="0"/>
                  </a:moveTo>
                  <a:lnTo>
                    <a:pt x="68313" y="0"/>
                  </a:lnTo>
                  <a:lnTo>
                    <a:pt x="56023" y="914"/>
                  </a:lnTo>
                  <a:lnTo>
                    <a:pt x="19319" y="26439"/>
                  </a:lnTo>
                  <a:lnTo>
                    <a:pt x="16065" y="46659"/>
                  </a:lnTo>
                  <a:lnTo>
                    <a:pt x="16065" y="52831"/>
                  </a:lnTo>
                  <a:lnTo>
                    <a:pt x="16941" y="59867"/>
                  </a:lnTo>
                  <a:lnTo>
                    <a:pt x="20434" y="75641"/>
                  </a:lnTo>
                  <a:lnTo>
                    <a:pt x="21310" y="80924"/>
                  </a:lnTo>
                  <a:lnTo>
                    <a:pt x="21310" y="88734"/>
                  </a:lnTo>
                  <a:lnTo>
                    <a:pt x="19545" y="92925"/>
                  </a:lnTo>
                  <a:lnTo>
                    <a:pt x="12484" y="99402"/>
                  </a:lnTo>
                  <a:lnTo>
                    <a:pt x="7137" y="101130"/>
                  </a:lnTo>
                  <a:lnTo>
                    <a:pt x="0" y="101345"/>
                  </a:lnTo>
                  <a:lnTo>
                    <a:pt x="0" y="110502"/>
                  </a:lnTo>
                  <a:lnTo>
                    <a:pt x="7137" y="110731"/>
                  </a:lnTo>
                  <a:lnTo>
                    <a:pt x="12484" y="112458"/>
                  </a:lnTo>
                  <a:lnTo>
                    <a:pt x="19545" y="118935"/>
                  </a:lnTo>
                  <a:lnTo>
                    <a:pt x="21310" y="123113"/>
                  </a:lnTo>
                  <a:lnTo>
                    <a:pt x="21310" y="130936"/>
                  </a:lnTo>
                  <a:lnTo>
                    <a:pt x="20434" y="136220"/>
                  </a:lnTo>
                  <a:lnTo>
                    <a:pt x="16941" y="151993"/>
                  </a:lnTo>
                  <a:lnTo>
                    <a:pt x="16065" y="159016"/>
                  </a:lnTo>
                  <a:lnTo>
                    <a:pt x="16065" y="165201"/>
                  </a:lnTo>
                  <a:lnTo>
                    <a:pt x="16879" y="176467"/>
                  </a:lnTo>
                  <a:lnTo>
                    <a:pt x="45386" y="209635"/>
                  </a:lnTo>
                  <a:lnTo>
                    <a:pt x="68313" y="212864"/>
                  </a:lnTo>
                  <a:lnTo>
                    <a:pt x="71208" y="212864"/>
                  </a:lnTo>
                  <a:lnTo>
                    <a:pt x="71208" y="204381"/>
                  </a:lnTo>
                  <a:lnTo>
                    <a:pt x="69532" y="204381"/>
                  </a:lnTo>
                  <a:lnTo>
                    <a:pt x="61883" y="203854"/>
                  </a:lnTo>
                  <a:lnTo>
                    <a:pt x="35039" y="167208"/>
                  </a:lnTo>
                  <a:lnTo>
                    <a:pt x="35039" y="162001"/>
                  </a:lnTo>
                  <a:lnTo>
                    <a:pt x="35788" y="155562"/>
                  </a:lnTo>
                  <a:lnTo>
                    <a:pt x="38760" y="140233"/>
                  </a:lnTo>
                  <a:lnTo>
                    <a:pt x="39509" y="134759"/>
                  </a:lnTo>
                  <a:lnTo>
                    <a:pt x="39509" y="125158"/>
                  </a:lnTo>
                  <a:lnTo>
                    <a:pt x="37642" y="119976"/>
                  </a:lnTo>
                  <a:lnTo>
                    <a:pt x="30213" y="111861"/>
                  </a:lnTo>
                  <a:lnTo>
                    <a:pt x="25781" y="108864"/>
                  </a:lnTo>
                  <a:lnTo>
                    <a:pt x="20650" y="106933"/>
                  </a:lnTo>
                  <a:lnTo>
                    <a:pt x="20650" y="104927"/>
                  </a:lnTo>
                  <a:lnTo>
                    <a:pt x="25781" y="102984"/>
                  </a:lnTo>
                  <a:lnTo>
                    <a:pt x="30213" y="99999"/>
                  </a:lnTo>
                  <a:lnTo>
                    <a:pt x="37642" y="91884"/>
                  </a:lnTo>
                  <a:lnTo>
                    <a:pt x="39509" y="86690"/>
                  </a:lnTo>
                  <a:lnTo>
                    <a:pt x="39509" y="77088"/>
                  </a:lnTo>
                  <a:lnTo>
                    <a:pt x="38760" y="71627"/>
                  </a:lnTo>
                  <a:lnTo>
                    <a:pt x="35788" y="56299"/>
                  </a:lnTo>
                  <a:lnTo>
                    <a:pt x="35039" y="49860"/>
                  </a:lnTo>
                  <a:lnTo>
                    <a:pt x="35039" y="44653"/>
                  </a:lnTo>
                  <a:lnTo>
                    <a:pt x="35603" y="35827"/>
                  </a:lnTo>
                  <a:lnTo>
                    <a:pt x="35612" y="35675"/>
                  </a:lnTo>
                  <a:lnTo>
                    <a:pt x="69532" y="8483"/>
                  </a:lnTo>
                  <a:lnTo>
                    <a:pt x="71208" y="8483"/>
                  </a:lnTo>
                  <a:lnTo>
                    <a:pt x="71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573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Pumping</a:t>
            </a:r>
            <a:r>
              <a:rPr dirty="0" spc="-70"/>
              <a:t> </a:t>
            </a:r>
            <a:r>
              <a:rPr dirty="0"/>
              <a:t>Lemma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80"/>
              <a:t> </a:t>
            </a:r>
            <a:r>
              <a:rPr dirty="0"/>
              <a:t>Context</a:t>
            </a:r>
            <a:r>
              <a:rPr dirty="0" spc="-80"/>
              <a:t> </a:t>
            </a:r>
            <a:r>
              <a:rPr dirty="0"/>
              <a:t>Free</a:t>
            </a:r>
            <a:r>
              <a:rPr dirty="0" spc="-65"/>
              <a:t> </a:t>
            </a:r>
            <a:r>
              <a:rPr dirty="0" spc="-10"/>
              <a:t>Language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17230" y="4431157"/>
            <a:ext cx="3522345" cy="181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98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Proof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idea:</a:t>
            </a:r>
            <a:endParaRPr sz="1800">
              <a:latin typeface="Calibri"/>
              <a:cs typeface="Calibri"/>
            </a:endParaRPr>
          </a:p>
          <a:p>
            <a:pPr algn="just" marL="269875" marR="45212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CFG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cannot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generate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arbitrary </a:t>
            </a:r>
            <a:r>
              <a:rPr dirty="0" sz="1800">
                <a:latin typeface="Calibri"/>
                <a:cs typeface="Calibri"/>
              </a:rPr>
              <a:t>long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without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repeating </a:t>
            </a:r>
            <a:r>
              <a:rPr dirty="0" sz="1800">
                <a:latin typeface="Calibri"/>
                <a:cs typeface="Calibri"/>
              </a:rPr>
              <a:t>its</a:t>
            </a:r>
            <a:r>
              <a:rPr dirty="0" sz="1800" spc="-10">
                <a:latin typeface="Calibri"/>
                <a:cs typeface="Calibri"/>
              </a:rPr>
              <a:t> variable.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00"/>
              </a:spcBef>
            </a:pPr>
            <a:r>
              <a:rPr dirty="0" sz="1800" spc="-10">
                <a:latin typeface="Calibri"/>
                <a:cs typeface="Calibri"/>
              </a:rPr>
              <a:t>Application: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  <a:tabLst>
                <a:tab pos="1075690" algn="l"/>
              </a:tabLst>
            </a:pPr>
            <a:r>
              <a:rPr dirty="0" sz="1800">
                <a:latin typeface="Cambria Math"/>
                <a:cs typeface="Cambria Math"/>
              </a:rPr>
              <a:t>{𝑤𝑤|𝑤</a:t>
            </a:r>
            <a:r>
              <a:rPr dirty="0" sz="1800" spc="19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∈</a:t>
            </a:r>
            <a:r>
              <a:rPr dirty="0" sz="1800">
                <a:latin typeface="Cambria Math"/>
                <a:cs typeface="Cambria Math"/>
              </a:rPr>
              <a:t>	0,1</a:t>
            </a:r>
            <a:r>
              <a:rPr dirty="0" sz="1800" spc="254">
                <a:latin typeface="Cambria Math"/>
                <a:cs typeface="Cambria Math"/>
              </a:rPr>
              <a:t> </a:t>
            </a:r>
            <a:r>
              <a:rPr dirty="0" baseline="27777" sz="1950">
                <a:latin typeface="Cambria Math"/>
                <a:cs typeface="Cambria Math"/>
              </a:rPr>
              <a:t>∗</a:t>
            </a:r>
            <a:r>
              <a:rPr dirty="0" sz="1800">
                <a:latin typeface="Cambria Math"/>
                <a:cs typeface="Cambria Math"/>
              </a:rPr>
              <a:t>}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context </a:t>
            </a:r>
            <a:r>
              <a:rPr dirty="0" sz="1800" spc="-10">
                <a:latin typeface="Calibri"/>
                <a:cs typeface="Calibri"/>
              </a:rPr>
              <a:t>free.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643116"/>
            <a:ext cx="9144000" cy="215265"/>
            <a:chOff x="0" y="6643116"/>
            <a:chExt cx="9144000" cy="2152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43116"/>
              <a:ext cx="9144000" cy="27431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70548"/>
              <a:ext cx="9144000" cy="18745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667054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0768" y="5934456"/>
            <a:ext cx="356615" cy="44348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62897" y="2893533"/>
            <a:ext cx="341630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5"/>
              <a:t>Take</a:t>
            </a:r>
            <a:r>
              <a:rPr dirty="0" spc="-40"/>
              <a:t> </a:t>
            </a:r>
            <a:r>
              <a:rPr dirty="0"/>
              <a:t>time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fill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25"/>
              <a:t>MQ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642" y="801437"/>
            <a:ext cx="226504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Turing</a:t>
            </a:r>
            <a:r>
              <a:rPr dirty="0" spc="-145"/>
              <a:t> </a:t>
            </a:r>
            <a:r>
              <a:rPr dirty="0" spc="-10"/>
              <a:t>Machine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550" y="1797704"/>
            <a:ext cx="5883354" cy="260496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9785" y="4814327"/>
            <a:ext cx="4120868" cy="91115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54576" y="5642304"/>
            <a:ext cx="53587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DFA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writable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infinite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rejects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once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reject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6840" y="1186196"/>
            <a:ext cx="37484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What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can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machines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do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can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not</a:t>
            </a:r>
            <a:r>
              <a:rPr dirty="0" sz="1800" spc="-25" b="1">
                <a:latin typeface="Calibri"/>
                <a:cs typeface="Calibri"/>
              </a:rPr>
              <a:t> do?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4277" rIns="0" bIns="0" rtlCol="0" vert="horz">
            <a:spAutoFit/>
          </a:bodyPr>
          <a:lstStyle/>
          <a:p>
            <a:pPr marL="323215">
              <a:lnSpc>
                <a:spcPct val="100000"/>
              </a:lnSpc>
              <a:spcBef>
                <a:spcPts val="105"/>
              </a:spcBef>
            </a:pPr>
            <a:r>
              <a:rPr dirty="0"/>
              <a:t>Summary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 spc="-10"/>
              <a:t>Summary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6840" y="1922980"/>
            <a:ext cx="176847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Languages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6840" y="3294580"/>
            <a:ext cx="2236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Context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Free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Languages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6840" y="4117540"/>
            <a:ext cx="2625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latin typeface="Calibri"/>
                <a:cs typeface="Calibri"/>
              </a:rPr>
              <a:t>Turing-</a:t>
            </a:r>
            <a:r>
              <a:rPr dirty="0" sz="1800">
                <a:latin typeface="Calibri"/>
                <a:cs typeface="Calibri"/>
              </a:rPr>
              <a:t>Decidable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Languages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6840" y="4940500"/>
            <a:ext cx="2917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latin typeface="Calibri"/>
                <a:cs typeface="Calibri"/>
              </a:rPr>
              <a:t>Turing-</a:t>
            </a:r>
            <a:r>
              <a:rPr dirty="0" sz="1800" spc="-10">
                <a:latin typeface="Calibri"/>
                <a:cs typeface="Calibri"/>
              </a:rPr>
              <a:t>Recognizable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Languages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6840" y="5763460"/>
            <a:ext cx="1290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Languages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22227" y="1922980"/>
            <a:ext cx="379412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Deterministic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Finite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Automata</a:t>
            </a:r>
            <a:r>
              <a:rPr dirty="0" sz="1800" spc="2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(DFA) Nondeterministic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Finite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Automata</a:t>
            </a:r>
            <a:r>
              <a:rPr dirty="0" sz="1800" spc="2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(NFA)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22227" y="3294580"/>
            <a:ext cx="4484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Nondeterministic</a:t>
            </a:r>
            <a:r>
              <a:rPr dirty="0" sz="1800" spc="4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Push-</a:t>
            </a:r>
            <a:r>
              <a:rPr dirty="0" sz="1800">
                <a:latin typeface="Calibri"/>
                <a:cs typeface="Calibri"/>
              </a:rPr>
              <a:t>down</a:t>
            </a:r>
            <a:r>
              <a:rPr dirty="0" sz="1800" spc="43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Automata</a:t>
            </a:r>
            <a:r>
              <a:rPr dirty="0" sz="1800" spc="4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(PDA)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322227" y="4117540"/>
            <a:ext cx="40659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Always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Halts</a:t>
            </a:r>
            <a:r>
              <a:rPr dirty="0" sz="1800" spc="2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(Decider)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22227" y="4940500"/>
            <a:ext cx="1459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Machine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22227" y="5763460"/>
            <a:ext cx="2983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Nothing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enumerate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3950" rIns="0" bIns="0" rtlCol="0" vert="horz">
            <a:spAutoFit/>
          </a:bodyPr>
          <a:lstStyle/>
          <a:p>
            <a:pPr marL="31369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Turing</a:t>
            </a:r>
            <a:r>
              <a:rPr dirty="0" spc="-85"/>
              <a:t> </a:t>
            </a:r>
            <a:r>
              <a:rPr dirty="0"/>
              <a:t>Machine</a:t>
            </a:r>
            <a:r>
              <a:rPr dirty="0" spc="-80"/>
              <a:t> </a:t>
            </a:r>
            <a:r>
              <a:rPr dirty="0" spc="-10"/>
              <a:t>Configuration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5052" y="3392089"/>
            <a:ext cx="27419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with </a:t>
            </a:r>
            <a:r>
              <a:rPr dirty="0" sz="1800" spc="-10">
                <a:latin typeface="Calibri"/>
                <a:cs typeface="Calibri"/>
              </a:rPr>
              <a:t>configuration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1011𝑞</a:t>
            </a:r>
            <a:r>
              <a:rPr dirty="0" baseline="-14957" sz="1950" spc="-15">
                <a:latin typeface="Cambria Math"/>
                <a:cs typeface="Cambria Math"/>
              </a:rPr>
              <a:t>7</a:t>
            </a:r>
            <a:r>
              <a:rPr dirty="0" sz="1800" spc="-10">
                <a:latin typeface="Cambria Math"/>
                <a:cs typeface="Cambria Math"/>
              </a:rPr>
              <a:t>01111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732" y="2174547"/>
            <a:ext cx="3588292" cy="69113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09652" y="4626837"/>
            <a:ext cx="3444240" cy="61087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240"/>
              </a:spcBef>
              <a:tabLst>
                <a:tab pos="2605405" algn="l"/>
              </a:tabLst>
            </a:pPr>
            <a:r>
              <a:rPr dirty="0" sz="1800" spc="-135">
                <a:latin typeface="Cambria Math"/>
                <a:cs typeface="Cambria Math"/>
              </a:rPr>
              <a:t>𝛿𝛿(𝑞</a:t>
            </a:r>
            <a:r>
              <a:rPr dirty="0" baseline="-14957" sz="1950" spc="-202">
                <a:latin typeface="Cambria Math"/>
                <a:cs typeface="Cambria Math"/>
              </a:rPr>
              <a:t>𝑖</a:t>
            </a:r>
            <a:r>
              <a:rPr dirty="0" sz="1800" spc="-135">
                <a:latin typeface="Cambria Math"/>
                <a:cs typeface="Cambria Math"/>
              </a:rPr>
              <a:t>,</a:t>
            </a:r>
            <a:r>
              <a:rPr dirty="0" sz="1800" spc="-8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𝑏)</a:t>
            </a:r>
            <a:r>
              <a:rPr dirty="0" sz="1800" spc="70">
                <a:latin typeface="Cambria Math"/>
                <a:cs typeface="Cambria Math"/>
              </a:rPr>
              <a:t> 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55">
                <a:latin typeface="Cambria Math"/>
                <a:cs typeface="Cambria Math"/>
              </a:rPr>
              <a:t>  </a:t>
            </a:r>
            <a:r>
              <a:rPr dirty="0" sz="1800" spc="-95">
                <a:latin typeface="Cambria Math"/>
                <a:cs typeface="Cambria Math"/>
              </a:rPr>
              <a:t>(𝑞</a:t>
            </a:r>
            <a:r>
              <a:rPr dirty="0" baseline="-14957" sz="1950" spc="-142">
                <a:latin typeface="Cambria Math"/>
                <a:cs typeface="Cambria Math"/>
              </a:rPr>
              <a:t>𝑗𝑗</a:t>
            </a:r>
            <a:r>
              <a:rPr dirty="0" baseline="-14957" sz="1950" spc="-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7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𝑐,</a:t>
            </a:r>
            <a:r>
              <a:rPr dirty="0" sz="1800" spc="-8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𝐿)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-20">
                <a:latin typeface="Calibri"/>
                <a:cs typeface="Calibri"/>
              </a:rPr>
              <a:t>gives</a:t>
            </a:r>
            <a:endParaRPr sz="1800">
              <a:latin typeface="Calibri"/>
              <a:cs typeface="Calibri"/>
            </a:endParaRPr>
          </a:p>
          <a:p>
            <a:pPr marL="113664">
              <a:lnSpc>
                <a:spcPct val="100000"/>
              </a:lnSpc>
              <a:spcBef>
                <a:spcPts val="145"/>
              </a:spcBef>
            </a:pPr>
            <a:r>
              <a:rPr dirty="0" sz="1800">
                <a:latin typeface="Cambria Math"/>
                <a:cs typeface="Cambria Math"/>
              </a:rPr>
              <a:t>C</a:t>
            </a:r>
            <a:r>
              <a:rPr dirty="0" baseline="-14957" sz="1950">
                <a:latin typeface="Cambria Math"/>
                <a:cs typeface="Cambria Math"/>
              </a:rPr>
              <a:t>t</a:t>
            </a:r>
            <a:r>
              <a:rPr dirty="0" baseline="-14957" sz="1950" spc="509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𝑢𝑎𝑞</a:t>
            </a:r>
            <a:r>
              <a:rPr dirty="0" baseline="-14957" sz="1950">
                <a:latin typeface="Cambria Math"/>
                <a:cs typeface="Cambria Math"/>
              </a:rPr>
              <a:t>𝑖</a:t>
            </a:r>
            <a:r>
              <a:rPr dirty="0" sz="1800">
                <a:latin typeface="Cambria Math"/>
                <a:cs typeface="Cambria Math"/>
              </a:rPr>
              <a:t>𝑏𝑣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yields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C</a:t>
            </a:r>
            <a:r>
              <a:rPr dirty="0" baseline="-14957" sz="1950">
                <a:latin typeface="Cambria Math"/>
                <a:cs typeface="Cambria Math"/>
              </a:rPr>
              <a:t>t+1</a:t>
            </a:r>
            <a:r>
              <a:rPr dirty="0" baseline="-14957" sz="1950" spc="45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2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𝑢𝑞</a:t>
            </a:r>
            <a:r>
              <a:rPr dirty="0" baseline="-14957" sz="1950" spc="-15">
                <a:latin typeface="Cambria Math"/>
                <a:cs typeface="Cambria Math"/>
              </a:rPr>
              <a:t>𝑗𝑗</a:t>
            </a:r>
            <a:r>
              <a:rPr dirty="0" sz="1800" spc="-10">
                <a:latin typeface="Cambria Math"/>
                <a:cs typeface="Cambria Math"/>
              </a:rPr>
              <a:t>𝑎𝑐𝑣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33698" y="1988793"/>
            <a:ext cx="442658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4381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b="1" i="1">
                <a:latin typeface="Calibri"/>
                <a:cs typeface="Calibri"/>
              </a:rPr>
              <a:t>accepts</a:t>
            </a:r>
            <a:r>
              <a:rPr dirty="0" sz="1800" spc="-60" b="1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 </a:t>
            </a:r>
            <a:r>
              <a:rPr dirty="0" sz="1800">
                <a:latin typeface="Calibri"/>
                <a:cs typeface="Calibri"/>
              </a:rPr>
              <a:t>sequence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 </a:t>
            </a:r>
            <a:r>
              <a:rPr dirty="0" sz="1800" spc="-20">
                <a:latin typeface="Calibri"/>
                <a:cs typeface="Calibri"/>
              </a:rPr>
              <a:t>configurations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𝐶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r>
              <a:rPr dirty="0" sz="1800" spc="-25">
                <a:latin typeface="Cambria Math"/>
                <a:cs typeface="Cambria Math"/>
              </a:rPr>
              <a:t>,</a:t>
            </a:r>
            <a:r>
              <a:rPr dirty="0" sz="1800" spc="-1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𝐶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1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.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.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.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,</a:t>
            </a:r>
            <a:r>
              <a:rPr dirty="0" sz="1800" spc="-120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𝐶</a:t>
            </a:r>
            <a:r>
              <a:rPr dirty="0" baseline="-14957" sz="1950" spc="-15">
                <a:latin typeface="Cambria Math"/>
                <a:cs typeface="Cambria Math"/>
              </a:rPr>
              <a:t>𝑘</a:t>
            </a:r>
            <a:r>
              <a:rPr dirty="0" sz="1800" spc="-10">
                <a:latin typeface="Calibri"/>
                <a:cs typeface="Calibri"/>
              </a:rPr>
              <a:t>exists, where</a:t>
            </a:r>
            <a:endParaRPr sz="180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buFont typeface="Calibri"/>
              <a:buAutoNum type="arabicPeriod"/>
              <a:tabLst>
                <a:tab pos="266700" algn="l"/>
              </a:tabLst>
            </a:pPr>
            <a:r>
              <a:rPr dirty="0" sz="1800" spc="-60">
                <a:latin typeface="Cambria Math"/>
                <a:cs typeface="Cambria Math"/>
              </a:rPr>
              <a:t>𝐶</a:t>
            </a:r>
            <a:r>
              <a:rPr dirty="0" baseline="-14957" sz="1950" spc="-89">
                <a:latin typeface="Cambria Math"/>
                <a:cs typeface="Cambria Math"/>
              </a:rPr>
              <a:t>1</a:t>
            </a:r>
            <a:r>
              <a:rPr dirty="0" baseline="-14957" sz="1950" spc="-7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start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configuration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 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w,</a:t>
            </a:r>
            <a:endParaRPr sz="180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buFont typeface="Calibri"/>
              <a:buAutoNum type="arabicPeriod"/>
              <a:tabLst>
                <a:tab pos="266700" algn="l"/>
              </a:tabLst>
            </a:pP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𝐶</a:t>
            </a:r>
            <a:r>
              <a:rPr dirty="0" baseline="-14957" sz="1950">
                <a:latin typeface="Cambria Math"/>
                <a:cs typeface="Cambria Math"/>
              </a:rPr>
              <a:t>𝑡</a:t>
            </a:r>
            <a:r>
              <a:rPr dirty="0" baseline="-14957" sz="1950" spc="532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yields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𝐶</a:t>
            </a:r>
            <a:r>
              <a:rPr dirty="0" baseline="-14957" sz="1950">
                <a:latin typeface="Cambria Math"/>
                <a:cs typeface="Cambria Math"/>
              </a:rPr>
              <a:t>𝑡+1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buFont typeface="Calibri"/>
              <a:buAutoNum type="arabicPeriod"/>
              <a:tabLst>
                <a:tab pos="266700" algn="l"/>
              </a:tabLst>
            </a:pPr>
            <a:r>
              <a:rPr dirty="0" sz="1800">
                <a:latin typeface="Cambria Math"/>
                <a:cs typeface="Cambria Math"/>
              </a:rPr>
              <a:t>𝐶</a:t>
            </a:r>
            <a:r>
              <a:rPr dirty="0" baseline="-14957" sz="1950">
                <a:latin typeface="Cambria Math"/>
                <a:cs typeface="Cambria Math"/>
              </a:rPr>
              <a:t>𝑘</a:t>
            </a:r>
            <a:r>
              <a:rPr dirty="0" baseline="-14957" sz="1950" spc="-7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accepting</a:t>
            </a:r>
            <a:r>
              <a:rPr dirty="0" sz="1800" spc="-10">
                <a:latin typeface="Calibri"/>
                <a:cs typeface="Calibri"/>
              </a:rPr>
              <a:t> configuration.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657" y="747176"/>
            <a:ext cx="695134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Recognizable</a:t>
            </a:r>
            <a:r>
              <a:rPr dirty="0" spc="-110"/>
              <a:t> </a:t>
            </a:r>
            <a:r>
              <a:rPr dirty="0"/>
              <a:t>Language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Decidable</a:t>
            </a:r>
            <a:r>
              <a:rPr dirty="0" spc="-75"/>
              <a:t> </a:t>
            </a:r>
            <a:r>
              <a:rPr dirty="0" spc="-10"/>
              <a:t>Language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6039" y="1772993"/>
            <a:ext cx="7336155" cy="2453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 marR="44894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Call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30" b="1" i="1">
                <a:latin typeface="Calibri"/>
                <a:cs typeface="Calibri"/>
              </a:rPr>
              <a:t>Turing-</a:t>
            </a:r>
            <a:r>
              <a:rPr dirty="0" sz="1800" b="1" i="1">
                <a:latin typeface="Calibri"/>
                <a:cs typeface="Calibri"/>
              </a:rPr>
              <a:t>recognizable</a:t>
            </a:r>
            <a:r>
              <a:rPr dirty="0" sz="1800" spc="20" b="1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Turing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M </a:t>
            </a:r>
            <a:r>
              <a:rPr dirty="0" sz="1800" spc="-10">
                <a:latin typeface="Calibri"/>
                <a:cs typeface="Calibri"/>
              </a:rPr>
              <a:t>recognizes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sense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36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∀𝑤</a:t>
            </a:r>
            <a:r>
              <a:rPr dirty="0" sz="1800" spc="15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8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Σ</a:t>
            </a:r>
            <a:r>
              <a:rPr dirty="0" baseline="27777" sz="1950">
                <a:latin typeface="Cambria Math"/>
                <a:cs typeface="Cambria Math"/>
              </a:rPr>
              <a:t>∗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1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𝑤</a:t>
            </a:r>
            <a:r>
              <a:rPr dirty="0" sz="1800" spc="1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𝐴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 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w.</a:t>
            </a:r>
            <a:endParaRPr sz="1800">
              <a:latin typeface="Calibri"/>
              <a:cs typeface="Calibri"/>
            </a:endParaRPr>
          </a:p>
          <a:p>
            <a:pPr marL="63500" marR="5588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Call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30" b="1" i="1">
                <a:latin typeface="Calibri"/>
                <a:cs typeface="Calibri"/>
              </a:rPr>
              <a:t>Turing-</a:t>
            </a:r>
            <a:r>
              <a:rPr dirty="0" sz="1800" b="1" i="1">
                <a:latin typeface="Calibri"/>
                <a:cs typeface="Calibri"/>
              </a:rPr>
              <a:t>decidable</a:t>
            </a:r>
            <a:r>
              <a:rPr dirty="0" sz="1800" spc="55" b="1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i="1">
                <a:latin typeface="Calibri"/>
                <a:cs typeface="Calibri"/>
              </a:rPr>
              <a:t>decider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M </a:t>
            </a:r>
            <a:r>
              <a:rPr dirty="0" sz="1800">
                <a:latin typeface="Calibri"/>
                <a:cs typeface="Calibri"/>
              </a:rPr>
              <a:t>decides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 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sense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∀𝑤</a:t>
            </a:r>
            <a:r>
              <a:rPr dirty="0" sz="1800" spc="1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Σ</a:t>
            </a:r>
            <a:r>
              <a:rPr dirty="0" baseline="27777" sz="1950">
                <a:latin typeface="Cambria Math"/>
                <a:cs typeface="Cambria Math"/>
              </a:rPr>
              <a:t>∗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if </a:t>
            </a:r>
            <a:r>
              <a:rPr dirty="0" sz="1800">
                <a:latin typeface="Cambria Math"/>
                <a:cs typeface="Cambria Math"/>
              </a:rPr>
              <a:t>𝑤</a:t>
            </a:r>
            <a:r>
              <a:rPr dirty="0" sz="1800" spc="1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𝐴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 </a:t>
            </a:r>
            <a:r>
              <a:rPr dirty="0" sz="1800">
                <a:latin typeface="Cambria Math"/>
                <a:cs typeface="Cambria Math"/>
              </a:rPr>
              <a:t>𝑤</a:t>
            </a:r>
            <a:r>
              <a:rPr dirty="0" sz="1800" spc="1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∉</a:t>
            </a:r>
            <a:r>
              <a:rPr dirty="0" sz="1800" spc="5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𝐴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 spc="-50">
                <a:latin typeface="Calibri"/>
                <a:cs typeface="Calibri"/>
              </a:rPr>
              <a:t>M </a:t>
            </a:r>
            <a:r>
              <a:rPr dirty="0" sz="1800">
                <a:latin typeface="Calibri"/>
                <a:cs typeface="Calibri"/>
              </a:rPr>
              <a:t>rejects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95"/>
              </a:spcBef>
            </a:pP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dirty="0" sz="1800" spc="-20">
                <a:latin typeface="Calibri"/>
                <a:cs typeface="Calibri"/>
              </a:rPr>
              <a:t>Clearly,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decidable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recognizable.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186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5"/>
              </a:spcBef>
            </a:pPr>
            <a:r>
              <a:rPr dirty="0"/>
              <a:t>Multi-</a:t>
            </a:r>
            <a:r>
              <a:rPr dirty="0" spc="-50"/>
              <a:t>Tape</a:t>
            </a:r>
            <a:r>
              <a:rPr dirty="0" spc="-110"/>
              <a:t> </a:t>
            </a:r>
            <a:r>
              <a:rPr dirty="0" spc="-10"/>
              <a:t>Turing</a:t>
            </a:r>
            <a:r>
              <a:rPr dirty="0" spc="-125"/>
              <a:t> </a:t>
            </a:r>
            <a:r>
              <a:rPr dirty="0" spc="-10"/>
              <a:t>Machine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65" y="1919389"/>
            <a:ext cx="3115248" cy="24189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5853" y="2389555"/>
            <a:ext cx="747458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Theorem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Every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multi-</a:t>
            </a:r>
            <a:r>
              <a:rPr dirty="0" sz="1800" b="1">
                <a:latin typeface="Calibri"/>
                <a:cs typeface="Calibri"/>
              </a:rPr>
              <a:t>tape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Turing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machine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has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equivalent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single-</a:t>
            </a:r>
            <a:r>
              <a:rPr dirty="0" sz="1800" b="1">
                <a:latin typeface="Calibri"/>
                <a:cs typeface="Calibri"/>
              </a:rPr>
              <a:t>tape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Turing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machine.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Proof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idea: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313" y="3800629"/>
            <a:ext cx="5967656" cy="251318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186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Nondeterministic</a:t>
            </a:r>
            <a:r>
              <a:rPr dirty="0" spc="-100"/>
              <a:t> </a:t>
            </a:r>
            <a:r>
              <a:rPr dirty="0" spc="-10"/>
              <a:t>Turing</a:t>
            </a:r>
            <a:r>
              <a:rPr dirty="0" spc="-55"/>
              <a:t> </a:t>
            </a:r>
            <a:r>
              <a:rPr dirty="0" spc="-10"/>
              <a:t>Machine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75853" y="2389555"/>
            <a:ext cx="829183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Theorem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Every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nondeterministic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Turing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machine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has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equivalent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deterministic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Turing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machine.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Proof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idea: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5853" y="5955715"/>
            <a:ext cx="69551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Check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branches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NTM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through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BFS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computation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history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recorded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address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tape.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802" y="1705003"/>
            <a:ext cx="2922361" cy="2086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900" y="4080839"/>
            <a:ext cx="6229013" cy="165518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186" rIns="0" bIns="0" rtlCol="0" vert="horz">
            <a:spAutoFit/>
          </a:bodyPr>
          <a:lstStyle/>
          <a:p>
            <a:pPr marL="203835">
              <a:lnSpc>
                <a:spcPct val="100000"/>
              </a:lnSpc>
              <a:spcBef>
                <a:spcPts val="105"/>
              </a:spcBef>
            </a:pPr>
            <a:r>
              <a:rPr dirty="0"/>
              <a:t>Existence</a:t>
            </a:r>
            <a:r>
              <a:rPr dirty="0" spc="-110"/>
              <a:t> </a:t>
            </a:r>
            <a:r>
              <a:rPr dirty="0"/>
              <a:t>of</a:t>
            </a:r>
            <a:r>
              <a:rPr dirty="0" spc="-70"/>
              <a:t> </a:t>
            </a:r>
            <a:r>
              <a:rPr dirty="0" spc="-10"/>
              <a:t>Non-Turing</a:t>
            </a:r>
            <a:r>
              <a:rPr dirty="0" spc="-70"/>
              <a:t> </a:t>
            </a:r>
            <a:r>
              <a:rPr dirty="0" spc="-10"/>
              <a:t>Recognizable</a:t>
            </a:r>
            <a:r>
              <a:rPr dirty="0" spc="-105"/>
              <a:t> </a:t>
            </a:r>
            <a:r>
              <a:rPr dirty="0" spc="-10"/>
              <a:t>Languages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94036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Theorem</a:t>
            </a:r>
          </a:p>
          <a:p>
            <a:pPr marL="71755">
              <a:lnSpc>
                <a:spcPct val="100000"/>
              </a:lnSpc>
            </a:pPr>
            <a:r>
              <a:rPr dirty="0"/>
              <a:t>There</a:t>
            </a:r>
            <a:r>
              <a:rPr dirty="0" spc="-30"/>
              <a:t> </a:t>
            </a:r>
            <a:r>
              <a:rPr dirty="0"/>
              <a:t>exists</a:t>
            </a:r>
            <a:r>
              <a:rPr dirty="0" spc="20"/>
              <a:t> </a:t>
            </a:r>
            <a:r>
              <a:rPr dirty="0"/>
              <a:t>non</a:t>
            </a:r>
            <a:r>
              <a:rPr dirty="0" spc="-10"/>
              <a:t> </a:t>
            </a:r>
            <a:r>
              <a:rPr dirty="0" spc="-25"/>
              <a:t>Turing-</a:t>
            </a:r>
            <a:r>
              <a:rPr dirty="0" spc="-10"/>
              <a:t>recognizable</a:t>
            </a:r>
            <a:r>
              <a:rPr dirty="0" spc="-90"/>
              <a:t> </a:t>
            </a:r>
            <a:r>
              <a:rPr dirty="0" spc="-10"/>
              <a:t>languages.</a:t>
            </a:r>
          </a:p>
          <a:p>
            <a:pPr marL="71755">
              <a:lnSpc>
                <a:spcPct val="100000"/>
              </a:lnSpc>
              <a:spcBef>
                <a:spcPts val="2160"/>
              </a:spcBef>
            </a:pPr>
            <a:r>
              <a:rPr dirty="0" spc="-10" b="0">
                <a:latin typeface="Calibri"/>
                <a:cs typeface="Calibri"/>
              </a:rPr>
              <a:t>Proof:</a:t>
            </a:r>
          </a:p>
          <a:p>
            <a:pPr marL="71755">
              <a:lnSpc>
                <a:spcPct val="100000"/>
              </a:lnSpc>
            </a:pPr>
            <a:r>
              <a:rPr dirty="0" b="0">
                <a:latin typeface="Calibri"/>
                <a:cs typeface="Calibri"/>
              </a:rPr>
              <a:t>There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are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uncountable</a:t>
            </a:r>
            <a:r>
              <a:rPr dirty="0" b="0">
                <a:latin typeface="Calibri"/>
                <a:cs typeface="Calibri"/>
              </a:rPr>
              <a:t> many</a:t>
            </a:r>
            <a:r>
              <a:rPr dirty="0" spc="-7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languages,</a:t>
            </a:r>
            <a:r>
              <a:rPr dirty="0" spc="-10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but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countable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many</a:t>
            </a:r>
            <a:r>
              <a:rPr dirty="0" spc="-7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Turing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machines.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222" y="370129"/>
            <a:ext cx="382270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Universal</a:t>
            </a:r>
            <a:r>
              <a:rPr dirty="0" spc="-160"/>
              <a:t> </a:t>
            </a:r>
            <a:r>
              <a:rPr dirty="0" spc="-10"/>
              <a:t>Turing</a:t>
            </a:r>
            <a:r>
              <a:rPr dirty="0" spc="-130"/>
              <a:t> </a:t>
            </a:r>
            <a:r>
              <a:rPr dirty="0" spc="-10"/>
              <a:t>Machines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224" y="2632773"/>
            <a:ext cx="4200145" cy="346778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5853" y="1076700"/>
            <a:ext cx="8373745" cy="312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Theorem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There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exists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TM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that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takes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Turing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machine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description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input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tape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simulate </a:t>
            </a:r>
            <a:r>
              <a:rPr dirty="0" sz="1800" b="1">
                <a:latin typeface="Calibri"/>
                <a:cs typeface="Calibri"/>
              </a:rPr>
              <a:t>one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step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that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given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Turing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machine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input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tape.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800">
              <a:latin typeface="Calibri"/>
              <a:cs typeface="Calibri"/>
            </a:endParaRPr>
          </a:p>
          <a:p>
            <a:pPr marL="505714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Proof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idea:</a:t>
            </a:r>
            <a:endParaRPr sz="1800">
              <a:latin typeface="Calibri"/>
              <a:cs typeface="Calibri"/>
            </a:endParaRPr>
          </a:p>
          <a:p>
            <a:pPr marL="5057140" marR="99314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simulate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modern </a:t>
            </a:r>
            <a:r>
              <a:rPr dirty="0" sz="1800" spc="-25">
                <a:latin typeface="Calibri"/>
                <a:cs typeface="Calibri"/>
              </a:rPr>
              <a:t>computer,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following </a:t>
            </a:r>
            <a:r>
              <a:rPr dirty="0" sz="1800" spc="-25">
                <a:latin typeface="Calibri"/>
                <a:cs typeface="Calibri"/>
              </a:rPr>
              <a:t>TM </a:t>
            </a:r>
            <a:r>
              <a:rPr dirty="0" sz="1800">
                <a:latin typeface="Calibri"/>
                <a:cs typeface="Calibri"/>
              </a:rPr>
              <a:t>descriptions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purely mechanical.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6433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Turing</a:t>
            </a:r>
            <a:r>
              <a:rPr dirty="0" spc="-55"/>
              <a:t> </a:t>
            </a:r>
            <a:r>
              <a:rPr dirty="0"/>
              <a:t>Machines</a:t>
            </a:r>
            <a:r>
              <a:rPr dirty="0" spc="-80"/>
              <a:t> </a:t>
            </a:r>
            <a:r>
              <a:rPr dirty="0"/>
              <a:t>High</a:t>
            </a:r>
            <a:r>
              <a:rPr dirty="0" spc="-65"/>
              <a:t> </a:t>
            </a:r>
            <a:r>
              <a:rPr dirty="0"/>
              <a:t>Level</a:t>
            </a:r>
            <a:r>
              <a:rPr dirty="0" spc="-90"/>
              <a:t> </a:t>
            </a:r>
            <a:r>
              <a:rPr dirty="0" spc="-10"/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9907" y="1562961"/>
            <a:ext cx="4284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{&lt;G&gt;|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connected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undirected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graph}.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9907" y="5403441"/>
            <a:ext cx="7623809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TM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perform</a:t>
            </a:r>
            <a:r>
              <a:rPr dirty="0" sz="1800" spc="-10">
                <a:latin typeface="Calibri"/>
                <a:cs typeface="Calibri"/>
              </a:rPr>
              <a:t> computation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high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level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structure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modern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computers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perform.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reality everything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encoded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binary after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all.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225" y="2355634"/>
            <a:ext cx="6867133" cy="232314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9743" rIns="0" bIns="0" rtlCol="0" vert="horz">
            <a:spAutoFit/>
          </a:bodyPr>
          <a:lstStyle/>
          <a:p>
            <a:pPr marL="27749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Turing</a:t>
            </a:r>
            <a:r>
              <a:rPr dirty="0" spc="-90"/>
              <a:t> </a:t>
            </a:r>
            <a:r>
              <a:rPr dirty="0"/>
              <a:t>Language</a:t>
            </a:r>
            <a:r>
              <a:rPr dirty="0" spc="-120"/>
              <a:t> </a:t>
            </a:r>
            <a:r>
              <a:rPr dirty="0"/>
              <a:t>Closure</a:t>
            </a:r>
            <a:r>
              <a:rPr dirty="0" spc="-120"/>
              <a:t> </a:t>
            </a:r>
            <a:r>
              <a:rPr dirty="0" spc="-10"/>
              <a:t>Properties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7787" y="2294849"/>
            <a:ext cx="5635625" cy="2494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Theorem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recognizable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languages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closed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 spc="-10" b="1">
                <a:latin typeface="Calibri"/>
                <a:cs typeface="Calibri"/>
              </a:rPr>
              <a:t>Theorem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>
                <a:latin typeface="Calibri"/>
                <a:cs typeface="Calibri"/>
              </a:rPr>
              <a:t> decidable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closed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Left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Ass2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question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this.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Think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about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whether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closure </a:t>
            </a:r>
            <a:r>
              <a:rPr dirty="0" sz="1800" spc="-10">
                <a:latin typeface="Calibri"/>
                <a:cs typeface="Calibri"/>
              </a:rPr>
              <a:t>properties.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419" y="801437"/>
            <a:ext cx="304990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Decidable</a:t>
            </a:r>
            <a:r>
              <a:rPr dirty="0" spc="-65"/>
              <a:t> </a:t>
            </a:r>
            <a:r>
              <a:rPr dirty="0" spc="-10"/>
              <a:t>Languages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628773" y="1936301"/>
            <a:ext cx="553085" cy="208915"/>
          </a:xfrm>
          <a:custGeom>
            <a:avLst/>
            <a:gdLst/>
            <a:ahLst/>
            <a:cxnLst/>
            <a:rect l="l" t="t" r="r" b="b"/>
            <a:pathLst>
              <a:path w="553085" h="208914">
                <a:moveTo>
                  <a:pt x="508165" y="0"/>
                </a:moveTo>
                <a:lnTo>
                  <a:pt x="496227" y="4013"/>
                </a:lnTo>
                <a:lnTo>
                  <a:pt x="532053" y="104368"/>
                </a:lnTo>
                <a:lnTo>
                  <a:pt x="496227" y="204597"/>
                </a:lnTo>
                <a:lnTo>
                  <a:pt x="508165" y="208838"/>
                </a:lnTo>
                <a:lnTo>
                  <a:pt x="552704" y="108496"/>
                </a:lnTo>
                <a:lnTo>
                  <a:pt x="552704" y="100241"/>
                </a:lnTo>
                <a:lnTo>
                  <a:pt x="508165" y="0"/>
                </a:lnTo>
                <a:close/>
              </a:path>
              <a:path w="553085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637917" y="2347781"/>
            <a:ext cx="575945" cy="208915"/>
          </a:xfrm>
          <a:custGeom>
            <a:avLst/>
            <a:gdLst/>
            <a:ahLst/>
            <a:cxnLst/>
            <a:rect l="l" t="t" r="r" b="b"/>
            <a:pathLst>
              <a:path w="575944" h="208914">
                <a:moveTo>
                  <a:pt x="531025" y="0"/>
                </a:moveTo>
                <a:lnTo>
                  <a:pt x="519087" y="4013"/>
                </a:lnTo>
                <a:lnTo>
                  <a:pt x="554913" y="104368"/>
                </a:lnTo>
                <a:lnTo>
                  <a:pt x="519087" y="204597"/>
                </a:lnTo>
                <a:lnTo>
                  <a:pt x="531025" y="208838"/>
                </a:lnTo>
                <a:lnTo>
                  <a:pt x="575564" y="108496"/>
                </a:lnTo>
                <a:lnTo>
                  <a:pt x="575564" y="100241"/>
                </a:lnTo>
                <a:lnTo>
                  <a:pt x="531025" y="0"/>
                </a:lnTo>
                <a:close/>
              </a:path>
              <a:path w="575944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37917" y="2759261"/>
            <a:ext cx="301625" cy="208915"/>
          </a:xfrm>
          <a:custGeom>
            <a:avLst/>
            <a:gdLst/>
            <a:ahLst/>
            <a:cxnLst/>
            <a:rect l="l" t="t" r="r" b="b"/>
            <a:pathLst>
              <a:path w="301625" h="208914">
                <a:moveTo>
                  <a:pt x="256705" y="0"/>
                </a:moveTo>
                <a:lnTo>
                  <a:pt x="244767" y="4013"/>
                </a:lnTo>
                <a:lnTo>
                  <a:pt x="280593" y="104368"/>
                </a:lnTo>
                <a:lnTo>
                  <a:pt x="244767" y="204597"/>
                </a:lnTo>
                <a:lnTo>
                  <a:pt x="256705" y="208838"/>
                </a:lnTo>
                <a:lnTo>
                  <a:pt x="301243" y="108496"/>
                </a:lnTo>
                <a:lnTo>
                  <a:pt x="301243" y="100241"/>
                </a:lnTo>
                <a:lnTo>
                  <a:pt x="256705" y="0"/>
                </a:lnTo>
                <a:close/>
              </a:path>
              <a:path w="301625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11439" y="1731845"/>
            <a:ext cx="5259705" cy="125984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25755" indent="-28765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25755" algn="l"/>
                <a:tab pos="1738630" algn="l"/>
              </a:tabLst>
            </a:pP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-21739" sz="1725">
                <a:latin typeface="Times New Roman"/>
                <a:cs typeface="Times New Roman"/>
              </a:rPr>
              <a:t>DFA</a:t>
            </a:r>
            <a:r>
              <a:rPr dirty="0" baseline="-21739" sz="1725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 {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B,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DFA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w}</a:t>
            </a:r>
            <a:endParaRPr sz="1800">
              <a:latin typeface="Times New Roman"/>
              <a:cs typeface="Times New Roman"/>
            </a:endParaRPr>
          </a:p>
          <a:p>
            <a:pPr marL="325755" indent="-28765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25755" algn="l"/>
                <a:tab pos="1774825" algn="l"/>
              </a:tabLst>
            </a:pP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baseline="-21739" sz="1725">
                <a:latin typeface="Times New Roman"/>
                <a:cs typeface="Times New Roman"/>
              </a:rPr>
              <a:t>CFG</a:t>
            </a:r>
            <a:r>
              <a:rPr dirty="0" baseline="-21739" sz="1725" spc="3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CFG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generates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w}</a:t>
            </a:r>
            <a:endParaRPr sz="1800">
              <a:latin typeface="Times New Roman"/>
              <a:cs typeface="Times New Roman"/>
            </a:endParaRPr>
          </a:p>
          <a:p>
            <a:pPr marL="325755" indent="-28765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25755" algn="l"/>
                <a:tab pos="1500505" algn="l"/>
              </a:tabLst>
            </a:pP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baseline="-21739" sz="1725">
                <a:latin typeface="Times New Roman"/>
                <a:cs typeface="Times New Roman"/>
              </a:rPr>
              <a:t>CFG</a:t>
            </a:r>
            <a:r>
              <a:rPr dirty="0" baseline="-21739" sz="1725" spc="29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	|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CFG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L(G)=</a:t>
            </a:r>
            <a:r>
              <a:rPr dirty="0" sz="1800" spc="-10">
                <a:latin typeface="Cambria Math"/>
                <a:cs typeface="Cambria Math"/>
              </a:rPr>
              <a:t>∅</a:t>
            </a:r>
            <a:r>
              <a:rPr dirty="0" sz="1800" spc="-1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6839" y="3926405"/>
            <a:ext cx="7343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Intuitively,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consider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decidable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solvable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machines.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186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05"/>
              </a:spcBef>
            </a:pPr>
            <a:r>
              <a:rPr dirty="0"/>
              <a:t>Acceptance</a:t>
            </a:r>
            <a:r>
              <a:rPr dirty="0" spc="-50"/>
              <a:t> </a:t>
            </a:r>
            <a:r>
              <a:rPr dirty="0"/>
              <a:t>Problem</a:t>
            </a:r>
            <a:r>
              <a:rPr dirty="0" spc="-65"/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 spc="-10"/>
              <a:t>Recognizable</a:t>
            </a:r>
            <a:r>
              <a:rPr dirty="0" spc="-120"/>
              <a:t> </a:t>
            </a:r>
            <a:r>
              <a:rPr dirty="0"/>
              <a:t>but</a:t>
            </a:r>
            <a:r>
              <a:rPr dirty="0" spc="-20"/>
              <a:t> </a:t>
            </a:r>
            <a:r>
              <a:rPr dirty="0" spc="-10"/>
              <a:t>Undecidable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240153" y="1840289"/>
            <a:ext cx="635000" cy="208915"/>
          </a:xfrm>
          <a:custGeom>
            <a:avLst/>
            <a:gdLst/>
            <a:ahLst/>
            <a:cxnLst/>
            <a:rect l="l" t="t" r="r" b="b"/>
            <a:pathLst>
              <a:path w="635000" h="208914">
                <a:moveTo>
                  <a:pt x="590461" y="0"/>
                </a:moveTo>
                <a:lnTo>
                  <a:pt x="578523" y="4013"/>
                </a:lnTo>
                <a:lnTo>
                  <a:pt x="614349" y="104368"/>
                </a:lnTo>
                <a:lnTo>
                  <a:pt x="578523" y="204597"/>
                </a:lnTo>
                <a:lnTo>
                  <a:pt x="590461" y="208838"/>
                </a:lnTo>
                <a:lnTo>
                  <a:pt x="634999" y="108496"/>
                </a:lnTo>
                <a:lnTo>
                  <a:pt x="634999" y="100241"/>
                </a:lnTo>
                <a:lnTo>
                  <a:pt x="590461" y="0"/>
                </a:lnTo>
                <a:close/>
              </a:path>
              <a:path w="635000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8739" y="1676983"/>
            <a:ext cx="6113780" cy="28238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855"/>
              </a:spcBef>
              <a:tabLst>
                <a:tab pos="1444625" algn="l"/>
              </a:tabLst>
            </a:pPr>
            <a:r>
              <a:rPr dirty="0" sz="1800">
                <a:latin typeface="Cambria Math"/>
                <a:cs typeface="Cambria Math"/>
              </a:rPr>
              <a:t>A</a:t>
            </a:r>
            <a:r>
              <a:rPr dirty="0" baseline="-21739" sz="1725">
                <a:latin typeface="Times New Roman"/>
                <a:cs typeface="Times New Roman"/>
              </a:rPr>
              <a:t>TM</a:t>
            </a:r>
            <a:r>
              <a:rPr dirty="0" baseline="-21739" sz="1725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M,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w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w}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</a:pPr>
            <a:r>
              <a:rPr dirty="0" sz="1800" spc="-10">
                <a:latin typeface="Cambria Math"/>
                <a:cs typeface="Cambria Math"/>
              </a:rPr>
              <a:t>Theorem</a:t>
            </a:r>
            <a:endParaRPr sz="18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Cambria Math"/>
                <a:cs typeface="Cambria Math"/>
              </a:rPr>
              <a:t>A</a:t>
            </a:r>
            <a:r>
              <a:rPr dirty="0" baseline="-21739" sz="1725" b="1">
                <a:latin typeface="Times New Roman"/>
                <a:cs typeface="Times New Roman"/>
              </a:rPr>
              <a:t>TM</a:t>
            </a:r>
            <a:r>
              <a:rPr dirty="0" baseline="-21739" sz="1725" spc="622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5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Turing-</a:t>
            </a:r>
            <a:r>
              <a:rPr dirty="0" sz="1800" spc="-10" b="1">
                <a:latin typeface="Calibri"/>
                <a:cs typeface="Calibri"/>
              </a:rPr>
              <a:t>recognizable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but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not</a:t>
            </a:r>
            <a:r>
              <a:rPr dirty="0" sz="1800" spc="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decidable.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0"/>
              </a:spcBef>
            </a:pP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Proof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idea:</a:t>
            </a:r>
            <a:endParaRPr sz="1800">
              <a:latin typeface="Calibri"/>
              <a:cs typeface="Calibri"/>
            </a:endParaRPr>
          </a:p>
          <a:p>
            <a:pPr marL="50800" marR="1036319">
              <a:lnSpc>
                <a:spcPct val="150000"/>
              </a:lnSpc>
            </a:pPr>
            <a:r>
              <a:rPr dirty="0" sz="1800">
                <a:latin typeface="Calibri"/>
                <a:cs typeface="Calibri"/>
              </a:rPr>
              <a:t>UTM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simulate 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w,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Turing-</a:t>
            </a:r>
            <a:r>
              <a:rPr dirty="0" sz="1800" spc="-10">
                <a:latin typeface="Calibri"/>
                <a:cs typeface="Calibri"/>
              </a:rPr>
              <a:t>recognizable.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-10">
                <a:latin typeface="Calibri"/>
                <a:cs typeface="Calibri"/>
              </a:rPr>
              <a:t> exists: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6839" y="5846645"/>
            <a:ext cx="1523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paradoxical.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043" y="4777477"/>
            <a:ext cx="6475856" cy="1008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787" y="27031"/>
            <a:ext cx="4347845" cy="837565"/>
          </a:xfrm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90"/>
              </a:spcBef>
            </a:pPr>
            <a:r>
              <a:rPr dirty="0"/>
              <a:t>Deterministic</a:t>
            </a:r>
            <a:r>
              <a:rPr dirty="0" spc="-120"/>
              <a:t> </a:t>
            </a:r>
            <a:r>
              <a:rPr dirty="0"/>
              <a:t>Finite</a:t>
            </a:r>
            <a:r>
              <a:rPr dirty="0" spc="-114"/>
              <a:t> </a:t>
            </a:r>
            <a:r>
              <a:rPr dirty="0" spc="-10"/>
              <a:t>Automata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Regular</a:t>
            </a:r>
            <a:r>
              <a:rPr dirty="0" spc="-100"/>
              <a:t> </a:t>
            </a:r>
            <a:r>
              <a:rPr dirty="0" spc="-10"/>
              <a:t>Language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988" y="1504370"/>
            <a:ext cx="5554721" cy="207630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126" y="4257812"/>
            <a:ext cx="3974228" cy="127031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118932" y="1498341"/>
            <a:ext cx="268541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 all</a:t>
            </a:r>
            <a:r>
              <a:rPr dirty="0" sz="1800" spc="-10">
                <a:latin typeface="Calibri"/>
                <a:cs typeface="Calibri"/>
              </a:rPr>
              <a:t> strings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accepts,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we </a:t>
            </a:r>
            <a:r>
              <a:rPr dirty="0" sz="1800">
                <a:latin typeface="Calibri"/>
                <a:cs typeface="Calibri"/>
              </a:rPr>
              <a:t>say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b="1" i="1">
                <a:latin typeface="Calibri"/>
                <a:cs typeface="Calibri"/>
              </a:rPr>
              <a:t>language</a:t>
            </a:r>
            <a:r>
              <a:rPr dirty="0" sz="1800" spc="55" b="1" i="1">
                <a:latin typeface="Calibri"/>
                <a:cs typeface="Calibri"/>
              </a:rPr>
              <a:t> </a:t>
            </a:r>
            <a:r>
              <a:rPr dirty="0" sz="1800" spc="-25" b="1" i="1">
                <a:latin typeface="Calibri"/>
                <a:cs typeface="Calibri"/>
              </a:rPr>
              <a:t>of </a:t>
            </a:r>
            <a:r>
              <a:rPr dirty="0" sz="1800" b="1" i="1">
                <a:latin typeface="Calibri"/>
                <a:cs typeface="Calibri"/>
              </a:rPr>
              <a:t>machine</a:t>
            </a:r>
            <a:r>
              <a:rPr dirty="0" sz="1800" spc="-15" b="1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write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L(M)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= </a:t>
            </a:r>
            <a:r>
              <a:rPr dirty="0" sz="1800" spc="-25">
                <a:latin typeface="Calibri"/>
                <a:cs typeface="Calibri"/>
              </a:rPr>
              <a:t>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57997" y="4185305"/>
            <a:ext cx="274193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called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 b="1" i="1">
                <a:latin typeface="Calibri"/>
                <a:cs typeface="Calibri"/>
              </a:rPr>
              <a:t>regular </a:t>
            </a:r>
            <a:r>
              <a:rPr dirty="0" sz="1800" b="1" i="1">
                <a:latin typeface="Calibri"/>
                <a:cs typeface="Calibri"/>
              </a:rPr>
              <a:t>language</a:t>
            </a:r>
            <a:r>
              <a:rPr dirty="0" sz="1800" spc="30" b="1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finite automaton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recognizes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839" y="801437"/>
            <a:ext cx="3850004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Unrecognizable</a:t>
            </a:r>
            <a:r>
              <a:rPr dirty="0" spc="-75"/>
              <a:t> </a:t>
            </a:r>
            <a:r>
              <a:rPr dirty="0" spc="-10"/>
              <a:t>Languages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454795" y="5622462"/>
            <a:ext cx="372745" cy="12065"/>
          </a:xfrm>
          <a:custGeom>
            <a:avLst/>
            <a:gdLst/>
            <a:ahLst/>
            <a:cxnLst/>
            <a:rect l="l" t="t" r="r" b="b"/>
            <a:pathLst>
              <a:path w="372744" h="12064">
                <a:moveTo>
                  <a:pt x="372656" y="0"/>
                </a:moveTo>
                <a:lnTo>
                  <a:pt x="304076" y="0"/>
                </a:lnTo>
                <a:lnTo>
                  <a:pt x="0" y="0"/>
                </a:lnTo>
                <a:lnTo>
                  <a:pt x="0" y="11836"/>
                </a:lnTo>
                <a:lnTo>
                  <a:pt x="372656" y="11836"/>
                </a:lnTo>
                <a:lnTo>
                  <a:pt x="372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8739" y="1731845"/>
            <a:ext cx="7649209" cy="414020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80"/>
              </a:spcBef>
            </a:pPr>
            <a:r>
              <a:rPr dirty="0" sz="1800" spc="-10" b="1">
                <a:latin typeface="Calibri"/>
                <a:cs typeface="Calibri"/>
              </a:rPr>
              <a:t>Theorem</a:t>
            </a:r>
            <a:endParaRPr sz="1800">
              <a:latin typeface="Calibri"/>
              <a:cs typeface="Calibri"/>
            </a:endParaRPr>
          </a:p>
          <a:p>
            <a:pPr marL="50800" marR="17780">
              <a:lnSpc>
                <a:spcPct val="15000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1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decidable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2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2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9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Turing-</a:t>
            </a:r>
            <a:r>
              <a:rPr dirty="0" sz="1800">
                <a:latin typeface="Calibri"/>
                <a:cs typeface="Calibri"/>
              </a:rPr>
              <a:t>recognizable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co-</a:t>
            </a:r>
            <a:r>
              <a:rPr dirty="0" sz="1800" spc="-10">
                <a:latin typeface="Calibri"/>
                <a:cs typeface="Calibri"/>
              </a:rPr>
              <a:t>Turing- recognizable.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0"/>
              </a:spcBef>
            </a:pP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Proof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idea: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direction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easy.</a:t>
            </a:r>
            <a:endParaRPr sz="1800">
              <a:latin typeface="Calibri"/>
              <a:cs typeface="Calibri"/>
            </a:endParaRPr>
          </a:p>
          <a:p>
            <a:pPr marL="50165" marR="24130">
              <a:lnSpc>
                <a:spcPct val="150000"/>
              </a:lnSpc>
              <a:tabLst>
                <a:tab pos="909955" algn="l"/>
                <a:tab pos="2204085" algn="l"/>
                <a:tab pos="4330065" algn="l"/>
                <a:tab pos="4736465" algn="l"/>
                <a:tab pos="5655945" algn="l"/>
                <a:tab pos="6149340" algn="l"/>
                <a:tab pos="7447915" algn="l"/>
              </a:tabLst>
            </a:pPr>
            <a:r>
              <a:rPr dirty="0" sz="1800" spc="-10">
                <a:latin typeface="Calibri"/>
                <a:cs typeface="Calibri"/>
              </a:rPr>
              <a:t>Assume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0">
                <a:latin typeface="Calibri"/>
                <a:cs typeface="Calibri"/>
              </a:rPr>
              <a:t>recognizable</a:t>
            </a:r>
            <a:r>
              <a:rPr dirty="0" sz="1800">
                <a:latin typeface="Calibri"/>
                <a:cs typeface="Calibri"/>
              </a:rPr>
              <a:t>	and</a:t>
            </a:r>
            <a:r>
              <a:rPr dirty="0" sz="1800" spc="90">
                <a:latin typeface="Calibri"/>
                <a:cs typeface="Calibri"/>
              </a:rPr>
              <a:t>  </a:t>
            </a:r>
            <a:r>
              <a:rPr dirty="0" sz="1800" spc="-10">
                <a:latin typeface="Calibri"/>
                <a:cs typeface="Calibri"/>
              </a:rPr>
              <a:t>co-recognizable,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we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0">
                <a:latin typeface="Calibri"/>
                <a:cs typeface="Calibri"/>
              </a:rPr>
              <a:t>simulate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two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0">
                <a:latin typeface="Calibri"/>
                <a:cs typeface="Calibri"/>
              </a:rPr>
              <a:t>recognizable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40">
                <a:latin typeface="Calibri"/>
                <a:cs typeface="Calibri"/>
              </a:rPr>
              <a:t>in </a:t>
            </a:r>
            <a:r>
              <a:rPr dirty="0" sz="1800" spc="-10">
                <a:latin typeface="Calibri"/>
                <a:cs typeface="Calibri"/>
              </a:rPr>
              <a:t>parallel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form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decider.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5"/>
              </a:spcBef>
            </a:pP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Corollary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A</a:t>
            </a:r>
            <a:r>
              <a:rPr dirty="0" baseline="-21739" sz="1725">
                <a:latin typeface="Times New Roman"/>
                <a:cs typeface="Times New Roman"/>
              </a:rPr>
              <a:t>TM</a:t>
            </a:r>
            <a:r>
              <a:rPr dirty="0" baseline="-21739" sz="1725" spc="142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40">
                <a:latin typeface="Calibri"/>
                <a:cs typeface="Calibri"/>
              </a:rPr>
              <a:t>Turing-</a:t>
            </a:r>
            <a:r>
              <a:rPr dirty="0" sz="1800" spc="-10">
                <a:latin typeface="Calibri"/>
                <a:cs typeface="Calibri"/>
              </a:rPr>
              <a:t>recognizable.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0306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105"/>
              </a:spcBef>
            </a:pPr>
            <a:r>
              <a:rPr dirty="0"/>
              <a:t>Mapping</a:t>
            </a:r>
            <a:r>
              <a:rPr dirty="0" spc="-15"/>
              <a:t> </a:t>
            </a:r>
            <a:r>
              <a:rPr dirty="0" spc="-10"/>
              <a:t>Reduction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50472" y="5051142"/>
            <a:ext cx="4467225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algn="ctr" marL="54610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⇐⇒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f(w) 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 spc="-5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dirty="0" sz="1800" spc="-60">
                <a:latin typeface="Times New Roman"/>
                <a:cs typeface="Times New Roman"/>
              </a:rPr>
              <a:t>We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write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mapping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reducible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≤</a:t>
            </a:r>
            <a:r>
              <a:rPr dirty="0" baseline="-21739" sz="1725">
                <a:latin typeface="Times New Roman"/>
                <a:cs typeface="Times New Roman"/>
              </a:rPr>
              <a:t>m</a:t>
            </a:r>
            <a:r>
              <a:rPr dirty="0" baseline="-21739" sz="1725" spc="157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073" y="1705355"/>
            <a:ext cx="6625157" cy="312246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424165" y="6425628"/>
            <a:ext cx="18097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25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0186" rIns="0" bIns="0" rtlCol="0" vert="horz">
            <a:spAutoFit/>
          </a:bodyPr>
          <a:lstStyle/>
          <a:p>
            <a:pPr marL="368300">
              <a:lnSpc>
                <a:spcPct val="100000"/>
              </a:lnSpc>
              <a:spcBef>
                <a:spcPts val="105"/>
              </a:spcBef>
            </a:pPr>
            <a:r>
              <a:rPr dirty="0"/>
              <a:t>Mapping</a:t>
            </a:r>
            <a:r>
              <a:rPr dirty="0" spc="-40"/>
              <a:t> </a:t>
            </a:r>
            <a:r>
              <a:rPr dirty="0"/>
              <a:t>Reducibility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Halting</a:t>
            </a:r>
            <a:r>
              <a:rPr dirty="0" spc="-65"/>
              <a:t> </a:t>
            </a:r>
            <a:r>
              <a:rPr dirty="0" spc="-10"/>
              <a:t>Problem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363339" y="3812376"/>
            <a:ext cx="635000" cy="208915"/>
          </a:xfrm>
          <a:custGeom>
            <a:avLst/>
            <a:gdLst/>
            <a:ahLst/>
            <a:cxnLst/>
            <a:rect l="l" t="t" r="r" b="b"/>
            <a:pathLst>
              <a:path w="635000" h="208914">
                <a:moveTo>
                  <a:pt x="590461" y="0"/>
                </a:moveTo>
                <a:lnTo>
                  <a:pt x="578523" y="4013"/>
                </a:lnTo>
                <a:lnTo>
                  <a:pt x="614349" y="104368"/>
                </a:lnTo>
                <a:lnTo>
                  <a:pt x="578523" y="204597"/>
                </a:lnTo>
                <a:lnTo>
                  <a:pt x="590461" y="208838"/>
                </a:lnTo>
                <a:lnTo>
                  <a:pt x="634999" y="108496"/>
                </a:lnTo>
                <a:lnTo>
                  <a:pt x="634999" y="100241"/>
                </a:lnTo>
                <a:lnTo>
                  <a:pt x="590461" y="0"/>
                </a:lnTo>
                <a:close/>
              </a:path>
              <a:path w="635000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Theorems</a:t>
            </a:r>
          </a:p>
          <a:p>
            <a:pPr marL="363855" indent="-287655">
              <a:lnSpc>
                <a:spcPct val="100000"/>
              </a:lnSpc>
              <a:buFont typeface="Arial MT"/>
              <a:buChar char="•"/>
              <a:tabLst>
                <a:tab pos="363855" algn="l"/>
              </a:tabLst>
            </a:pPr>
            <a:r>
              <a:rPr dirty="0" b="0">
                <a:latin typeface="Calibri"/>
                <a:cs typeface="Calibri"/>
              </a:rPr>
              <a:t>If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Times New Roman"/>
                <a:cs typeface="Times New Roman"/>
              </a:rPr>
              <a:t>A</a:t>
            </a:r>
            <a:r>
              <a:rPr dirty="0" spc="-45" b="0">
                <a:latin typeface="Times New Roman"/>
                <a:cs typeface="Times New Roman"/>
              </a:rPr>
              <a:t> </a:t>
            </a:r>
            <a:r>
              <a:rPr dirty="0" b="0">
                <a:latin typeface="Calibri"/>
                <a:cs typeface="Calibri"/>
              </a:rPr>
              <a:t>≤</a:t>
            </a:r>
            <a:r>
              <a:rPr dirty="0" baseline="-21739" sz="1725" b="0">
                <a:latin typeface="Times New Roman"/>
                <a:cs typeface="Times New Roman"/>
              </a:rPr>
              <a:t>m</a:t>
            </a:r>
            <a:r>
              <a:rPr dirty="0" baseline="-21739" sz="1725" spc="150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B</a:t>
            </a:r>
            <a:r>
              <a:rPr dirty="0" sz="1800" spc="-20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and</a:t>
            </a:r>
            <a:r>
              <a:rPr dirty="0" sz="1800" spc="-5" b="0">
                <a:latin typeface="Calibri"/>
                <a:cs typeface="Calibri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B</a:t>
            </a:r>
            <a:r>
              <a:rPr dirty="0" sz="1800" spc="-20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is</a:t>
            </a:r>
            <a:r>
              <a:rPr dirty="0" sz="1800" spc="1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decidable,</a:t>
            </a:r>
            <a:r>
              <a:rPr dirty="0" sz="1800" spc="5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then</a:t>
            </a:r>
            <a:r>
              <a:rPr dirty="0" sz="1800" spc="-5" b="0">
                <a:latin typeface="Calibri"/>
                <a:cs typeface="Calibri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A</a:t>
            </a:r>
            <a:r>
              <a:rPr dirty="0" sz="1800" spc="-85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is</a:t>
            </a:r>
            <a:r>
              <a:rPr dirty="0" sz="1800" spc="15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decidable.</a:t>
            </a:r>
            <a:endParaRPr sz="1800">
              <a:latin typeface="Calibri"/>
              <a:cs typeface="Calibri"/>
            </a:endParaRPr>
          </a:p>
          <a:p>
            <a:pPr marL="363855" indent="-287655">
              <a:lnSpc>
                <a:spcPct val="100000"/>
              </a:lnSpc>
              <a:buFont typeface="Arial MT"/>
              <a:buChar char="•"/>
              <a:tabLst>
                <a:tab pos="363855" algn="l"/>
              </a:tabLst>
            </a:pPr>
            <a:r>
              <a:rPr dirty="0" b="0">
                <a:latin typeface="Calibri"/>
                <a:cs typeface="Calibri"/>
              </a:rPr>
              <a:t>If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b="0">
                <a:latin typeface="Times New Roman"/>
                <a:cs typeface="Times New Roman"/>
              </a:rPr>
              <a:t>A</a:t>
            </a:r>
            <a:r>
              <a:rPr dirty="0" spc="-55" b="0">
                <a:latin typeface="Times New Roman"/>
                <a:cs typeface="Times New Roman"/>
              </a:rPr>
              <a:t> </a:t>
            </a:r>
            <a:r>
              <a:rPr dirty="0" b="0">
                <a:latin typeface="Calibri"/>
                <a:cs typeface="Calibri"/>
              </a:rPr>
              <a:t>≤</a:t>
            </a:r>
            <a:r>
              <a:rPr dirty="0" baseline="-21739" sz="1725" b="0">
                <a:latin typeface="Times New Roman"/>
                <a:cs typeface="Times New Roman"/>
              </a:rPr>
              <a:t>m</a:t>
            </a:r>
            <a:r>
              <a:rPr dirty="0" baseline="-21739" sz="1725" spc="-15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B</a:t>
            </a:r>
            <a:r>
              <a:rPr dirty="0" sz="1800" spc="-25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and</a:t>
            </a:r>
            <a:r>
              <a:rPr dirty="0" sz="1800" spc="-15" b="0">
                <a:latin typeface="Calibri"/>
                <a:cs typeface="Calibri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A</a:t>
            </a:r>
            <a:r>
              <a:rPr dirty="0" sz="1800" spc="-55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is</a:t>
            </a:r>
            <a:r>
              <a:rPr dirty="0" sz="1800" spc="-20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undecidable,</a:t>
            </a:r>
            <a:r>
              <a:rPr dirty="0" sz="1800" spc="7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then</a:t>
            </a:r>
            <a:r>
              <a:rPr dirty="0" sz="1800" spc="-20" b="0">
                <a:latin typeface="Calibri"/>
                <a:cs typeface="Calibri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B</a:t>
            </a:r>
            <a:r>
              <a:rPr dirty="0" sz="1800" spc="-65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is</a:t>
            </a:r>
            <a:r>
              <a:rPr dirty="0" sz="1800" spc="-2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undecidable</a:t>
            </a:r>
            <a:r>
              <a:rPr dirty="0" sz="1800" spc="100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also.</a:t>
            </a:r>
            <a:endParaRPr sz="1800">
              <a:latin typeface="Calibri"/>
              <a:cs typeface="Calibri"/>
            </a:endParaRPr>
          </a:p>
          <a:p>
            <a:pPr marL="363855" indent="-287655">
              <a:lnSpc>
                <a:spcPct val="100000"/>
              </a:lnSpc>
              <a:buFont typeface="Arial MT"/>
              <a:buChar char="•"/>
              <a:tabLst>
                <a:tab pos="363855" algn="l"/>
              </a:tabLst>
            </a:pPr>
            <a:r>
              <a:rPr dirty="0" b="0">
                <a:latin typeface="Calibri"/>
                <a:cs typeface="Calibri"/>
              </a:rPr>
              <a:t>If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b="0">
                <a:latin typeface="Times New Roman"/>
                <a:cs typeface="Times New Roman"/>
              </a:rPr>
              <a:t>A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Calibri"/>
                <a:cs typeface="Calibri"/>
              </a:rPr>
              <a:t>≤</a:t>
            </a:r>
            <a:r>
              <a:rPr dirty="0" baseline="-21739" sz="1725" b="0">
                <a:latin typeface="Times New Roman"/>
                <a:cs typeface="Times New Roman"/>
              </a:rPr>
              <a:t>m</a:t>
            </a:r>
            <a:r>
              <a:rPr dirty="0" baseline="-21739" sz="1725" spc="165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B </a:t>
            </a:r>
            <a:r>
              <a:rPr dirty="0" sz="1800" b="0">
                <a:latin typeface="Calibri"/>
                <a:cs typeface="Calibri"/>
              </a:rPr>
              <a:t>and</a:t>
            </a:r>
            <a:r>
              <a:rPr dirty="0" sz="1800" spc="5" b="0">
                <a:latin typeface="Calibri"/>
                <a:cs typeface="Calibri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B</a:t>
            </a:r>
            <a:r>
              <a:rPr dirty="0" sz="1800" spc="-5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is</a:t>
            </a:r>
            <a:r>
              <a:rPr dirty="0" sz="1800" spc="30" b="0">
                <a:latin typeface="Calibri"/>
                <a:cs typeface="Calibri"/>
              </a:rPr>
              <a:t> </a:t>
            </a:r>
            <a:r>
              <a:rPr dirty="0" sz="1800" spc="-40" b="0">
                <a:latin typeface="Calibri"/>
                <a:cs typeface="Calibri"/>
              </a:rPr>
              <a:t>Turing-</a:t>
            </a:r>
            <a:r>
              <a:rPr dirty="0" sz="1800" spc="-10" b="0">
                <a:latin typeface="Calibri"/>
                <a:cs typeface="Calibri"/>
              </a:rPr>
              <a:t>recognizable,</a:t>
            </a:r>
            <a:r>
              <a:rPr dirty="0" sz="1800" spc="10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then </a:t>
            </a:r>
            <a:r>
              <a:rPr dirty="0" sz="1800" b="0">
                <a:latin typeface="Times New Roman"/>
                <a:cs typeface="Times New Roman"/>
              </a:rPr>
              <a:t>A</a:t>
            </a:r>
            <a:r>
              <a:rPr dirty="0" sz="1800" spc="-35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is </a:t>
            </a:r>
            <a:r>
              <a:rPr dirty="0" sz="1800" spc="-40" b="0">
                <a:latin typeface="Calibri"/>
                <a:cs typeface="Calibri"/>
              </a:rPr>
              <a:t>Turing-</a:t>
            </a:r>
            <a:r>
              <a:rPr dirty="0" sz="1800" spc="-10" b="0">
                <a:latin typeface="Calibri"/>
                <a:cs typeface="Calibri"/>
              </a:rPr>
              <a:t>recognizable.</a:t>
            </a:r>
            <a:endParaRPr sz="1800">
              <a:latin typeface="Calibri"/>
              <a:cs typeface="Calibri"/>
            </a:endParaRPr>
          </a:p>
          <a:p>
            <a:pPr marL="363855" indent="-287655">
              <a:lnSpc>
                <a:spcPct val="100000"/>
              </a:lnSpc>
              <a:buFont typeface="Arial MT"/>
              <a:buChar char="•"/>
              <a:tabLst>
                <a:tab pos="363855" algn="l"/>
              </a:tabLst>
            </a:pPr>
            <a:r>
              <a:rPr dirty="0" b="0">
                <a:latin typeface="Calibri"/>
                <a:cs typeface="Calibri"/>
              </a:rPr>
              <a:t>If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b="0">
                <a:latin typeface="Times New Roman"/>
                <a:cs typeface="Times New Roman"/>
              </a:rPr>
              <a:t>A</a:t>
            </a:r>
            <a:r>
              <a:rPr dirty="0" spc="-50" b="0">
                <a:latin typeface="Times New Roman"/>
                <a:cs typeface="Times New Roman"/>
              </a:rPr>
              <a:t> </a:t>
            </a:r>
            <a:r>
              <a:rPr dirty="0" b="0">
                <a:latin typeface="Calibri"/>
                <a:cs typeface="Calibri"/>
              </a:rPr>
              <a:t>≤</a:t>
            </a:r>
            <a:r>
              <a:rPr dirty="0" baseline="-21739" sz="1725" b="0">
                <a:latin typeface="Times New Roman"/>
                <a:cs typeface="Times New Roman"/>
              </a:rPr>
              <a:t>m</a:t>
            </a:r>
            <a:r>
              <a:rPr dirty="0" baseline="-21739" sz="1725" spc="-7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B</a:t>
            </a:r>
            <a:r>
              <a:rPr dirty="0" sz="1800" spc="-15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and</a:t>
            </a:r>
            <a:r>
              <a:rPr dirty="0" sz="1800" spc="-10" b="0">
                <a:latin typeface="Calibri"/>
                <a:cs typeface="Calibri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A</a:t>
            </a:r>
            <a:r>
              <a:rPr dirty="0" sz="1800" spc="-45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is</a:t>
            </a:r>
            <a:r>
              <a:rPr dirty="0" sz="1800" spc="-1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not</a:t>
            </a:r>
            <a:r>
              <a:rPr dirty="0" sz="1800" spc="5" b="0">
                <a:latin typeface="Calibri"/>
                <a:cs typeface="Calibri"/>
              </a:rPr>
              <a:t> </a:t>
            </a:r>
            <a:r>
              <a:rPr dirty="0" sz="1800" spc="-40" b="0">
                <a:latin typeface="Calibri"/>
                <a:cs typeface="Calibri"/>
              </a:rPr>
              <a:t>Turing-</a:t>
            </a:r>
            <a:r>
              <a:rPr dirty="0" sz="1800" spc="-10" b="0">
                <a:latin typeface="Calibri"/>
                <a:cs typeface="Calibri"/>
              </a:rPr>
              <a:t>recognizable,</a:t>
            </a:r>
            <a:r>
              <a:rPr dirty="0" sz="1800" spc="12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then</a:t>
            </a:r>
            <a:r>
              <a:rPr dirty="0" sz="1800" spc="-15" b="0">
                <a:latin typeface="Calibri"/>
                <a:cs typeface="Calibri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B</a:t>
            </a:r>
            <a:r>
              <a:rPr dirty="0" sz="1800" spc="-90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is</a:t>
            </a:r>
            <a:r>
              <a:rPr dirty="0" sz="1800" spc="2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not</a:t>
            </a:r>
            <a:r>
              <a:rPr dirty="0" sz="1800" spc="5" b="0">
                <a:latin typeface="Calibri"/>
                <a:cs typeface="Calibri"/>
              </a:rPr>
              <a:t> </a:t>
            </a:r>
            <a:r>
              <a:rPr dirty="0" sz="1800" spc="-40" b="0">
                <a:latin typeface="Calibri"/>
                <a:cs typeface="Calibri"/>
              </a:rPr>
              <a:t>Turing-</a:t>
            </a:r>
            <a:r>
              <a:rPr dirty="0" sz="1800" spc="-10" b="0">
                <a:latin typeface="Calibri"/>
                <a:cs typeface="Calibri"/>
              </a:rPr>
              <a:t>recognizable</a:t>
            </a:r>
            <a:r>
              <a:rPr dirty="0" sz="1800" spc="110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also.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815"/>
              </a:spcBef>
            </a:pPr>
          </a:p>
          <a:p>
            <a:pPr marL="142240">
              <a:lnSpc>
                <a:spcPct val="100000"/>
              </a:lnSpc>
              <a:tabLst>
                <a:tab pos="1550670" algn="l"/>
              </a:tabLst>
            </a:pPr>
            <a:r>
              <a:rPr dirty="0" b="0">
                <a:latin typeface="Cambria Math"/>
                <a:cs typeface="Cambria Math"/>
              </a:rPr>
              <a:t>H</a:t>
            </a:r>
            <a:r>
              <a:rPr dirty="0" baseline="-21739" sz="1725" b="0">
                <a:latin typeface="Times New Roman"/>
                <a:cs typeface="Times New Roman"/>
              </a:rPr>
              <a:t>TM</a:t>
            </a:r>
            <a:r>
              <a:rPr dirty="0" baseline="-21739" sz="1725" spc="-75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=</a:t>
            </a:r>
            <a:r>
              <a:rPr dirty="0" sz="1800" spc="-5" b="0">
                <a:latin typeface="Calibri"/>
                <a:cs typeface="Calibri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{</a:t>
            </a:r>
            <a:r>
              <a:rPr dirty="0" sz="1800" spc="204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M,</a:t>
            </a:r>
            <a:r>
              <a:rPr dirty="0" sz="1800" spc="45" b="0">
                <a:latin typeface="Times New Roman"/>
                <a:cs typeface="Times New Roman"/>
              </a:rPr>
              <a:t> </a:t>
            </a:r>
            <a:r>
              <a:rPr dirty="0" sz="1800" spc="-50" b="0">
                <a:latin typeface="Cambria Math"/>
                <a:cs typeface="Cambria Math"/>
              </a:rPr>
              <a:t>w</a:t>
            </a:r>
            <a:r>
              <a:rPr dirty="0" sz="1800" b="0">
                <a:latin typeface="Cambria Math"/>
                <a:cs typeface="Cambria Math"/>
              </a:rPr>
              <a:t>	</a:t>
            </a:r>
            <a:r>
              <a:rPr dirty="0" sz="1800" b="0">
                <a:latin typeface="Times New Roman"/>
                <a:cs typeface="Times New Roman"/>
              </a:rPr>
              <a:t>:</a:t>
            </a:r>
            <a:r>
              <a:rPr dirty="0" sz="1800" spc="-60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M</a:t>
            </a:r>
            <a:r>
              <a:rPr dirty="0" sz="1800" spc="-45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is</a:t>
            </a:r>
            <a:r>
              <a:rPr dirty="0" sz="1800" spc="-1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a</a:t>
            </a:r>
            <a:r>
              <a:rPr dirty="0" sz="1800" spc="-50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Turing</a:t>
            </a:r>
            <a:r>
              <a:rPr dirty="0" sz="1800" spc="2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machine</a:t>
            </a:r>
            <a:r>
              <a:rPr dirty="0" sz="1800" spc="2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that</a:t>
            </a:r>
            <a:r>
              <a:rPr dirty="0" sz="1800" spc="-8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halts</a:t>
            </a:r>
            <a:r>
              <a:rPr dirty="0" sz="1800" spc="-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on</a:t>
            </a:r>
            <a:r>
              <a:rPr dirty="0" sz="1800" spc="-2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the</a:t>
            </a:r>
            <a:r>
              <a:rPr dirty="0" sz="1800" spc="-5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string</a:t>
            </a:r>
            <a:r>
              <a:rPr dirty="0" sz="1800" spc="-5" b="0">
                <a:latin typeface="Calibri"/>
                <a:cs typeface="Calibri"/>
              </a:rPr>
              <a:t> </a:t>
            </a:r>
            <a:r>
              <a:rPr dirty="0" sz="1800" spc="-25" b="0">
                <a:latin typeface="Times New Roman"/>
                <a:cs typeface="Times New Roman"/>
              </a:rPr>
              <a:t>w}</a:t>
            </a:r>
            <a:endParaRPr sz="180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  <a:spcBef>
                <a:spcPts val="755"/>
              </a:spcBef>
            </a:pPr>
            <a:r>
              <a:rPr dirty="0" spc="-10" b="0">
                <a:latin typeface="Cambria Math"/>
                <a:cs typeface="Cambria Math"/>
              </a:rPr>
              <a:t>Theorem</a:t>
            </a:r>
          </a:p>
          <a:p>
            <a:pPr marL="142240">
              <a:lnSpc>
                <a:spcPct val="100000"/>
              </a:lnSpc>
              <a:spcBef>
                <a:spcPts val="1080"/>
              </a:spcBef>
            </a:pPr>
            <a:r>
              <a:rPr dirty="0" b="0">
                <a:latin typeface="Cambria Math"/>
                <a:cs typeface="Cambria Math"/>
              </a:rPr>
              <a:t>H</a:t>
            </a:r>
            <a:r>
              <a:rPr dirty="0" baseline="-21739" sz="1725">
                <a:latin typeface="Times New Roman"/>
                <a:cs typeface="Times New Roman"/>
              </a:rPr>
              <a:t>TM</a:t>
            </a:r>
            <a:r>
              <a:rPr dirty="0" baseline="-21739" sz="1725" spc="622">
                <a:latin typeface="Times New Roman"/>
                <a:cs typeface="Times New Roman"/>
              </a:rPr>
              <a:t> </a:t>
            </a:r>
            <a:r>
              <a:rPr dirty="0" sz="1800"/>
              <a:t>is</a:t>
            </a:r>
            <a:r>
              <a:rPr dirty="0" sz="1800" spc="45"/>
              <a:t> </a:t>
            </a:r>
            <a:r>
              <a:rPr dirty="0" sz="1800" spc="-15"/>
              <a:t>Turing-</a:t>
            </a:r>
            <a:r>
              <a:rPr dirty="0" sz="1800" spc="-10"/>
              <a:t>recognizable</a:t>
            </a:r>
            <a:r>
              <a:rPr dirty="0" sz="1800" spc="-75"/>
              <a:t> </a:t>
            </a:r>
            <a:r>
              <a:rPr dirty="0" sz="1800"/>
              <a:t>but</a:t>
            </a:r>
            <a:r>
              <a:rPr dirty="0" sz="1800" spc="-10"/>
              <a:t> </a:t>
            </a:r>
            <a:r>
              <a:rPr dirty="0" sz="1800"/>
              <a:t>not</a:t>
            </a:r>
            <a:r>
              <a:rPr dirty="0" sz="1800" spc="30"/>
              <a:t> </a:t>
            </a:r>
            <a:r>
              <a:rPr dirty="0" sz="1800" spc="-10"/>
              <a:t>decidable.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20"/>
              </a:spcBef>
            </a:pPr>
          </a:p>
          <a:p>
            <a:pPr marL="142240">
              <a:lnSpc>
                <a:spcPct val="100000"/>
              </a:lnSpc>
            </a:pPr>
            <a:r>
              <a:rPr dirty="0" b="0">
                <a:latin typeface="Calibri"/>
                <a:cs typeface="Calibri"/>
              </a:rPr>
              <a:t>Proof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idea:</a:t>
            </a:r>
          </a:p>
          <a:p>
            <a:pPr marL="142240">
              <a:lnSpc>
                <a:spcPct val="100000"/>
              </a:lnSpc>
              <a:spcBef>
                <a:spcPts val="1080"/>
              </a:spcBef>
            </a:pPr>
            <a:r>
              <a:rPr dirty="0" b="0">
                <a:latin typeface="Calibri"/>
                <a:cs typeface="Calibri"/>
              </a:rPr>
              <a:t>Reduce</a:t>
            </a:r>
            <a:r>
              <a:rPr dirty="0" spc="5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undecidable</a:t>
            </a:r>
            <a:r>
              <a:rPr dirty="0" spc="85" b="0">
                <a:latin typeface="Calibri"/>
                <a:cs typeface="Calibri"/>
              </a:rPr>
              <a:t> </a:t>
            </a:r>
            <a:r>
              <a:rPr dirty="0" b="0">
                <a:latin typeface="Cambria Math"/>
                <a:cs typeface="Cambria Math"/>
              </a:rPr>
              <a:t>A</a:t>
            </a:r>
            <a:r>
              <a:rPr dirty="0" baseline="-21739" sz="1725">
                <a:latin typeface="Times New Roman"/>
                <a:cs typeface="Times New Roman"/>
              </a:rPr>
              <a:t>TM</a:t>
            </a:r>
            <a:r>
              <a:rPr dirty="0" baseline="-21739" sz="1725" spc="562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to</a:t>
            </a:r>
            <a:r>
              <a:rPr dirty="0" sz="1800" spc="-30" b="0">
                <a:latin typeface="Calibri"/>
                <a:cs typeface="Calibri"/>
              </a:rPr>
              <a:t> </a:t>
            </a:r>
            <a:r>
              <a:rPr dirty="0" sz="1800" b="0">
                <a:latin typeface="Cambria Math"/>
                <a:cs typeface="Cambria Math"/>
              </a:rPr>
              <a:t>H</a:t>
            </a:r>
            <a:r>
              <a:rPr dirty="0" baseline="-21739" sz="1725">
                <a:latin typeface="Times New Roman"/>
                <a:cs typeface="Times New Roman"/>
              </a:rPr>
              <a:t>TM</a:t>
            </a:r>
            <a:r>
              <a:rPr dirty="0" baseline="-21739" sz="1725" spc="-22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shows</a:t>
            </a:r>
            <a:r>
              <a:rPr dirty="0" sz="1800" spc="-40" b="0">
                <a:latin typeface="Calibri"/>
                <a:cs typeface="Calibri"/>
              </a:rPr>
              <a:t> </a:t>
            </a:r>
            <a:r>
              <a:rPr dirty="0" sz="1800" b="0">
                <a:latin typeface="Cambria Math"/>
                <a:cs typeface="Cambria Math"/>
              </a:rPr>
              <a:t>H</a:t>
            </a:r>
            <a:r>
              <a:rPr dirty="0" baseline="-21739" sz="1725" b="0">
                <a:latin typeface="Times New Roman"/>
                <a:cs typeface="Times New Roman"/>
              </a:rPr>
              <a:t>TM</a:t>
            </a:r>
            <a:r>
              <a:rPr dirty="0" baseline="-21739" sz="1725" spc="187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is</a:t>
            </a:r>
            <a:r>
              <a:rPr dirty="0" sz="1800" spc="30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undecidable.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237" y="250111"/>
            <a:ext cx="603440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Non-</a:t>
            </a:r>
            <a:r>
              <a:rPr dirty="0"/>
              <a:t>trivial</a:t>
            </a:r>
            <a:r>
              <a:rPr dirty="0" spc="-80"/>
              <a:t> </a:t>
            </a:r>
            <a:r>
              <a:rPr dirty="0"/>
              <a:t>Properties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 spc="-20"/>
              <a:t>Rice’s</a:t>
            </a:r>
            <a:r>
              <a:rPr dirty="0" spc="-30"/>
              <a:t> </a:t>
            </a:r>
            <a:r>
              <a:rPr dirty="0" spc="-10"/>
              <a:t>Theorem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574010" y="1464360"/>
            <a:ext cx="798195" cy="213360"/>
          </a:xfrm>
          <a:custGeom>
            <a:avLst/>
            <a:gdLst/>
            <a:ahLst/>
            <a:cxnLst/>
            <a:rect l="l" t="t" r="r" b="b"/>
            <a:pathLst>
              <a:path w="798195" h="213360">
                <a:moveTo>
                  <a:pt x="797687" y="2006"/>
                </a:moveTo>
                <a:lnTo>
                  <a:pt x="780491" y="2006"/>
                </a:lnTo>
                <a:lnTo>
                  <a:pt x="780491" y="209727"/>
                </a:lnTo>
                <a:lnTo>
                  <a:pt x="797687" y="209727"/>
                </a:lnTo>
                <a:lnTo>
                  <a:pt x="797687" y="2006"/>
                </a:lnTo>
                <a:close/>
              </a:path>
              <a:path w="798195" h="213360">
                <a:moveTo>
                  <a:pt x="71221" y="0"/>
                </a:moveTo>
                <a:lnTo>
                  <a:pt x="68313" y="0"/>
                </a:lnTo>
                <a:lnTo>
                  <a:pt x="56025" y="914"/>
                </a:lnTo>
                <a:lnTo>
                  <a:pt x="19327" y="26439"/>
                </a:lnTo>
                <a:lnTo>
                  <a:pt x="16078" y="46659"/>
                </a:lnTo>
                <a:lnTo>
                  <a:pt x="16078" y="52832"/>
                </a:lnTo>
                <a:lnTo>
                  <a:pt x="16954" y="59867"/>
                </a:lnTo>
                <a:lnTo>
                  <a:pt x="20447" y="75641"/>
                </a:lnTo>
                <a:lnTo>
                  <a:pt x="21323" y="80924"/>
                </a:lnTo>
                <a:lnTo>
                  <a:pt x="21323" y="88734"/>
                </a:lnTo>
                <a:lnTo>
                  <a:pt x="19557" y="92925"/>
                </a:lnTo>
                <a:lnTo>
                  <a:pt x="12484" y="99402"/>
                </a:lnTo>
                <a:lnTo>
                  <a:pt x="7150" y="101130"/>
                </a:lnTo>
                <a:lnTo>
                  <a:pt x="0" y="101346"/>
                </a:lnTo>
                <a:lnTo>
                  <a:pt x="0" y="110502"/>
                </a:lnTo>
                <a:lnTo>
                  <a:pt x="7150" y="110731"/>
                </a:lnTo>
                <a:lnTo>
                  <a:pt x="12484" y="112458"/>
                </a:lnTo>
                <a:lnTo>
                  <a:pt x="19557" y="118935"/>
                </a:lnTo>
                <a:lnTo>
                  <a:pt x="21323" y="123113"/>
                </a:lnTo>
                <a:lnTo>
                  <a:pt x="21323" y="130937"/>
                </a:lnTo>
                <a:lnTo>
                  <a:pt x="20447" y="136220"/>
                </a:lnTo>
                <a:lnTo>
                  <a:pt x="16954" y="151993"/>
                </a:lnTo>
                <a:lnTo>
                  <a:pt x="16078" y="159029"/>
                </a:lnTo>
                <a:lnTo>
                  <a:pt x="16078" y="165201"/>
                </a:lnTo>
                <a:lnTo>
                  <a:pt x="16890" y="176467"/>
                </a:lnTo>
                <a:lnTo>
                  <a:pt x="45392" y="209635"/>
                </a:lnTo>
                <a:lnTo>
                  <a:pt x="68313" y="212864"/>
                </a:lnTo>
                <a:lnTo>
                  <a:pt x="71221" y="212864"/>
                </a:lnTo>
                <a:lnTo>
                  <a:pt x="71221" y="204381"/>
                </a:lnTo>
                <a:lnTo>
                  <a:pt x="69545" y="204381"/>
                </a:lnTo>
                <a:lnTo>
                  <a:pt x="61889" y="203854"/>
                </a:lnTo>
                <a:lnTo>
                  <a:pt x="35051" y="167208"/>
                </a:lnTo>
                <a:lnTo>
                  <a:pt x="35051" y="162001"/>
                </a:lnTo>
                <a:lnTo>
                  <a:pt x="35801" y="155562"/>
                </a:lnTo>
                <a:lnTo>
                  <a:pt x="38773" y="140233"/>
                </a:lnTo>
                <a:lnTo>
                  <a:pt x="39522" y="134759"/>
                </a:lnTo>
                <a:lnTo>
                  <a:pt x="39522" y="125158"/>
                </a:lnTo>
                <a:lnTo>
                  <a:pt x="37655" y="119976"/>
                </a:lnTo>
                <a:lnTo>
                  <a:pt x="30213" y="111861"/>
                </a:lnTo>
                <a:lnTo>
                  <a:pt x="25793" y="108864"/>
                </a:lnTo>
                <a:lnTo>
                  <a:pt x="20650" y="106934"/>
                </a:lnTo>
                <a:lnTo>
                  <a:pt x="20650" y="104927"/>
                </a:lnTo>
                <a:lnTo>
                  <a:pt x="25793" y="102984"/>
                </a:lnTo>
                <a:lnTo>
                  <a:pt x="30213" y="99999"/>
                </a:lnTo>
                <a:lnTo>
                  <a:pt x="37655" y="91884"/>
                </a:lnTo>
                <a:lnTo>
                  <a:pt x="39522" y="86690"/>
                </a:lnTo>
                <a:lnTo>
                  <a:pt x="39522" y="77089"/>
                </a:lnTo>
                <a:lnTo>
                  <a:pt x="38773" y="71628"/>
                </a:lnTo>
                <a:lnTo>
                  <a:pt x="35801" y="56299"/>
                </a:lnTo>
                <a:lnTo>
                  <a:pt x="35051" y="49860"/>
                </a:lnTo>
                <a:lnTo>
                  <a:pt x="35051" y="44653"/>
                </a:lnTo>
                <a:lnTo>
                  <a:pt x="35614" y="35827"/>
                </a:lnTo>
                <a:lnTo>
                  <a:pt x="35623" y="35675"/>
                </a:lnTo>
                <a:lnTo>
                  <a:pt x="69545" y="8483"/>
                </a:lnTo>
                <a:lnTo>
                  <a:pt x="71221" y="8483"/>
                </a:lnTo>
                <a:lnTo>
                  <a:pt x="71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21629" y="1466367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80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931841" y="1466367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80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120967" y="1464807"/>
            <a:ext cx="352425" cy="212090"/>
          </a:xfrm>
          <a:custGeom>
            <a:avLst/>
            <a:gdLst/>
            <a:ahLst/>
            <a:cxnLst/>
            <a:rect l="l" t="t" r="r" b="b"/>
            <a:pathLst>
              <a:path w="352425" h="212089">
                <a:moveTo>
                  <a:pt x="284340" y="0"/>
                </a:moveTo>
                <a:lnTo>
                  <a:pt x="281330" y="8597"/>
                </a:lnTo>
                <a:lnTo>
                  <a:pt x="293587" y="13915"/>
                </a:lnTo>
                <a:lnTo>
                  <a:pt x="304126" y="21277"/>
                </a:lnTo>
                <a:lnTo>
                  <a:pt x="325532" y="55406"/>
                </a:lnTo>
                <a:lnTo>
                  <a:pt x="331749" y="86519"/>
                </a:lnTo>
                <a:lnTo>
                  <a:pt x="331781" y="86744"/>
                </a:lnTo>
                <a:lnTo>
                  <a:pt x="329420" y="140447"/>
                </a:lnTo>
                <a:lnTo>
                  <a:pt x="312898" y="180837"/>
                </a:lnTo>
                <a:lnTo>
                  <a:pt x="281660" y="203149"/>
                </a:lnTo>
                <a:lnTo>
                  <a:pt x="284340" y="211747"/>
                </a:lnTo>
                <a:lnTo>
                  <a:pt x="324793" y="187704"/>
                </a:lnTo>
                <a:lnTo>
                  <a:pt x="347513" y="143335"/>
                </a:lnTo>
                <a:lnTo>
                  <a:pt x="351866" y="105930"/>
                </a:lnTo>
                <a:lnTo>
                  <a:pt x="350788" y="86744"/>
                </a:lnTo>
                <a:lnTo>
                  <a:pt x="350775" y="86519"/>
                </a:lnTo>
                <a:lnTo>
                  <a:pt x="334403" y="37109"/>
                </a:lnTo>
                <a:lnTo>
                  <a:pt x="299692" y="5541"/>
                </a:lnTo>
                <a:lnTo>
                  <a:pt x="284340" y="0"/>
                </a:lnTo>
                <a:close/>
              </a:path>
              <a:path w="352425" h="212089">
                <a:moveTo>
                  <a:pt x="67525" y="0"/>
                </a:moveTo>
                <a:lnTo>
                  <a:pt x="27142" y="24095"/>
                </a:lnTo>
                <a:lnTo>
                  <a:pt x="4364" y="68576"/>
                </a:lnTo>
                <a:lnTo>
                  <a:pt x="0" y="105930"/>
                </a:lnTo>
                <a:lnTo>
                  <a:pt x="982" y="123489"/>
                </a:lnTo>
                <a:lnTo>
                  <a:pt x="17411" y="174739"/>
                </a:lnTo>
                <a:lnTo>
                  <a:pt x="52128" y="206211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9"/>
                </a:lnTo>
                <a:lnTo>
                  <a:pt x="19351" y="105930"/>
                </a:lnTo>
                <a:lnTo>
                  <a:pt x="19304" y="104813"/>
                </a:lnTo>
                <a:lnTo>
                  <a:pt x="26370" y="55406"/>
                </a:lnTo>
                <a:lnTo>
                  <a:pt x="47809" y="21277"/>
                </a:lnTo>
                <a:lnTo>
                  <a:pt x="70535" y="8597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805914" y="1875840"/>
            <a:ext cx="798195" cy="213360"/>
          </a:xfrm>
          <a:custGeom>
            <a:avLst/>
            <a:gdLst/>
            <a:ahLst/>
            <a:cxnLst/>
            <a:rect l="l" t="t" r="r" b="b"/>
            <a:pathLst>
              <a:path w="798194" h="213360">
                <a:moveTo>
                  <a:pt x="797687" y="2006"/>
                </a:moveTo>
                <a:lnTo>
                  <a:pt x="780491" y="2006"/>
                </a:lnTo>
                <a:lnTo>
                  <a:pt x="780491" y="209727"/>
                </a:lnTo>
                <a:lnTo>
                  <a:pt x="797687" y="209727"/>
                </a:lnTo>
                <a:lnTo>
                  <a:pt x="797687" y="2006"/>
                </a:lnTo>
                <a:close/>
              </a:path>
              <a:path w="798194" h="213360">
                <a:moveTo>
                  <a:pt x="71221" y="0"/>
                </a:moveTo>
                <a:lnTo>
                  <a:pt x="68313" y="0"/>
                </a:lnTo>
                <a:lnTo>
                  <a:pt x="56025" y="914"/>
                </a:lnTo>
                <a:lnTo>
                  <a:pt x="19327" y="26439"/>
                </a:lnTo>
                <a:lnTo>
                  <a:pt x="16929" y="35675"/>
                </a:lnTo>
                <a:lnTo>
                  <a:pt x="16890" y="35827"/>
                </a:lnTo>
                <a:lnTo>
                  <a:pt x="16078" y="46659"/>
                </a:lnTo>
                <a:lnTo>
                  <a:pt x="16078" y="52831"/>
                </a:lnTo>
                <a:lnTo>
                  <a:pt x="16954" y="59867"/>
                </a:lnTo>
                <a:lnTo>
                  <a:pt x="20446" y="75641"/>
                </a:lnTo>
                <a:lnTo>
                  <a:pt x="21323" y="80924"/>
                </a:lnTo>
                <a:lnTo>
                  <a:pt x="21323" y="88734"/>
                </a:lnTo>
                <a:lnTo>
                  <a:pt x="19557" y="92925"/>
                </a:lnTo>
                <a:lnTo>
                  <a:pt x="12484" y="99402"/>
                </a:lnTo>
                <a:lnTo>
                  <a:pt x="7150" y="101130"/>
                </a:lnTo>
                <a:lnTo>
                  <a:pt x="0" y="101346"/>
                </a:lnTo>
                <a:lnTo>
                  <a:pt x="0" y="110502"/>
                </a:lnTo>
                <a:lnTo>
                  <a:pt x="7150" y="110731"/>
                </a:lnTo>
                <a:lnTo>
                  <a:pt x="12484" y="112458"/>
                </a:lnTo>
                <a:lnTo>
                  <a:pt x="19557" y="118935"/>
                </a:lnTo>
                <a:lnTo>
                  <a:pt x="21323" y="123113"/>
                </a:lnTo>
                <a:lnTo>
                  <a:pt x="21323" y="130937"/>
                </a:lnTo>
                <a:lnTo>
                  <a:pt x="20446" y="136220"/>
                </a:lnTo>
                <a:lnTo>
                  <a:pt x="16954" y="151993"/>
                </a:lnTo>
                <a:lnTo>
                  <a:pt x="16078" y="159016"/>
                </a:lnTo>
                <a:lnTo>
                  <a:pt x="16078" y="165201"/>
                </a:lnTo>
                <a:lnTo>
                  <a:pt x="16890" y="176467"/>
                </a:lnTo>
                <a:lnTo>
                  <a:pt x="45392" y="209635"/>
                </a:lnTo>
                <a:lnTo>
                  <a:pt x="68313" y="212864"/>
                </a:lnTo>
                <a:lnTo>
                  <a:pt x="71221" y="212864"/>
                </a:lnTo>
                <a:lnTo>
                  <a:pt x="71221" y="204381"/>
                </a:lnTo>
                <a:lnTo>
                  <a:pt x="69545" y="204381"/>
                </a:lnTo>
                <a:lnTo>
                  <a:pt x="61889" y="203854"/>
                </a:lnTo>
                <a:lnTo>
                  <a:pt x="35051" y="167208"/>
                </a:lnTo>
                <a:lnTo>
                  <a:pt x="35051" y="162001"/>
                </a:lnTo>
                <a:lnTo>
                  <a:pt x="35801" y="155562"/>
                </a:lnTo>
                <a:lnTo>
                  <a:pt x="38773" y="140233"/>
                </a:lnTo>
                <a:lnTo>
                  <a:pt x="39522" y="134759"/>
                </a:lnTo>
                <a:lnTo>
                  <a:pt x="39522" y="125158"/>
                </a:lnTo>
                <a:lnTo>
                  <a:pt x="37655" y="119976"/>
                </a:lnTo>
                <a:lnTo>
                  <a:pt x="30213" y="111861"/>
                </a:lnTo>
                <a:lnTo>
                  <a:pt x="25793" y="108864"/>
                </a:lnTo>
                <a:lnTo>
                  <a:pt x="20650" y="106934"/>
                </a:lnTo>
                <a:lnTo>
                  <a:pt x="20650" y="104927"/>
                </a:lnTo>
                <a:lnTo>
                  <a:pt x="25793" y="102984"/>
                </a:lnTo>
                <a:lnTo>
                  <a:pt x="30213" y="99999"/>
                </a:lnTo>
                <a:lnTo>
                  <a:pt x="37655" y="91884"/>
                </a:lnTo>
                <a:lnTo>
                  <a:pt x="39522" y="86690"/>
                </a:lnTo>
                <a:lnTo>
                  <a:pt x="39522" y="77088"/>
                </a:lnTo>
                <a:lnTo>
                  <a:pt x="38773" y="71627"/>
                </a:lnTo>
                <a:lnTo>
                  <a:pt x="35801" y="56299"/>
                </a:lnTo>
                <a:lnTo>
                  <a:pt x="35051" y="49860"/>
                </a:lnTo>
                <a:lnTo>
                  <a:pt x="35051" y="44653"/>
                </a:lnTo>
                <a:lnTo>
                  <a:pt x="35614" y="35827"/>
                </a:lnTo>
                <a:lnTo>
                  <a:pt x="69545" y="8483"/>
                </a:lnTo>
                <a:lnTo>
                  <a:pt x="71221" y="8483"/>
                </a:lnTo>
                <a:lnTo>
                  <a:pt x="71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284291" y="1876287"/>
            <a:ext cx="352425" cy="212090"/>
          </a:xfrm>
          <a:custGeom>
            <a:avLst/>
            <a:gdLst/>
            <a:ahLst/>
            <a:cxnLst/>
            <a:rect l="l" t="t" r="r" b="b"/>
            <a:pathLst>
              <a:path w="352425" h="212089">
                <a:moveTo>
                  <a:pt x="284340" y="0"/>
                </a:moveTo>
                <a:lnTo>
                  <a:pt x="281330" y="8597"/>
                </a:lnTo>
                <a:lnTo>
                  <a:pt x="293587" y="13915"/>
                </a:lnTo>
                <a:lnTo>
                  <a:pt x="304126" y="21277"/>
                </a:lnTo>
                <a:lnTo>
                  <a:pt x="325532" y="55406"/>
                </a:lnTo>
                <a:lnTo>
                  <a:pt x="331749" y="86519"/>
                </a:lnTo>
                <a:lnTo>
                  <a:pt x="331781" y="86744"/>
                </a:lnTo>
                <a:lnTo>
                  <a:pt x="329420" y="140447"/>
                </a:lnTo>
                <a:lnTo>
                  <a:pt x="312898" y="180837"/>
                </a:lnTo>
                <a:lnTo>
                  <a:pt x="281660" y="203149"/>
                </a:lnTo>
                <a:lnTo>
                  <a:pt x="284340" y="211747"/>
                </a:lnTo>
                <a:lnTo>
                  <a:pt x="324793" y="187704"/>
                </a:lnTo>
                <a:lnTo>
                  <a:pt x="347513" y="143335"/>
                </a:lnTo>
                <a:lnTo>
                  <a:pt x="351866" y="105930"/>
                </a:lnTo>
                <a:lnTo>
                  <a:pt x="350788" y="86744"/>
                </a:lnTo>
                <a:lnTo>
                  <a:pt x="350775" y="86519"/>
                </a:lnTo>
                <a:lnTo>
                  <a:pt x="334403" y="37109"/>
                </a:lnTo>
                <a:lnTo>
                  <a:pt x="299692" y="5541"/>
                </a:lnTo>
                <a:lnTo>
                  <a:pt x="284340" y="0"/>
                </a:lnTo>
                <a:close/>
              </a:path>
              <a:path w="352425" h="212089">
                <a:moveTo>
                  <a:pt x="67525" y="0"/>
                </a:moveTo>
                <a:lnTo>
                  <a:pt x="27142" y="24095"/>
                </a:lnTo>
                <a:lnTo>
                  <a:pt x="4364" y="68576"/>
                </a:lnTo>
                <a:lnTo>
                  <a:pt x="0" y="105930"/>
                </a:lnTo>
                <a:lnTo>
                  <a:pt x="982" y="123489"/>
                </a:lnTo>
                <a:lnTo>
                  <a:pt x="17411" y="174739"/>
                </a:lnTo>
                <a:lnTo>
                  <a:pt x="52128" y="206211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9"/>
                </a:lnTo>
                <a:lnTo>
                  <a:pt x="19351" y="105930"/>
                </a:lnTo>
                <a:lnTo>
                  <a:pt x="19304" y="104813"/>
                </a:lnTo>
                <a:lnTo>
                  <a:pt x="26370" y="55406"/>
                </a:lnTo>
                <a:lnTo>
                  <a:pt x="47809" y="21277"/>
                </a:lnTo>
                <a:lnTo>
                  <a:pt x="70535" y="8597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098107" y="1876287"/>
            <a:ext cx="292735" cy="212090"/>
          </a:xfrm>
          <a:custGeom>
            <a:avLst/>
            <a:gdLst/>
            <a:ahLst/>
            <a:cxnLst/>
            <a:rect l="l" t="t" r="r" b="b"/>
            <a:pathLst>
              <a:path w="292735" h="212089">
                <a:moveTo>
                  <a:pt x="224904" y="0"/>
                </a:moveTo>
                <a:lnTo>
                  <a:pt x="221894" y="8597"/>
                </a:lnTo>
                <a:lnTo>
                  <a:pt x="234151" y="13915"/>
                </a:lnTo>
                <a:lnTo>
                  <a:pt x="244690" y="21277"/>
                </a:lnTo>
                <a:lnTo>
                  <a:pt x="266096" y="55406"/>
                </a:lnTo>
                <a:lnTo>
                  <a:pt x="272313" y="86519"/>
                </a:lnTo>
                <a:lnTo>
                  <a:pt x="272345" y="86744"/>
                </a:lnTo>
                <a:lnTo>
                  <a:pt x="269984" y="140447"/>
                </a:lnTo>
                <a:lnTo>
                  <a:pt x="253462" y="180837"/>
                </a:lnTo>
                <a:lnTo>
                  <a:pt x="222224" y="203149"/>
                </a:lnTo>
                <a:lnTo>
                  <a:pt x="224904" y="211747"/>
                </a:lnTo>
                <a:lnTo>
                  <a:pt x="265357" y="187704"/>
                </a:lnTo>
                <a:lnTo>
                  <a:pt x="288077" y="143335"/>
                </a:lnTo>
                <a:lnTo>
                  <a:pt x="292430" y="105930"/>
                </a:lnTo>
                <a:lnTo>
                  <a:pt x="291352" y="86744"/>
                </a:lnTo>
                <a:lnTo>
                  <a:pt x="291339" y="86519"/>
                </a:lnTo>
                <a:lnTo>
                  <a:pt x="274967" y="37109"/>
                </a:lnTo>
                <a:lnTo>
                  <a:pt x="240256" y="5541"/>
                </a:lnTo>
                <a:lnTo>
                  <a:pt x="224904" y="0"/>
                </a:lnTo>
                <a:close/>
              </a:path>
              <a:path w="292735" h="212089">
                <a:moveTo>
                  <a:pt x="67525" y="0"/>
                </a:moveTo>
                <a:lnTo>
                  <a:pt x="27142" y="24095"/>
                </a:lnTo>
                <a:lnTo>
                  <a:pt x="4364" y="68576"/>
                </a:lnTo>
                <a:lnTo>
                  <a:pt x="0" y="105930"/>
                </a:lnTo>
                <a:lnTo>
                  <a:pt x="982" y="123489"/>
                </a:lnTo>
                <a:lnTo>
                  <a:pt x="17411" y="174739"/>
                </a:lnTo>
                <a:lnTo>
                  <a:pt x="52128" y="206211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9"/>
                </a:lnTo>
                <a:lnTo>
                  <a:pt x="19351" y="105930"/>
                </a:lnTo>
                <a:lnTo>
                  <a:pt x="19304" y="104813"/>
                </a:lnTo>
                <a:lnTo>
                  <a:pt x="26370" y="55406"/>
                </a:lnTo>
                <a:lnTo>
                  <a:pt x="47809" y="21277"/>
                </a:lnTo>
                <a:lnTo>
                  <a:pt x="70535" y="8597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322550" y="2287320"/>
            <a:ext cx="793115" cy="213360"/>
          </a:xfrm>
          <a:custGeom>
            <a:avLst/>
            <a:gdLst/>
            <a:ahLst/>
            <a:cxnLst/>
            <a:rect l="l" t="t" r="r" b="b"/>
            <a:pathLst>
              <a:path w="793114" h="213360">
                <a:moveTo>
                  <a:pt x="793115" y="2006"/>
                </a:moveTo>
                <a:lnTo>
                  <a:pt x="775919" y="2006"/>
                </a:lnTo>
                <a:lnTo>
                  <a:pt x="775919" y="209727"/>
                </a:lnTo>
                <a:lnTo>
                  <a:pt x="793115" y="209727"/>
                </a:lnTo>
                <a:lnTo>
                  <a:pt x="793115" y="2006"/>
                </a:lnTo>
                <a:close/>
              </a:path>
              <a:path w="793114" h="213360">
                <a:moveTo>
                  <a:pt x="71221" y="0"/>
                </a:moveTo>
                <a:lnTo>
                  <a:pt x="68313" y="0"/>
                </a:lnTo>
                <a:lnTo>
                  <a:pt x="56025" y="914"/>
                </a:lnTo>
                <a:lnTo>
                  <a:pt x="19327" y="26439"/>
                </a:lnTo>
                <a:lnTo>
                  <a:pt x="16078" y="46659"/>
                </a:lnTo>
                <a:lnTo>
                  <a:pt x="16078" y="52832"/>
                </a:lnTo>
                <a:lnTo>
                  <a:pt x="16954" y="59867"/>
                </a:lnTo>
                <a:lnTo>
                  <a:pt x="20447" y="75641"/>
                </a:lnTo>
                <a:lnTo>
                  <a:pt x="21323" y="80924"/>
                </a:lnTo>
                <a:lnTo>
                  <a:pt x="21323" y="88734"/>
                </a:lnTo>
                <a:lnTo>
                  <a:pt x="19558" y="92925"/>
                </a:lnTo>
                <a:lnTo>
                  <a:pt x="12484" y="99402"/>
                </a:lnTo>
                <a:lnTo>
                  <a:pt x="7150" y="101130"/>
                </a:lnTo>
                <a:lnTo>
                  <a:pt x="0" y="101358"/>
                </a:lnTo>
                <a:lnTo>
                  <a:pt x="0" y="110502"/>
                </a:lnTo>
                <a:lnTo>
                  <a:pt x="7150" y="110731"/>
                </a:lnTo>
                <a:lnTo>
                  <a:pt x="12484" y="112458"/>
                </a:lnTo>
                <a:lnTo>
                  <a:pt x="19558" y="118935"/>
                </a:lnTo>
                <a:lnTo>
                  <a:pt x="21323" y="123113"/>
                </a:lnTo>
                <a:lnTo>
                  <a:pt x="21323" y="130937"/>
                </a:lnTo>
                <a:lnTo>
                  <a:pt x="20447" y="136220"/>
                </a:lnTo>
                <a:lnTo>
                  <a:pt x="16954" y="151993"/>
                </a:lnTo>
                <a:lnTo>
                  <a:pt x="16078" y="159029"/>
                </a:lnTo>
                <a:lnTo>
                  <a:pt x="16078" y="165201"/>
                </a:lnTo>
                <a:lnTo>
                  <a:pt x="16890" y="176469"/>
                </a:lnTo>
                <a:lnTo>
                  <a:pt x="45392" y="209635"/>
                </a:lnTo>
                <a:lnTo>
                  <a:pt x="68313" y="212864"/>
                </a:lnTo>
                <a:lnTo>
                  <a:pt x="71221" y="212864"/>
                </a:lnTo>
                <a:lnTo>
                  <a:pt x="71221" y="204381"/>
                </a:lnTo>
                <a:lnTo>
                  <a:pt x="69545" y="204381"/>
                </a:lnTo>
                <a:lnTo>
                  <a:pt x="61889" y="203854"/>
                </a:lnTo>
                <a:lnTo>
                  <a:pt x="35052" y="167208"/>
                </a:lnTo>
                <a:lnTo>
                  <a:pt x="35052" y="162001"/>
                </a:lnTo>
                <a:lnTo>
                  <a:pt x="35801" y="155562"/>
                </a:lnTo>
                <a:lnTo>
                  <a:pt x="38773" y="140233"/>
                </a:lnTo>
                <a:lnTo>
                  <a:pt x="39522" y="134759"/>
                </a:lnTo>
                <a:lnTo>
                  <a:pt x="39522" y="125171"/>
                </a:lnTo>
                <a:lnTo>
                  <a:pt x="37655" y="119976"/>
                </a:lnTo>
                <a:lnTo>
                  <a:pt x="30213" y="111861"/>
                </a:lnTo>
                <a:lnTo>
                  <a:pt x="25793" y="108864"/>
                </a:lnTo>
                <a:lnTo>
                  <a:pt x="20650" y="106934"/>
                </a:lnTo>
                <a:lnTo>
                  <a:pt x="20650" y="104927"/>
                </a:lnTo>
                <a:lnTo>
                  <a:pt x="25793" y="102984"/>
                </a:lnTo>
                <a:lnTo>
                  <a:pt x="30213" y="99999"/>
                </a:lnTo>
                <a:lnTo>
                  <a:pt x="37655" y="91884"/>
                </a:lnTo>
                <a:lnTo>
                  <a:pt x="39522" y="86690"/>
                </a:lnTo>
                <a:lnTo>
                  <a:pt x="39522" y="77088"/>
                </a:lnTo>
                <a:lnTo>
                  <a:pt x="38773" y="71628"/>
                </a:lnTo>
                <a:lnTo>
                  <a:pt x="35801" y="56299"/>
                </a:lnTo>
                <a:lnTo>
                  <a:pt x="35052" y="49860"/>
                </a:lnTo>
                <a:lnTo>
                  <a:pt x="35052" y="44653"/>
                </a:lnTo>
                <a:lnTo>
                  <a:pt x="35614" y="35827"/>
                </a:lnTo>
                <a:lnTo>
                  <a:pt x="35623" y="35675"/>
                </a:lnTo>
                <a:lnTo>
                  <a:pt x="69545" y="8483"/>
                </a:lnTo>
                <a:lnTo>
                  <a:pt x="71221" y="8483"/>
                </a:lnTo>
                <a:lnTo>
                  <a:pt x="71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070269" y="2289327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80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475909" y="2289327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80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669607" y="2287767"/>
            <a:ext cx="352425" cy="212090"/>
          </a:xfrm>
          <a:custGeom>
            <a:avLst/>
            <a:gdLst/>
            <a:ahLst/>
            <a:cxnLst/>
            <a:rect l="l" t="t" r="r" b="b"/>
            <a:pathLst>
              <a:path w="352425" h="212089">
                <a:moveTo>
                  <a:pt x="284340" y="0"/>
                </a:moveTo>
                <a:lnTo>
                  <a:pt x="281330" y="8597"/>
                </a:lnTo>
                <a:lnTo>
                  <a:pt x="293587" y="13915"/>
                </a:lnTo>
                <a:lnTo>
                  <a:pt x="304126" y="21277"/>
                </a:lnTo>
                <a:lnTo>
                  <a:pt x="325532" y="55406"/>
                </a:lnTo>
                <a:lnTo>
                  <a:pt x="331749" y="86519"/>
                </a:lnTo>
                <a:lnTo>
                  <a:pt x="331781" y="86744"/>
                </a:lnTo>
                <a:lnTo>
                  <a:pt x="329420" y="140447"/>
                </a:lnTo>
                <a:lnTo>
                  <a:pt x="312898" y="180837"/>
                </a:lnTo>
                <a:lnTo>
                  <a:pt x="281660" y="203149"/>
                </a:lnTo>
                <a:lnTo>
                  <a:pt x="284340" y="211747"/>
                </a:lnTo>
                <a:lnTo>
                  <a:pt x="324793" y="187704"/>
                </a:lnTo>
                <a:lnTo>
                  <a:pt x="347513" y="143335"/>
                </a:lnTo>
                <a:lnTo>
                  <a:pt x="351866" y="105930"/>
                </a:lnTo>
                <a:lnTo>
                  <a:pt x="350788" y="86744"/>
                </a:lnTo>
                <a:lnTo>
                  <a:pt x="350775" y="86519"/>
                </a:lnTo>
                <a:lnTo>
                  <a:pt x="334403" y="37109"/>
                </a:lnTo>
                <a:lnTo>
                  <a:pt x="299692" y="5541"/>
                </a:lnTo>
                <a:lnTo>
                  <a:pt x="284340" y="0"/>
                </a:lnTo>
                <a:close/>
              </a:path>
              <a:path w="352425" h="212089">
                <a:moveTo>
                  <a:pt x="67525" y="0"/>
                </a:moveTo>
                <a:lnTo>
                  <a:pt x="27142" y="24095"/>
                </a:lnTo>
                <a:lnTo>
                  <a:pt x="4364" y="68576"/>
                </a:lnTo>
                <a:lnTo>
                  <a:pt x="0" y="105930"/>
                </a:lnTo>
                <a:lnTo>
                  <a:pt x="982" y="123489"/>
                </a:lnTo>
                <a:lnTo>
                  <a:pt x="17411" y="174739"/>
                </a:lnTo>
                <a:lnTo>
                  <a:pt x="52128" y="206211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9"/>
                </a:lnTo>
                <a:lnTo>
                  <a:pt x="19351" y="105930"/>
                </a:lnTo>
                <a:lnTo>
                  <a:pt x="19304" y="104813"/>
                </a:lnTo>
                <a:lnTo>
                  <a:pt x="26370" y="55406"/>
                </a:lnTo>
                <a:lnTo>
                  <a:pt x="47809" y="21277"/>
                </a:lnTo>
                <a:lnTo>
                  <a:pt x="70535" y="8597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961362" y="2698800"/>
            <a:ext cx="793115" cy="213360"/>
          </a:xfrm>
          <a:custGeom>
            <a:avLst/>
            <a:gdLst/>
            <a:ahLst/>
            <a:cxnLst/>
            <a:rect l="l" t="t" r="r" b="b"/>
            <a:pathLst>
              <a:path w="793114" h="213360">
                <a:moveTo>
                  <a:pt x="793115" y="2006"/>
                </a:moveTo>
                <a:lnTo>
                  <a:pt x="775919" y="2006"/>
                </a:lnTo>
                <a:lnTo>
                  <a:pt x="775919" y="209727"/>
                </a:lnTo>
                <a:lnTo>
                  <a:pt x="793115" y="209727"/>
                </a:lnTo>
                <a:lnTo>
                  <a:pt x="793115" y="2006"/>
                </a:lnTo>
                <a:close/>
              </a:path>
              <a:path w="793114" h="213360">
                <a:moveTo>
                  <a:pt x="71221" y="0"/>
                </a:moveTo>
                <a:lnTo>
                  <a:pt x="68313" y="0"/>
                </a:lnTo>
                <a:lnTo>
                  <a:pt x="56025" y="914"/>
                </a:lnTo>
                <a:lnTo>
                  <a:pt x="19327" y="26439"/>
                </a:lnTo>
                <a:lnTo>
                  <a:pt x="16929" y="35675"/>
                </a:lnTo>
                <a:lnTo>
                  <a:pt x="16890" y="35827"/>
                </a:lnTo>
                <a:lnTo>
                  <a:pt x="16078" y="46659"/>
                </a:lnTo>
                <a:lnTo>
                  <a:pt x="16078" y="52831"/>
                </a:lnTo>
                <a:lnTo>
                  <a:pt x="16954" y="59867"/>
                </a:lnTo>
                <a:lnTo>
                  <a:pt x="20447" y="75641"/>
                </a:lnTo>
                <a:lnTo>
                  <a:pt x="21323" y="80924"/>
                </a:lnTo>
                <a:lnTo>
                  <a:pt x="21323" y="88734"/>
                </a:lnTo>
                <a:lnTo>
                  <a:pt x="19558" y="92925"/>
                </a:lnTo>
                <a:lnTo>
                  <a:pt x="12484" y="99402"/>
                </a:lnTo>
                <a:lnTo>
                  <a:pt x="7150" y="101130"/>
                </a:lnTo>
                <a:lnTo>
                  <a:pt x="0" y="101345"/>
                </a:lnTo>
                <a:lnTo>
                  <a:pt x="0" y="110502"/>
                </a:lnTo>
                <a:lnTo>
                  <a:pt x="7150" y="110731"/>
                </a:lnTo>
                <a:lnTo>
                  <a:pt x="12484" y="112458"/>
                </a:lnTo>
                <a:lnTo>
                  <a:pt x="19558" y="118935"/>
                </a:lnTo>
                <a:lnTo>
                  <a:pt x="21323" y="123113"/>
                </a:lnTo>
                <a:lnTo>
                  <a:pt x="21323" y="130937"/>
                </a:lnTo>
                <a:lnTo>
                  <a:pt x="20447" y="136220"/>
                </a:lnTo>
                <a:lnTo>
                  <a:pt x="16954" y="151993"/>
                </a:lnTo>
                <a:lnTo>
                  <a:pt x="16078" y="159016"/>
                </a:lnTo>
                <a:lnTo>
                  <a:pt x="16078" y="165201"/>
                </a:lnTo>
                <a:lnTo>
                  <a:pt x="16890" y="176467"/>
                </a:lnTo>
                <a:lnTo>
                  <a:pt x="45392" y="209635"/>
                </a:lnTo>
                <a:lnTo>
                  <a:pt x="68313" y="212864"/>
                </a:lnTo>
                <a:lnTo>
                  <a:pt x="71221" y="212864"/>
                </a:lnTo>
                <a:lnTo>
                  <a:pt x="71221" y="204381"/>
                </a:lnTo>
                <a:lnTo>
                  <a:pt x="69545" y="204381"/>
                </a:lnTo>
                <a:lnTo>
                  <a:pt x="61889" y="203854"/>
                </a:lnTo>
                <a:lnTo>
                  <a:pt x="35052" y="167208"/>
                </a:lnTo>
                <a:lnTo>
                  <a:pt x="35052" y="162001"/>
                </a:lnTo>
                <a:lnTo>
                  <a:pt x="35801" y="155562"/>
                </a:lnTo>
                <a:lnTo>
                  <a:pt x="38773" y="140233"/>
                </a:lnTo>
                <a:lnTo>
                  <a:pt x="39522" y="134759"/>
                </a:lnTo>
                <a:lnTo>
                  <a:pt x="39522" y="125158"/>
                </a:lnTo>
                <a:lnTo>
                  <a:pt x="37655" y="119976"/>
                </a:lnTo>
                <a:lnTo>
                  <a:pt x="30213" y="111861"/>
                </a:lnTo>
                <a:lnTo>
                  <a:pt x="25793" y="108864"/>
                </a:lnTo>
                <a:lnTo>
                  <a:pt x="20650" y="106933"/>
                </a:lnTo>
                <a:lnTo>
                  <a:pt x="20650" y="104927"/>
                </a:lnTo>
                <a:lnTo>
                  <a:pt x="25793" y="102984"/>
                </a:lnTo>
                <a:lnTo>
                  <a:pt x="30213" y="99999"/>
                </a:lnTo>
                <a:lnTo>
                  <a:pt x="37655" y="91884"/>
                </a:lnTo>
                <a:lnTo>
                  <a:pt x="39522" y="86690"/>
                </a:lnTo>
                <a:lnTo>
                  <a:pt x="39522" y="77088"/>
                </a:lnTo>
                <a:lnTo>
                  <a:pt x="38773" y="71627"/>
                </a:lnTo>
                <a:lnTo>
                  <a:pt x="35801" y="56299"/>
                </a:lnTo>
                <a:lnTo>
                  <a:pt x="35052" y="49860"/>
                </a:lnTo>
                <a:lnTo>
                  <a:pt x="35052" y="44653"/>
                </a:lnTo>
                <a:lnTo>
                  <a:pt x="35614" y="35827"/>
                </a:lnTo>
                <a:lnTo>
                  <a:pt x="69545" y="8483"/>
                </a:lnTo>
                <a:lnTo>
                  <a:pt x="71221" y="8483"/>
                </a:lnTo>
                <a:lnTo>
                  <a:pt x="71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4439739" y="2699247"/>
            <a:ext cx="352425" cy="212090"/>
          </a:xfrm>
          <a:custGeom>
            <a:avLst/>
            <a:gdLst/>
            <a:ahLst/>
            <a:cxnLst/>
            <a:rect l="l" t="t" r="r" b="b"/>
            <a:pathLst>
              <a:path w="352425" h="212089">
                <a:moveTo>
                  <a:pt x="284340" y="0"/>
                </a:moveTo>
                <a:lnTo>
                  <a:pt x="281330" y="8597"/>
                </a:lnTo>
                <a:lnTo>
                  <a:pt x="293587" y="13915"/>
                </a:lnTo>
                <a:lnTo>
                  <a:pt x="304126" y="21277"/>
                </a:lnTo>
                <a:lnTo>
                  <a:pt x="325532" y="55406"/>
                </a:lnTo>
                <a:lnTo>
                  <a:pt x="331749" y="86519"/>
                </a:lnTo>
                <a:lnTo>
                  <a:pt x="331781" y="86744"/>
                </a:lnTo>
                <a:lnTo>
                  <a:pt x="329420" y="140447"/>
                </a:lnTo>
                <a:lnTo>
                  <a:pt x="312898" y="180837"/>
                </a:lnTo>
                <a:lnTo>
                  <a:pt x="281660" y="203149"/>
                </a:lnTo>
                <a:lnTo>
                  <a:pt x="284340" y="211747"/>
                </a:lnTo>
                <a:lnTo>
                  <a:pt x="324793" y="187704"/>
                </a:lnTo>
                <a:lnTo>
                  <a:pt x="347513" y="143335"/>
                </a:lnTo>
                <a:lnTo>
                  <a:pt x="351866" y="105930"/>
                </a:lnTo>
                <a:lnTo>
                  <a:pt x="350788" y="86744"/>
                </a:lnTo>
                <a:lnTo>
                  <a:pt x="350775" y="86519"/>
                </a:lnTo>
                <a:lnTo>
                  <a:pt x="334403" y="37109"/>
                </a:lnTo>
                <a:lnTo>
                  <a:pt x="299692" y="5541"/>
                </a:lnTo>
                <a:lnTo>
                  <a:pt x="284340" y="0"/>
                </a:lnTo>
                <a:close/>
              </a:path>
              <a:path w="352425" h="212089">
                <a:moveTo>
                  <a:pt x="67525" y="0"/>
                </a:moveTo>
                <a:lnTo>
                  <a:pt x="27142" y="24095"/>
                </a:lnTo>
                <a:lnTo>
                  <a:pt x="4364" y="68576"/>
                </a:lnTo>
                <a:lnTo>
                  <a:pt x="0" y="105930"/>
                </a:lnTo>
                <a:lnTo>
                  <a:pt x="982" y="123489"/>
                </a:lnTo>
                <a:lnTo>
                  <a:pt x="17411" y="174739"/>
                </a:lnTo>
                <a:lnTo>
                  <a:pt x="52128" y="206211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9"/>
                </a:lnTo>
                <a:lnTo>
                  <a:pt x="19351" y="105930"/>
                </a:lnTo>
                <a:lnTo>
                  <a:pt x="19304" y="104813"/>
                </a:lnTo>
                <a:lnTo>
                  <a:pt x="26370" y="55406"/>
                </a:lnTo>
                <a:lnTo>
                  <a:pt x="47809" y="21277"/>
                </a:lnTo>
                <a:lnTo>
                  <a:pt x="70535" y="8597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574846" y="1021390"/>
          <a:ext cx="6212840" cy="1934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"/>
                <a:gridCol w="5920740"/>
              </a:tblGrid>
              <a:tr h="350520">
                <a:tc>
                  <a:txBody>
                    <a:bodyPr/>
                    <a:lstStyle/>
                    <a:p>
                      <a:pPr algn="ctr" marR="64135">
                        <a:lnSpc>
                          <a:spcPts val="1989"/>
                        </a:lnSpc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•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989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𝐸</a:t>
                      </a:r>
                      <a:r>
                        <a:rPr dirty="0" baseline="-14957" sz="195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baseline="-14957" sz="1950" spc="39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1800" spc="6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{&lt;</a:t>
                      </a:r>
                      <a:r>
                        <a:rPr dirty="0" sz="1800" spc="12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12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&gt;</a:t>
                      </a:r>
                      <a:r>
                        <a:rPr dirty="0" sz="1800" spc="12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|</a:t>
                      </a:r>
                      <a:r>
                        <a:rPr dirty="0" sz="1800" spc="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𝑖𝑠</a:t>
                      </a:r>
                      <a:r>
                        <a:rPr dirty="0" sz="1800" spc="3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dirty="0" sz="1800" spc="3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sz="1800" spc="5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𝑎𝑛𝑑</a:t>
                      </a:r>
                      <a:r>
                        <a:rPr dirty="0" sz="1800" spc="3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𝐿(𝑀)</a:t>
                      </a:r>
                      <a:r>
                        <a:rPr dirty="0" sz="1800" spc="55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1800" spc="49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25">
                          <a:latin typeface="Cambria Math"/>
                          <a:cs typeface="Cambria Math"/>
                        </a:rPr>
                        <a:t>∅}.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</a:tr>
              <a:tr h="411480">
                <a:tc>
                  <a:txBody>
                    <a:bodyPr/>
                    <a:lstStyle/>
                    <a:p>
                      <a:pPr algn="ctr" marR="641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•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863725" algn="l"/>
                          <a:tab pos="4186554" algn="l"/>
                          <a:tab pos="4839970" algn="l"/>
                        </a:tabLst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𝐼𝑁𝐹𝐼𝑁𝐼𝑇𝐸</a:t>
                      </a:r>
                      <a:r>
                        <a:rPr dirty="0" baseline="-14957" sz="195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baseline="-14957" sz="1950" spc="419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&lt;</a:t>
                      </a:r>
                      <a:r>
                        <a:rPr dirty="0" sz="1800" spc="7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1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&gt;</a:t>
                      </a:r>
                      <a:r>
                        <a:rPr dirty="0" sz="1800" spc="18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𝑖𝑠</a:t>
                      </a:r>
                      <a:r>
                        <a:rPr dirty="0" sz="1800" spc="5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dirty="0" sz="1800" spc="3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sz="1800" spc="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25">
                          <a:latin typeface="Cambria Math"/>
                          <a:cs typeface="Cambria Math"/>
                        </a:rPr>
                        <a:t>𝑎𝑛𝑑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𝐿</a:t>
                      </a:r>
                      <a:r>
                        <a:rPr dirty="0" sz="1800" spc="36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=</a:t>
                      </a:r>
                      <a:r>
                        <a:rPr dirty="0" sz="1800" spc="7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25">
                          <a:latin typeface="Cambria Math"/>
                          <a:cs typeface="Cambria Math"/>
                        </a:rPr>
                        <a:t>∞}.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38735"/>
                </a:tc>
              </a:tr>
              <a:tr h="410845">
                <a:tc>
                  <a:txBody>
                    <a:bodyPr/>
                    <a:lstStyle/>
                    <a:p>
                      <a:pPr algn="ctr" marR="641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•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096010" algn="l"/>
                          <a:tab pos="3925570" algn="l"/>
                        </a:tabLst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𝐿𝑇</a:t>
                      </a:r>
                      <a:r>
                        <a:rPr dirty="0" baseline="-14957" sz="195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baseline="-14957" sz="1950" spc="322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&lt;</a:t>
                      </a:r>
                      <a:r>
                        <a:rPr dirty="0" sz="1800" spc="7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1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&gt;</a:t>
                      </a:r>
                      <a:r>
                        <a:rPr dirty="0" sz="1800" spc="18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𝑖𝑠</a:t>
                      </a:r>
                      <a:r>
                        <a:rPr dirty="0" sz="1800" spc="5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dirty="0" sz="1800" spc="3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sz="1800" spc="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𝑎𝑛𝑑</a:t>
                      </a:r>
                      <a:r>
                        <a:rPr dirty="0" sz="1800" spc="2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dirty="0" sz="1800" spc="39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=</a:t>
                      </a:r>
                      <a:r>
                        <a:rPr dirty="0" sz="1800" spc="8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dirty="0" sz="1800" spc="39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800" spc="39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25">
                          <a:latin typeface="Cambria Math"/>
                          <a:cs typeface="Cambria Math"/>
                        </a:rPr>
                        <a:t>}.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38735"/>
                </a:tc>
              </a:tr>
              <a:tr h="407670">
                <a:tc>
                  <a:txBody>
                    <a:bodyPr/>
                    <a:lstStyle/>
                    <a:p>
                      <a:pPr algn="ctr" marR="641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•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607820" algn="l"/>
                          <a:tab pos="5384165" algn="l"/>
                        </a:tabLst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𝐹𝐼𝑁𝐼𝑇𝐸</a:t>
                      </a:r>
                      <a:r>
                        <a:rPr dirty="0" baseline="-14957" sz="195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baseline="-14957" sz="1950" spc="40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&lt;</a:t>
                      </a:r>
                      <a:r>
                        <a:rPr dirty="0" sz="1800" spc="114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11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&gt;</a:t>
                      </a:r>
                      <a:r>
                        <a:rPr dirty="0" sz="1800" spc="19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𝑖𝑠</a:t>
                      </a:r>
                      <a:r>
                        <a:rPr dirty="0" sz="1800" spc="2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dirty="0" sz="1800" spc="3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sz="1800" spc="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𝑎𝑛𝑑</a:t>
                      </a:r>
                      <a:r>
                        <a:rPr dirty="0" sz="1800" spc="2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∃𝑛</a:t>
                      </a:r>
                      <a:r>
                        <a:rPr dirty="0" sz="1800" spc="11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∈</a:t>
                      </a:r>
                      <a:r>
                        <a:rPr dirty="0" sz="1800" spc="12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𝑁,</a:t>
                      </a:r>
                      <a:r>
                        <a:rPr dirty="0" sz="1800" spc="48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dirty="0" sz="1800" spc="39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=</a:t>
                      </a:r>
                      <a:r>
                        <a:rPr dirty="0" sz="1800" spc="7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25">
                          <a:latin typeface="Cambria Math"/>
                          <a:cs typeface="Cambria Math"/>
                        </a:rPr>
                        <a:t>𝑛}.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38735"/>
                </a:tc>
              </a:tr>
              <a:tr h="353695">
                <a:tc>
                  <a:txBody>
                    <a:bodyPr/>
                    <a:lstStyle/>
                    <a:p>
                      <a:pPr algn="ctr" marR="6413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•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42544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34"/>
                        </a:spcBef>
                        <a:tabLst>
                          <a:tab pos="1250950" algn="l"/>
                          <a:tab pos="4081145" algn="l"/>
                        </a:tabLst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𝐴𝐿𝐿</a:t>
                      </a:r>
                      <a:r>
                        <a:rPr dirty="0" baseline="-14957" sz="195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baseline="-14957" sz="1950" spc="622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&lt;</a:t>
                      </a:r>
                      <a:r>
                        <a:rPr dirty="0" sz="1800" spc="7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1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&gt;</a:t>
                      </a:r>
                      <a:r>
                        <a:rPr dirty="0" sz="1800" spc="1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 spc="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𝑖𝑠</a:t>
                      </a:r>
                      <a:r>
                        <a:rPr dirty="0" sz="1800" spc="5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dirty="0" sz="1800" spc="3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𝑇𝑀</a:t>
                      </a:r>
                      <a:r>
                        <a:rPr dirty="0" sz="1800" spc="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𝑎𝑛𝑑</a:t>
                      </a:r>
                      <a:r>
                        <a:rPr dirty="0" sz="1800" spc="2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𝐿</a:t>
                      </a:r>
                      <a:r>
                        <a:rPr dirty="0" sz="1800" spc="39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5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	=</a:t>
                      </a:r>
                      <a:r>
                        <a:rPr dirty="0" sz="1800" spc="7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1800" spc="-25">
                          <a:latin typeface="Cambria Math"/>
                          <a:cs typeface="Cambria Math"/>
                        </a:rPr>
                        <a:t>Σ</a:t>
                      </a:r>
                      <a:r>
                        <a:rPr dirty="0" baseline="27777" sz="1950" spc="-37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dirty="0" sz="1800" spc="-25">
                          <a:latin typeface="Cambria Math"/>
                          <a:cs typeface="Cambria Math"/>
                        </a:rPr>
                        <a:t>}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42544"/>
                </a:tc>
              </a:tr>
            </a:tbl>
          </a:graphicData>
        </a:graphic>
      </p:graphicFrame>
      <p:sp>
        <p:nvSpPr>
          <p:cNvPr id="17" name="object 17" descr=""/>
          <p:cNvSpPr/>
          <p:nvPr/>
        </p:nvSpPr>
        <p:spPr>
          <a:xfrm>
            <a:off x="1696186" y="5167680"/>
            <a:ext cx="793115" cy="213360"/>
          </a:xfrm>
          <a:custGeom>
            <a:avLst/>
            <a:gdLst/>
            <a:ahLst/>
            <a:cxnLst/>
            <a:rect l="l" t="t" r="r" b="b"/>
            <a:pathLst>
              <a:path w="793114" h="213360">
                <a:moveTo>
                  <a:pt x="793115" y="2006"/>
                </a:moveTo>
                <a:lnTo>
                  <a:pt x="775919" y="2006"/>
                </a:lnTo>
                <a:lnTo>
                  <a:pt x="775919" y="209727"/>
                </a:lnTo>
                <a:lnTo>
                  <a:pt x="793115" y="209727"/>
                </a:lnTo>
                <a:lnTo>
                  <a:pt x="793115" y="2006"/>
                </a:lnTo>
                <a:close/>
              </a:path>
              <a:path w="793114" h="213360">
                <a:moveTo>
                  <a:pt x="71221" y="0"/>
                </a:moveTo>
                <a:lnTo>
                  <a:pt x="68313" y="0"/>
                </a:lnTo>
                <a:lnTo>
                  <a:pt x="56025" y="914"/>
                </a:lnTo>
                <a:lnTo>
                  <a:pt x="19327" y="26439"/>
                </a:lnTo>
                <a:lnTo>
                  <a:pt x="16929" y="35675"/>
                </a:lnTo>
                <a:lnTo>
                  <a:pt x="16890" y="35827"/>
                </a:lnTo>
                <a:lnTo>
                  <a:pt x="16078" y="46659"/>
                </a:lnTo>
                <a:lnTo>
                  <a:pt x="16078" y="52831"/>
                </a:lnTo>
                <a:lnTo>
                  <a:pt x="16954" y="59867"/>
                </a:lnTo>
                <a:lnTo>
                  <a:pt x="20447" y="75641"/>
                </a:lnTo>
                <a:lnTo>
                  <a:pt x="21323" y="80924"/>
                </a:lnTo>
                <a:lnTo>
                  <a:pt x="21323" y="88734"/>
                </a:lnTo>
                <a:lnTo>
                  <a:pt x="19558" y="92925"/>
                </a:lnTo>
                <a:lnTo>
                  <a:pt x="12484" y="99402"/>
                </a:lnTo>
                <a:lnTo>
                  <a:pt x="7150" y="101130"/>
                </a:lnTo>
                <a:lnTo>
                  <a:pt x="0" y="101346"/>
                </a:lnTo>
                <a:lnTo>
                  <a:pt x="0" y="110502"/>
                </a:lnTo>
                <a:lnTo>
                  <a:pt x="7150" y="110731"/>
                </a:lnTo>
                <a:lnTo>
                  <a:pt x="12484" y="112458"/>
                </a:lnTo>
                <a:lnTo>
                  <a:pt x="19558" y="118935"/>
                </a:lnTo>
                <a:lnTo>
                  <a:pt x="21323" y="123113"/>
                </a:lnTo>
                <a:lnTo>
                  <a:pt x="21323" y="130937"/>
                </a:lnTo>
                <a:lnTo>
                  <a:pt x="20447" y="136220"/>
                </a:lnTo>
                <a:lnTo>
                  <a:pt x="16954" y="151993"/>
                </a:lnTo>
                <a:lnTo>
                  <a:pt x="16078" y="159029"/>
                </a:lnTo>
                <a:lnTo>
                  <a:pt x="16078" y="165201"/>
                </a:lnTo>
                <a:lnTo>
                  <a:pt x="16890" y="176467"/>
                </a:lnTo>
                <a:lnTo>
                  <a:pt x="45392" y="209635"/>
                </a:lnTo>
                <a:lnTo>
                  <a:pt x="68313" y="212864"/>
                </a:lnTo>
                <a:lnTo>
                  <a:pt x="71221" y="212864"/>
                </a:lnTo>
                <a:lnTo>
                  <a:pt x="71221" y="204381"/>
                </a:lnTo>
                <a:lnTo>
                  <a:pt x="69545" y="204381"/>
                </a:lnTo>
                <a:lnTo>
                  <a:pt x="61889" y="203854"/>
                </a:lnTo>
                <a:lnTo>
                  <a:pt x="35052" y="167208"/>
                </a:lnTo>
                <a:lnTo>
                  <a:pt x="35052" y="162001"/>
                </a:lnTo>
                <a:lnTo>
                  <a:pt x="35801" y="155562"/>
                </a:lnTo>
                <a:lnTo>
                  <a:pt x="38773" y="140233"/>
                </a:lnTo>
                <a:lnTo>
                  <a:pt x="39522" y="134759"/>
                </a:lnTo>
                <a:lnTo>
                  <a:pt x="39522" y="125158"/>
                </a:lnTo>
                <a:lnTo>
                  <a:pt x="37655" y="119976"/>
                </a:lnTo>
                <a:lnTo>
                  <a:pt x="30213" y="111861"/>
                </a:lnTo>
                <a:lnTo>
                  <a:pt x="25793" y="108864"/>
                </a:lnTo>
                <a:lnTo>
                  <a:pt x="20650" y="106934"/>
                </a:lnTo>
                <a:lnTo>
                  <a:pt x="20650" y="104927"/>
                </a:lnTo>
                <a:lnTo>
                  <a:pt x="25793" y="102984"/>
                </a:lnTo>
                <a:lnTo>
                  <a:pt x="30213" y="99999"/>
                </a:lnTo>
                <a:lnTo>
                  <a:pt x="37655" y="91884"/>
                </a:lnTo>
                <a:lnTo>
                  <a:pt x="39522" y="86690"/>
                </a:lnTo>
                <a:lnTo>
                  <a:pt x="39522" y="77089"/>
                </a:lnTo>
                <a:lnTo>
                  <a:pt x="38773" y="71628"/>
                </a:lnTo>
                <a:lnTo>
                  <a:pt x="35801" y="56299"/>
                </a:lnTo>
                <a:lnTo>
                  <a:pt x="35052" y="49860"/>
                </a:lnTo>
                <a:lnTo>
                  <a:pt x="35052" y="44653"/>
                </a:lnTo>
                <a:lnTo>
                  <a:pt x="35614" y="35827"/>
                </a:lnTo>
                <a:lnTo>
                  <a:pt x="69545" y="8483"/>
                </a:lnTo>
                <a:lnTo>
                  <a:pt x="71221" y="8483"/>
                </a:lnTo>
                <a:lnTo>
                  <a:pt x="71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4169991" y="5168127"/>
            <a:ext cx="352425" cy="212090"/>
          </a:xfrm>
          <a:custGeom>
            <a:avLst/>
            <a:gdLst/>
            <a:ahLst/>
            <a:cxnLst/>
            <a:rect l="l" t="t" r="r" b="b"/>
            <a:pathLst>
              <a:path w="352425" h="212089">
                <a:moveTo>
                  <a:pt x="284340" y="0"/>
                </a:moveTo>
                <a:lnTo>
                  <a:pt x="281330" y="8597"/>
                </a:lnTo>
                <a:lnTo>
                  <a:pt x="293587" y="13915"/>
                </a:lnTo>
                <a:lnTo>
                  <a:pt x="304126" y="21277"/>
                </a:lnTo>
                <a:lnTo>
                  <a:pt x="325532" y="55406"/>
                </a:lnTo>
                <a:lnTo>
                  <a:pt x="331749" y="86519"/>
                </a:lnTo>
                <a:lnTo>
                  <a:pt x="331781" y="86744"/>
                </a:lnTo>
                <a:lnTo>
                  <a:pt x="329420" y="140447"/>
                </a:lnTo>
                <a:lnTo>
                  <a:pt x="312898" y="180837"/>
                </a:lnTo>
                <a:lnTo>
                  <a:pt x="281660" y="203149"/>
                </a:lnTo>
                <a:lnTo>
                  <a:pt x="284340" y="211747"/>
                </a:lnTo>
                <a:lnTo>
                  <a:pt x="324793" y="187704"/>
                </a:lnTo>
                <a:lnTo>
                  <a:pt x="347513" y="143335"/>
                </a:lnTo>
                <a:lnTo>
                  <a:pt x="351866" y="105930"/>
                </a:lnTo>
                <a:lnTo>
                  <a:pt x="350788" y="86744"/>
                </a:lnTo>
                <a:lnTo>
                  <a:pt x="350775" y="86519"/>
                </a:lnTo>
                <a:lnTo>
                  <a:pt x="334403" y="37109"/>
                </a:lnTo>
                <a:lnTo>
                  <a:pt x="299692" y="5541"/>
                </a:lnTo>
                <a:lnTo>
                  <a:pt x="284340" y="0"/>
                </a:lnTo>
                <a:close/>
              </a:path>
              <a:path w="352425" h="212089">
                <a:moveTo>
                  <a:pt x="67525" y="0"/>
                </a:moveTo>
                <a:lnTo>
                  <a:pt x="27142" y="24095"/>
                </a:lnTo>
                <a:lnTo>
                  <a:pt x="4364" y="68576"/>
                </a:lnTo>
                <a:lnTo>
                  <a:pt x="0" y="105930"/>
                </a:lnTo>
                <a:lnTo>
                  <a:pt x="982" y="123489"/>
                </a:lnTo>
                <a:lnTo>
                  <a:pt x="17411" y="174739"/>
                </a:lnTo>
                <a:lnTo>
                  <a:pt x="52128" y="206211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9"/>
                </a:lnTo>
                <a:lnTo>
                  <a:pt x="19351" y="105930"/>
                </a:lnTo>
                <a:lnTo>
                  <a:pt x="19304" y="104813"/>
                </a:lnTo>
                <a:lnTo>
                  <a:pt x="26370" y="55406"/>
                </a:lnTo>
                <a:lnTo>
                  <a:pt x="47809" y="21277"/>
                </a:lnTo>
                <a:lnTo>
                  <a:pt x="70535" y="8597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543096" y="3318756"/>
            <a:ext cx="7531734" cy="29057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180"/>
              </a:spcBef>
            </a:pP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descriptions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non-</a:t>
            </a:r>
            <a:r>
              <a:rPr dirty="0" sz="1800">
                <a:latin typeface="Calibri"/>
                <a:cs typeface="Calibri"/>
              </a:rPr>
              <a:t>trivial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properties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05765" algn="l"/>
              </a:tabLst>
            </a:pPr>
            <a:r>
              <a:rPr dirty="0" sz="1800">
                <a:latin typeface="Calibri"/>
                <a:cs typeface="Calibri"/>
              </a:rPr>
              <a:t>none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empty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set.</a:t>
            </a:r>
            <a:r>
              <a:rPr dirty="0" sz="1800" spc="3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i.e.,</a:t>
            </a:r>
            <a:r>
              <a:rPr dirty="0" sz="1800" spc="37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𝑃</a:t>
            </a:r>
            <a:r>
              <a:rPr dirty="0" sz="1800" spc="1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≠</a:t>
            </a:r>
            <a:r>
              <a:rPr dirty="0" sz="1800" spc="7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∅</a:t>
            </a:r>
            <a:endParaRPr sz="1800">
              <a:latin typeface="Cambria Math"/>
              <a:cs typeface="Cambria Math"/>
            </a:endParaRPr>
          </a:p>
          <a:p>
            <a:pPr marL="4057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05765" algn="l"/>
              </a:tabLst>
            </a:pPr>
            <a:r>
              <a:rPr dirty="0" sz="1800">
                <a:latin typeface="Calibri"/>
                <a:cs typeface="Calibri"/>
              </a:rPr>
              <a:t>none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includes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i.e.,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𝑃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≠</a:t>
            </a:r>
            <a:r>
              <a:rPr dirty="0" sz="1800" spc="5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{&lt;</a:t>
            </a:r>
            <a:r>
              <a:rPr dirty="0" sz="1800" spc="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|</a:t>
            </a:r>
            <a:r>
              <a:rPr dirty="0" sz="1800" spc="-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𝑖𝑠 𝑎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𝑇𝑀</a:t>
            </a:r>
            <a:r>
              <a:rPr dirty="0" sz="1800" spc="-25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05765" algn="l"/>
              </a:tabLst>
            </a:pPr>
            <a:r>
              <a:rPr dirty="0" sz="1800">
                <a:latin typeface="Calibri"/>
                <a:cs typeface="Calibri"/>
              </a:rPr>
              <a:t>&lt;M&gt;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L(M)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satisfy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properties,</a:t>
            </a:r>
            <a:endParaRPr sz="18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  <a:spcBef>
                <a:spcPts val="1080"/>
              </a:spcBef>
              <a:tabLst>
                <a:tab pos="4063365" algn="l"/>
              </a:tabLst>
            </a:pPr>
            <a:r>
              <a:rPr dirty="0" sz="1800">
                <a:latin typeface="Calibri"/>
                <a:cs typeface="Calibri"/>
              </a:rPr>
              <a:t>i.e.,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P=</a:t>
            </a:r>
            <a:r>
              <a:rPr dirty="0" sz="1800" spc="26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&lt;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1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1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𝑖𝑠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6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𝑇𝑀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𝑎𝑛𝑑</a:t>
            </a:r>
            <a:r>
              <a:rPr dirty="0" sz="1800" spc="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sz="1800" spc="36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𝑀</a:t>
            </a:r>
            <a:r>
              <a:rPr dirty="0" sz="1800">
                <a:latin typeface="Cambria Math"/>
                <a:cs typeface="Cambria Math"/>
              </a:rPr>
              <a:t>	∈</a:t>
            </a:r>
            <a:r>
              <a:rPr dirty="0" sz="1800" spc="1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𝐿𝑃</a:t>
            </a:r>
            <a:r>
              <a:rPr dirty="0" sz="1800" spc="17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⊂</a:t>
            </a:r>
            <a:r>
              <a:rPr dirty="0" sz="1800" spc="1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𝑃𝑜𝑤𝑒𝑟(Σ</a:t>
            </a:r>
            <a:r>
              <a:rPr dirty="0" baseline="27777" sz="1950">
                <a:latin typeface="Cambria Math"/>
                <a:cs typeface="Cambria Math"/>
              </a:rPr>
              <a:t>∗</a:t>
            </a:r>
            <a:r>
              <a:rPr dirty="0" sz="1800">
                <a:latin typeface="Cambria Math"/>
                <a:cs typeface="Cambria Math"/>
              </a:rPr>
              <a:t>)}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 spc="-5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080"/>
              </a:spcBef>
            </a:pPr>
            <a:r>
              <a:rPr dirty="0" sz="1800" spc="-10" b="1">
                <a:latin typeface="Calibri"/>
                <a:cs typeface="Calibri"/>
              </a:rPr>
              <a:t>Rice’s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Theorem</a:t>
            </a:r>
            <a:endParaRPr sz="18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  <a:spcBef>
                <a:spcPts val="1080"/>
              </a:spcBef>
            </a:pPr>
            <a:r>
              <a:rPr dirty="0" sz="1800" b="1">
                <a:latin typeface="Calibri"/>
                <a:cs typeface="Calibri"/>
              </a:rPr>
              <a:t>Any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non-</a:t>
            </a:r>
            <a:r>
              <a:rPr dirty="0" sz="1800" b="1">
                <a:latin typeface="Calibri"/>
                <a:cs typeface="Calibri"/>
              </a:rPr>
              <a:t>trivial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property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Turing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machines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undecidable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424165" y="6425628"/>
            <a:ext cx="18097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25">
                <a:solidFill>
                  <a:srgbClr val="888888"/>
                </a:solidFill>
                <a:latin typeface="Calibri"/>
                <a:cs typeface="Calibri"/>
              </a:rPr>
              <a:t>33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069" y="714366"/>
            <a:ext cx="469582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Rice’s</a:t>
            </a:r>
            <a:r>
              <a:rPr dirty="0" spc="-55"/>
              <a:t> </a:t>
            </a:r>
            <a:r>
              <a:rPr dirty="0"/>
              <a:t>Theorem</a:t>
            </a:r>
            <a:r>
              <a:rPr dirty="0" spc="-14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 spc="-10"/>
              <a:t>Applications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17472" y="3230163"/>
            <a:ext cx="424815" cy="208915"/>
          </a:xfrm>
          <a:custGeom>
            <a:avLst/>
            <a:gdLst/>
            <a:ahLst/>
            <a:cxnLst/>
            <a:rect l="l" t="t" r="r" b="b"/>
            <a:pathLst>
              <a:path w="424814" h="208914">
                <a:moveTo>
                  <a:pt x="380149" y="0"/>
                </a:moveTo>
                <a:lnTo>
                  <a:pt x="368211" y="4013"/>
                </a:lnTo>
                <a:lnTo>
                  <a:pt x="404037" y="104368"/>
                </a:lnTo>
                <a:lnTo>
                  <a:pt x="368211" y="204597"/>
                </a:lnTo>
                <a:lnTo>
                  <a:pt x="380149" y="208838"/>
                </a:lnTo>
                <a:lnTo>
                  <a:pt x="424687" y="108496"/>
                </a:lnTo>
                <a:lnTo>
                  <a:pt x="424687" y="100241"/>
                </a:lnTo>
                <a:lnTo>
                  <a:pt x="380149" y="0"/>
                </a:lnTo>
                <a:close/>
              </a:path>
              <a:path w="424814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622728" y="3230163"/>
            <a:ext cx="429259" cy="208915"/>
          </a:xfrm>
          <a:custGeom>
            <a:avLst/>
            <a:gdLst/>
            <a:ahLst/>
            <a:cxnLst/>
            <a:rect l="l" t="t" r="r" b="b"/>
            <a:pathLst>
              <a:path w="429260" h="208914">
                <a:moveTo>
                  <a:pt x="384721" y="0"/>
                </a:moveTo>
                <a:lnTo>
                  <a:pt x="372783" y="4013"/>
                </a:lnTo>
                <a:lnTo>
                  <a:pt x="408609" y="104368"/>
                </a:lnTo>
                <a:lnTo>
                  <a:pt x="372783" y="204597"/>
                </a:lnTo>
                <a:lnTo>
                  <a:pt x="384721" y="208838"/>
                </a:lnTo>
                <a:lnTo>
                  <a:pt x="429260" y="108496"/>
                </a:lnTo>
                <a:lnTo>
                  <a:pt x="429260" y="100241"/>
                </a:lnTo>
                <a:lnTo>
                  <a:pt x="384721" y="0"/>
                </a:lnTo>
                <a:close/>
              </a:path>
              <a:path w="429260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397432" y="3641643"/>
            <a:ext cx="424815" cy="208915"/>
          </a:xfrm>
          <a:custGeom>
            <a:avLst/>
            <a:gdLst/>
            <a:ahLst/>
            <a:cxnLst/>
            <a:rect l="l" t="t" r="r" b="b"/>
            <a:pathLst>
              <a:path w="424814" h="208914">
                <a:moveTo>
                  <a:pt x="380149" y="0"/>
                </a:moveTo>
                <a:lnTo>
                  <a:pt x="368211" y="4013"/>
                </a:lnTo>
                <a:lnTo>
                  <a:pt x="404037" y="104368"/>
                </a:lnTo>
                <a:lnTo>
                  <a:pt x="368211" y="204596"/>
                </a:lnTo>
                <a:lnTo>
                  <a:pt x="380149" y="208838"/>
                </a:lnTo>
                <a:lnTo>
                  <a:pt x="424687" y="108496"/>
                </a:lnTo>
                <a:lnTo>
                  <a:pt x="424687" y="100241"/>
                </a:lnTo>
                <a:lnTo>
                  <a:pt x="380149" y="0"/>
                </a:lnTo>
                <a:close/>
              </a:path>
              <a:path w="424814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307260" y="3641643"/>
            <a:ext cx="429259" cy="208915"/>
          </a:xfrm>
          <a:custGeom>
            <a:avLst/>
            <a:gdLst/>
            <a:ahLst/>
            <a:cxnLst/>
            <a:rect l="l" t="t" r="r" b="b"/>
            <a:pathLst>
              <a:path w="429260" h="208914">
                <a:moveTo>
                  <a:pt x="384721" y="0"/>
                </a:moveTo>
                <a:lnTo>
                  <a:pt x="372783" y="4013"/>
                </a:lnTo>
                <a:lnTo>
                  <a:pt x="408609" y="104368"/>
                </a:lnTo>
                <a:lnTo>
                  <a:pt x="372783" y="204596"/>
                </a:lnTo>
                <a:lnTo>
                  <a:pt x="384721" y="208838"/>
                </a:lnTo>
                <a:lnTo>
                  <a:pt x="429260" y="108496"/>
                </a:lnTo>
                <a:lnTo>
                  <a:pt x="429260" y="100241"/>
                </a:lnTo>
                <a:lnTo>
                  <a:pt x="384721" y="0"/>
                </a:lnTo>
                <a:close/>
              </a:path>
              <a:path w="429260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424074" y="4262501"/>
            <a:ext cx="793115" cy="213360"/>
          </a:xfrm>
          <a:custGeom>
            <a:avLst/>
            <a:gdLst/>
            <a:ahLst/>
            <a:cxnLst/>
            <a:rect l="l" t="t" r="r" b="b"/>
            <a:pathLst>
              <a:path w="793114" h="213360">
                <a:moveTo>
                  <a:pt x="793114" y="2006"/>
                </a:moveTo>
                <a:lnTo>
                  <a:pt x="775919" y="2006"/>
                </a:lnTo>
                <a:lnTo>
                  <a:pt x="775919" y="209727"/>
                </a:lnTo>
                <a:lnTo>
                  <a:pt x="793114" y="209727"/>
                </a:lnTo>
                <a:lnTo>
                  <a:pt x="793114" y="2006"/>
                </a:lnTo>
                <a:close/>
              </a:path>
              <a:path w="793114" h="213360">
                <a:moveTo>
                  <a:pt x="71208" y="0"/>
                </a:moveTo>
                <a:lnTo>
                  <a:pt x="68313" y="0"/>
                </a:lnTo>
                <a:lnTo>
                  <a:pt x="56023" y="914"/>
                </a:lnTo>
                <a:lnTo>
                  <a:pt x="19327" y="26439"/>
                </a:lnTo>
                <a:lnTo>
                  <a:pt x="16931" y="35670"/>
                </a:lnTo>
                <a:lnTo>
                  <a:pt x="16890" y="35827"/>
                </a:lnTo>
                <a:lnTo>
                  <a:pt x="16078" y="46659"/>
                </a:lnTo>
                <a:lnTo>
                  <a:pt x="16078" y="52831"/>
                </a:lnTo>
                <a:lnTo>
                  <a:pt x="16954" y="59867"/>
                </a:lnTo>
                <a:lnTo>
                  <a:pt x="20446" y="75641"/>
                </a:lnTo>
                <a:lnTo>
                  <a:pt x="21323" y="80924"/>
                </a:lnTo>
                <a:lnTo>
                  <a:pt x="21323" y="88734"/>
                </a:lnTo>
                <a:lnTo>
                  <a:pt x="19557" y="92925"/>
                </a:lnTo>
                <a:lnTo>
                  <a:pt x="12484" y="99402"/>
                </a:lnTo>
                <a:lnTo>
                  <a:pt x="7150" y="101130"/>
                </a:lnTo>
                <a:lnTo>
                  <a:pt x="0" y="101346"/>
                </a:lnTo>
                <a:lnTo>
                  <a:pt x="0" y="110502"/>
                </a:lnTo>
                <a:lnTo>
                  <a:pt x="7150" y="110731"/>
                </a:lnTo>
                <a:lnTo>
                  <a:pt x="12484" y="112458"/>
                </a:lnTo>
                <a:lnTo>
                  <a:pt x="19557" y="118935"/>
                </a:lnTo>
                <a:lnTo>
                  <a:pt x="21323" y="123113"/>
                </a:lnTo>
                <a:lnTo>
                  <a:pt x="21323" y="130924"/>
                </a:lnTo>
                <a:lnTo>
                  <a:pt x="20446" y="136207"/>
                </a:lnTo>
                <a:lnTo>
                  <a:pt x="16954" y="151993"/>
                </a:lnTo>
                <a:lnTo>
                  <a:pt x="16078" y="159016"/>
                </a:lnTo>
                <a:lnTo>
                  <a:pt x="16078" y="165201"/>
                </a:lnTo>
                <a:lnTo>
                  <a:pt x="16890" y="176467"/>
                </a:lnTo>
                <a:lnTo>
                  <a:pt x="45388" y="209635"/>
                </a:lnTo>
                <a:lnTo>
                  <a:pt x="68313" y="212864"/>
                </a:lnTo>
                <a:lnTo>
                  <a:pt x="71208" y="212864"/>
                </a:lnTo>
                <a:lnTo>
                  <a:pt x="71208" y="204381"/>
                </a:lnTo>
                <a:lnTo>
                  <a:pt x="69545" y="204381"/>
                </a:lnTo>
                <a:lnTo>
                  <a:pt x="61889" y="203852"/>
                </a:lnTo>
                <a:lnTo>
                  <a:pt x="35051" y="167208"/>
                </a:lnTo>
                <a:lnTo>
                  <a:pt x="35051" y="162001"/>
                </a:lnTo>
                <a:lnTo>
                  <a:pt x="35788" y="155562"/>
                </a:lnTo>
                <a:lnTo>
                  <a:pt x="38773" y="140233"/>
                </a:lnTo>
                <a:lnTo>
                  <a:pt x="39509" y="134759"/>
                </a:lnTo>
                <a:lnTo>
                  <a:pt x="39509" y="125158"/>
                </a:lnTo>
                <a:lnTo>
                  <a:pt x="37655" y="119976"/>
                </a:lnTo>
                <a:lnTo>
                  <a:pt x="30213" y="111861"/>
                </a:lnTo>
                <a:lnTo>
                  <a:pt x="25780" y="108864"/>
                </a:lnTo>
                <a:lnTo>
                  <a:pt x="20650" y="106934"/>
                </a:lnTo>
                <a:lnTo>
                  <a:pt x="20650" y="104927"/>
                </a:lnTo>
                <a:lnTo>
                  <a:pt x="25780" y="102984"/>
                </a:lnTo>
                <a:lnTo>
                  <a:pt x="30213" y="99987"/>
                </a:lnTo>
                <a:lnTo>
                  <a:pt x="37655" y="91884"/>
                </a:lnTo>
                <a:lnTo>
                  <a:pt x="39509" y="86690"/>
                </a:lnTo>
                <a:lnTo>
                  <a:pt x="39509" y="77088"/>
                </a:lnTo>
                <a:lnTo>
                  <a:pt x="38773" y="71628"/>
                </a:lnTo>
                <a:lnTo>
                  <a:pt x="35788" y="56286"/>
                </a:lnTo>
                <a:lnTo>
                  <a:pt x="35051" y="49860"/>
                </a:lnTo>
                <a:lnTo>
                  <a:pt x="35051" y="44640"/>
                </a:lnTo>
                <a:lnTo>
                  <a:pt x="35613" y="35827"/>
                </a:lnTo>
                <a:lnTo>
                  <a:pt x="35623" y="35670"/>
                </a:lnTo>
                <a:lnTo>
                  <a:pt x="69545" y="8483"/>
                </a:lnTo>
                <a:lnTo>
                  <a:pt x="71208" y="8483"/>
                </a:lnTo>
                <a:lnTo>
                  <a:pt x="71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371693" y="4264507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79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777333" y="4264507"/>
            <a:ext cx="17780" cy="208279"/>
          </a:xfrm>
          <a:custGeom>
            <a:avLst/>
            <a:gdLst/>
            <a:ahLst/>
            <a:cxnLst/>
            <a:rect l="l" t="t" r="r" b="b"/>
            <a:pathLst>
              <a:path w="17779" h="208279">
                <a:moveTo>
                  <a:pt x="17195" y="0"/>
                </a:moveTo>
                <a:lnTo>
                  <a:pt x="0" y="0"/>
                </a:lnTo>
                <a:lnTo>
                  <a:pt x="0" y="207721"/>
                </a:lnTo>
                <a:lnTo>
                  <a:pt x="17195" y="207721"/>
                </a:lnTo>
                <a:lnTo>
                  <a:pt x="17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971026" y="4262945"/>
            <a:ext cx="352425" cy="212090"/>
          </a:xfrm>
          <a:custGeom>
            <a:avLst/>
            <a:gdLst/>
            <a:ahLst/>
            <a:cxnLst/>
            <a:rect l="l" t="t" r="r" b="b"/>
            <a:pathLst>
              <a:path w="352425" h="212089">
                <a:moveTo>
                  <a:pt x="284340" y="0"/>
                </a:moveTo>
                <a:lnTo>
                  <a:pt x="281330" y="8597"/>
                </a:lnTo>
                <a:lnTo>
                  <a:pt x="293587" y="13915"/>
                </a:lnTo>
                <a:lnTo>
                  <a:pt x="304126" y="21277"/>
                </a:lnTo>
                <a:lnTo>
                  <a:pt x="325532" y="55406"/>
                </a:lnTo>
                <a:lnTo>
                  <a:pt x="331749" y="86519"/>
                </a:lnTo>
                <a:lnTo>
                  <a:pt x="331781" y="86744"/>
                </a:lnTo>
                <a:lnTo>
                  <a:pt x="329420" y="140447"/>
                </a:lnTo>
                <a:lnTo>
                  <a:pt x="312898" y="180837"/>
                </a:lnTo>
                <a:lnTo>
                  <a:pt x="281660" y="203149"/>
                </a:lnTo>
                <a:lnTo>
                  <a:pt x="284340" y="211747"/>
                </a:lnTo>
                <a:lnTo>
                  <a:pt x="324793" y="187704"/>
                </a:lnTo>
                <a:lnTo>
                  <a:pt x="347513" y="143335"/>
                </a:lnTo>
                <a:lnTo>
                  <a:pt x="351866" y="105930"/>
                </a:lnTo>
                <a:lnTo>
                  <a:pt x="350788" y="86744"/>
                </a:lnTo>
                <a:lnTo>
                  <a:pt x="350775" y="86519"/>
                </a:lnTo>
                <a:lnTo>
                  <a:pt x="334403" y="37109"/>
                </a:lnTo>
                <a:lnTo>
                  <a:pt x="299692" y="5541"/>
                </a:lnTo>
                <a:lnTo>
                  <a:pt x="284340" y="0"/>
                </a:lnTo>
                <a:close/>
              </a:path>
              <a:path w="352425" h="212089">
                <a:moveTo>
                  <a:pt x="67525" y="0"/>
                </a:moveTo>
                <a:lnTo>
                  <a:pt x="27142" y="24095"/>
                </a:lnTo>
                <a:lnTo>
                  <a:pt x="4364" y="68576"/>
                </a:lnTo>
                <a:lnTo>
                  <a:pt x="0" y="105930"/>
                </a:lnTo>
                <a:lnTo>
                  <a:pt x="982" y="123489"/>
                </a:lnTo>
                <a:lnTo>
                  <a:pt x="17411" y="174739"/>
                </a:lnTo>
                <a:lnTo>
                  <a:pt x="52128" y="206211"/>
                </a:lnTo>
                <a:lnTo>
                  <a:pt x="67525" y="211747"/>
                </a:lnTo>
                <a:lnTo>
                  <a:pt x="70205" y="203149"/>
                </a:lnTo>
                <a:lnTo>
                  <a:pt x="58142" y="197805"/>
                </a:lnTo>
                <a:lnTo>
                  <a:pt x="47729" y="190368"/>
                </a:lnTo>
                <a:lnTo>
                  <a:pt x="26370" y="155689"/>
                </a:lnTo>
                <a:lnTo>
                  <a:pt x="19351" y="105930"/>
                </a:lnTo>
                <a:lnTo>
                  <a:pt x="19304" y="104813"/>
                </a:lnTo>
                <a:lnTo>
                  <a:pt x="26370" y="55406"/>
                </a:lnTo>
                <a:lnTo>
                  <a:pt x="47809" y="21277"/>
                </a:lnTo>
                <a:lnTo>
                  <a:pt x="70535" y="8597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89319" y="1379787"/>
            <a:ext cx="6786245" cy="476250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Calibri"/>
                <a:cs typeface="Calibri"/>
              </a:rPr>
              <a:t>Let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1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subset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Turing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machine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descriptions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153035">
              <a:lnSpc>
                <a:spcPct val="100000"/>
              </a:lnSpc>
              <a:spcBef>
                <a:spcPts val="1080"/>
              </a:spcBef>
              <a:tabLst>
                <a:tab pos="495934" algn="l"/>
              </a:tabLst>
            </a:pPr>
            <a:r>
              <a:rPr dirty="0" sz="1800" spc="-25" i="1">
                <a:latin typeface="Times New Roman"/>
                <a:cs typeface="Times New Roman"/>
              </a:rPr>
              <a:t>1.</a:t>
            </a:r>
            <a:r>
              <a:rPr dirty="0" sz="1800" i="1">
                <a:latin typeface="Times New Roman"/>
                <a:cs typeface="Times New Roman"/>
              </a:rPr>
              <a:t>	P</a:t>
            </a:r>
            <a:r>
              <a:rPr dirty="0" sz="1800" spc="-5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≠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Cambria Math"/>
                <a:cs typeface="Cambria Math"/>
              </a:rPr>
              <a:t>∅</a:t>
            </a:r>
            <a:r>
              <a:rPr dirty="0" sz="1800" spc="-3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495934" indent="-342900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495934" algn="l"/>
              </a:tabLst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114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proper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subset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Turing </a:t>
            </a:r>
            <a:r>
              <a:rPr dirty="0" sz="1800" spc="-10">
                <a:latin typeface="Times New Roman"/>
                <a:cs typeface="Times New Roman"/>
              </a:rPr>
              <a:t>machine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descriptions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376555" indent="-223520">
              <a:lnSpc>
                <a:spcPct val="100000"/>
              </a:lnSpc>
              <a:spcBef>
                <a:spcPts val="1080"/>
              </a:spcBef>
              <a:buAutoNum type="arabicPeriod" startAt="2"/>
              <a:tabLst>
                <a:tab pos="376555" algn="l"/>
              </a:tabLst>
            </a:pP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two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Turing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machines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24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187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L(</a:t>
            </a:r>
            <a:r>
              <a:rPr dirty="0" sz="1800" spc="-10">
                <a:latin typeface="Cambria Math"/>
                <a:cs typeface="Cambria Math"/>
              </a:rPr>
              <a:t>M</a:t>
            </a:r>
            <a:r>
              <a:rPr dirty="0" baseline="-14957" sz="1950" spc="-15">
                <a:latin typeface="Cambria Math"/>
                <a:cs typeface="Cambria Math"/>
              </a:rPr>
              <a:t>2</a:t>
            </a:r>
            <a:r>
              <a:rPr dirty="0" sz="1800" spc="-10">
                <a:latin typeface="Times New Roman"/>
                <a:cs typeface="Times New Roman"/>
              </a:rPr>
              <a:t>)</a:t>
            </a:r>
            <a:r>
              <a:rPr dirty="0" sz="1800" spc="-1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lvl="1" marL="911225" indent="-30099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911225" algn="l"/>
                <a:tab pos="2096135" algn="l"/>
                <a:tab pos="2516505" algn="l"/>
                <a:tab pos="3001645" algn="l"/>
                <a:tab pos="3430904" algn="l"/>
              </a:tabLst>
            </a:pPr>
            <a:r>
              <a:rPr dirty="0" sz="1800">
                <a:latin typeface="Calibri"/>
                <a:cs typeface="Calibri"/>
              </a:rPr>
              <a:t>either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both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 spc="-2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2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80" i="1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lvl="1" marL="920115" indent="-30988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920115" algn="l"/>
                <a:tab pos="1776095" algn="l"/>
                <a:tab pos="2201545" algn="l"/>
                <a:tab pos="2686050" algn="l"/>
                <a:tab pos="3110865" algn="l"/>
              </a:tabLst>
            </a:pPr>
            <a:r>
              <a:rPr dirty="0" sz="1800">
                <a:latin typeface="Calibri"/>
                <a:cs typeface="Calibri"/>
              </a:rPr>
              <a:t>none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 spc="-25">
                <a:latin typeface="Calibri"/>
                <a:cs typeface="Calibri"/>
              </a:rPr>
              <a:t>and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mbria Math"/>
                <a:cs typeface="Cambria Math"/>
              </a:rPr>
              <a:t>M</a:t>
            </a:r>
            <a:r>
              <a:rPr dirty="0" baseline="-14957" sz="1950" spc="-37">
                <a:latin typeface="Cambria Math"/>
                <a:cs typeface="Cambria Math"/>
              </a:rPr>
              <a:t>2</a:t>
            </a:r>
            <a:r>
              <a:rPr dirty="0" baseline="-14957" sz="1950">
                <a:latin typeface="Cambria Math"/>
                <a:cs typeface="Cambria Math"/>
              </a:rPr>
              <a:t>	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P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800">
              <a:latin typeface="Calibri"/>
              <a:cs typeface="Calibri"/>
            </a:endParaRPr>
          </a:p>
          <a:p>
            <a:pPr marL="100965">
              <a:lnSpc>
                <a:spcPct val="100000"/>
              </a:lnSpc>
              <a:tabLst>
                <a:tab pos="1810385" algn="l"/>
                <a:tab pos="4133215" algn="l"/>
                <a:tab pos="4787265" algn="l"/>
              </a:tabLst>
            </a:pPr>
            <a:r>
              <a:rPr dirty="0" sz="1800">
                <a:latin typeface="Cambria Math"/>
                <a:cs typeface="Cambria Math"/>
              </a:rPr>
              <a:t>𝐼𝑁𝐹𝐼𝑁𝐼𝑇𝐸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419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=</a:t>
            </a:r>
            <a:r>
              <a:rPr dirty="0" sz="1800">
                <a:latin typeface="Cambria Math"/>
                <a:cs typeface="Cambria Math"/>
              </a:rPr>
              <a:t>	&lt;</a:t>
            </a:r>
            <a:r>
              <a:rPr dirty="0" sz="1800" spc="1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1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&gt;</a:t>
            </a:r>
            <a:r>
              <a:rPr dirty="0" sz="1800" spc="1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𝑀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𝑖𝑠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𝑎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𝑇𝑀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𝑎𝑛𝑑</a:t>
            </a:r>
            <a:r>
              <a:rPr dirty="0" sz="1800">
                <a:latin typeface="Cambria Math"/>
                <a:cs typeface="Cambria Math"/>
              </a:rPr>
              <a:t>	𝐿</a:t>
            </a:r>
            <a:r>
              <a:rPr dirty="0" sz="1800" spc="400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𝑀</a:t>
            </a:r>
            <a:r>
              <a:rPr dirty="0" sz="1800">
                <a:latin typeface="Cambria Math"/>
                <a:cs typeface="Cambria Math"/>
              </a:rPr>
              <a:t>	=</a:t>
            </a:r>
            <a:r>
              <a:rPr dirty="0" sz="1800" spc="75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∞}.</a:t>
            </a:r>
            <a:endParaRPr sz="1800">
              <a:latin typeface="Cambria Math"/>
              <a:cs typeface="Cambria Math"/>
            </a:endParaRPr>
          </a:p>
          <a:p>
            <a:pPr marL="3930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93065" algn="l"/>
              </a:tabLst>
            </a:pPr>
            <a:r>
              <a:rPr dirty="0" sz="1800">
                <a:latin typeface="Cambria Math"/>
                <a:cs typeface="Cambria Math"/>
              </a:rPr>
              <a:t>A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TM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accepts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all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inputs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is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in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the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 spc="-20">
                <a:latin typeface="Cambria Math"/>
                <a:cs typeface="Cambria Math"/>
              </a:rPr>
              <a:t>set.</a:t>
            </a:r>
            <a:endParaRPr sz="1800">
              <a:latin typeface="Cambria Math"/>
              <a:cs typeface="Cambria Math"/>
            </a:endParaRPr>
          </a:p>
          <a:p>
            <a:pPr marL="3930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93065" algn="l"/>
              </a:tabLst>
            </a:pPr>
            <a:r>
              <a:rPr dirty="0" sz="1800">
                <a:latin typeface="Cambria Math"/>
                <a:cs typeface="Cambria Math"/>
              </a:rPr>
              <a:t>A</a:t>
            </a:r>
            <a:r>
              <a:rPr dirty="0" sz="1800" spc="-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TM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rejects all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inputs</a:t>
            </a:r>
            <a:r>
              <a:rPr dirty="0" sz="1800" spc="-6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is not</a:t>
            </a:r>
            <a:r>
              <a:rPr dirty="0" sz="1800" spc="-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in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the</a:t>
            </a:r>
            <a:r>
              <a:rPr dirty="0" sz="1800" spc="-35">
                <a:latin typeface="Cambria Math"/>
                <a:cs typeface="Cambria Math"/>
              </a:rPr>
              <a:t> </a:t>
            </a:r>
            <a:r>
              <a:rPr dirty="0" sz="1800" spc="-20">
                <a:latin typeface="Cambria Math"/>
                <a:cs typeface="Cambria Math"/>
              </a:rPr>
              <a:t>set.</a:t>
            </a:r>
            <a:endParaRPr sz="1800">
              <a:latin typeface="Cambria Math"/>
              <a:cs typeface="Cambria Math"/>
            </a:endParaRPr>
          </a:p>
          <a:p>
            <a:pPr marL="393700" marR="55880" indent="-342900">
              <a:lnSpc>
                <a:spcPct val="150000"/>
              </a:lnSpc>
              <a:buAutoNum type="arabicPeriod"/>
              <a:tabLst>
                <a:tab pos="393700" algn="l"/>
              </a:tabLst>
            </a:pPr>
            <a:r>
              <a:rPr dirty="0" sz="1800">
                <a:latin typeface="Cambria Math"/>
                <a:cs typeface="Cambria Math"/>
              </a:rPr>
              <a:t>If</a:t>
            </a:r>
            <a:r>
              <a:rPr dirty="0" sz="1800" spc="14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|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)|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|L(</a:t>
            </a:r>
            <a:r>
              <a:rPr dirty="0" sz="1800">
                <a:latin typeface="Cambria Math"/>
                <a:cs typeface="Cambria Math"/>
              </a:rPr>
              <a:t>M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)|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both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either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infinite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finite,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either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both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respectively.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02019" y="6254053"/>
            <a:ext cx="5545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Therefore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𝐼𝑁𝐹𝐼𝑁𝐼𝑇𝐸</a:t>
            </a:r>
            <a:r>
              <a:rPr dirty="0" baseline="-14957" sz="1950">
                <a:latin typeface="Cambria Math"/>
                <a:cs typeface="Cambria Math"/>
              </a:rPr>
              <a:t>𝑇𝑀</a:t>
            </a:r>
            <a:r>
              <a:rPr dirty="0" baseline="-14957" sz="1950" spc="16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is</a:t>
            </a:r>
            <a:r>
              <a:rPr dirty="0" sz="1800" spc="-5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undecidable</a:t>
            </a:r>
            <a:r>
              <a:rPr dirty="0" sz="1800" spc="-5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by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Rice’s</a:t>
            </a:r>
            <a:r>
              <a:rPr dirty="0" sz="1800" spc="-2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theorem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424165" y="6425628"/>
            <a:ext cx="180975" cy="2070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25">
                <a:solidFill>
                  <a:srgbClr val="888888"/>
                </a:solidFill>
                <a:latin typeface="Calibri"/>
                <a:cs typeface="Calibri"/>
              </a:rPr>
              <a:t>34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003" y="801437"/>
            <a:ext cx="285686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Language</a:t>
            </a:r>
            <a:r>
              <a:rPr dirty="0" spc="-105"/>
              <a:t> </a:t>
            </a:r>
            <a:r>
              <a:rPr dirty="0" spc="-10"/>
              <a:t>Hierarchy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249" y="1828082"/>
            <a:ext cx="4207144" cy="404308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449229" y="1964014"/>
            <a:ext cx="3261995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001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Except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enumerator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(check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Sipser),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all.</a:t>
            </a:r>
            <a:endParaRPr sz="1800">
              <a:latin typeface="Calibri"/>
              <a:cs typeface="Calibri"/>
            </a:endParaRPr>
          </a:p>
          <a:p>
            <a:pPr marL="12700" marR="365125">
              <a:lnSpc>
                <a:spcPct val="100000"/>
              </a:lnSpc>
              <a:spcBef>
                <a:spcPts val="2160"/>
              </a:spcBef>
            </a:pPr>
            <a:r>
              <a:rPr dirty="0" sz="1800" spc="-30">
                <a:latin typeface="Calibri"/>
                <a:cs typeface="Calibri"/>
              </a:rPr>
              <a:t>You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10">
                <a:latin typeface="Calibri"/>
                <a:cs typeface="Calibri"/>
              </a:rPr>
              <a:t> closure properties.</a:t>
            </a:r>
            <a:endParaRPr sz="1800">
              <a:latin typeface="Calibri"/>
              <a:cs typeface="Calibri"/>
            </a:endParaRPr>
          </a:p>
          <a:p>
            <a:pPr marL="12700" marR="214629">
              <a:lnSpc>
                <a:spcPct val="100000"/>
              </a:lnSpc>
              <a:spcBef>
                <a:spcPts val="2160"/>
              </a:spcBef>
            </a:pPr>
            <a:r>
              <a:rPr dirty="0" sz="1800" spc="-30">
                <a:latin typeface="Calibri"/>
                <a:cs typeface="Calibri"/>
              </a:rPr>
              <a:t>You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examples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distinguish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circles.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160"/>
              </a:spcBef>
            </a:pPr>
            <a:r>
              <a:rPr dirty="0" sz="1800" spc="-30">
                <a:latin typeface="Calibri"/>
                <a:cs typeface="Calibri"/>
              </a:rPr>
              <a:t>You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theorems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allow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distinguish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circles.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1367" y="4747226"/>
            <a:ext cx="6458585" cy="1534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Calibri"/>
                <a:cs typeface="Calibri"/>
                <a:hlinkClick r:id="rId2"/>
              </a:rPr>
              <a:t>Theory</a:t>
            </a:r>
            <a:r>
              <a:rPr dirty="0" u="sng" sz="1800" spc="-65" b="1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sng" sz="1800" b="1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Calibri"/>
                <a:cs typeface="Calibri"/>
                <a:hlinkClick r:id="rId2"/>
              </a:rPr>
              <a:t>of</a:t>
            </a:r>
            <a:r>
              <a:rPr dirty="0" u="sng" sz="1800" spc="-25" b="1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sng" sz="1800" b="1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Calibri"/>
                <a:cs typeface="Calibri"/>
                <a:hlinkClick r:id="rId2"/>
              </a:rPr>
              <a:t>Computation</a:t>
            </a:r>
            <a:r>
              <a:rPr dirty="0" u="sng" sz="1800" spc="-60" b="1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sng" sz="1800" b="1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Calibri"/>
                <a:cs typeface="Calibri"/>
                <a:hlinkClick r:id="rId2"/>
              </a:rPr>
              <a:t>in</a:t>
            </a:r>
            <a:r>
              <a:rPr dirty="0" u="sng" sz="1800" spc="-25" b="1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sng" sz="1800" b="1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Calibri"/>
                <a:cs typeface="Calibri"/>
                <a:hlinkClick r:id="rId2"/>
              </a:rPr>
              <a:t>12</a:t>
            </a:r>
            <a:r>
              <a:rPr dirty="0" u="sng" sz="1800" spc="25" b="1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sng" sz="1800" b="1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Calibri"/>
                <a:cs typeface="Calibri"/>
                <a:hlinkClick r:id="rId2"/>
              </a:rPr>
              <a:t>Hours</a:t>
            </a:r>
            <a:r>
              <a:rPr dirty="0" sz="1800" spc="-65" b="1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at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Easy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Theory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35" b="1">
                <a:latin typeface="Calibri"/>
                <a:cs typeface="Calibri"/>
              </a:rPr>
              <a:t>YouTube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Channel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800">
              <a:latin typeface="Calibri"/>
              <a:cs typeface="Calibri"/>
            </a:endParaRPr>
          </a:p>
          <a:p>
            <a:pPr marL="12700" marR="1594485">
              <a:lnSpc>
                <a:spcPct val="150000"/>
              </a:lnSpc>
            </a:pPr>
            <a:r>
              <a:rPr dirty="0" sz="1800">
                <a:latin typeface="Times New Roman"/>
                <a:cs typeface="Times New Roman"/>
              </a:rPr>
              <a:t>Email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u="sng" sz="1800" spc="-1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Times New Roman"/>
                <a:cs typeface="Times New Roman"/>
                <a:hlinkClick r:id="rId3"/>
              </a:rPr>
              <a:t>chunchuan.lyu@xjtlu.edu.cn</a:t>
            </a:r>
            <a:r>
              <a:rPr dirty="0" sz="1800" spc="65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time </a:t>
            </a:r>
            <a:r>
              <a:rPr dirty="0" sz="1800" spc="-25">
                <a:latin typeface="Times New Roman"/>
                <a:cs typeface="Times New Roman"/>
              </a:rPr>
              <a:t>TAs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will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here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QA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Thursday.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7952" y="890664"/>
            <a:ext cx="601726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Highly</a:t>
            </a:r>
            <a:r>
              <a:rPr dirty="0" spc="-95"/>
              <a:t> </a:t>
            </a:r>
            <a:r>
              <a:rPr dirty="0" spc="-10"/>
              <a:t>Recommended</a:t>
            </a:r>
            <a:r>
              <a:rPr dirty="0" spc="-50"/>
              <a:t> </a:t>
            </a:r>
            <a:r>
              <a:rPr dirty="0"/>
              <a:t>Revision</a:t>
            </a:r>
            <a:r>
              <a:rPr dirty="0" spc="-85"/>
              <a:t> </a:t>
            </a:r>
            <a:r>
              <a:rPr dirty="0" spc="-10"/>
              <a:t>Resources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663" y="1577340"/>
            <a:ext cx="8046720" cy="304495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391242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3116"/>
            <a:ext cx="9144000" cy="215265"/>
            <a:chOff x="0" y="6643116"/>
            <a:chExt cx="9144000" cy="21526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3116"/>
              <a:ext cx="9144000" cy="2743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0548"/>
              <a:ext cx="9144000" cy="18745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054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2735" y="5969436"/>
            <a:ext cx="1812759" cy="37398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4044" y="5954306"/>
            <a:ext cx="323942" cy="405676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2199132" y="2830067"/>
            <a:ext cx="4732020" cy="1148080"/>
          </a:xfrm>
          <a:custGeom>
            <a:avLst/>
            <a:gdLst/>
            <a:ahLst/>
            <a:cxnLst/>
            <a:rect l="l" t="t" r="r" b="b"/>
            <a:pathLst>
              <a:path w="4732020" h="1148079">
                <a:moveTo>
                  <a:pt x="4732020" y="0"/>
                </a:moveTo>
                <a:lnTo>
                  <a:pt x="0" y="0"/>
                </a:lnTo>
                <a:lnTo>
                  <a:pt x="0" y="1147572"/>
                </a:lnTo>
                <a:lnTo>
                  <a:pt x="4732020" y="1147572"/>
                </a:lnTo>
                <a:lnTo>
                  <a:pt x="4732020" y="0"/>
                </a:lnTo>
                <a:close/>
              </a:path>
            </a:pathLst>
          </a:custGeom>
          <a:solidFill>
            <a:srgbClr val="00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57982" y="2847492"/>
            <a:ext cx="3825875" cy="9417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0" b="1">
                <a:solidFill>
                  <a:srgbClr val="FFFFFF"/>
                </a:solidFill>
                <a:latin typeface="Calibri"/>
                <a:cs typeface="Calibri"/>
              </a:rPr>
              <a:t>THANK</a:t>
            </a:r>
            <a:r>
              <a:rPr dirty="0" sz="60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000" spc="-40" b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93308" y="5920740"/>
            <a:ext cx="2107691" cy="457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643116"/>
            <a:ext cx="9144000" cy="215265"/>
            <a:chOff x="0" y="6643116"/>
            <a:chExt cx="9144000" cy="2152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43116"/>
              <a:ext cx="9144000" cy="27431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70548"/>
              <a:ext cx="9144000" cy="18745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667054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0768" y="5934456"/>
            <a:ext cx="356615" cy="4434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7787" y="243440"/>
            <a:ext cx="491934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0">
                <a:solidFill>
                  <a:srgbClr val="000044"/>
                </a:solidFill>
                <a:latin typeface="Calibri"/>
                <a:cs typeface="Calibri"/>
              </a:rPr>
              <a:t>Nondeterministic</a:t>
            </a:r>
            <a:r>
              <a:rPr dirty="0" sz="2800" spc="-5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44"/>
                </a:solidFill>
                <a:latin typeface="Calibri"/>
                <a:cs typeface="Calibri"/>
              </a:rPr>
              <a:t>Finite</a:t>
            </a:r>
            <a:r>
              <a:rPr dirty="0" sz="2800" spc="-4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44"/>
                </a:solidFill>
                <a:latin typeface="Calibri"/>
                <a:cs typeface="Calibri"/>
              </a:rPr>
              <a:t>Automata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5121" y="1389175"/>
            <a:ext cx="5781975" cy="460285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085765" y="2629766"/>
            <a:ext cx="161925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Accept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as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branch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can </a:t>
            </a:r>
            <a:r>
              <a:rPr dirty="0" sz="1800">
                <a:latin typeface="Calibri"/>
                <a:cs typeface="Calibri"/>
              </a:rPr>
              <a:t>accept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867" y="1032587"/>
            <a:ext cx="6820155" cy="233022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3116"/>
            <a:ext cx="9144000" cy="215265"/>
            <a:chOff x="0" y="6643116"/>
            <a:chExt cx="9144000" cy="21526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3116"/>
              <a:ext cx="9144000" cy="2743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0548"/>
              <a:ext cx="9144000" cy="18745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054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0768" y="5934456"/>
            <a:ext cx="356615" cy="44348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9743" rIns="0" bIns="0" rtlCol="0" vert="horz">
            <a:spAutoFit/>
          </a:bodyPr>
          <a:lstStyle/>
          <a:p>
            <a:pPr marL="27749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Nondeterministic</a:t>
            </a:r>
            <a:r>
              <a:rPr dirty="0" spc="-50"/>
              <a:t> </a:t>
            </a:r>
            <a:r>
              <a:rPr dirty="0"/>
              <a:t>Finite</a:t>
            </a:r>
            <a:r>
              <a:rPr dirty="0" spc="-45"/>
              <a:t> </a:t>
            </a:r>
            <a:r>
              <a:rPr dirty="0" spc="-10"/>
              <a:t>Automata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6170447" y="1905257"/>
            <a:ext cx="258826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Multiple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transition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same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same </a:t>
            </a:r>
            <a:r>
              <a:rPr dirty="0" sz="1800">
                <a:latin typeface="Calibri"/>
                <a:cs typeface="Calibri"/>
              </a:rPr>
              <a:t>string,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defined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transition </a:t>
            </a:r>
            <a:r>
              <a:rPr dirty="0" sz="1800">
                <a:latin typeface="Calibri"/>
                <a:cs typeface="Calibri"/>
              </a:rPr>
              <a:t>function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range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power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7323" y="4129642"/>
            <a:ext cx="7667741" cy="1305825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173736" y="2327147"/>
            <a:ext cx="5770245" cy="480059"/>
            <a:chOff x="173736" y="2327147"/>
            <a:chExt cx="5770245" cy="480059"/>
          </a:xfrm>
        </p:grpSpPr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736" y="2327147"/>
              <a:ext cx="5769864" cy="48006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24028" y="2354580"/>
              <a:ext cx="5669280" cy="379730"/>
            </a:xfrm>
            <a:custGeom>
              <a:avLst/>
              <a:gdLst/>
              <a:ahLst/>
              <a:cxnLst/>
              <a:rect l="l" t="t" r="r" b="b"/>
              <a:pathLst>
                <a:path w="5669280" h="379730">
                  <a:moveTo>
                    <a:pt x="0" y="0"/>
                  </a:moveTo>
                  <a:lnTo>
                    <a:pt x="5669280" y="0"/>
                  </a:lnTo>
                  <a:lnTo>
                    <a:pt x="5669280" y="379475"/>
                  </a:lnTo>
                  <a:lnTo>
                    <a:pt x="0" y="3794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9743" rIns="0" bIns="0" rtlCol="0" vert="horz">
            <a:spAutoFit/>
          </a:bodyPr>
          <a:lstStyle/>
          <a:p>
            <a:pPr marL="27749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Nondeterministic</a:t>
            </a:r>
            <a:r>
              <a:rPr dirty="0" spc="-50"/>
              <a:t> </a:t>
            </a:r>
            <a:r>
              <a:rPr dirty="0"/>
              <a:t>Finite</a:t>
            </a:r>
            <a:r>
              <a:rPr dirty="0" spc="-45"/>
              <a:t> </a:t>
            </a:r>
            <a:r>
              <a:rPr dirty="0" spc="-10"/>
              <a:t>Automata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7787" y="1695982"/>
            <a:ext cx="6178550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Theorem:</a:t>
            </a:r>
            <a:endParaRPr sz="1800">
              <a:latin typeface="Calibri"/>
              <a:cs typeface="Calibri"/>
            </a:endParaRPr>
          </a:p>
          <a:p>
            <a:pPr marL="12700" marR="60071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Every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nondeterministic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finite automaton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has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equivalent deterministic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finite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automaton.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Proof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idea: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Construct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DFA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corresponds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NFA.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9743" rIns="0" bIns="0" rtlCol="0" vert="horz">
            <a:spAutoFit/>
          </a:bodyPr>
          <a:lstStyle/>
          <a:p>
            <a:pPr marL="277495">
              <a:lnSpc>
                <a:spcPct val="100000"/>
              </a:lnSpc>
              <a:spcBef>
                <a:spcPts val="105"/>
              </a:spcBef>
            </a:pPr>
            <a:r>
              <a:rPr dirty="0"/>
              <a:t>Regular</a:t>
            </a:r>
            <a:r>
              <a:rPr dirty="0" spc="-80"/>
              <a:t> </a:t>
            </a:r>
            <a:r>
              <a:rPr dirty="0"/>
              <a:t>Language</a:t>
            </a:r>
            <a:r>
              <a:rPr dirty="0" spc="-95"/>
              <a:t> </a:t>
            </a:r>
            <a:r>
              <a:rPr dirty="0"/>
              <a:t>Closure</a:t>
            </a:r>
            <a:r>
              <a:rPr dirty="0" spc="-100"/>
              <a:t> </a:t>
            </a:r>
            <a:r>
              <a:rPr dirty="0" spc="-10"/>
              <a:t>Properties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7787" y="2294849"/>
            <a:ext cx="661670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Theorem</a:t>
            </a:r>
            <a:endParaRPr sz="1800">
              <a:latin typeface="Calibri"/>
              <a:cs typeface="Calibri"/>
            </a:endParaRPr>
          </a:p>
          <a:p>
            <a:pPr marL="12700" marR="4381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closed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complement,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union, intersection, concatenation,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Kleene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star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Prove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constructing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DFA/NFA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relying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proven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closure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property.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753" y="1345621"/>
            <a:ext cx="8125883" cy="311458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3116"/>
            <a:ext cx="9144000" cy="215265"/>
            <a:chOff x="0" y="6643116"/>
            <a:chExt cx="9144000" cy="21526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3116"/>
              <a:ext cx="9144000" cy="2743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0548"/>
              <a:ext cx="9144000" cy="18745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054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0768" y="5934456"/>
            <a:ext cx="356615" cy="44348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9743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05"/>
              </a:spcBef>
            </a:pPr>
            <a:r>
              <a:rPr dirty="0"/>
              <a:t>Regular</a:t>
            </a:r>
            <a:r>
              <a:rPr dirty="0" spc="-90"/>
              <a:t> </a:t>
            </a:r>
            <a:r>
              <a:rPr dirty="0" spc="-10"/>
              <a:t>Expression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34070" y="4776744"/>
            <a:ext cx="688022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Theorem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language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regular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if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only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if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some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regular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expression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describes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Proof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idea: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Build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NFA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through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its’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closure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property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build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generalized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NFA </a:t>
            </a:r>
            <a:r>
              <a:rPr dirty="0" sz="1800">
                <a:latin typeface="Calibri"/>
                <a:cs typeface="Calibri"/>
              </a:rPr>
              <a:t>whose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transitions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041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105"/>
              </a:spcBef>
            </a:pPr>
            <a:r>
              <a:rPr dirty="0"/>
              <a:t>Regular</a:t>
            </a:r>
            <a:r>
              <a:rPr dirty="0" spc="-75"/>
              <a:t> </a:t>
            </a:r>
            <a:r>
              <a:rPr dirty="0"/>
              <a:t>Language</a:t>
            </a:r>
            <a:r>
              <a:rPr dirty="0" spc="-95"/>
              <a:t> </a:t>
            </a:r>
            <a:r>
              <a:rPr dirty="0"/>
              <a:t>Pumping</a:t>
            </a:r>
            <a:r>
              <a:rPr dirty="0" spc="-60"/>
              <a:t> </a:t>
            </a:r>
            <a:r>
              <a:rPr dirty="0" spc="-10"/>
              <a:t>Lemma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981" y="1346321"/>
            <a:ext cx="7421633" cy="176694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609499" y="3830993"/>
            <a:ext cx="2756535" cy="2061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Proof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idea:</a:t>
            </a:r>
            <a:endParaRPr sz="1800">
              <a:latin typeface="Calibri"/>
              <a:cs typeface="Calibri"/>
            </a:endParaRPr>
          </a:p>
          <a:p>
            <a:pPr marL="45085" marR="194945">
              <a:lnSpc>
                <a:spcPct val="100000"/>
              </a:lnSpc>
            </a:pPr>
            <a:r>
              <a:rPr dirty="0" sz="1800" spc="-20">
                <a:latin typeface="Calibri"/>
                <a:cs typeface="Calibri"/>
              </a:rPr>
              <a:t>DFA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cannot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recognize </a:t>
            </a:r>
            <a:r>
              <a:rPr dirty="0" sz="1800">
                <a:latin typeface="Calibri"/>
                <a:cs typeface="Calibri"/>
              </a:rPr>
              <a:t>arbitrary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long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strings </a:t>
            </a:r>
            <a:r>
              <a:rPr dirty="0" sz="1800">
                <a:latin typeface="Calibri"/>
                <a:cs typeface="Calibri"/>
              </a:rPr>
              <a:t>without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repeating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Application: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800" spc="55">
                <a:latin typeface="Cambria Math"/>
                <a:cs typeface="Cambria Math"/>
              </a:rPr>
              <a:t>{0</a:t>
            </a:r>
            <a:r>
              <a:rPr dirty="0" baseline="27777" sz="1950" spc="82">
                <a:latin typeface="Cambria Math"/>
                <a:cs typeface="Cambria Math"/>
              </a:rPr>
              <a:t>𝑛</a:t>
            </a:r>
            <a:r>
              <a:rPr dirty="0" sz="1800" spc="55">
                <a:latin typeface="Cambria Math"/>
                <a:cs typeface="Cambria Math"/>
              </a:rPr>
              <a:t>1</a:t>
            </a:r>
            <a:r>
              <a:rPr dirty="0" baseline="27777" sz="1950" spc="82">
                <a:latin typeface="Cambria Math"/>
                <a:cs typeface="Cambria Math"/>
              </a:rPr>
              <a:t>𝑛</a:t>
            </a:r>
            <a:r>
              <a:rPr dirty="0" sz="1800" spc="55">
                <a:latin typeface="Cambria Math"/>
                <a:cs typeface="Cambria Math"/>
              </a:rPr>
              <a:t>|𝑛</a:t>
            </a:r>
            <a:r>
              <a:rPr dirty="0" sz="1800" spc="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1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0}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non </a:t>
            </a:r>
            <a:r>
              <a:rPr dirty="0" sz="1800" spc="-10">
                <a:latin typeface="Calibri"/>
                <a:cs typeface="Calibri"/>
              </a:rPr>
              <a:t>regular.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751" y="3920294"/>
            <a:ext cx="3540230" cy="14238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>Xi'an Jiaotong-Liverpool University</Company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 Ennis</dc:creator>
  <dc:title>XJTLU</dc:title>
  <dcterms:created xsi:type="dcterms:W3CDTF">2024-12-17T07:51:05Z</dcterms:created>
  <dcterms:modified xsi:type="dcterms:W3CDTF">2024-12-17T07:51:05Z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0x0101000C92E395E8E08542BE84397FDFC4739E</vt:lpwstr>
  </property>
  <property fmtid="{D5CDD505-2E9C-101B-9397-08002B2CF9AE}" pid="3" name="Created">
    <vt:filetime>2023-12-11T00:00:00Z</vt:filetime>
  </property>
  <property fmtid="{D5CDD505-2E9C-101B-9397-08002B2CF9AE}" pid="4" name="Creator">
    <vt:lpwstr>Acrobat PDFMaker 20 for PowerPoint</vt:lpwstr>
  </property>
  <property fmtid="{D5CDD505-2E9C-101B-9397-08002B2CF9AE}" pid="5" name="LastSaved">
    <vt:filetime>2024-12-17T00:00:00Z</vt:filetime>
  </property>
  <property fmtid="{D5CDD505-2E9C-101B-9397-08002B2CF9AE}" pid="6" name="Producer">
    <vt:lpwstr>Adobe PDF Library 20.13.106</vt:lpwstr>
  </property>
</Properties>
</file>