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03899" y="1354121"/>
            <a:ext cx="7085600" cy="1369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45699" y="4030248"/>
            <a:ext cx="7402000" cy="115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6000" y="7328154"/>
            <a:ext cx="10080000" cy="2688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6000" y="7355039"/>
            <a:ext cx="10080000" cy="20495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06000" y="7355039"/>
            <a:ext cx="10080625" cy="0"/>
          </a:xfrm>
          <a:custGeom>
            <a:avLst/>
            <a:gdLst/>
            <a:ahLst/>
            <a:cxnLst/>
            <a:rect l="l" t="t" r="r" b="b"/>
            <a:pathLst>
              <a:path w="10080625" h="0">
                <a:moveTo>
                  <a:pt x="10080000" y="0"/>
                </a:moveTo>
                <a:lnTo>
                  <a:pt x="0" y="0"/>
                </a:lnTo>
              </a:path>
            </a:pathLst>
          </a:custGeom>
          <a:ln w="10499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601440" y="6535200"/>
            <a:ext cx="393119" cy="4905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9779" y="380365"/>
            <a:ext cx="8893840" cy="4959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9943" y="1200625"/>
            <a:ext cx="8638540" cy="2950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.png"/><Relationship Id="rId10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Relationship Id="rId12" Type="http://schemas.openxmlformats.org/officeDocument/2006/relationships/image" Target="../media/image104.png"/><Relationship Id="rId13" Type="http://schemas.openxmlformats.org/officeDocument/2006/relationships/image" Target="../media/image105.png"/><Relationship Id="rId14" Type="http://schemas.openxmlformats.org/officeDocument/2006/relationships/image" Target="../media/image10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Relationship Id="rId10" Type="http://schemas.openxmlformats.org/officeDocument/2006/relationships/image" Target="../media/image112.png"/><Relationship Id="rId11" Type="http://schemas.openxmlformats.org/officeDocument/2006/relationships/image" Target="../media/image113.png"/><Relationship Id="rId12" Type="http://schemas.openxmlformats.org/officeDocument/2006/relationships/image" Target="../media/image114.png"/><Relationship Id="rId13" Type="http://schemas.openxmlformats.org/officeDocument/2006/relationships/image" Target="../media/image115.png"/><Relationship Id="rId14" Type="http://schemas.openxmlformats.org/officeDocument/2006/relationships/image" Target="../media/image116.png"/><Relationship Id="rId15" Type="http://schemas.openxmlformats.org/officeDocument/2006/relationships/image" Target="../media/image117.png"/><Relationship Id="rId16" Type="http://schemas.openxmlformats.org/officeDocument/2006/relationships/image" Target="../media/image118.png"/><Relationship Id="rId17" Type="http://schemas.openxmlformats.org/officeDocument/2006/relationships/image" Target="../media/image119.png"/><Relationship Id="rId18" Type="http://schemas.openxmlformats.org/officeDocument/2006/relationships/image" Target="../media/image120.png"/><Relationship Id="rId19" Type="http://schemas.openxmlformats.org/officeDocument/2006/relationships/image" Target="../media/image121.png"/><Relationship Id="rId20" Type="http://schemas.openxmlformats.org/officeDocument/2006/relationships/image" Target="../media/image122.png"/><Relationship Id="rId21" Type="http://schemas.openxmlformats.org/officeDocument/2006/relationships/image" Target="../media/image123.png"/><Relationship Id="rId22" Type="http://schemas.openxmlformats.org/officeDocument/2006/relationships/image" Target="../media/image124.png"/><Relationship Id="rId23" Type="http://schemas.openxmlformats.org/officeDocument/2006/relationships/image" Target="../media/image125.png"/><Relationship Id="rId24" Type="http://schemas.openxmlformats.org/officeDocument/2006/relationships/image" Target="../media/image126.png"/><Relationship Id="rId25" Type="http://schemas.openxmlformats.org/officeDocument/2006/relationships/image" Target="../media/image127.png"/><Relationship Id="rId26" Type="http://schemas.openxmlformats.org/officeDocument/2006/relationships/image" Target="../media/image128.png"/><Relationship Id="rId27" Type="http://schemas.openxmlformats.org/officeDocument/2006/relationships/image" Target="../media/image129.png"/><Relationship Id="rId28" Type="http://schemas.openxmlformats.org/officeDocument/2006/relationships/image" Target="../media/image130.png"/><Relationship Id="rId29" Type="http://schemas.openxmlformats.org/officeDocument/2006/relationships/image" Target="../media/image131.png"/><Relationship Id="rId30" Type="http://schemas.openxmlformats.org/officeDocument/2006/relationships/image" Target="../media/image132.png"/><Relationship Id="rId31" Type="http://schemas.openxmlformats.org/officeDocument/2006/relationships/image" Target="../media/image133.png"/><Relationship Id="rId32" Type="http://schemas.openxmlformats.org/officeDocument/2006/relationships/image" Target="../media/image134.png"/><Relationship Id="rId33" Type="http://schemas.openxmlformats.org/officeDocument/2006/relationships/image" Target="../media/image135.png"/><Relationship Id="rId34" Type="http://schemas.openxmlformats.org/officeDocument/2006/relationships/image" Target="../media/image136.png"/><Relationship Id="rId35" Type="http://schemas.openxmlformats.org/officeDocument/2006/relationships/image" Target="../media/image137.png"/><Relationship Id="rId36" Type="http://schemas.openxmlformats.org/officeDocument/2006/relationships/image" Target="../media/image138.png"/><Relationship Id="rId37" Type="http://schemas.openxmlformats.org/officeDocument/2006/relationships/image" Target="../media/image139.png"/><Relationship Id="rId38" Type="http://schemas.openxmlformats.org/officeDocument/2006/relationships/image" Target="../media/image140.png"/><Relationship Id="rId39" Type="http://schemas.openxmlformats.org/officeDocument/2006/relationships/image" Target="../media/image141.png"/><Relationship Id="rId40" Type="http://schemas.openxmlformats.org/officeDocument/2006/relationships/image" Target="../media/image14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Relationship Id="rId9" Type="http://schemas.openxmlformats.org/officeDocument/2006/relationships/image" Target="../media/image151.png"/><Relationship Id="rId10" Type="http://schemas.openxmlformats.org/officeDocument/2006/relationships/image" Target="../media/image152.png"/><Relationship Id="rId11" Type="http://schemas.openxmlformats.org/officeDocument/2006/relationships/image" Target="../media/image153.png"/><Relationship Id="rId12" Type="http://schemas.openxmlformats.org/officeDocument/2006/relationships/image" Target="../media/image154.png"/><Relationship Id="rId13" Type="http://schemas.openxmlformats.org/officeDocument/2006/relationships/image" Target="../media/image155.png"/><Relationship Id="rId14" Type="http://schemas.openxmlformats.org/officeDocument/2006/relationships/image" Target="../media/image156.png"/><Relationship Id="rId15" Type="http://schemas.openxmlformats.org/officeDocument/2006/relationships/image" Target="../media/image157.png"/><Relationship Id="rId16" Type="http://schemas.openxmlformats.org/officeDocument/2006/relationships/image" Target="../media/image158.png"/><Relationship Id="rId17" Type="http://schemas.openxmlformats.org/officeDocument/2006/relationships/image" Target="../media/image159.png"/><Relationship Id="rId18" Type="http://schemas.openxmlformats.org/officeDocument/2006/relationships/image" Target="../media/image160.png"/><Relationship Id="rId19" Type="http://schemas.openxmlformats.org/officeDocument/2006/relationships/image" Target="../media/image161.png"/><Relationship Id="rId20" Type="http://schemas.openxmlformats.org/officeDocument/2006/relationships/image" Target="../media/image162.png"/><Relationship Id="rId21" Type="http://schemas.openxmlformats.org/officeDocument/2006/relationships/image" Target="../media/image163.png"/><Relationship Id="rId22" Type="http://schemas.openxmlformats.org/officeDocument/2006/relationships/image" Target="../media/image164.png"/><Relationship Id="rId23" Type="http://schemas.openxmlformats.org/officeDocument/2006/relationships/image" Target="../media/image165.png"/><Relationship Id="rId24" Type="http://schemas.openxmlformats.org/officeDocument/2006/relationships/image" Target="../media/image166.png"/><Relationship Id="rId25" Type="http://schemas.openxmlformats.org/officeDocument/2006/relationships/image" Target="../media/image167.png"/><Relationship Id="rId26" Type="http://schemas.openxmlformats.org/officeDocument/2006/relationships/image" Target="../media/image168.png"/><Relationship Id="rId27" Type="http://schemas.openxmlformats.org/officeDocument/2006/relationships/image" Target="../media/image169.png"/><Relationship Id="rId28" Type="http://schemas.openxmlformats.org/officeDocument/2006/relationships/image" Target="../media/image170.png"/><Relationship Id="rId29" Type="http://schemas.openxmlformats.org/officeDocument/2006/relationships/image" Target="../media/image171.png"/><Relationship Id="rId30" Type="http://schemas.openxmlformats.org/officeDocument/2006/relationships/image" Target="../media/image172.png"/><Relationship Id="rId31" Type="http://schemas.openxmlformats.org/officeDocument/2006/relationships/image" Target="../media/image173.png"/><Relationship Id="rId32" Type="http://schemas.openxmlformats.org/officeDocument/2006/relationships/image" Target="../media/image174.png"/><Relationship Id="rId33" Type="http://schemas.openxmlformats.org/officeDocument/2006/relationships/image" Target="../media/image175.png"/><Relationship Id="rId34" Type="http://schemas.openxmlformats.org/officeDocument/2006/relationships/image" Target="../media/image176.png"/><Relationship Id="rId35" Type="http://schemas.openxmlformats.org/officeDocument/2006/relationships/image" Target="../media/image177.png"/><Relationship Id="rId36" Type="http://schemas.openxmlformats.org/officeDocument/2006/relationships/image" Target="../media/image178.png"/><Relationship Id="rId37" Type="http://schemas.openxmlformats.org/officeDocument/2006/relationships/image" Target="../media/image179.png"/><Relationship Id="rId38" Type="http://schemas.openxmlformats.org/officeDocument/2006/relationships/image" Target="../media/image180.png"/><Relationship Id="rId39" Type="http://schemas.openxmlformats.org/officeDocument/2006/relationships/image" Target="../media/image181.png"/><Relationship Id="rId40" Type="http://schemas.openxmlformats.org/officeDocument/2006/relationships/image" Target="../media/image182.png"/><Relationship Id="rId41" Type="http://schemas.openxmlformats.org/officeDocument/2006/relationships/image" Target="../media/image183.png"/><Relationship Id="rId42" Type="http://schemas.openxmlformats.org/officeDocument/2006/relationships/image" Target="../media/image184.png"/><Relationship Id="rId43" Type="http://schemas.openxmlformats.org/officeDocument/2006/relationships/image" Target="../media/image185.png"/><Relationship Id="rId44" Type="http://schemas.openxmlformats.org/officeDocument/2006/relationships/image" Target="../media/image186.png"/><Relationship Id="rId45" Type="http://schemas.openxmlformats.org/officeDocument/2006/relationships/image" Target="../media/image187.png"/><Relationship Id="rId46" Type="http://schemas.openxmlformats.org/officeDocument/2006/relationships/image" Target="../media/image188.png"/><Relationship Id="rId47" Type="http://schemas.openxmlformats.org/officeDocument/2006/relationships/image" Target="../media/image189.png"/><Relationship Id="rId48" Type="http://schemas.openxmlformats.org/officeDocument/2006/relationships/image" Target="../media/image190.png"/><Relationship Id="rId49" Type="http://schemas.openxmlformats.org/officeDocument/2006/relationships/image" Target="../media/image19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2.png"/><Relationship Id="rId3" Type="http://schemas.openxmlformats.org/officeDocument/2006/relationships/image" Target="../media/image193.png"/><Relationship Id="rId4" Type="http://schemas.openxmlformats.org/officeDocument/2006/relationships/image" Target="../media/image194.png"/><Relationship Id="rId5" Type="http://schemas.openxmlformats.org/officeDocument/2006/relationships/image" Target="../media/image195.png"/><Relationship Id="rId6" Type="http://schemas.openxmlformats.org/officeDocument/2006/relationships/image" Target="../media/image19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7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image" Target="../media/image202.png"/><Relationship Id="rId7" Type="http://schemas.openxmlformats.org/officeDocument/2006/relationships/image" Target="../media/image203.png"/><Relationship Id="rId8" Type="http://schemas.openxmlformats.org/officeDocument/2006/relationships/image" Target="../media/image204.png"/><Relationship Id="rId9" Type="http://schemas.openxmlformats.org/officeDocument/2006/relationships/image" Target="../media/image205.png"/><Relationship Id="rId10" Type="http://schemas.openxmlformats.org/officeDocument/2006/relationships/image" Target="../media/image206.png"/><Relationship Id="rId11" Type="http://schemas.openxmlformats.org/officeDocument/2006/relationships/image" Target="../media/image207.png"/><Relationship Id="rId12" Type="http://schemas.openxmlformats.org/officeDocument/2006/relationships/image" Target="../media/image208.png"/><Relationship Id="rId13" Type="http://schemas.openxmlformats.org/officeDocument/2006/relationships/image" Target="../media/image209.png"/><Relationship Id="rId14" Type="http://schemas.openxmlformats.org/officeDocument/2006/relationships/image" Target="../media/image210.png"/><Relationship Id="rId15" Type="http://schemas.openxmlformats.org/officeDocument/2006/relationships/image" Target="../media/image211.png"/><Relationship Id="rId16" Type="http://schemas.openxmlformats.org/officeDocument/2006/relationships/image" Target="../media/image212.png"/><Relationship Id="rId17" Type="http://schemas.openxmlformats.org/officeDocument/2006/relationships/image" Target="../media/image213.png"/><Relationship Id="rId18" Type="http://schemas.openxmlformats.org/officeDocument/2006/relationships/image" Target="../media/image214.png"/><Relationship Id="rId19" Type="http://schemas.openxmlformats.org/officeDocument/2006/relationships/image" Target="../media/image215.png"/><Relationship Id="rId20" Type="http://schemas.openxmlformats.org/officeDocument/2006/relationships/image" Target="../media/image216.png"/><Relationship Id="rId21" Type="http://schemas.openxmlformats.org/officeDocument/2006/relationships/image" Target="../media/image217.png"/><Relationship Id="rId22" Type="http://schemas.openxmlformats.org/officeDocument/2006/relationships/image" Target="../media/image218.png"/><Relationship Id="rId23" Type="http://schemas.openxmlformats.org/officeDocument/2006/relationships/image" Target="../media/image219.png"/><Relationship Id="rId24" Type="http://schemas.openxmlformats.org/officeDocument/2006/relationships/image" Target="../media/image220.png"/><Relationship Id="rId25" Type="http://schemas.openxmlformats.org/officeDocument/2006/relationships/image" Target="../media/image221.png"/><Relationship Id="rId26" Type="http://schemas.openxmlformats.org/officeDocument/2006/relationships/image" Target="../media/image222.png"/><Relationship Id="rId27" Type="http://schemas.openxmlformats.org/officeDocument/2006/relationships/image" Target="../media/image223.png"/><Relationship Id="rId28" Type="http://schemas.openxmlformats.org/officeDocument/2006/relationships/image" Target="../media/image224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image" Target="../media/image228.png"/><Relationship Id="rId6" Type="http://schemas.openxmlformats.org/officeDocument/2006/relationships/image" Target="../media/image229.png"/><Relationship Id="rId7" Type="http://schemas.openxmlformats.org/officeDocument/2006/relationships/image" Target="../media/image230.png"/><Relationship Id="rId8" Type="http://schemas.openxmlformats.org/officeDocument/2006/relationships/image" Target="../media/image231.png"/><Relationship Id="rId9" Type="http://schemas.openxmlformats.org/officeDocument/2006/relationships/image" Target="../media/image232.png"/><Relationship Id="rId10" Type="http://schemas.openxmlformats.org/officeDocument/2006/relationships/image" Target="../media/image233.png"/><Relationship Id="rId11" Type="http://schemas.openxmlformats.org/officeDocument/2006/relationships/image" Target="../media/image234.png"/><Relationship Id="rId12" Type="http://schemas.openxmlformats.org/officeDocument/2006/relationships/image" Target="../media/image235.png"/><Relationship Id="rId13" Type="http://schemas.openxmlformats.org/officeDocument/2006/relationships/image" Target="../media/image236.png"/><Relationship Id="rId14" Type="http://schemas.openxmlformats.org/officeDocument/2006/relationships/image" Target="../media/image237.png"/><Relationship Id="rId15" Type="http://schemas.openxmlformats.org/officeDocument/2006/relationships/image" Target="../media/image238.png"/><Relationship Id="rId16" Type="http://schemas.openxmlformats.org/officeDocument/2006/relationships/image" Target="../media/image239.png"/><Relationship Id="rId17" Type="http://schemas.openxmlformats.org/officeDocument/2006/relationships/image" Target="../media/image240.png"/><Relationship Id="rId18" Type="http://schemas.openxmlformats.org/officeDocument/2006/relationships/image" Target="../media/image241.png"/><Relationship Id="rId19" Type="http://schemas.openxmlformats.org/officeDocument/2006/relationships/image" Target="../media/image242.png"/><Relationship Id="rId20" Type="http://schemas.openxmlformats.org/officeDocument/2006/relationships/image" Target="../media/image243.png"/><Relationship Id="rId21" Type="http://schemas.openxmlformats.org/officeDocument/2006/relationships/image" Target="../media/image244.png"/><Relationship Id="rId22" Type="http://schemas.openxmlformats.org/officeDocument/2006/relationships/image" Target="../media/image245.png"/><Relationship Id="rId23" Type="http://schemas.openxmlformats.org/officeDocument/2006/relationships/image" Target="../media/image246.png"/><Relationship Id="rId24" Type="http://schemas.openxmlformats.org/officeDocument/2006/relationships/image" Target="../media/image247.png"/><Relationship Id="rId25" Type="http://schemas.openxmlformats.org/officeDocument/2006/relationships/image" Target="../media/image248.png"/><Relationship Id="rId26" Type="http://schemas.openxmlformats.org/officeDocument/2006/relationships/image" Target="../media/image249.png"/><Relationship Id="rId27" Type="http://schemas.openxmlformats.org/officeDocument/2006/relationships/image" Target="../media/image250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1.jpg"/><Relationship Id="rId3" Type="http://schemas.openxmlformats.org/officeDocument/2006/relationships/image" Target="../media/image25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3.png"/><Relationship Id="rId3" Type="http://schemas.openxmlformats.org/officeDocument/2006/relationships/image" Target="../media/image254.png"/><Relationship Id="rId4" Type="http://schemas.openxmlformats.org/officeDocument/2006/relationships/image" Target="../media/image255.png"/><Relationship Id="rId5" Type="http://schemas.openxmlformats.org/officeDocument/2006/relationships/image" Target="../media/image256.png"/><Relationship Id="rId6" Type="http://schemas.openxmlformats.org/officeDocument/2006/relationships/image" Target="../media/image257.png"/><Relationship Id="rId7" Type="http://schemas.openxmlformats.org/officeDocument/2006/relationships/image" Target="../media/image258.png"/><Relationship Id="rId8" Type="http://schemas.openxmlformats.org/officeDocument/2006/relationships/image" Target="../media/image259.png"/><Relationship Id="rId9" Type="http://schemas.openxmlformats.org/officeDocument/2006/relationships/image" Target="../media/image260.png"/><Relationship Id="rId10" Type="http://schemas.openxmlformats.org/officeDocument/2006/relationships/image" Target="../media/image261.png"/><Relationship Id="rId11" Type="http://schemas.openxmlformats.org/officeDocument/2006/relationships/image" Target="../media/image262.png"/><Relationship Id="rId12" Type="http://schemas.openxmlformats.org/officeDocument/2006/relationships/image" Target="../media/image263.png"/><Relationship Id="rId13" Type="http://schemas.openxmlformats.org/officeDocument/2006/relationships/image" Target="../media/image264.png"/><Relationship Id="rId14" Type="http://schemas.openxmlformats.org/officeDocument/2006/relationships/image" Target="../media/image265.png"/><Relationship Id="rId15" Type="http://schemas.openxmlformats.org/officeDocument/2006/relationships/image" Target="../media/image266.png"/><Relationship Id="rId16" Type="http://schemas.openxmlformats.org/officeDocument/2006/relationships/image" Target="../media/image267.png"/><Relationship Id="rId17" Type="http://schemas.openxmlformats.org/officeDocument/2006/relationships/image" Target="../media/image268.png"/><Relationship Id="rId18" Type="http://schemas.openxmlformats.org/officeDocument/2006/relationships/image" Target="../media/image269.png"/><Relationship Id="rId19" Type="http://schemas.openxmlformats.org/officeDocument/2006/relationships/image" Target="../media/image270.png"/><Relationship Id="rId20" Type="http://schemas.openxmlformats.org/officeDocument/2006/relationships/image" Target="../media/image271.png"/><Relationship Id="rId21" Type="http://schemas.openxmlformats.org/officeDocument/2006/relationships/image" Target="../media/image272.png"/><Relationship Id="rId22" Type="http://schemas.openxmlformats.org/officeDocument/2006/relationships/image" Target="../media/image273.png"/><Relationship Id="rId23" Type="http://schemas.openxmlformats.org/officeDocument/2006/relationships/image" Target="../media/image274.png"/><Relationship Id="rId24" Type="http://schemas.openxmlformats.org/officeDocument/2006/relationships/image" Target="../media/image275.png"/><Relationship Id="rId25" Type="http://schemas.openxmlformats.org/officeDocument/2006/relationships/image" Target="../media/image276.png"/><Relationship Id="rId26" Type="http://schemas.openxmlformats.org/officeDocument/2006/relationships/image" Target="../media/image277.png"/><Relationship Id="rId27" Type="http://schemas.openxmlformats.org/officeDocument/2006/relationships/image" Target="../media/image278.png"/><Relationship Id="rId28" Type="http://schemas.openxmlformats.org/officeDocument/2006/relationships/image" Target="../media/image279.png"/><Relationship Id="rId29" Type="http://schemas.openxmlformats.org/officeDocument/2006/relationships/image" Target="../media/image280.png"/><Relationship Id="rId30" Type="http://schemas.openxmlformats.org/officeDocument/2006/relationships/image" Target="../media/image281.png"/><Relationship Id="rId31" Type="http://schemas.openxmlformats.org/officeDocument/2006/relationships/image" Target="../media/image282.png"/><Relationship Id="rId32" Type="http://schemas.openxmlformats.org/officeDocument/2006/relationships/image" Target="../media/image283.png"/><Relationship Id="rId33" Type="http://schemas.openxmlformats.org/officeDocument/2006/relationships/image" Target="../media/image284.png"/><Relationship Id="rId34" Type="http://schemas.openxmlformats.org/officeDocument/2006/relationships/image" Target="../media/image285.png"/><Relationship Id="rId35" Type="http://schemas.openxmlformats.org/officeDocument/2006/relationships/image" Target="../media/image286.png"/><Relationship Id="rId36" Type="http://schemas.openxmlformats.org/officeDocument/2006/relationships/image" Target="../media/image287.png"/><Relationship Id="rId37" Type="http://schemas.openxmlformats.org/officeDocument/2006/relationships/image" Target="../media/image288.png"/><Relationship Id="rId38" Type="http://schemas.openxmlformats.org/officeDocument/2006/relationships/image" Target="../media/image289.png"/><Relationship Id="rId39" Type="http://schemas.openxmlformats.org/officeDocument/2006/relationships/image" Target="../media/image290.png"/><Relationship Id="rId40" Type="http://schemas.openxmlformats.org/officeDocument/2006/relationships/image" Target="../media/image291.png"/><Relationship Id="rId41" Type="http://schemas.openxmlformats.org/officeDocument/2006/relationships/image" Target="../media/image292.png"/><Relationship Id="rId42" Type="http://schemas.openxmlformats.org/officeDocument/2006/relationships/image" Target="../media/image293.png"/><Relationship Id="rId43" Type="http://schemas.openxmlformats.org/officeDocument/2006/relationships/image" Target="../media/image294.png"/><Relationship Id="rId44" Type="http://schemas.openxmlformats.org/officeDocument/2006/relationships/image" Target="../media/image295.png"/><Relationship Id="rId45" Type="http://schemas.openxmlformats.org/officeDocument/2006/relationships/image" Target="../media/image296.png"/><Relationship Id="rId46" Type="http://schemas.openxmlformats.org/officeDocument/2006/relationships/image" Target="../media/image297.png"/><Relationship Id="rId47" Type="http://schemas.openxmlformats.org/officeDocument/2006/relationships/image" Target="../media/image298.png"/><Relationship Id="rId48" Type="http://schemas.openxmlformats.org/officeDocument/2006/relationships/image" Target="../media/image299.png"/><Relationship Id="rId49" Type="http://schemas.openxmlformats.org/officeDocument/2006/relationships/image" Target="../media/image300.png"/><Relationship Id="rId50" Type="http://schemas.openxmlformats.org/officeDocument/2006/relationships/image" Target="../media/image301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2.png"/><Relationship Id="rId3" Type="http://schemas.openxmlformats.org/officeDocument/2006/relationships/image" Target="../media/image303.png"/><Relationship Id="rId4" Type="http://schemas.openxmlformats.org/officeDocument/2006/relationships/image" Target="../media/image304.png"/><Relationship Id="rId5" Type="http://schemas.openxmlformats.org/officeDocument/2006/relationships/image" Target="../media/image305.png"/><Relationship Id="rId6" Type="http://schemas.openxmlformats.org/officeDocument/2006/relationships/image" Target="../media/image30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Relationship Id="rId3" Type="http://schemas.openxmlformats.org/officeDocument/2006/relationships/image" Target="../media/image4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jp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57.png"/><Relationship Id="rId18" Type="http://schemas.openxmlformats.org/officeDocument/2006/relationships/image" Target="../media/image58.png"/><Relationship Id="rId19" Type="http://schemas.openxmlformats.org/officeDocument/2006/relationships/image" Target="../media/image59.png"/><Relationship Id="rId20" Type="http://schemas.openxmlformats.org/officeDocument/2006/relationships/image" Target="../media/image60.png"/><Relationship Id="rId21" Type="http://schemas.openxmlformats.org/officeDocument/2006/relationships/image" Target="../media/image61.png"/><Relationship Id="rId22" Type="http://schemas.openxmlformats.org/officeDocument/2006/relationships/image" Target="../media/image62.png"/><Relationship Id="rId23" Type="http://schemas.openxmlformats.org/officeDocument/2006/relationships/image" Target="../media/image63.png"/><Relationship Id="rId24" Type="http://schemas.openxmlformats.org/officeDocument/2006/relationships/image" Target="../media/image64.png"/><Relationship Id="rId25" Type="http://schemas.openxmlformats.org/officeDocument/2006/relationships/image" Target="../media/image65.png"/><Relationship Id="rId26" Type="http://schemas.openxmlformats.org/officeDocument/2006/relationships/image" Target="../media/image66.png"/><Relationship Id="rId27" Type="http://schemas.openxmlformats.org/officeDocument/2006/relationships/image" Target="../media/image67.png"/><Relationship Id="rId28" Type="http://schemas.openxmlformats.org/officeDocument/2006/relationships/image" Target="../media/image68.png"/><Relationship Id="rId29" Type="http://schemas.openxmlformats.org/officeDocument/2006/relationships/image" Target="../media/image69.png"/><Relationship Id="rId30" Type="http://schemas.openxmlformats.org/officeDocument/2006/relationships/image" Target="../media/image70.png"/><Relationship Id="rId31" Type="http://schemas.openxmlformats.org/officeDocument/2006/relationships/image" Target="../media/image71.png"/><Relationship Id="rId32" Type="http://schemas.openxmlformats.org/officeDocument/2006/relationships/image" Target="../media/image72.png"/><Relationship Id="rId33" Type="http://schemas.openxmlformats.org/officeDocument/2006/relationships/image" Target="../media/image73.png"/><Relationship Id="rId34" Type="http://schemas.openxmlformats.org/officeDocument/2006/relationships/image" Target="../media/image74.png"/><Relationship Id="rId35" Type="http://schemas.openxmlformats.org/officeDocument/2006/relationships/image" Target="../media/image7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Relationship Id="rId12" Type="http://schemas.openxmlformats.org/officeDocument/2006/relationships/image" Target="../media/image85.png"/><Relationship Id="rId13" Type="http://schemas.openxmlformats.org/officeDocument/2006/relationships/image" Target="../media/image86.png"/><Relationship Id="rId14" Type="http://schemas.openxmlformats.org/officeDocument/2006/relationships/image" Target="../media/image87.png"/><Relationship Id="rId15" Type="http://schemas.openxmlformats.org/officeDocument/2006/relationships/image" Target="../media/image88.png"/><Relationship Id="rId16" Type="http://schemas.openxmlformats.org/officeDocument/2006/relationships/image" Target="../media/image89.png"/><Relationship Id="rId17" Type="http://schemas.openxmlformats.org/officeDocument/2006/relationships/image" Target="../media/image9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5699" y="6167840"/>
            <a:ext cx="737761" cy="3365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657113" y="6160172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60" h="327660">
                <a:moveTo>
                  <a:pt x="271568" y="325119"/>
                </a:moveTo>
                <a:lnTo>
                  <a:pt x="257415" y="325119"/>
                </a:lnTo>
                <a:lnTo>
                  <a:pt x="261898" y="327659"/>
                </a:lnTo>
                <a:lnTo>
                  <a:pt x="267849" y="326389"/>
                </a:lnTo>
                <a:lnTo>
                  <a:pt x="271568" y="325119"/>
                </a:lnTo>
                <a:close/>
              </a:path>
              <a:path w="327660" h="327660">
                <a:moveTo>
                  <a:pt x="196811" y="187959"/>
                </a:moveTo>
                <a:lnTo>
                  <a:pt x="90770" y="187959"/>
                </a:lnTo>
                <a:lnTo>
                  <a:pt x="95233" y="189229"/>
                </a:lnTo>
                <a:lnTo>
                  <a:pt x="93747" y="194309"/>
                </a:lnTo>
                <a:lnTo>
                  <a:pt x="96721" y="199389"/>
                </a:lnTo>
                <a:lnTo>
                  <a:pt x="102671" y="200659"/>
                </a:lnTo>
                <a:lnTo>
                  <a:pt x="102671" y="203199"/>
                </a:lnTo>
                <a:lnTo>
                  <a:pt x="104160" y="203199"/>
                </a:lnTo>
                <a:lnTo>
                  <a:pt x="104160" y="208279"/>
                </a:lnTo>
                <a:lnTo>
                  <a:pt x="108623" y="210819"/>
                </a:lnTo>
                <a:lnTo>
                  <a:pt x="119038" y="219709"/>
                </a:lnTo>
                <a:lnTo>
                  <a:pt x="119038" y="227329"/>
                </a:lnTo>
                <a:lnTo>
                  <a:pt x="113087" y="229869"/>
                </a:lnTo>
                <a:lnTo>
                  <a:pt x="111598" y="240029"/>
                </a:lnTo>
                <a:lnTo>
                  <a:pt x="104160" y="242569"/>
                </a:lnTo>
                <a:lnTo>
                  <a:pt x="104160" y="245109"/>
                </a:lnTo>
                <a:lnTo>
                  <a:pt x="96721" y="247649"/>
                </a:lnTo>
                <a:lnTo>
                  <a:pt x="89283" y="256539"/>
                </a:lnTo>
                <a:lnTo>
                  <a:pt x="81843" y="257809"/>
                </a:lnTo>
                <a:lnTo>
                  <a:pt x="81843" y="260349"/>
                </a:lnTo>
                <a:lnTo>
                  <a:pt x="78869" y="260349"/>
                </a:lnTo>
                <a:lnTo>
                  <a:pt x="77381" y="261619"/>
                </a:lnTo>
                <a:lnTo>
                  <a:pt x="153275" y="261619"/>
                </a:lnTo>
                <a:lnTo>
                  <a:pt x="163690" y="266699"/>
                </a:lnTo>
                <a:lnTo>
                  <a:pt x="165176" y="273049"/>
                </a:lnTo>
                <a:lnTo>
                  <a:pt x="169640" y="273049"/>
                </a:lnTo>
                <a:lnTo>
                  <a:pt x="177079" y="276859"/>
                </a:lnTo>
                <a:lnTo>
                  <a:pt x="178565" y="281939"/>
                </a:lnTo>
                <a:lnTo>
                  <a:pt x="180054" y="281939"/>
                </a:lnTo>
                <a:lnTo>
                  <a:pt x="193443" y="289559"/>
                </a:lnTo>
                <a:lnTo>
                  <a:pt x="193443" y="292099"/>
                </a:lnTo>
                <a:lnTo>
                  <a:pt x="194931" y="292099"/>
                </a:lnTo>
                <a:lnTo>
                  <a:pt x="197906" y="293369"/>
                </a:lnTo>
                <a:lnTo>
                  <a:pt x="199393" y="293369"/>
                </a:lnTo>
                <a:lnTo>
                  <a:pt x="199393" y="298449"/>
                </a:lnTo>
                <a:lnTo>
                  <a:pt x="202370" y="298449"/>
                </a:lnTo>
                <a:lnTo>
                  <a:pt x="205345" y="302259"/>
                </a:lnTo>
                <a:lnTo>
                  <a:pt x="209809" y="304799"/>
                </a:lnTo>
                <a:lnTo>
                  <a:pt x="214271" y="308609"/>
                </a:lnTo>
                <a:lnTo>
                  <a:pt x="220223" y="309879"/>
                </a:lnTo>
                <a:lnTo>
                  <a:pt x="227661" y="311149"/>
                </a:lnTo>
                <a:lnTo>
                  <a:pt x="227661" y="314959"/>
                </a:lnTo>
                <a:lnTo>
                  <a:pt x="232124" y="317499"/>
                </a:lnTo>
                <a:lnTo>
                  <a:pt x="236588" y="318769"/>
                </a:lnTo>
                <a:lnTo>
                  <a:pt x="242539" y="318769"/>
                </a:lnTo>
                <a:lnTo>
                  <a:pt x="242539" y="322579"/>
                </a:lnTo>
                <a:lnTo>
                  <a:pt x="248489" y="322579"/>
                </a:lnTo>
                <a:lnTo>
                  <a:pt x="249977" y="323849"/>
                </a:lnTo>
                <a:lnTo>
                  <a:pt x="249977" y="325119"/>
                </a:lnTo>
                <a:lnTo>
                  <a:pt x="251463" y="326389"/>
                </a:lnTo>
                <a:lnTo>
                  <a:pt x="255927" y="326389"/>
                </a:lnTo>
                <a:lnTo>
                  <a:pt x="257415" y="325119"/>
                </a:lnTo>
                <a:lnTo>
                  <a:pt x="271568" y="325119"/>
                </a:lnTo>
                <a:lnTo>
                  <a:pt x="275287" y="323849"/>
                </a:lnTo>
                <a:lnTo>
                  <a:pt x="296115" y="323849"/>
                </a:lnTo>
                <a:lnTo>
                  <a:pt x="297604" y="317499"/>
                </a:lnTo>
                <a:lnTo>
                  <a:pt x="300578" y="316229"/>
                </a:lnTo>
                <a:lnTo>
                  <a:pt x="303555" y="316229"/>
                </a:lnTo>
                <a:lnTo>
                  <a:pt x="303555" y="314959"/>
                </a:lnTo>
                <a:lnTo>
                  <a:pt x="305042" y="314959"/>
                </a:lnTo>
                <a:lnTo>
                  <a:pt x="305042" y="313689"/>
                </a:lnTo>
                <a:lnTo>
                  <a:pt x="306529" y="313689"/>
                </a:lnTo>
                <a:lnTo>
                  <a:pt x="327357" y="283209"/>
                </a:lnTo>
                <a:lnTo>
                  <a:pt x="325870" y="280669"/>
                </a:lnTo>
                <a:lnTo>
                  <a:pt x="325870" y="278129"/>
                </a:lnTo>
                <a:lnTo>
                  <a:pt x="324383" y="278129"/>
                </a:lnTo>
                <a:lnTo>
                  <a:pt x="325870" y="273049"/>
                </a:lnTo>
                <a:lnTo>
                  <a:pt x="325870" y="265429"/>
                </a:lnTo>
                <a:lnTo>
                  <a:pt x="320128" y="261619"/>
                </a:lnTo>
                <a:lnTo>
                  <a:pt x="316758" y="257809"/>
                </a:lnTo>
                <a:lnTo>
                  <a:pt x="313108" y="255269"/>
                </a:lnTo>
                <a:lnTo>
                  <a:pt x="306529" y="253999"/>
                </a:lnTo>
                <a:lnTo>
                  <a:pt x="306529" y="251459"/>
                </a:lnTo>
                <a:lnTo>
                  <a:pt x="298533" y="248919"/>
                </a:lnTo>
                <a:lnTo>
                  <a:pt x="284772" y="243839"/>
                </a:lnTo>
                <a:lnTo>
                  <a:pt x="276776" y="241299"/>
                </a:lnTo>
                <a:lnTo>
                  <a:pt x="273425" y="237489"/>
                </a:lnTo>
                <a:lnTo>
                  <a:pt x="266723" y="234949"/>
                </a:lnTo>
                <a:lnTo>
                  <a:pt x="249977" y="232409"/>
                </a:lnTo>
                <a:lnTo>
                  <a:pt x="244025" y="232409"/>
                </a:lnTo>
                <a:lnTo>
                  <a:pt x="244025" y="228599"/>
                </a:lnTo>
                <a:lnTo>
                  <a:pt x="233612" y="227329"/>
                </a:lnTo>
                <a:lnTo>
                  <a:pt x="233612" y="223519"/>
                </a:lnTo>
                <a:lnTo>
                  <a:pt x="218734" y="223519"/>
                </a:lnTo>
                <a:lnTo>
                  <a:pt x="218734" y="218439"/>
                </a:lnTo>
                <a:lnTo>
                  <a:pt x="215760" y="217169"/>
                </a:lnTo>
                <a:lnTo>
                  <a:pt x="214271" y="215899"/>
                </a:lnTo>
                <a:lnTo>
                  <a:pt x="209809" y="215899"/>
                </a:lnTo>
                <a:lnTo>
                  <a:pt x="208320" y="213359"/>
                </a:lnTo>
                <a:lnTo>
                  <a:pt x="208320" y="212089"/>
                </a:lnTo>
                <a:lnTo>
                  <a:pt x="202370" y="210819"/>
                </a:lnTo>
                <a:lnTo>
                  <a:pt x="193443" y="204469"/>
                </a:lnTo>
                <a:lnTo>
                  <a:pt x="194512" y="194309"/>
                </a:lnTo>
                <a:lnTo>
                  <a:pt x="196811" y="187959"/>
                </a:lnTo>
                <a:close/>
              </a:path>
              <a:path w="327660" h="327660">
                <a:moveTo>
                  <a:pt x="296115" y="323849"/>
                </a:moveTo>
                <a:lnTo>
                  <a:pt x="275287" y="323849"/>
                </a:lnTo>
                <a:lnTo>
                  <a:pt x="282726" y="326389"/>
                </a:lnTo>
                <a:lnTo>
                  <a:pt x="288677" y="325119"/>
                </a:lnTo>
                <a:lnTo>
                  <a:pt x="296115" y="323849"/>
                </a:lnTo>
                <a:close/>
              </a:path>
              <a:path w="327660" h="327660">
                <a:moveTo>
                  <a:pt x="14898" y="275589"/>
                </a:moveTo>
                <a:lnTo>
                  <a:pt x="7438" y="275589"/>
                </a:lnTo>
                <a:lnTo>
                  <a:pt x="8926" y="278129"/>
                </a:lnTo>
                <a:lnTo>
                  <a:pt x="4464" y="278129"/>
                </a:lnTo>
                <a:lnTo>
                  <a:pt x="1488" y="280669"/>
                </a:lnTo>
                <a:lnTo>
                  <a:pt x="1488" y="283209"/>
                </a:lnTo>
                <a:lnTo>
                  <a:pt x="2975" y="284479"/>
                </a:lnTo>
                <a:lnTo>
                  <a:pt x="4464" y="288289"/>
                </a:lnTo>
                <a:lnTo>
                  <a:pt x="1488" y="288289"/>
                </a:lnTo>
                <a:lnTo>
                  <a:pt x="1488" y="293369"/>
                </a:lnTo>
                <a:lnTo>
                  <a:pt x="0" y="294639"/>
                </a:lnTo>
                <a:lnTo>
                  <a:pt x="1488" y="297179"/>
                </a:lnTo>
                <a:lnTo>
                  <a:pt x="2975" y="297179"/>
                </a:lnTo>
                <a:lnTo>
                  <a:pt x="18367" y="308609"/>
                </a:lnTo>
                <a:lnTo>
                  <a:pt x="43526" y="311149"/>
                </a:lnTo>
                <a:lnTo>
                  <a:pt x="90770" y="306069"/>
                </a:lnTo>
                <a:lnTo>
                  <a:pt x="90770" y="304799"/>
                </a:lnTo>
                <a:lnTo>
                  <a:pt x="92259" y="304799"/>
                </a:lnTo>
                <a:lnTo>
                  <a:pt x="96721" y="300989"/>
                </a:lnTo>
                <a:lnTo>
                  <a:pt x="102673" y="299719"/>
                </a:lnTo>
                <a:lnTo>
                  <a:pt x="105648" y="297179"/>
                </a:lnTo>
                <a:lnTo>
                  <a:pt x="105648" y="293369"/>
                </a:lnTo>
                <a:lnTo>
                  <a:pt x="108623" y="293369"/>
                </a:lnTo>
                <a:lnTo>
                  <a:pt x="111598" y="292099"/>
                </a:lnTo>
                <a:lnTo>
                  <a:pt x="113087" y="290829"/>
                </a:lnTo>
                <a:lnTo>
                  <a:pt x="113087" y="289559"/>
                </a:lnTo>
                <a:lnTo>
                  <a:pt x="114574" y="289559"/>
                </a:lnTo>
                <a:lnTo>
                  <a:pt x="123690" y="284479"/>
                </a:lnTo>
                <a:lnTo>
                  <a:pt x="132809" y="278129"/>
                </a:lnTo>
                <a:lnTo>
                  <a:pt x="134032" y="276859"/>
                </a:lnTo>
                <a:lnTo>
                  <a:pt x="14898" y="276859"/>
                </a:lnTo>
                <a:lnTo>
                  <a:pt x="14898" y="275589"/>
                </a:lnTo>
                <a:close/>
              </a:path>
              <a:path w="327660" h="327660">
                <a:moveTo>
                  <a:pt x="10415" y="273049"/>
                </a:moveTo>
                <a:lnTo>
                  <a:pt x="5951" y="273049"/>
                </a:lnTo>
                <a:lnTo>
                  <a:pt x="5951" y="276859"/>
                </a:lnTo>
                <a:lnTo>
                  <a:pt x="7438" y="275589"/>
                </a:lnTo>
                <a:lnTo>
                  <a:pt x="14898" y="275589"/>
                </a:lnTo>
                <a:lnTo>
                  <a:pt x="10415" y="274319"/>
                </a:lnTo>
                <a:lnTo>
                  <a:pt x="10415" y="273049"/>
                </a:lnTo>
                <a:close/>
              </a:path>
              <a:path w="327660" h="327660">
                <a:moveTo>
                  <a:pt x="148812" y="261619"/>
                </a:moveTo>
                <a:lnTo>
                  <a:pt x="75893" y="261619"/>
                </a:lnTo>
                <a:lnTo>
                  <a:pt x="68013" y="267969"/>
                </a:lnTo>
                <a:lnTo>
                  <a:pt x="56367" y="269239"/>
                </a:lnTo>
                <a:lnTo>
                  <a:pt x="45558" y="271779"/>
                </a:lnTo>
                <a:lnTo>
                  <a:pt x="40189" y="274319"/>
                </a:lnTo>
                <a:lnTo>
                  <a:pt x="37213" y="275589"/>
                </a:lnTo>
                <a:lnTo>
                  <a:pt x="31262" y="275589"/>
                </a:lnTo>
                <a:lnTo>
                  <a:pt x="31262" y="276859"/>
                </a:lnTo>
                <a:lnTo>
                  <a:pt x="134032" y="276859"/>
                </a:lnTo>
                <a:lnTo>
                  <a:pt x="141370" y="269239"/>
                </a:lnTo>
                <a:lnTo>
                  <a:pt x="148812" y="261619"/>
                </a:lnTo>
                <a:close/>
              </a:path>
              <a:path w="327660" h="327660">
                <a:moveTo>
                  <a:pt x="233612" y="220979"/>
                </a:moveTo>
                <a:lnTo>
                  <a:pt x="224685" y="220979"/>
                </a:lnTo>
                <a:lnTo>
                  <a:pt x="224685" y="223519"/>
                </a:lnTo>
                <a:lnTo>
                  <a:pt x="233612" y="223519"/>
                </a:lnTo>
                <a:lnTo>
                  <a:pt x="233612" y="220979"/>
                </a:lnTo>
                <a:close/>
              </a:path>
              <a:path w="327660" h="327660">
                <a:moveTo>
                  <a:pt x="96721" y="104139"/>
                </a:moveTo>
                <a:lnTo>
                  <a:pt x="87796" y="105409"/>
                </a:lnTo>
                <a:lnTo>
                  <a:pt x="84820" y="110489"/>
                </a:lnTo>
                <a:lnTo>
                  <a:pt x="77381" y="114299"/>
                </a:lnTo>
                <a:lnTo>
                  <a:pt x="77381" y="120649"/>
                </a:lnTo>
                <a:lnTo>
                  <a:pt x="74406" y="124459"/>
                </a:lnTo>
                <a:lnTo>
                  <a:pt x="72918" y="132079"/>
                </a:lnTo>
                <a:lnTo>
                  <a:pt x="67873" y="135889"/>
                </a:lnTo>
                <a:lnTo>
                  <a:pt x="59342" y="142239"/>
                </a:lnTo>
                <a:lnTo>
                  <a:pt x="50532" y="148589"/>
                </a:lnTo>
                <a:lnTo>
                  <a:pt x="44651" y="152399"/>
                </a:lnTo>
                <a:lnTo>
                  <a:pt x="44651" y="154939"/>
                </a:lnTo>
                <a:lnTo>
                  <a:pt x="38700" y="154939"/>
                </a:lnTo>
                <a:lnTo>
                  <a:pt x="32750" y="158749"/>
                </a:lnTo>
                <a:lnTo>
                  <a:pt x="26799" y="158749"/>
                </a:lnTo>
                <a:lnTo>
                  <a:pt x="22335" y="167639"/>
                </a:lnTo>
                <a:lnTo>
                  <a:pt x="19361" y="168909"/>
                </a:lnTo>
                <a:lnTo>
                  <a:pt x="14898" y="179069"/>
                </a:lnTo>
                <a:lnTo>
                  <a:pt x="13389" y="179069"/>
                </a:lnTo>
                <a:lnTo>
                  <a:pt x="11901" y="184149"/>
                </a:lnTo>
                <a:lnTo>
                  <a:pt x="8926" y="191769"/>
                </a:lnTo>
                <a:lnTo>
                  <a:pt x="11901" y="196849"/>
                </a:lnTo>
                <a:lnTo>
                  <a:pt x="19361" y="196849"/>
                </a:lnTo>
                <a:lnTo>
                  <a:pt x="16384" y="199389"/>
                </a:lnTo>
                <a:lnTo>
                  <a:pt x="23823" y="201929"/>
                </a:lnTo>
                <a:lnTo>
                  <a:pt x="23823" y="200659"/>
                </a:lnTo>
                <a:lnTo>
                  <a:pt x="25311" y="199389"/>
                </a:lnTo>
                <a:lnTo>
                  <a:pt x="31262" y="187959"/>
                </a:lnTo>
                <a:lnTo>
                  <a:pt x="43163" y="187959"/>
                </a:lnTo>
                <a:lnTo>
                  <a:pt x="51857" y="184149"/>
                </a:lnTo>
                <a:lnTo>
                  <a:pt x="60272" y="180339"/>
                </a:lnTo>
                <a:lnTo>
                  <a:pt x="68687" y="177799"/>
                </a:lnTo>
                <a:lnTo>
                  <a:pt x="77381" y="176529"/>
                </a:lnTo>
                <a:lnTo>
                  <a:pt x="77381" y="172719"/>
                </a:lnTo>
                <a:lnTo>
                  <a:pt x="127210" y="172719"/>
                </a:lnTo>
                <a:lnTo>
                  <a:pt x="124988" y="170179"/>
                </a:lnTo>
                <a:lnTo>
                  <a:pt x="120525" y="168909"/>
                </a:lnTo>
                <a:lnTo>
                  <a:pt x="117549" y="166369"/>
                </a:lnTo>
                <a:lnTo>
                  <a:pt x="102671" y="158749"/>
                </a:lnTo>
                <a:lnTo>
                  <a:pt x="105648" y="152399"/>
                </a:lnTo>
                <a:lnTo>
                  <a:pt x="107135" y="151129"/>
                </a:lnTo>
                <a:lnTo>
                  <a:pt x="107135" y="144779"/>
                </a:lnTo>
                <a:lnTo>
                  <a:pt x="110111" y="144779"/>
                </a:lnTo>
                <a:lnTo>
                  <a:pt x="111598" y="143509"/>
                </a:lnTo>
                <a:lnTo>
                  <a:pt x="111598" y="139699"/>
                </a:lnTo>
                <a:lnTo>
                  <a:pt x="113087" y="139699"/>
                </a:lnTo>
                <a:lnTo>
                  <a:pt x="113087" y="129539"/>
                </a:lnTo>
                <a:lnTo>
                  <a:pt x="114574" y="129539"/>
                </a:lnTo>
                <a:lnTo>
                  <a:pt x="114574" y="128269"/>
                </a:lnTo>
                <a:lnTo>
                  <a:pt x="116061" y="121919"/>
                </a:lnTo>
                <a:lnTo>
                  <a:pt x="117549" y="111759"/>
                </a:lnTo>
                <a:lnTo>
                  <a:pt x="108623" y="111759"/>
                </a:lnTo>
                <a:lnTo>
                  <a:pt x="108623" y="110489"/>
                </a:lnTo>
                <a:lnTo>
                  <a:pt x="107135" y="107949"/>
                </a:lnTo>
                <a:lnTo>
                  <a:pt x="107135" y="106679"/>
                </a:lnTo>
                <a:lnTo>
                  <a:pt x="104160" y="105409"/>
                </a:lnTo>
                <a:lnTo>
                  <a:pt x="96721" y="105409"/>
                </a:lnTo>
                <a:lnTo>
                  <a:pt x="96721" y="104139"/>
                </a:lnTo>
                <a:close/>
              </a:path>
              <a:path w="327660" h="327660">
                <a:moveTo>
                  <a:pt x="127210" y="172719"/>
                </a:moveTo>
                <a:lnTo>
                  <a:pt x="80357" y="172719"/>
                </a:lnTo>
                <a:lnTo>
                  <a:pt x="84820" y="179069"/>
                </a:lnTo>
                <a:lnTo>
                  <a:pt x="86307" y="182879"/>
                </a:lnTo>
                <a:lnTo>
                  <a:pt x="84820" y="189229"/>
                </a:lnTo>
                <a:lnTo>
                  <a:pt x="90770" y="187959"/>
                </a:lnTo>
                <a:lnTo>
                  <a:pt x="196811" y="187959"/>
                </a:lnTo>
                <a:lnTo>
                  <a:pt x="198190" y="184149"/>
                </a:lnTo>
                <a:lnTo>
                  <a:pt x="147809" y="184149"/>
                </a:lnTo>
                <a:lnTo>
                  <a:pt x="138202" y="180339"/>
                </a:lnTo>
                <a:lnTo>
                  <a:pt x="129431" y="175259"/>
                </a:lnTo>
                <a:lnTo>
                  <a:pt x="127210" y="172719"/>
                </a:lnTo>
                <a:close/>
              </a:path>
              <a:path w="327660" h="327660">
                <a:moveTo>
                  <a:pt x="194931" y="119379"/>
                </a:moveTo>
                <a:lnTo>
                  <a:pt x="191955" y="119379"/>
                </a:lnTo>
                <a:lnTo>
                  <a:pt x="187492" y="123189"/>
                </a:lnTo>
                <a:lnTo>
                  <a:pt x="178565" y="123189"/>
                </a:lnTo>
                <a:lnTo>
                  <a:pt x="175706" y="132079"/>
                </a:lnTo>
                <a:lnTo>
                  <a:pt x="173545" y="140969"/>
                </a:lnTo>
                <a:lnTo>
                  <a:pt x="169640" y="160019"/>
                </a:lnTo>
                <a:lnTo>
                  <a:pt x="165176" y="166369"/>
                </a:lnTo>
                <a:lnTo>
                  <a:pt x="163690" y="166369"/>
                </a:lnTo>
                <a:lnTo>
                  <a:pt x="163690" y="171449"/>
                </a:lnTo>
                <a:lnTo>
                  <a:pt x="160713" y="171449"/>
                </a:lnTo>
                <a:lnTo>
                  <a:pt x="160713" y="177799"/>
                </a:lnTo>
                <a:lnTo>
                  <a:pt x="157737" y="180339"/>
                </a:lnTo>
                <a:lnTo>
                  <a:pt x="154763" y="180339"/>
                </a:lnTo>
                <a:lnTo>
                  <a:pt x="154763" y="184149"/>
                </a:lnTo>
                <a:lnTo>
                  <a:pt x="198190" y="184149"/>
                </a:lnTo>
                <a:lnTo>
                  <a:pt x="198650" y="182879"/>
                </a:lnTo>
                <a:lnTo>
                  <a:pt x="203903" y="171449"/>
                </a:lnTo>
                <a:lnTo>
                  <a:pt x="208320" y="162559"/>
                </a:lnTo>
                <a:lnTo>
                  <a:pt x="209809" y="162559"/>
                </a:lnTo>
                <a:lnTo>
                  <a:pt x="210645" y="154939"/>
                </a:lnTo>
                <a:lnTo>
                  <a:pt x="210877" y="148589"/>
                </a:lnTo>
                <a:lnTo>
                  <a:pt x="210785" y="143509"/>
                </a:lnTo>
                <a:lnTo>
                  <a:pt x="210645" y="139699"/>
                </a:lnTo>
                <a:lnTo>
                  <a:pt x="209809" y="132079"/>
                </a:lnTo>
                <a:lnTo>
                  <a:pt x="206833" y="130809"/>
                </a:lnTo>
                <a:lnTo>
                  <a:pt x="200138" y="123189"/>
                </a:lnTo>
                <a:lnTo>
                  <a:pt x="187492" y="123189"/>
                </a:lnTo>
                <a:lnTo>
                  <a:pt x="184517" y="121919"/>
                </a:lnTo>
                <a:lnTo>
                  <a:pt x="199022" y="121919"/>
                </a:lnTo>
                <a:lnTo>
                  <a:pt x="197906" y="120649"/>
                </a:lnTo>
                <a:lnTo>
                  <a:pt x="194931" y="119379"/>
                </a:lnTo>
                <a:close/>
              </a:path>
              <a:path w="327660" h="327660">
                <a:moveTo>
                  <a:pt x="275287" y="95249"/>
                </a:moveTo>
                <a:lnTo>
                  <a:pt x="237377" y="95249"/>
                </a:lnTo>
                <a:lnTo>
                  <a:pt x="223569" y="97789"/>
                </a:lnTo>
                <a:lnTo>
                  <a:pt x="212551" y="101599"/>
                </a:lnTo>
                <a:lnTo>
                  <a:pt x="206833" y="106679"/>
                </a:lnTo>
                <a:lnTo>
                  <a:pt x="199393" y="110489"/>
                </a:lnTo>
                <a:lnTo>
                  <a:pt x="200882" y="110489"/>
                </a:lnTo>
                <a:lnTo>
                  <a:pt x="200882" y="118109"/>
                </a:lnTo>
                <a:lnTo>
                  <a:pt x="205345" y="119379"/>
                </a:lnTo>
                <a:lnTo>
                  <a:pt x="205345" y="121919"/>
                </a:lnTo>
                <a:lnTo>
                  <a:pt x="209809" y="124459"/>
                </a:lnTo>
                <a:lnTo>
                  <a:pt x="219456" y="133349"/>
                </a:lnTo>
                <a:lnTo>
                  <a:pt x="228963" y="138429"/>
                </a:lnTo>
                <a:lnTo>
                  <a:pt x="239307" y="142239"/>
                </a:lnTo>
                <a:lnTo>
                  <a:pt x="251463" y="143509"/>
                </a:lnTo>
                <a:lnTo>
                  <a:pt x="254440" y="143509"/>
                </a:lnTo>
                <a:lnTo>
                  <a:pt x="258903" y="144779"/>
                </a:lnTo>
                <a:lnTo>
                  <a:pt x="263386" y="144779"/>
                </a:lnTo>
                <a:lnTo>
                  <a:pt x="274939" y="143509"/>
                </a:lnTo>
                <a:lnTo>
                  <a:pt x="281052" y="142239"/>
                </a:lnTo>
                <a:lnTo>
                  <a:pt x="285771" y="138429"/>
                </a:lnTo>
                <a:lnTo>
                  <a:pt x="293140" y="129539"/>
                </a:lnTo>
                <a:lnTo>
                  <a:pt x="296115" y="128269"/>
                </a:lnTo>
                <a:lnTo>
                  <a:pt x="299092" y="128269"/>
                </a:lnTo>
                <a:lnTo>
                  <a:pt x="302066" y="124459"/>
                </a:lnTo>
                <a:lnTo>
                  <a:pt x="302066" y="110489"/>
                </a:lnTo>
                <a:lnTo>
                  <a:pt x="294628" y="107949"/>
                </a:lnTo>
                <a:lnTo>
                  <a:pt x="294628" y="104139"/>
                </a:lnTo>
                <a:lnTo>
                  <a:pt x="293140" y="101599"/>
                </a:lnTo>
                <a:lnTo>
                  <a:pt x="287188" y="101599"/>
                </a:lnTo>
                <a:lnTo>
                  <a:pt x="284214" y="99059"/>
                </a:lnTo>
                <a:lnTo>
                  <a:pt x="284214" y="97789"/>
                </a:lnTo>
                <a:lnTo>
                  <a:pt x="276776" y="96519"/>
                </a:lnTo>
                <a:lnTo>
                  <a:pt x="275287" y="95249"/>
                </a:lnTo>
                <a:close/>
              </a:path>
              <a:path w="327660" h="327660">
                <a:moveTo>
                  <a:pt x="98209" y="54609"/>
                </a:moveTo>
                <a:lnTo>
                  <a:pt x="95233" y="57149"/>
                </a:lnTo>
                <a:lnTo>
                  <a:pt x="79613" y="59689"/>
                </a:lnTo>
                <a:lnTo>
                  <a:pt x="63992" y="60959"/>
                </a:lnTo>
                <a:lnTo>
                  <a:pt x="32750" y="60959"/>
                </a:lnTo>
                <a:lnTo>
                  <a:pt x="28496" y="68579"/>
                </a:lnTo>
                <a:lnTo>
                  <a:pt x="25497" y="76199"/>
                </a:lnTo>
                <a:lnTo>
                  <a:pt x="25009" y="85089"/>
                </a:lnTo>
                <a:lnTo>
                  <a:pt x="28286" y="95249"/>
                </a:lnTo>
                <a:lnTo>
                  <a:pt x="31262" y="95249"/>
                </a:lnTo>
                <a:lnTo>
                  <a:pt x="31262" y="99059"/>
                </a:lnTo>
                <a:lnTo>
                  <a:pt x="37212" y="101599"/>
                </a:lnTo>
                <a:lnTo>
                  <a:pt x="41675" y="102869"/>
                </a:lnTo>
                <a:lnTo>
                  <a:pt x="68082" y="102869"/>
                </a:lnTo>
                <a:lnTo>
                  <a:pt x="75660" y="101599"/>
                </a:lnTo>
                <a:lnTo>
                  <a:pt x="86307" y="101599"/>
                </a:lnTo>
                <a:lnTo>
                  <a:pt x="86307" y="99059"/>
                </a:lnTo>
                <a:lnTo>
                  <a:pt x="96721" y="99059"/>
                </a:lnTo>
                <a:lnTo>
                  <a:pt x="101184" y="97789"/>
                </a:lnTo>
                <a:lnTo>
                  <a:pt x="104160" y="97789"/>
                </a:lnTo>
                <a:lnTo>
                  <a:pt x="107135" y="96519"/>
                </a:lnTo>
                <a:lnTo>
                  <a:pt x="107135" y="95249"/>
                </a:lnTo>
                <a:lnTo>
                  <a:pt x="148058" y="87629"/>
                </a:lnTo>
                <a:lnTo>
                  <a:pt x="188981" y="77469"/>
                </a:lnTo>
                <a:lnTo>
                  <a:pt x="201394" y="71119"/>
                </a:lnTo>
                <a:lnTo>
                  <a:pt x="216875" y="68579"/>
                </a:lnTo>
                <a:lnTo>
                  <a:pt x="232914" y="67309"/>
                </a:lnTo>
                <a:lnTo>
                  <a:pt x="247001" y="66039"/>
                </a:lnTo>
                <a:lnTo>
                  <a:pt x="248489" y="66039"/>
                </a:lnTo>
                <a:lnTo>
                  <a:pt x="249977" y="64769"/>
                </a:lnTo>
                <a:lnTo>
                  <a:pt x="252952" y="64769"/>
                </a:lnTo>
                <a:lnTo>
                  <a:pt x="260216" y="63499"/>
                </a:lnTo>
                <a:lnTo>
                  <a:pt x="267474" y="60959"/>
                </a:lnTo>
                <a:lnTo>
                  <a:pt x="273055" y="55879"/>
                </a:lnTo>
                <a:lnTo>
                  <a:pt x="101184" y="55879"/>
                </a:lnTo>
                <a:lnTo>
                  <a:pt x="98209" y="54609"/>
                </a:lnTo>
                <a:close/>
              </a:path>
              <a:path w="327660" h="327660">
                <a:moveTo>
                  <a:pt x="96721" y="99059"/>
                </a:moveTo>
                <a:lnTo>
                  <a:pt x="87796" y="99059"/>
                </a:lnTo>
                <a:lnTo>
                  <a:pt x="96721" y="101599"/>
                </a:lnTo>
                <a:lnTo>
                  <a:pt x="96721" y="99059"/>
                </a:lnTo>
                <a:close/>
              </a:path>
              <a:path w="327660" h="327660">
                <a:moveTo>
                  <a:pt x="163690" y="0"/>
                </a:moveTo>
                <a:lnTo>
                  <a:pt x="148344" y="0"/>
                </a:lnTo>
                <a:lnTo>
                  <a:pt x="139131" y="2539"/>
                </a:lnTo>
                <a:lnTo>
                  <a:pt x="134383" y="8889"/>
                </a:lnTo>
                <a:lnTo>
                  <a:pt x="132427" y="24129"/>
                </a:lnTo>
                <a:lnTo>
                  <a:pt x="136911" y="26669"/>
                </a:lnTo>
                <a:lnTo>
                  <a:pt x="136911" y="30479"/>
                </a:lnTo>
                <a:lnTo>
                  <a:pt x="138396" y="36829"/>
                </a:lnTo>
                <a:lnTo>
                  <a:pt x="141373" y="38099"/>
                </a:lnTo>
                <a:lnTo>
                  <a:pt x="144348" y="40639"/>
                </a:lnTo>
                <a:lnTo>
                  <a:pt x="147323" y="45719"/>
                </a:lnTo>
                <a:lnTo>
                  <a:pt x="126476" y="49529"/>
                </a:lnTo>
                <a:lnTo>
                  <a:pt x="124988" y="50799"/>
                </a:lnTo>
                <a:lnTo>
                  <a:pt x="113087" y="50799"/>
                </a:lnTo>
                <a:lnTo>
                  <a:pt x="105648" y="53339"/>
                </a:lnTo>
                <a:lnTo>
                  <a:pt x="105648" y="55879"/>
                </a:lnTo>
                <a:lnTo>
                  <a:pt x="273055" y="55879"/>
                </a:lnTo>
                <a:lnTo>
                  <a:pt x="275287" y="46989"/>
                </a:lnTo>
                <a:lnTo>
                  <a:pt x="287188" y="46989"/>
                </a:lnTo>
                <a:lnTo>
                  <a:pt x="287188" y="41909"/>
                </a:lnTo>
                <a:lnTo>
                  <a:pt x="287685" y="40639"/>
                </a:lnTo>
                <a:lnTo>
                  <a:pt x="165176" y="40639"/>
                </a:lnTo>
                <a:lnTo>
                  <a:pt x="166664" y="38099"/>
                </a:lnTo>
                <a:lnTo>
                  <a:pt x="166664" y="34289"/>
                </a:lnTo>
                <a:lnTo>
                  <a:pt x="168153" y="31749"/>
                </a:lnTo>
                <a:lnTo>
                  <a:pt x="172336" y="25399"/>
                </a:lnTo>
                <a:lnTo>
                  <a:pt x="172615" y="17779"/>
                </a:lnTo>
                <a:lnTo>
                  <a:pt x="170662" y="10159"/>
                </a:lnTo>
                <a:lnTo>
                  <a:pt x="168153" y="5079"/>
                </a:lnTo>
                <a:lnTo>
                  <a:pt x="166664" y="3809"/>
                </a:lnTo>
                <a:lnTo>
                  <a:pt x="163690" y="3809"/>
                </a:lnTo>
                <a:lnTo>
                  <a:pt x="163690" y="0"/>
                </a:lnTo>
                <a:close/>
              </a:path>
              <a:path w="327660" h="327660">
                <a:moveTo>
                  <a:pt x="287188" y="46989"/>
                </a:moveTo>
                <a:lnTo>
                  <a:pt x="278263" y="46989"/>
                </a:lnTo>
                <a:lnTo>
                  <a:pt x="287188" y="48259"/>
                </a:lnTo>
                <a:lnTo>
                  <a:pt x="287188" y="46989"/>
                </a:lnTo>
                <a:close/>
              </a:path>
              <a:path w="327660" h="327660">
                <a:moveTo>
                  <a:pt x="264873" y="13969"/>
                </a:moveTo>
                <a:lnTo>
                  <a:pt x="241701" y="13969"/>
                </a:lnTo>
                <a:lnTo>
                  <a:pt x="229892" y="15239"/>
                </a:lnTo>
                <a:lnTo>
                  <a:pt x="220315" y="17779"/>
                </a:lnTo>
                <a:lnTo>
                  <a:pt x="215760" y="21589"/>
                </a:lnTo>
                <a:lnTo>
                  <a:pt x="214271" y="21589"/>
                </a:lnTo>
                <a:lnTo>
                  <a:pt x="211296" y="22859"/>
                </a:lnTo>
                <a:lnTo>
                  <a:pt x="209809" y="22859"/>
                </a:lnTo>
                <a:lnTo>
                  <a:pt x="209809" y="24129"/>
                </a:lnTo>
                <a:lnTo>
                  <a:pt x="205345" y="25399"/>
                </a:lnTo>
                <a:lnTo>
                  <a:pt x="197906" y="25399"/>
                </a:lnTo>
                <a:lnTo>
                  <a:pt x="196419" y="31749"/>
                </a:lnTo>
                <a:lnTo>
                  <a:pt x="188608" y="34289"/>
                </a:lnTo>
                <a:lnTo>
                  <a:pt x="180797" y="35559"/>
                </a:lnTo>
                <a:lnTo>
                  <a:pt x="165176" y="40639"/>
                </a:lnTo>
                <a:lnTo>
                  <a:pt x="287685" y="40639"/>
                </a:lnTo>
                <a:lnTo>
                  <a:pt x="288677" y="38099"/>
                </a:lnTo>
                <a:lnTo>
                  <a:pt x="285703" y="33019"/>
                </a:lnTo>
                <a:lnTo>
                  <a:pt x="284214" y="33019"/>
                </a:lnTo>
                <a:lnTo>
                  <a:pt x="282726" y="31749"/>
                </a:lnTo>
                <a:lnTo>
                  <a:pt x="281238" y="29209"/>
                </a:lnTo>
                <a:lnTo>
                  <a:pt x="278263" y="26669"/>
                </a:lnTo>
                <a:lnTo>
                  <a:pt x="276171" y="20319"/>
                </a:lnTo>
                <a:lnTo>
                  <a:pt x="272684" y="17779"/>
                </a:lnTo>
                <a:lnTo>
                  <a:pt x="268639" y="16509"/>
                </a:lnTo>
                <a:lnTo>
                  <a:pt x="264873" y="13969"/>
                </a:lnTo>
                <a:close/>
              </a:path>
            </a:pathLst>
          </a:custGeom>
          <a:solidFill>
            <a:srgbClr val="010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54811" y="6177107"/>
            <a:ext cx="327025" cy="317500"/>
          </a:xfrm>
          <a:custGeom>
            <a:avLst/>
            <a:gdLst/>
            <a:ahLst/>
            <a:cxnLst/>
            <a:rect l="l" t="t" r="r" b="b"/>
            <a:pathLst>
              <a:path w="327025" h="317500">
                <a:moveTo>
                  <a:pt x="127212" y="60959"/>
                </a:moveTo>
                <a:lnTo>
                  <a:pt x="83889" y="60959"/>
                </a:lnTo>
                <a:lnTo>
                  <a:pt x="82402" y="63499"/>
                </a:lnTo>
                <a:lnTo>
                  <a:pt x="73475" y="68579"/>
                </a:lnTo>
                <a:lnTo>
                  <a:pt x="73475" y="71119"/>
                </a:lnTo>
                <a:lnTo>
                  <a:pt x="70500" y="73659"/>
                </a:lnTo>
                <a:lnTo>
                  <a:pt x="66037" y="76199"/>
                </a:lnTo>
                <a:lnTo>
                  <a:pt x="58598" y="81279"/>
                </a:lnTo>
                <a:lnTo>
                  <a:pt x="57110" y="85089"/>
                </a:lnTo>
                <a:lnTo>
                  <a:pt x="50389" y="91439"/>
                </a:lnTo>
                <a:lnTo>
                  <a:pt x="41293" y="102869"/>
                </a:lnTo>
                <a:lnTo>
                  <a:pt x="33034" y="113029"/>
                </a:lnTo>
                <a:lnTo>
                  <a:pt x="28823" y="116839"/>
                </a:lnTo>
                <a:lnTo>
                  <a:pt x="25849" y="125729"/>
                </a:lnTo>
                <a:lnTo>
                  <a:pt x="24360" y="125729"/>
                </a:lnTo>
                <a:lnTo>
                  <a:pt x="21385" y="133349"/>
                </a:lnTo>
                <a:lnTo>
                  <a:pt x="16945" y="151129"/>
                </a:lnTo>
                <a:lnTo>
                  <a:pt x="10413" y="173989"/>
                </a:lnTo>
                <a:lnTo>
                  <a:pt x="5276" y="196849"/>
                </a:lnTo>
                <a:lnTo>
                  <a:pt x="5021" y="212089"/>
                </a:lnTo>
                <a:lnTo>
                  <a:pt x="3905" y="224789"/>
                </a:lnTo>
                <a:lnTo>
                  <a:pt x="1673" y="245109"/>
                </a:lnTo>
                <a:lnTo>
                  <a:pt x="0" y="262889"/>
                </a:lnTo>
                <a:lnTo>
                  <a:pt x="433" y="271779"/>
                </a:lnTo>
                <a:lnTo>
                  <a:pt x="455" y="275589"/>
                </a:lnTo>
                <a:lnTo>
                  <a:pt x="14644" y="317499"/>
                </a:lnTo>
                <a:lnTo>
                  <a:pt x="25151" y="317499"/>
                </a:lnTo>
                <a:lnTo>
                  <a:pt x="31800" y="316229"/>
                </a:lnTo>
                <a:lnTo>
                  <a:pt x="33286" y="312419"/>
                </a:lnTo>
                <a:lnTo>
                  <a:pt x="33286" y="311149"/>
                </a:lnTo>
                <a:lnTo>
                  <a:pt x="34774" y="309879"/>
                </a:lnTo>
                <a:lnTo>
                  <a:pt x="36263" y="309879"/>
                </a:lnTo>
                <a:lnTo>
                  <a:pt x="36263" y="302259"/>
                </a:lnTo>
                <a:lnTo>
                  <a:pt x="37750" y="299719"/>
                </a:lnTo>
                <a:lnTo>
                  <a:pt x="39610" y="299719"/>
                </a:lnTo>
                <a:lnTo>
                  <a:pt x="40726" y="295909"/>
                </a:lnTo>
                <a:lnTo>
                  <a:pt x="40726" y="290829"/>
                </a:lnTo>
                <a:lnTo>
                  <a:pt x="47432" y="289559"/>
                </a:lnTo>
                <a:lnTo>
                  <a:pt x="54133" y="287019"/>
                </a:lnTo>
                <a:lnTo>
                  <a:pt x="67525" y="283209"/>
                </a:lnTo>
                <a:lnTo>
                  <a:pt x="73475" y="279399"/>
                </a:lnTo>
                <a:lnTo>
                  <a:pt x="79426" y="278129"/>
                </a:lnTo>
                <a:lnTo>
                  <a:pt x="86865" y="278129"/>
                </a:lnTo>
                <a:lnTo>
                  <a:pt x="98092" y="275589"/>
                </a:lnTo>
                <a:lnTo>
                  <a:pt x="110854" y="273049"/>
                </a:lnTo>
                <a:lnTo>
                  <a:pt x="123895" y="273049"/>
                </a:lnTo>
                <a:lnTo>
                  <a:pt x="135959" y="271779"/>
                </a:lnTo>
                <a:lnTo>
                  <a:pt x="137448" y="269239"/>
                </a:lnTo>
                <a:lnTo>
                  <a:pt x="146373" y="266699"/>
                </a:lnTo>
                <a:lnTo>
                  <a:pt x="156787" y="262889"/>
                </a:lnTo>
                <a:lnTo>
                  <a:pt x="165833" y="261619"/>
                </a:lnTo>
                <a:lnTo>
                  <a:pt x="174463" y="261619"/>
                </a:lnTo>
                <a:lnTo>
                  <a:pt x="181700" y="260349"/>
                </a:lnTo>
                <a:lnTo>
                  <a:pt x="192512" y="260349"/>
                </a:lnTo>
                <a:lnTo>
                  <a:pt x="195488" y="259079"/>
                </a:lnTo>
                <a:lnTo>
                  <a:pt x="42213" y="259079"/>
                </a:lnTo>
                <a:lnTo>
                  <a:pt x="43701" y="255269"/>
                </a:lnTo>
                <a:lnTo>
                  <a:pt x="43701" y="251459"/>
                </a:lnTo>
                <a:lnTo>
                  <a:pt x="48919" y="246379"/>
                </a:lnTo>
                <a:lnTo>
                  <a:pt x="55248" y="237489"/>
                </a:lnTo>
                <a:lnTo>
                  <a:pt x="62131" y="227329"/>
                </a:lnTo>
                <a:lnTo>
                  <a:pt x="69012" y="215899"/>
                </a:lnTo>
                <a:lnTo>
                  <a:pt x="71988" y="212089"/>
                </a:lnTo>
                <a:lnTo>
                  <a:pt x="76451" y="207009"/>
                </a:lnTo>
                <a:lnTo>
                  <a:pt x="79426" y="203199"/>
                </a:lnTo>
                <a:lnTo>
                  <a:pt x="31800" y="203199"/>
                </a:lnTo>
                <a:lnTo>
                  <a:pt x="32986" y="189229"/>
                </a:lnTo>
                <a:lnTo>
                  <a:pt x="35705" y="175259"/>
                </a:lnTo>
                <a:lnTo>
                  <a:pt x="38704" y="161289"/>
                </a:lnTo>
                <a:lnTo>
                  <a:pt x="40726" y="148589"/>
                </a:lnTo>
                <a:lnTo>
                  <a:pt x="40726" y="142239"/>
                </a:lnTo>
                <a:lnTo>
                  <a:pt x="43701" y="138429"/>
                </a:lnTo>
                <a:lnTo>
                  <a:pt x="43701" y="133349"/>
                </a:lnTo>
                <a:lnTo>
                  <a:pt x="76451" y="90169"/>
                </a:lnTo>
                <a:lnTo>
                  <a:pt x="83889" y="83819"/>
                </a:lnTo>
                <a:lnTo>
                  <a:pt x="133118" y="83819"/>
                </a:lnTo>
                <a:lnTo>
                  <a:pt x="131426" y="77469"/>
                </a:lnTo>
                <a:lnTo>
                  <a:pt x="129079" y="69849"/>
                </a:lnTo>
                <a:lnTo>
                  <a:pt x="127568" y="63499"/>
                </a:lnTo>
                <a:lnTo>
                  <a:pt x="127212" y="60959"/>
                </a:lnTo>
                <a:close/>
              </a:path>
              <a:path w="327025" h="317500">
                <a:moveTo>
                  <a:pt x="39610" y="299719"/>
                </a:moveTo>
                <a:lnTo>
                  <a:pt x="39238" y="299719"/>
                </a:lnTo>
                <a:lnTo>
                  <a:pt x="39238" y="300989"/>
                </a:lnTo>
                <a:lnTo>
                  <a:pt x="39610" y="299719"/>
                </a:lnTo>
                <a:close/>
              </a:path>
              <a:path w="327025" h="317500">
                <a:moveTo>
                  <a:pt x="194001" y="260349"/>
                </a:moveTo>
                <a:lnTo>
                  <a:pt x="186561" y="260349"/>
                </a:lnTo>
                <a:lnTo>
                  <a:pt x="186561" y="266699"/>
                </a:lnTo>
                <a:lnTo>
                  <a:pt x="191025" y="267969"/>
                </a:lnTo>
                <a:lnTo>
                  <a:pt x="195488" y="267969"/>
                </a:lnTo>
                <a:lnTo>
                  <a:pt x="199951" y="269239"/>
                </a:lnTo>
                <a:lnTo>
                  <a:pt x="199951" y="271779"/>
                </a:lnTo>
                <a:lnTo>
                  <a:pt x="201439" y="271779"/>
                </a:lnTo>
                <a:lnTo>
                  <a:pt x="201439" y="278129"/>
                </a:lnTo>
                <a:lnTo>
                  <a:pt x="202927" y="280669"/>
                </a:lnTo>
                <a:lnTo>
                  <a:pt x="205902" y="280669"/>
                </a:lnTo>
                <a:lnTo>
                  <a:pt x="207390" y="283209"/>
                </a:lnTo>
                <a:lnTo>
                  <a:pt x="220780" y="283209"/>
                </a:lnTo>
                <a:lnTo>
                  <a:pt x="228218" y="284479"/>
                </a:lnTo>
                <a:lnTo>
                  <a:pt x="240119" y="284479"/>
                </a:lnTo>
                <a:lnTo>
                  <a:pt x="240119" y="287019"/>
                </a:lnTo>
                <a:lnTo>
                  <a:pt x="247558" y="287019"/>
                </a:lnTo>
                <a:lnTo>
                  <a:pt x="261320" y="292099"/>
                </a:lnTo>
                <a:lnTo>
                  <a:pt x="276200" y="293369"/>
                </a:lnTo>
                <a:lnTo>
                  <a:pt x="289409" y="289559"/>
                </a:lnTo>
                <a:lnTo>
                  <a:pt x="298161" y="276859"/>
                </a:lnTo>
                <a:lnTo>
                  <a:pt x="299649" y="276859"/>
                </a:lnTo>
                <a:lnTo>
                  <a:pt x="301345" y="273049"/>
                </a:lnTo>
                <a:lnTo>
                  <a:pt x="307317" y="261619"/>
                </a:lnTo>
                <a:lnTo>
                  <a:pt x="195488" y="261619"/>
                </a:lnTo>
                <a:lnTo>
                  <a:pt x="194001" y="260349"/>
                </a:lnTo>
                <a:close/>
              </a:path>
              <a:path w="327025" h="317500">
                <a:moveTo>
                  <a:pt x="136866" y="190499"/>
                </a:moveTo>
                <a:lnTo>
                  <a:pt x="89839" y="190499"/>
                </a:lnTo>
                <a:lnTo>
                  <a:pt x="90043" y="199389"/>
                </a:lnTo>
                <a:lnTo>
                  <a:pt x="90263" y="204469"/>
                </a:lnTo>
                <a:lnTo>
                  <a:pt x="91095" y="220979"/>
                </a:lnTo>
                <a:lnTo>
                  <a:pt x="91328" y="231139"/>
                </a:lnTo>
                <a:lnTo>
                  <a:pt x="92816" y="233679"/>
                </a:lnTo>
                <a:lnTo>
                  <a:pt x="94303" y="238759"/>
                </a:lnTo>
                <a:lnTo>
                  <a:pt x="92816" y="242569"/>
                </a:lnTo>
                <a:lnTo>
                  <a:pt x="86353" y="243839"/>
                </a:lnTo>
                <a:lnTo>
                  <a:pt x="73987" y="247649"/>
                </a:lnTo>
                <a:lnTo>
                  <a:pt x="67525" y="250189"/>
                </a:lnTo>
                <a:lnTo>
                  <a:pt x="64548" y="251459"/>
                </a:lnTo>
                <a:lnTo>
                  <a:pt x="223755" y="251459"/>
                </a:lnTo>
                <a:lnTo>
                  <a:pt x="234168" y="253999"/>
                </a:lnTo>
                <a:lnTo>
                  <a:pt x="231194" y="253999"/>
                </a:lnTo>
                <a:lnTo>
                  <a:pt x="208877" y="260349"/>
                </a:lnTo>
                <a:lnTo>
                  <a:pt x="202927" y="260349"/>
                </a:lnTo>
                <a:lnTo>
                  <a:pt x="196976" y="261619"/>
                </a:lnTo>
                <a:lnTo>
                  <a:pt x="307317" y="261619"/>
                </a:lnTo>
                <a:lnTo>
                  <a:pt x="308644" y="259079"/>
                </a:lnTo>
                <a:lnTo>
                  <a:pt x="313218" y="250189"/>
                </a:lnTo>
                <a:lnTo>
                  <a:pt x="246071" y="250189"/>
                </a:lnTo>
                <a:lnTo>
                  <a:pt x="246071" y="234949"/>
                </a:lnTo>
                <a:lnTo>
                  <a:pt x="137448" y="234949"/>
                </a:lnTo>
                <a:lnTo>
                  <a:pt x="137448" y="227329"/>
                </a:lnTo>
                <a:lnTo>
                  <a:pt x="138935" y="227329"/>
                </a:lnTo>
                <a:lnTo>
                  <a:pt x="138935" y="201929"/>
                </a:lnTo>
                <a:lnTo>
                  <a:pt x="137448" y="201929"/>
                </a:lnTo>
                <a:lnTo>
                  <a:pt x="136866" y="190499"/>
                </a:lnTo>
                <a:close/>
              </a:path>
              <a:path w="327025" h="317500">
                <a:moveTo>
                  <a:pt x="217804" y="251459"/>
                </a:moveTo>
                <a:lnTo>
                  <a:pt x="60086" y="251459"/>
                </a:lnTo>
                <a:lnTo>
                  <a:pt x="57110" y="252729"/>
                </a:lnTo>
                <a:lnTo>
                  <a:pt x="57110" y="255269"/>
                </a:lnTo>
                <a:lnTo>
                  <a:pt x="51159" y="256539"/>
                </a:lnTo>
                <a:lnTo>
                  <a:pt x="49672" y="256539"/>
                </a:lnTo>
                <a:lnTo>
                  <a:pt x="42213" y="259079"/>
                </a:lnTo>
                <a:lnTo>
                  <a:pt x="195488" y="259079"/>
                </a:lnTo>
                <a:lnTo>
                  <a:pt x="207390" y="253999"/>
                </a:lnTo>
                <a:lnTo>
                  <a:pt x="213340" y="252729"/>
                </a:lnTo>
                <a:lnTo>
                  <a:pt x="217804" y="251459"/>
                </a:lnTo>
                <a:close/>
              </a:path>
              <a:path w="327025" h="317500">
                <a:moveTo>
                  <a:pt x="317867" y="120649"/>
                </a:moveTo>
                <a:lnTo>
                  <a:pt x="252765" y="120649"/>
                </a:lnTo>
                <a:lnTo>
                  <a:pt x="267271" y="124459"/>
                </a:lnTo>
                <a:lnTo>
                  <a:pt x="277313" y="135889"/>
                </a:lnTo>
                <a:lnTo>
                  <a:pt x="283166" y="166369"/>
                </a:lnTo>
                <a:lnTo>
                  <a:pt x="282938" y="175259"/>
                </a:lnTo>
                <a:lnTo>
                  <a:pt x="281776" y="187959"/>
                </a:lnTo>
                <a:lnTo>
                  <a:pt x="279498" y="200659"/>
                </a:lnTo>
                <a:lnTo>
                  <a:pt x="275825" y="214629"/>
                </a:lnTo>
                <a:lnTo>
                  <a:pt x="280288" y="214629"/>
                </a:lnTo>
                <a:lnTo>
                  <a:pt x="280288" y="215899"/>
                </a:lnTo>
                <a:lnTo>
                  <a:pt x="275825" y="218439"/>
                </a:lnTo>
                <a:lnTo>
                  <a:pt x="272850" y="222249"/>
                </a:lnTo>
                <a:lnTo>
                  <a:pt x="275825" y="227329"/>
                </a:lnTo>
                <a:lnTo>
                  <a:pt x="272850" y="227329"/>
                </a:lnTo>
                <a:lnTo>
                  <a:pt x="269874" y="229869"/>
                </a:lnTo>
                <a:lnTo>
                  <a:pt x="269874" y="234949"/>
                </a:lnTo>
                <a:lnTo>
                  <a:pt x="265410" y="234949"/>
                </a:lnTo>
                <a:lnTo>
                  <a:pt x="260947" y="242569"/>
                </a:lnTo>
                <a:lnTo>
                  <a:pt x="257973" y="245109"/>
                </a:lnTo>
                <a:lnTo>
                  <a:pt x="253509" y="246379"/>
                </a:lnTo>
                <a:lnTo>
                  <a:pt x="250535" y="247649"/>
                </a:lnTo>
                <a:lnTo>
                  <a:pt x="246071" y="250189"/>
                </a:lnTo>
                <a:lnTo>
                  <a:pt x="313218" y="250189"/>
                </a:lnTo>
                <a:lnTo>
                  <a:pt x="314525" y="247649"/>
                </a:lnTo>
                <a:lnTo>
                  <a:pt x="316734" y="241299"/>
                </a:lnTo>
                <a:lnTo>
                  <a:pt x="320593" y="224789"/>
                </a:lnTo>
                <a:lnTo>
                  <a:pt x="321963" y="218439"/>
                </a:lnTo>
                <a:lnTo>
                  <a:pt x="326427" y="214629"/>
                </a:lnTo>
                <a:lnTo>
                  <a:pt x="324940" y="212089"/>
                </a:lnTo>
                <a:lnTo>
                  <a:pt x="325043" y="201929"/>
                </a:lnTo>
                <a:lnTo>
                  <a:pt x="325147" y="196849"/>
                </a:lnTo>
                <a:lnTo>
                  <a:pt x="326195" y="170179"/>
                </a:lnTo>
                <a:lnTo>
                  <a:pt x="326427" y="157479"/>
                </a:lnTo>
                <a:lnTo>
                  <a:pt x="323777" y="147319"/>
                </a:lnTo>
                <a:lnTo>
                  <a:pt x="320848" y="137159"/>
                </a:lnTo>
                <a:lnTo>
                  <a:pt x="318477" y="126999"/>
                </a:lnTo>
                <a:lnTo>
                  <a:pt x="317867" y="120649"/>
                </a:lnTo>
                <a:close/>
              </a:path>
              <a:path w="327025" h="317500">
                <a:moveTo>
                  <a:pt x="219995" y="135889"/>
                </a:moveTo>
                <a:lnTo>
                  <a:pt x="176148" y="135889"/>
                </a:lnTo>
                <a:lnTo>
                  <a:pt x="180611" y="137159"/>
                </a:lnTo>
                <a:lnTo>
                  <a:pt x="178960" y="148589"/>
                </a:lnTo>
                <a:lnTo>
                  <a:pt x="176331" y="161289"/>
                </a:lnTo>
                <a:lnTo>
                  <a:pt x="172861" y="173989"/>
                </a:lnTo>
                <a:lnTo>
                  <a:pt x="168688" y="186689"/>
                </a:lnTo>
                <a:lnTo>
                  <a:pt x="166434" y="195579"/>
                </a:lnTo>
                <a:lnTo>
                  <a:pt x="144468" y="232409"/>
                </a:lnTo>
                <a:lnTo>
                  <a:pt x="137448" y="234949"/>
                </a:lnTo>
                <a:lnTo>
                  <a:pt x="246071" y="234949"/>
                </a:lnTo>
                <a:lnTo>
                  <a:pt x="246071" y="226059"/>
                </a:lnTo>
                <a:lnTo>
                  <a:pt x="189538" y="226059"/>
                </a:lnTo>
                <a:lnTo>
                  <a:pt x="191025" y="220979"/>
                </a:lnTo>
                <a:lnTo>
                  <a:pt x="192512" y="219709"/>
                </a:lnTo>
                <a:lnTo>
                  <a:pt x="192512" y="214629"/>
                </a:lnTo>
                <a:lnTo>
                  <a:pt x="195418" y="212089"/>
                </a:lnTo>
                <a:lnTo>
                  <a:pt x="199022" y="204469"/>
                </a:lnTo>
                <a:lnTo>
                  <a:pt x="202346" y="195579"/>
                </a:lnTo>
                <a:lnTo>
                  <a:pt x="204415" y="189229"/>
                </a:lnTo>
                <a:lnTo>
                  <a:pt x="205902" y="189229"/>
                </a:lnTo>
                <a:lnTo>
                  <a:pt x="208738" y="182879"/>
                </a:lnTo>
                <a:lnTo>
                  <a:pt x="210738" y="175259"/>
                </a:lnTo>
                <a:lnTo>
                  <a:pt x="212179" y="168909"/>
                </a:lnTo>
                <a:lnTo>
                  <a:pt x="213340" y="162559"/>
                </a:lnTo>
                <a:lnTo>
                  <a:pt x="215596" y="152399"/>
                </a:lnTo>
                <a:lnTo>
                  <a:pt x="217990" y="143509"/>
                </a:lnTo>
                <a:lnTo>
                  <a:pt x="219995" y="135889"/>
                </a:lnTo>
                <a:close/>
              </a:path>
              <a:path w="327025" h="317500">
                <a:moveTo>
                  <a:pt x="237145" y="213359"/>
                </a:moveTo>
                <a:lnTo>
                  <a:pt x="229705" y="213359"/>
                </a:lnTo>
                <a:lnTo>
                  <a:pt x="222267" y="215899"/>
                </a:lnTo>
                <a:lnTo>
                  <a:pt x="213340" y="219709"/>
                </a:lnTo>
                <a:lnTo>
                  <a:pt x="205902" y="220979"/>
                </a:lnTo>
                <a:lnTo>
                  <a:pt x="196976" y="223519"/>
                </a:lnTo>
                <a:lnTo>
                  <a:pt x="189538" y="226059"/>
                </a:lnTo>
                <a:lnTo>
                  <a:pt x="244583" y="226059"/>
                </a:lnTo>
                <a:lnTo>
                  <a:pt x="244583" y="218439"/>
                </a:lnTo>
                <a:lnTo>
                  <a:pt x="243095" y="215899"/>
                </a:lnTo>
                <a:lnTo>
                  <a:pt x="237145" y="215899"/>
                </a:lnTo>
                <a:lnTo>
                  <a:pt x="237145" y="213359"/>
                </a:lnTo>
                <a:close/>
              </a:path>
              <a:path w="327025" h="317500">
                <a:moveTo>
                  <a:pt x="133118" y="83819"/>
                </a:moveTo>
                <a:lnTo>
                  <a:pt x="86865" y="83819"/>
                </a:lnTo>
                <a:lnTo>
                  <a:pt x="90374" y="97789"/>
                </a:lnTo>
                <a:lnTo>
                  <a:pt x="93745" y="116839"/>
                </a:lnTo>
                <a:lnTo>
                  <a:pt x="92931" y="134619"/>
                </a:lnTo>
                <a:lnTo>
                  <a:pt x="83889" y="146049"/>
                </a:lnTo>
                <a:lnTo>
                  <a:pt x="83889" y="147319"/>
                </a:lnTo>
                <a:lnTo>
                  <a:pt x="79426" y="147319"/>
                </a:lnTo>
                <a:lnTo>
                  <a:pt x="76451" y="153669"/>
                </a:lnTo>
                <a:lnTo>
                  <a:pt x="71988" y="154939"/>
                </a:lnTo>
                <a:lnTo>
                  <a:pt x="70500" y="156209"/>
                </a:lnTo>
                <a:lnTo>
                  <a:pt x="70500" y="157479"/>
                </a:lnTo>
                <a:lnTo>
                  <a:pt x="69012" y="157479"/>
                </a:lnTo>
                <a:lnTo>
                  <a:pt x="59223" y="168909"/>
                </a:lnTo>
                <a:lnTo>
                  <a:pt x="49848" y="180339"/>
                </a:lnTo>
                <a:lnTo>
                  <a:pt x="40752" y="191769"/>
                </a:lnTo>
                <a:lnTo>
                  <a:pt x="31800" y="203199"/>
                </a:lnTo>
                <a:lnTo>
                  <a:pt x="79426" y="203199"/>
                </a:lnTo>
                <a:lnTo>
                  <a:pt x="82402" y="199389"/>
                </a:lnTo>
                <a:lnTo>
                  <a:pt x="83889" y="199389"/>
                </a:lnTo>
                <a:lnTo>
                  <a:pt x="83889" y="195579"/>
                </a:lnTo>
                <a:lnTo>
                  <a:pt x="86865" y="194309"/>
                </a:lnTo>
                <a:lnTo>
                  <a:pt x="89839" y="190499"/>
                </a:lnTo>
                <a:lnTo>
                  <a:pt x="136866" y="190499"/>
                </a:lnTo>
                <a:lnTo>
                  <a:pt x="136146" y="177799"/>
                </a:lnTo>
                <a:lnTo>
                  <a:pt x="136820" y="166369"/>
                </a:lnTo>
                <a:lnTo>
                  <a:pt x="140423" y="156209"/>
                </a:lnTo>
                <a:lnTo>
                  <a:pt x="144886" y="153669"/>
                </a:lnTo>
                <a:lnTo>
                  <a:pt x="150836" y="152399"/>
                </a:lnTo>
                <a:lnTo>
                  <a:pt x="152324" y="147319"/>
                </a:lnTo>
                <a:lnTo>
                  <a:pt x="153813" y="146049"/>
                </a:lnTo>
                <a:lnTo>
                  <a:pt x="156787" y="146049"/>
                </a:lnTo>
                <a:lnTo>
                  <a:pt x="158276" y="144779"/>
                </a:lnTo>
                <a:lnTo>
                  <a:pt x="162738" y="142239"/>
                </a:lnTo>
                <a:lnTo>
                  <a:pt x="168688" y="140969"/>
                </a:lnTo>
                <a:lnTo>
                  <a:pt x="173171" y="139699"/>
                </a:lnTo>
                <a:lnTo>
                  <a:pt x="173171" y="138429"/>
                </a:lnTo>
                <a:lnTo>
                  <a:pt x="176148" y="138429"/>
                </a:lnTo>
                <a:lnTo>
                  <a:pt x="176148" y="135889"/>
                </a:lnTo>
                <a:lnTo>
                  <a:pt x="219995" y="135889"/>
                </a:lnTo>
                <a:lnTo>
                  <a:pt x="220663" y="133349"/>
                </a:lnTo>
                <a:lnTo>
                  <a:pt x="223755" y="124459"/>
                </a:lnTo>
                <a:lnTo>
                  <a:pt x="237144" y="120649"/>
                </a:lnTo>
                <a:lnTo>
                  <a:pt x="317867" y="120649"/>
                </a:lnTo>
                <a:lnTo>
                  <a:pt x="317501" y="116839"/>
                </a:lnTo>
                <a:lnTo>
                  <a:pt x="316013" y="115569"/>
                </a:lnTo>
                <a:lnTo>
                  <a:pt x="314525" y="115569"/>
                </a:lnTo>
                <a:lnTo>
                  <a:pt x="314525" y="114299"/>
                </a:lnTo>
                <a:lnTo>
                  <a:pt x="134472" y="114299"/>
                </a:lnTo>
                <a:lnTo>
                  <a:pt x="133635" y="111759"/>
                </a:lnTo>
                <a:lnTo>
                  <a:pt x="133450" y="109219"/>
                </a:lnTo>
                <a:lnTo>
                  <a:pt x="133542" y="102869"/>
                </a:lnTo>
                <a:lnTo>
                  <a:pt x="133635" y="100329"/>
                </a:lnTo>
                <a:lnTo>
                  <a:pt x="134472" y="88899"/>
                </a:lnTo>
                <a:lnTo>
                  <a:pt x="133118" y="83819"/>
                </a:lnTo>
                <a:close/>
              </a:path>
              <a:path w="327025" h="317500">
                <a:moveTo>
                  <a:pt x="205902" y="44449"/>
                </a:moveTo>
                <a:lnTo>
                  <a:pt x="194001" y="44449"/>
                </a:lnTo>
                <a:lnTo>
                  <a:pt x="191025" y="50799"/>
                </a:lnTo>
                <a:lnTo>
                  <a:pt x="186561" y="53339"/>
                </a:lnTo>
                <a:lnTo>
                  <a:pt x="185283" y="60959"/>
                </a:lnTo>
                <a:lnTo>
                  <a:pt x="185303" y="71119"/>
                </a:lnTo>
                <a:lnTo>
                  <a:pt x="185388" y="73659"/>
                </a:lnTo>
                <a:lnTo>
                  <a:pt x="185461" y="78739"/>
                </a:lnTo>
                <a:lnTo>
                  <a:pt x="185075" y="87629"/>
                </a:lnTo>
                <a:lnTo>
                  <a:pt x="172976" y="95249"/>
                </a:lnTo>
                <a:lnTo>
                  <a:pt x="166437" y="99059"/>
                </a:lnTo>
                <a:lnTo>
                  <a:pt x="159763" y="101599"/>
                </a:lnTo>
                <a:lnTo>
                  <a:pt x="153091" y="106679"/>
                </a:lnTo>
                <a:lnTo>
                  <a:pt x="146559" y="109219"/>
                </a:lnTo>
                <a:lnTo>
                  <a:pt x="140306" y="111759"/>
                </a:lnTo>
                <a:lnTo>
                  <a:pt x="134472" y="114299"/>
                </a:lnTo>
                <a:lnTo>
                  <a:pt x="314525" y="114299"/>
                </a:lnTo>
                <a:lnTo>
                  <a:pt x="314525" y="113029"/>
                </a:lnTo>
                <a:lnTo>
                  <a:pt x="311551" y="106679"/>
                </a:lnTo>
                <a:lnTo>
                  <a:pt x="310062" y="106679"/>
                </a:lnTo>
                <a:lnTo>
                  <a:pt x="310062" y="105409"/>
                </a:lnTo>
                <a:lnTo>
                  <a:pt x="305599" y="101599"/>
                </a:lnTo>
                <a:lnTo>
                  <a:pt x="305599" y="100329"/>
                </a:lnTo>
                <a:lnTo>
                  <a:pt x="304111" y="99059"/>
                </a:lnTo>
                <a:lnTo>
                  <a:pt x="302624" y="99059"/>
                </a:lnTo>
                <a:lnTo>
                  <a:pt x="286154" y="86359"/>
                </a:lnTo>
                <a:lnTo>
                  <a:pt x="266901" y="81279"/>
                </a:lnTo>
                <a:lnTo>
                  <a:pt x="256718" y="80009"/>
                </a:lnTo>
                <a:lnTo>
                  <a:pt x="226730" y="80009"/>
                </a:lnTo>
                <a:lnTo>
                  <a:pt x="222267" y="76199"/>
                </a:lnTo>
                <a:lnTo>
                  <a:pt x="220779" y="73659"/>
                </a:lnTo>
                <a:lnTo>
                  <a:pt x="220779" y="68579"/>
                </a:lnTo>
                <a:lnTo>
                  <a:pt x="219291" y="67309"/>
                </a:lnTo>
                <a:lnTo>
                  <a:pt x="217804" y="64769"/>
                </a:lnTo>
                <a:lnTo>
                  <a:pt x="216316" y="63499"/>
                </a:lnTo>
                <a:lnTo>
                  <a:pt x="214829" y="59689"/>
                </a:lnTo>
                <a:lnTo>
                  <a:pt x="214829" y="57149"/>
                </a:lnTo>
                <a:lnTo>
                  <a:pt x="213340" y="57149"/>
                </a:lnTo>
                <a:lnTo>
                  <a:pt x="208877" y="55879"/>
                </a:lnTo>
                <a:lnTo>
                  <a:pt x="205902" y="48259"/>
                </a:lnTo>
                <a:lnTo>
                  <a:pt x="205902" y="44449"/>
                </a:lnTo>
                <a:close/>
              </a:path>
              <a:path w="327025" h="317500">
                <a:moveTo>
                  <a:pt x="246535" y="78739"/>
                </a:moveTo>
                <a:lnTo>
                  <a:pt x="226730" y="80009"/>
                </a:lnTo>
                <a:lnTo>
                  <a:pt x="256718" y="80009"/>
                </a:lnTo>
                <a:lnTo>
                  <a:pt x="246535" y="78739"/>
                </a:lnTo>
                <a:close/>
              </a:path>
              <a:path w="327025" h="317500">
                <a:moveTo>
                  <a:pt x="269688" y="0"/>
                </a:moveTo>
                <a:lnTo>
                  <a:pt x="243095" y="2539"/>
                </a:lnTo>
                <a:lnTo>
                  <a:pt x="237145" y="3809"/>
                </a:lnTo>
                <a:lnTo>
                  <a:pt x="220779" y="3809"/>
                </a:lnTo>
                <a:lnTo>
                  <a:pt x="219291" y="6349"/>
                </a:lnTo>
                <a:lnTo>
                  <a:pt x="204926" y="6349"/>
                </a:lnTo>
                <a:lnTo>
                  <a:pt x="170197" y="10159"/>
                </a:lnTo>
                <a:lnTo>
                  <a:pt x="164226" y="10159"/>
                </a:lnTo>
                <a:lnTo>
                  <a:pt x="161251" y="11429"/>
                </a:lnTo>
                <a:lnTo>
                  <a:pt x="144421" y="13969"/>
                </a:lnTo>
                <a:lnTo>
                  <a:pt x="125918" y="16509"/>
                </a:lnTo>
                <a:lnTo>
                  <a:pt x="110204" y="19049"/>
                </a:lnTo>
                <a:lnTo>
                  <a:pt x="101743" y="20319"/>
                </a:lnTo>
                <a:lnTo>
                  <a:pt x="92816" y="22859"/>
                </a:lnTo>
                <a:lnTo>
                  <a:pt x="91328" y="24129"/>
                </a:lnTo>
                <a:lnTo>
                  <a:pt x="85376" y="24129"/>
                </a:lnTo>
                <a:lnTo>
                  <a:pt x="82402" y="25399"/>
                </a:lnTo>
                <a:lnTo>
                  <a:pt x="77938" y="26669"/>
                </a:lnTo>
                <a:lnTo>
                  <a:pt x="70500" y="26669"/>
                </a:lnTo>
                <a:lnTo>
                  <a:pt x="55922" y="29209"/>
                </a:lnTo>
                <a:lnTo>
                  <a:pt x="40922" y="30479"/>
                </a:lnTo>
                <a:lnTo>
                  <a:pt x="28432" y="33019"/>
                </a:lnTo>
                <a:lnTo>
                  <a:pt x="21385" y="35559"/>
                </a:lnTo>
                <a:lnTo>
                  <a:pt x="21780" y="45719"/>
                </a:lnTo>
                <a:lnTo>
                  <a:pt x="22315" y="53339"/>
                </a:lnTo>
                <a:lnTo>
                  <a:pt x="25360" y="59689"/>
                </a:lnTo>
                <a:lnTo>
                  <a:pt x="33286" y="64769"/>
                </a:lnTo>
                <a:lnTo>
                  <a:pt x="42240" y="64769"/>
                </a:lnTo>
                <a:lnTo>
                  <a:pt x="70500" y="60959"/>
                </a:lnTo>
                <a:lnTo>
                  <a:pt x="127212" y="60959"/>
                </a:lnTo>
                <a:lnTo>
                  <a:pt x="127034" y="59689"/>
                </a:lnTo>
                <a:lnTo>
                  <a:pt x="135076" y="57149"/>
                </a:lnTo>
                <a:lnTo>
                  <a:pt x="143398" y="53339"/>
                </a:lnTo>
                <a:lnTo>
                  <a:pt x="151720" y="50799"/>
                </a:lnTo>
                <a:lnTo>
                  <a:pt x="159763" y="48259"/>
                </a:lnTo>
                <a:lnTo>
                  <a:pt x="168469" y="45719"/>
                </a:lnTo>
                <a:lnTo>
                  <a:pt x="176889" y="44449"/>
                </a:lnTo>
                <a:lnTo>
                  <a:pt x="208877" y="44449"/>
                </a:lnTo>
                <a:lnTo>
                  <a:pt x="211854" y="43179"/>
                </a:lnTo>
                <a:lnTo>
                  <a:pt x="277313" y="43179"/>
                </a:lnTo>
                <a:lnTo>
                  <a:pt x="286238" y="40639"/>
                </a:lnTo>
                <a:lnTo>
                  <a:pt x="288610" y="33019"/>
                </a:lnTo>
                <a:lnTo>
                  <a:pt x="289587" y="26669"/>
                </a:lnTo>
                <a:lnTo>
                  <a:pt x="290005" y="19049"/>
                </a:lnTo>
                <a:lnTo>
                  <a:pt x="290702" y="11429"/>
                </a:lnTo>
                <a:lnTo>
                  <a:pt x="281799" y="2539"/>
                </a:lnTo>
                <a:lnTo>
                  <a:pt x="269688" y="0"/>
                </a:lnTo>
                <a:close/>
              </a:path>
              <a:path w="327025" h="317500">
                <a:moveTo>
                  <a:pt x="275825" y="43179"/>
                </a:moveTo>
                <a:lnTo>
                  <a:pt x="243095" y="43179"/>
                </a:lnTo>
                <a:lnTo>
                  <a:pt x="252021" y="44449"/>
                </a:lnTo>
                <a:lnTo>
                  <a:pt x="268387" y="44449"/>
                </a:lnTo>
                <a:lnTo>
                  <a:pt x="275825" y="43179"/>
                </a:lnTo>
                <a:close/>
              </a:path>
            </a:pathLst>
          </a:custGeom>
          <a:solidFill>
            <a:srgbClr val="01054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1318" y="5918881"/>
            <a:ext cx="145817" cy="1234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4850" y="5918881"/>
            <a:ext cx="1361442" cy="5960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29471" y="5920383"/>
            <a:ext cx="221689" cy="12493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12177" y="5920383"/>
            <a:ext cx="78850" cy="12643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87972" y="5918881"/>
            <a:ext cx="827199" cy="59454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6194146" y="5920383"/>
            <a:ext cx="24130" cy="121920"/>
          </a:xfrm>
          <a:custGeom>
            <a:avLst/>
            <a:gdLst/>
            <a:ahLst/>
            <a:cxnLst/>
            <a:rect l="l" t="t" r="r" b="b"/>
            <a:pathLst>
              <a:path w="24129" h="121920">
                <a:moveTo>
                  <a:pt x="23803" y="0"/>
                </a:moveTo>
                <a:lnTo>
                  <a:pt x="0" y="0"/>
                </a:lnTo>
                <a:lnTo>
                  <a:pt x="0" y="121909"/>
                </a:lnTo>
                <a:lnTo>
                  <a:pt x="23803" y="121909"/>
                </a:lnTo>
                <a:lnTo>
                  <a:pt x="23803" y="0"/>
                </a:lnTo>
                <a:close/>
              </a:path>
            </a:pathLst>
          </a:custGeom>
          <a:solidFill>
            <a:srgbClr val="01054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06622" y="5894784"/>
            <a:ext cx="511856" cy="64572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06000" y="7328154"/>
            <a:ext cx="10080625" cy="232410"/>
            <a:chOff x="306000" y="7328154"/>
            <a:chExt cx="10080625" cy="23241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6000" y="7328154"/>
              <a:ext cx="10080000" cy="2688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6000" y="7355039"/>
              <a:ext cx="10080000" cy="20495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6000" y="7355039"/>
              <a:ext cx="10080625" cy="0"/>
            </a:xfrm>
            <a:custGeom>
              <a:avLst/>
              <a:gdLst/>
              <a:ahLst/>
              <a:cxnLst/>
              <a:rect l="l" t="t" r="r" b="b"/>
              <a:pathLst>
                <a:path w="10080625" h="0">
                  <a:moveTo>
                    <a:pt x="10080000" y="0"/>
                  </a:moveTo>
                  <a:lnTo>
                    <a:pt x="0" y="0"/>
                  </a:lnTo>
                </a:path>
              </a:pathLst>
            </a:custGeom>
            <a:ln w="104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820035" marR="5080" indent="-2807970">
              <a:lnSpc>
                <a:spcPct val="121500"/>
              </a:lnSpc>
              <a:spcBef>
                <a:spcPts val="95"/>
              </a:spcBef>
            </a:pPr>
            <a:r>
              <a:rPr dirty="0"/>
              <a:t>Lecture </a:t>
            </a:r>
            <a:r>
              <a:rPr dirty="0" spc="15"/>
              <a:t>3</a:t>
            </a:r>
            <a:r>
              <a:rPr dirty="0" spc="30"/>
              <a:t> </a:t>
            </a:r>
            <a:r>
              <a:rPr dirty="0" spc="15"/>
              <a:t>– </a:t>
            </a:r>
            <a:r>
              <a:rPr dirty="0" spc="5"/>
              <a:t>Nondeterministic</a:t>
            </a:r>
            <a:r>
              <a:rPr dirty="0" spc="70"/>
              <a:t> </a:t>
            </a:r>
            <a:r>
              <a:rPr dirty="0"/>
              <a:t>Finite</a:t>
            </a:r>
            <a:r>
              <a:rPr dirty="0" spc="20"/>
              <a:t> </a:t>
            </a:r>
            <a:r>
              <a:rPr dirty="0"/>
              <a:t>Automata </a:t>
            </a:r>
            <a:r>
              <a:rPr dirty="0" spc="-675"/>
              <a:t> </a:t>
            </a:r>
            <a:r>
              <a:rPr dirty="0" spc="10"/>
              <a:t>Dr</a:t>
            </a:r>
            <a:r>
              <a:rPr dirty="0" spc="15"/>
              <a:t> </a:t>
            </a:r>
            <a:r>
              <a:rPr dirty="0" spc="-20"/>
              <a:t>Yushi</a:t>
            </a:r>
            <a:r>
              <a:rPr dirty="0" spc="30"/>
              <a:t> </a:t>
            </a:r>
            <a:r>
              <a:rPr dirty="0" spc="10"/>
              <a:t>Li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941195" marR="5080" indent="-1929130">
              <a:lnSpc>
                <a:spcPct val="100299"/>
              </a:lnSpc>
              <a:spcBef>
                <a:spcPts val="90"/>
              </a:spcBef>
            </a:pPr>
            <a:r>
              <a:rPr dirty="0"/>
              <a:t>INT201 </a:t>
            </a:r>
            <a:r>
              <a:rPr dirty="0" spc="-5"/>
              <a:t>Decision, </a:t>
            </a:r>
            <a:r>
              <a:rPr dirty="0" spc="-10"/>
              <a:t>Computation </a:t>
            </a:r>
            <a:r>
              <a:rPr dirty="0" spc="-980"/>
              <a:t> </a:t>
            </a:r>
            <a:r>
              <a:rPr dirty="0"/>
              <a:t>and</a:t>
            </a:r>
            <a:r>
              <a:rPr dirty="0" spc="5"/>
              <a:t> </a:t>
            </a:r>
            <a:r>
              <a:rPr dirty="0" spc="-5"/>
              <a:t>Language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375" y="2900421"/>
            <a:ext cx="5320030" cy="19443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dirty="0" sz="1950" spc="5">
                <a:latin typeface="Calibri"/>
                <a:cs typeface="Calibri"/>
              </a:rPr>
              <a:t>Formal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description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above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20">
                <a:latin typeface="Calibri"/>
                <a:cs typeface="Calibri"/>
              </a:rPr>
              <a:t>NFA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30">
                <a:latin typeface="Times New Roman"/>
                <a:cs typeface="Times New Roman"/>
              </a:rPr>
              <a:t>M</a:t>
            </a:r>
            <a:r>
              <a:rPr dirty="0" sz="1950" spc="-30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=</a:t>
            </a:r>
            <a:r>
              <a:rPr dirty="0" sz="1950" spc="10">
                <a:latin typeface="Calibri"/>
                <a:cs typeface="Calibri"/>
              </a:rPr>
              <a:t> (</a:t>
            </a:r>
            <a:r>
              <a:rPr dirty="0" sz="1950" spc="10" i="1">
                <a:latin typeface="Times New Roman"/>
                <a:cs typeface="Times New Roman"/>
              </a:rPr>
              <a:t>Q,</a:t>
            </a:r>
            <a:r>
              <a:rPr dirty="0" sz="1950" spc="15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Σ</a:t>
            </a:r>
            <a:r>
              <a:rPr dirty="0" sz="1950" spc="10" i="1">
                <a:latin typeface="Times New Roman"/>
                <a:cs typeface="Times New Roman"/>
              </a:rPr>
              <a:t>,</a:t>
            </a:r>
            <a:r>
              <a:rPr dirty="0" sz="1950" spc="15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δ,</a:t>
            </a:r>
            <a:r>
              <a:rPr dirty="0" sz="1950" spc="25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q,</a:t>
            </a:r>
            <a:r>
              <a:rPr dirty="0" sz="1950" spc="5" i="1">
                <a:latin typeface="Times New Roman"/>
                <a:cs typeface="Times New Roman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F</a:t>
            </a:r>
            <a:r>
              <a:rPr dirty="0" sz="1950" spc="15">
                <a:latin typeface="Calibri"/>
                <a:cs typeface="Calibri"/>
              </a:rPr>
              <a:t>)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tabLst>
                <a:tab pos="554990" algn="l"/>
              </a:tabLst>
            </a:pPr>
            <a:r>
              <a:rPr dirty="0" sz="1950" spc="10" i="1">
                <a:latin typeface="Times New Roman"/>
                <a:cs typeface="Times New Roman"/>
              </a:rPr>
              <a:t>1.	</a:t>
            </a:r>
            <a:r>
              <a:rPr dirty="0" sz="1950" spc="25" i="1">
                <a:latin typeface="Times New Roman"/>
                <a:cs typeface="Times New Roman"/>
              </a:rPr>
              <a:t>Q</a:t>
            </a:r>
            <a:r>
              <a:rPr dirty="0" sz="1950" spc="-50" i="1">
                <a:latin typeface="Times New Roman"/>
                <a:cs typeface="Times New Roman"/>
              </a:rPr>
              <a:t> </a:t>
            </a:r>
            <a:r>
              <a:rPr dirty="0" sz="1950" spc="20">
                <a:latin typeface="Times New Roman"/>
                <a:cs typeface="Times New Roman"/>
              </a:rPr>
              <a:t>=</a:t>
            </a:r>
            <a:r>
              <a:rPr dirty="0" sz="1950" spc="-5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{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1,</a:t>
            </a:r>
            <a:r>
              <a:rPr dirty="0" baseline="-21367" sz="1950" spc="-30" i="1">
                <a:latin typeface="Times New Roman"/>
                <a:cs typeface="Times New Roman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q</a:t>
            </a:r>
            <a:r>
              <a:rPr dirty="0" baseline="-21367" sz="1950" spc="7" i="1">
                <a:latin typeface="Times New Roman"/>
                <a:cs typeface="Times New Roman"/>
              </a:rPr>
              <a:t>2,</a:t>
            </a:r>
            <a:r>
              <a:rPr dirty="0" baseline="-21367" sz="1950" i="1">
                <a:latin typeface="Times New Roman"/>
                <a:cs typeface="Times New Roman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q</a:t>
            </a:r>
            <a:r>
              <a:rPr dirty="0" baseline="-21367" sz="1950" spc="7" i="1">
                <a:latin typeface="Times New Roman"/>
                <a:cs typeface="Times New Roman"/>
              </a:rPr>
              <a:t>3,</a:t>
            </a:r>
            <a:r>
              <a:rPr dirty="0" baseline="-21367" sz="1950" spc="-7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4</a:t>
            </a:r>
            <a:r>
              <a:rPr dirty="0" sz="1950" spc="10">
                <a:latin typeface="Times New Roman"/>
                <a:cs typeface="Times New Roman"/>
              </a:rPr>
              <a:t>}</a:t>
            </a:r>
            <a:endParaRPr sz="19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235"/>
              </a:spcBef>
              <a:tabLst>
                <a:tab pos="554990" algn="l"/>
              </a:tabLst>
            </a:pPr>
            <a:r>
              <a:rPr dirty="0" sz="1950" spc="10">
                <a:latin typeface="Times New Roman"/>
                <a:cs typeface="Times New Roman"/>
              </a:rPr>
              <a:t>2.	</a:t>
            </a:r>
            <a:r>
              <a:rPr dirty="0" sz="1950" spc="15">
                <a:latin typeface="Times New Roman"/>
                <a:cs typeface="Times New Roman"/>
              </a:rPr>
              <a:t>Σ</a:t>
            </a:r>
            <a:r>
              <a:rPr dirty="0" sz="1950" spc="-10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=</a:t>
            </a:r>
            <a:r>
              <a:rPr dirty="0" sz="1950" spc="-10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{0,</a:t>
            </a:r>
            <a:r>
              <a:rPr dirty="0" sz="1950" spc="-15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1}</a:t>
            </a:r>
            <a:endParaRPr sz="19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230"/>
              </a:spcBef>
              <a:tabLst>
                <a:tab pos="554990" algn="l"/>
              </a:tabLst>
            </a:pPr>
            <a:r>
              <a:rPr dirty="0" sz="1950" spc="10" i="1">
                <a:latin typeface="Times New Roman"/>
                <a:cs typeface="Times New Roman"/>
              </a:rPr>
              <a:t>3.</a:t>
            </a:r>
            <a:r>
              <a:rPr dirty="0" sz="1950" spc="10" i="1">
                <a:latin typeface="Times New Roman"/>
                <a:cs typeface="Times New Roman"/>
              </a:rPr>
              <a:t>	</a:t>
            </a:r>
            <a:r>
              <a:rPr dirty="0" sz="1950" spc="15" i="1">
                <a:latin typeface="Times New Roman"/>
                <a:cs typeface="Times New Roman"/>
              </a:rPr>
              <a:t>δ</a:t>
            </a:r>
            <a:r>
              <a:rPr dirty="0" sz="1950" spc="-35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: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Q</a:t>
            </a:r>
            <a:r>
              <a:rPr dirty="0" sz="1950" spc="-30" i="1">
                <a:latin typeface="Times New Roman"/>
                <a:cs typeface="Times New Roman"/>
              </a:rPr>
              <a:t> </a:t>
            </a:r>
            <a:r>
              <a:rPr dirty="0" sz="1300" spc="20">
                <a:latin typeface="SimSun"/>
                <a:cs typeface="SimSun"/>
              </a:rPr>
              <a:t>×</a:t>
            </a:r>
            <a:r>
              <a:rPr dirty="0" sz="1300" spc="-204">
                <a:latin typeface="SimSun"/>
                <a:cs typeface="SimSu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Σ</a:t>
            </a:r>
            <a:r>
              <a:rPr dirty="0" baseline="-21367" sz="1950" spc="7">
                <a:latin typeface="Times New Roman"/>
                <a:cs typeface="Times New Roman"/>
              </a:rPr>
              <a:t>ϵ</a:t>
            </a:r>
            <a:r>
              <a:rPr dirty="0" baseline="-21367" sz="1950" spc="209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Times New Roman"/>
                <a:cs typeface="Times New Roman"/>
              </a:rPr>
              <a:t>→</a:t>
            </a:r>
            <a:r>
              <a:rPr dirty="0" sz="1950" spc="-40">
                <a:latin typeface="Times New Roman"/>
                <a:cs typeface="Times New Roman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P</a:t>
            </a:r>
            <a:r>
              <a:rPr dirty="0" sz="1950" spc="10">
                <a:latin typeface="Times New Roman"/>
                <a:cs typeface="Times New Roman"/>
              </a:rPr>
              <a:t>(</a:t>
            </a:r>
            <a:r>
              <a:rPr dirty="0" sz="1950" spc="15" i="1">
                <a:latin typeface="Times New Roman"/>
                <a:cs typeface="Times New Roman"/>
              </a:rPr>
              <a:t>Q</a:t>
            </a:r>
            <a:r>
              <a:rPr dirty="0" sz="1950" spc="1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8075" y="6180116"/>
            <a:ext cx="4324985" cy="933450"/>
          </a:xfrm>
          <a:prstGeom prst="rect">
            <a:avLst/>
          </a:prstGeom>
        </p:spPr>
        <p:txBody>
          <a:bodyPr wrap="square" lIns="0" tIns="168275" rIns="0" bIns="0" rtlCol="0" vert="horz">
            <a:spAutoFit/>
          </a:bodyPr>
          <a:lstStyle/>
          <a:p>
            <a:pPr marL="541020" indent="-503555">
              <a:lnSpc>
                <a:spcPct val="100000"/>
              </a:lnSpc>
              <a:spcBef>
                <a:spcPts val="1325"/>
              </a:spcBef>
              <a:buAutoNum type="arabicPeriod" startAt="4"/>
              <a:tabLst>
                <a:tab pos="541020" algn="l"/>
                <a:tab pos="541655" algn="l"/>
              </a:tabLst>
            </a:pPr>
            <a:r>
              <a:rPr dirty="0" sz="1950" spc="15" i="1">
                <a:latin typeface="Times New Roman"/>
                <a:cs typeface="Times New Roman"/>
              </a:rPr>
              <a:t>q</a:t>
            </a:r>
            <a:r>
              <a:rPr dirty="0" baseline="-21367" sz="1950" spc="22" i="1">
                <a:latin typeface="Times New Roman"/>
                <a:cs typeface="Times New Roman"/>
              </a:rPr>
              <a:t>1</a:t>
            </a:r>
            <a:r>
              <a:rPr dirty="0" baseline="-21367" sz="1950" spc="-7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start</a:t>
            </a:r>
            <a:r>
              <a:rPr dirty="0" sz="1950" spc="-10">
                <a:latin typeface="Calibri"/>
                <a:cs typeface="Calibri"/>
              </a:rPr>
              <a:t> state</a:t>
            </a:r>
            <a:endParaRPr sz="1950">
              <a:latin typeface="Calibri"/>
              <a:cs typeface="Calibri"/>
            </a:endParaRPr>
          </a:p>
          <a:p>
            <a:pPr marL="541020" indent="-503555">
              <a:lnSpc>
                <a:spcPct val="100000"/>
              </a:lnSpc>
              <a:spcBef>
                <a:spcPts val="1235"/>
              </a:spcBef>
              <a:buAutoNum type="arabicPeriod" startAt="4"/>
              <a:tabLst>
                <a:tab pos="541020" algn="l"/>
                <a:tab pos="541655" algn="l"/>
              </a:tabLst>
            </a:pPr>
            <a:r>
              <a:rPr dirty="0" sz="1950" spc="20" i="1">
                <a:latin typeface="Times New Roman"/>
                <a:cs typeface="Times New Roman"/>
              </a:rPr>
              <a:t>F</a:t>
            </a:r>
            <a:r>
              <a:rPr dirty="0" sz="1950" spc="10" i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=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{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4</a:t>
            </a:r>
            <a:r>
              <a:rPr dirty="0" sz="1950" spc="10">
                <a:latin typeface="Times New Roman"/>
                <a:cs typeface="Times New Roman"/>
              </a:rPr>
              <a:t>}</a:t>
            </a:r>
            <a:r>
              <a:rPr dirty="0" sz="1950" spc="49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set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accepting</a:t>
            </a:r>
            <a:r>
              <a:rPr dirty="0" sz="1950" spc="4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states.</a:t>
            </a:r>
            <a:endParaRPr sz="19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6000" y="7328154"/>
            <a:ext cx="10080625" cy="232410"/>
            <a:chOff x="306000" y="7328154"/>
            <a:chExt cx="10080625" cy="2324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00" y="7328154"/>
              <a:ext cx="10080000" cy="2688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000" y="7355039"/>
              <a:ext cx="10080000" cy="2049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6000" y="7355039"/>
              <a:ext cx="10080625" cy="0"/>
            </a:xfrm>
            <a:custGeom>
              <a:avLst/>
              <a:gdLst/>
              <a:ahLst/>
              <a:cxnLst/>
              <a:rect l="l" t="t" r="r" b="b"/>
              <a:pathLst>
                <a:path w="10080625" h="0">
                  <a:moveTo>
                    <a:pt x="10080000" y="0"/>
                  </a:moveTo>
                  <a:lnTo>
                    <a:pt x="0" y="0"/>
                  </a:lnTo>
                </a:path>
              </a:pathLst>
            </a:custGeom>
            <a:ln w="104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01440" y="6535200"/>
            <a:ext cx="393119" cy="49055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13475" y="1355801"/>
            <a:ext cx="91503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5" b="1">
                <a:latin typeface="Calibri"/>
                <a:cs typeface="Calibri"/>
              </a:rPr>
              <a:t>E</a:t>
            </a:r>
            <a:r>
              <a:rPr dirty="0" sz="1950" spc="-15" b="1">
                <a:latin typeface="Calibri"/>
                <a:cs typeface="Calibri"/>
              </a:rPr>
              <a:t>x</a:t>
            </a:r>
            <a:r>
              <a:rPr dirty="0" sz="1950" spc="15" b="1">
                <a:latin typeface="Calibri"/>
                <a:cs typeface="Calibri"/>
              </a:rPr>
              <a:t>ample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27362" y="1702343"/>
            <a:ext cx="5115463" cy="10882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90291" y="344441"/>
            <a:ext cx="3931920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Formal Definition</a:t>
            </a:r>
            <a:r>
              <a:rPr dirty="0" spc="45"/>
              <a:t> </a:t>
            </a:r>
            <a:r>
              <a:rPr dirty="0" spc="10"/>
              <a:t>of</a:t>
            </a:r>
            <a:r>
              <a:rPr dirty="0" spc="-5"/>
              <a:t> </a:t>
            </a:r>
            <a:r>
              <a:rPr dirty="0" spc="-45"/>
              <a:t>NFA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6459" y="2518080"/>
            <a:ext cx="8920480" cy="3352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88900" marR="55880">
              <a:lnSpc>
                <a:spcPct val="101800"/>
              </a:lnSpc>
              <a:spcBef>
                <a:spcPts val="90"/>
              </a:spcBef>
            </a:pPr>
            <a:r>
              <a:rPr dirty="0" sz="1950" spc="5">
                <a:latin typeface="Calibri"/>
                <a:cs typeface="Calibri"/>
              </a:rPr>
              <a:t>Let </a:t>
            </a:r>
            <a:r>
              <a:rPr dirty="0" sz="1950" spc="30">
                <a:latin typeface="Times New Roman"/>
                <a:cs typeface="Times New Roman"/>
              </a:rPr>
              <a:t>M </a:t>
            </a:r>
            <a:r>
              <a:rPr dirty="0" sz="1950" spc="15">
                <a:latin typeface="Calibri"/>
                <a:cs typeface="Calibri"/>
              </a:rPr>
              <a:t>= </a:t>
            </a:r>
            <a:r>
              <a:rPr dirty="0" sz="1950" spc="5">
                <a:latin typeface="Calibri"/>
                <a:cs typeface="Calibri"/>
              </a:rPr>
              <a:t>(</a:t>
            </a:r>
            <a:r>
              <a:rPr dirty="0" sz="1950" spc="5" i="1">
                <a:latin typeface="Times New Roman"/>
                <a:cs typeface="Times New Roman"/>
              </a:rPr>
              <a:t>Q, </a:t>
            </a:r>
            <a:r>
              <a:rPr dirty="0" sz="1950" spc="10">
                <a:latin typeface="Times New Roman"/>
                <a:cs typeface="Times New Roman"/>
              </a:rPr>
              <a:t>Σ</a:t>
            </a:r>
            <a:r>
              <a:rPr dirty="0" sz="1950" spc="10" i="1">
                <a:latin typeface="Times New Roman"/>
                <a:cs typeface="Times New Roman"/>
              </a:rPr>
              <a:t>, δ, q, </a:t>
            </a:r>
            <a:r>
              <a:rPr dirty="0" sz="1950" spc="15" i="1">
                <a:latin typeface="Times New Roman"/>
                <a:cs typeface="Times New Roman"/>
              </a:rPr>
              <a:t>F</a:t>
            </a:r>
            <a:r>
              <a:rPr dirty="0" sz="1950" spc="15">
                <a:latin typeface="Calibri"/>
                <a:cs typeface="Calibri"/>
              </a:rPr>
              <a:t>) be an </a:t>
            </a:r>
            <a:r>
              <a:rPr dirty="0" sz="1950" spc="-10">
                <a:latin typeface="Calibri"/>
                <a:cs typeface="Calibri"/>
              </a:rPr>
              <a:t>NFA, </a:t>
            </a:r>
            <a:r>
              <a:rPr dirty="0" sz="1950" spc="15">
                <a:latin typeface="Calibri"/>
                <a:cs typeface="Calibri"/>
              </a:rPr>
              <a:t>and </a:t>
            </a:r>
            <a:r>
              <a:rPr dirty="0" sz="1950" spc="5">
                <a:latin typeface="Calibri"/>
                <a:cs typeface="Calibri"/>
              </a:rPr>
              <a:t>let </a:t>
            </a:r>
            <a:r>
              <a:rPr dirty="0" sz="1950" spc="20" i="1">
                <a:latin typeface="Times New Roman"/>
                <a:cs typeface="Times New Roman"/>
              </a:rPr>
              <a:t>w </a:t>
            </a:r>
            <a:r>
              <a:rPr dirty="0" sz="1950" spc="30">
                <a:latin typeface="Microsoft YaHei"/>
                <a:cs typeface="Microsoft YaHei"/>
              </a:rPr>
              <a:t>∈ </a:t>
            </a:r>
            <a:r>
              <a:rPr dirty="0" sz="1950" spc="10">
                <a:latin typeface="Times New Roman"/>
                <a:cs typeface="Times New Roman"/>
              </a:rPr>
              <a:t>Σ</a:t>
            </a:r>
            <a:r>
              <a:rPr dirty="0" baseline="25641" sz="1950" spc="15">
                <a:latin typeface="Cambria Math"/>
                <a:cs typeface="Cambria Math"/>
              </a:rPr>
              <a:t>∗ </a:t>
            </a:r>
            <a:r>
              <a:rPr dirty="0" sz="1950" spc="5">
                <a:latin typeface="Calibri"/>
                <a:cs typeface="Calibri"/>
              </a:rPr>
              <a:t>. </a:t>
            </a:r>
            <a:r>
              <a:rPr dirty="0" sz="1950" spc="-15">
                <a:latin typeface="Calibri"/>
                <a:cs typeface="Calibri"/>
              </a:rPr>
              <a:t>We </a:t>
            </a:r>
            <a:r>
              <a:rPr dirty="0" sz="1950">
                <a:latin typeface="Calibri"/>
                <a:cs typeface="Calibri"/>
              </a:rPr>
              <a:t>say </a:t>
            </a:r>
            <a:r>
              <a:rPr dirty="0" sz="1950" spc="5">
                <a:latin typeface="Calibri"/>
                <a:cs typeface="Calibri"/>
              </a:rPr>
              <a:t>that </a:t>
            </a:r>
            <a:r>
              <a:rPr dirty="0" sz="1950" spc="30">
                <a:latin typeface="Times New Roman"/>
                <a:cs typeface="Times New Roman"/>
              </a:rPr>
              <a:t>M </a:t>
            </a:r>
            <a:r>
              <a:rPr dirty="0" sz="1950" spc="10">
                <a:latin typeface="Calibri"/>
                <a:cs typeface="Calibri"/>
              </a:rPr>
              <a:t>accepts </a:t>
            </a:r>
            <a:r>
              <a:rPr dirty="0" sz="1950" spc="10" i="1">
                <a:latin typeface="Times New Roman"/>
                <a:cs typeface="Times New Roman"/>
              </a:rPr>
              <a:t>w</a:t>
            </a:r>
            <a:r>
              <a:rPr dirty="0" sz="1950" spc="10">
                <a:latin typeface="Calibri"/>
                <a:cs typeface="Calibri"/>
              </a:rPr>
              <a:t>, </a:t>
            </a:r>
            <a:r>
              <a:rPr dirty="0" sz="1950">
                <a:latin typeface="Calibri"/>
                <a:cs typeface="Calibri"/>
              </a:rPr>
              <a:t>if </a:t>
            </a:r>
            <a:r>
              <a:rPr dirty="0" sz="1950" spc="20" i="1">
                <a:latin typeface="Times New Roman"/>
                <a:cs typeface="Times New Roman"/>
              </a:rPr>
              <a:t>w </a:t>
            </a:r>
            <a:r>
              <a:rPr dirty="0" sz="1950" spc="5">
                <a:latin typeface="Calibri"/>
                <a:cs typeface="Calibri"/>
              </a:rPr>
              <a:t>can 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be </a:t>
            </a:r>
            <a:r>
              <a:rPr dirty="0" sz="1950" spc="5">
                <a:latin typeface="Calibri"/>
                <a:cs typeface="Calibri"/>
              </a:rPr>
              <a:t>written </a:t>
            </a:r>
            <a:r>
              <a:rPr dirty="0" sz="1950" spc="10">
                <a:latin typeface="Calibri"/>
                <a:cs typeface="Calibri"/>
              </a:rPr>
              <a:t>as </a:t>
            </a:r>
            <a:r>
              <a:rPr dirty="0" sz="1950" spc="20">
                <a:latin typeface="Calibri"/>
                <a:cs typeface="Calibri"/>
              </a:rPr>
              <a:t>w </a:t>
            </a:r>
            <a:r>
              <a:rPr dirty="0" sz="1950" spc="15">
                <a:latin typeface="Calibri"/>
                <a:cs typeface="Calibri"/>
              </a:rPr>
              <a:t>= </a:t>
            </a:r>
            <a:r>
              <a:rPr dirty="0" sz="1950" spc="15" i="1">
                <a:latin typeface="Times New Roman"/>
                <a:cs typeface="Times New Roman"/>
              </a:rPr>
              <a:t>y</a:t>
            </a:r>
            <a:r>
              <a:rPr dirty="0" baseline="-21367" sz="1950" spc="22" i="1">
                <a:latin typeface="Times New Roman"/>
                <a:cs typeface="Times New Roman"/>
              </a:rPr>
              <a:t>1 </a:t>
            </a:r>
            <a:r>
              <a:rPr dirty="0" sz="1950" spc="10" i="1">
                <a:latin typeface="Times New Roman"/>
                <a:cs typeface="Times New Roman"/>
              </a:rPr>
              <a:t>y</a:t>
            </a:r>
            <a:r>
              <a:rPr dirty="0" baseline="-21367" sz="1950" spc="15" i="1">
                <a:latin typeface="Times New Roman"/>
                <a:cs typeface="Times New Roman"/>
              </a:rPr>
              <a:t>2</a:t>
            </a:r>
            <a:r>
              <a:rPr dirty="0" sz="1950" spc="10">
                <a:latin typeface="Calibri"/>
                <a:cs typeface="Calibri"/>
              </a:rPr>
              <a:t>… </a:t>
            </a:r>
            <a:r>
              <a:rPr dirty="0" sz="1950" spc="15" i="1">
                <a:latin typeface="Times New Roman"/>
                <a:cs typeface="Times New Roman"/>
              </a:rPr>
              <a:t>y</a:t>
            </a:r>
            <a:r>
              <a:rPr dirty="0" baseline="-21367" sz="1950" spc="22" i="1">
                <a:latin typeface="Times New Roman"/>
                <a:cs typeface="Times New Roman"/>
              </a:rPr>
              <a:t>m </a:t>
            </a:r>
            <a:r>
              <a:rPr dirty="0" sz="1950" spc="10">
                <a:latin typeface="Calibri"/>
                <a:cs typeface="Calibri"/>
              </a:rPr>
              <a:t>where </a:t>
            </a:r>
            <a:r>
              <a:rPr dirty="0" sz="1950" spc="10" i="1">
                <a:latin typeface="Times New Roman"/>
                <a:cs typeface="Times New Roman"/>
              </a:rPr>
              <a:t>y</a:t>
            </a:r>
            <a:r>
              <a:rPr dirty="0" baseline="-21367" sz="1950" spc="15" i="1">
                <a:latin typeface="Times New Roman"/>
                <a:cs typeface="Times New Roman"/>
              </a:rPr>
              <a:t>i </a:t>
            </a:r>
            <a:r>
              <a:rPr dirty="0" sz="1950" spc="30">
                <a:latin typeface="Microsoft YaHei"/>
                <a:cs typeface="Microsoft YaHei"/>
              </a:rPr>
              <a:t>∈ </a:t>
            </a:r>
            <a:r>
              <a:rPr dirty="0" sz="1950" spc="15">
                <a:latin typeface="Times New Roman"/>
                <a:cs typeface="Times New Roman"/>
              </a:rPr>
              <a:t>Σ</a:t>
            </a:r>
            <a:r>
              <a:rPr dirty="0" baseline="-21367" sz="1950" spc="22">
                <a:latin typeface="Times New Roman"/>
                <a:cs typeface="Times New Roman"/>
              </a:rPr>
              <a:t>ϵ </a:t>
            </a:r>
            <a:r>
              <a:rPr dirty="0" sz="1950" spc="-5">
                <a:latin typeface="Calibri"/>
                <a:cs typeface="Calibri"/>
              </a:rPr>
              <a:t>for </a:t>
            </a:r>
            <a:r>
              <a:rPr dirty="0" sz="1950" spc="10">
                <a:latin typeface="Calibri"/>
                <a:cs typeface="Calibri"/>
              </a:rPr>
              <a:t>all </a:t>
            </a:r>
            <a:r>
              <a:rPr dirty="0" sz="1950" spc="5" i="1">
                <a:latin typeface="Times New Roman"/>
                <a:cs typeface="Times New Roman"/>
              </a:rPr>
              <a:t>i </a:t>
            </a:r>
            <a:r>
              <a:rPr dirty="0" sz="1950" spc="10">
                <a:latin typeface="Calibri"/>
                <a:cs typeface="Calibri"/>
              </a:rPr>
              <a:t>with </a:t>
            </a:r>
            <a:r>
              <a:rPr dirty="0" sz="1950" spc="15">
                <a:latin typeface="Times New Roman"/>
                <a:cs typeface="Times New Roman"/>
              </a:rPr>
              <a:t>1 ≤ </a:t>
            </a:r>
            <a:r>
              <a:rPr dirty="0" sz="1950" spc="5" i="1">
                <a:latin typeface="Times New Roman"/>
                <a:cs typeface="Times New Roman"/>
              </a:rPr>
              <a:t>i </a:t>
            </a:r>
            <a:r>
              <a:rPr dirty="0" sz="1950" spc="15">
                <a:latin typeface="Times New Roman"/>
                <a:cs typeface="Times New Roman"/>
              </a:rPr>
              <a:t>≤ </a:t>
            </a:r>
            <a:r>
              <a:rPr dirty="0" sz="1950" spc="5">
                <a:latin typeface="Times New Roman"/>
                <a:cs typeface="Times New Roman"/>
              </a:rPr>
              <a:t>m</a:t>
            </a:r>
            <a:r>
              <a:rPr dirty="0" sz="1950" spc="5">
                <a:latin typeface="Calibri"/>
                <a:cs typeface="Calibri"/>
              </a:rPr>
              <a:t>, </a:t>
            </a:r>
            <a:r>
              <a:rPr dirty="0" sz="1950" spc="15">
                <a:latin typeface="Calibri"/>
                <a:cs typeface="Calibri"/>
              </a:rPr>
              <a:t>and </a:t>
            </a:r>
            <a:r>
              <a:rPr dirty="0" sz="1950" spc="5">
                <a:latin typeface="Calibri"/>
                <a:cs typeface="Calibri"/>
              </a:rPr>
              <a:t>there </a:t>
            </a:r>
            <a:r>
              <a:rPr dirty="0" sz="1950">
                <a:latin typeface="Calibri"/>
                <a:cs typeface="Calibri"/>
              </a:rPr>
              <a:t>exists </a:t>
            </a:r>
            <a:r>
              <a:rPr dirty="0" sz="1950" spc="15">
                <a:latin typeface="Calibri"/>
                <a:cs typeface="Calibri"/>
              </a:rPr>
              <a:t>a 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sequence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 </a:t>
            </a:r>
            <a:r>
              <a:rPr dirty="0" sz="1950" spc="-5">
                <a:latin typeface="Calibri"/>
                <a:cs typeface="Calibri"/>
              </a:rPr>
              <a:t>states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r</a:t>
            </a:r>
            <a:r>
              <a:rPr dirty="0" baseline="-21367" sz="1950" spc="7" i="1">
                <a:latin typeface="Times New Roman"/>
                <a:cs typeface="Times New Roman"/>
              </a:rPr>
              <a:t>1</a:t>
            </a:r>
            <a:r>
              <a:rPr dirty="0" baseline="-21367" sz="1950" spc="240" i="1">
                <a:latin typeface="Times New Roman"/>
                <a:cs typeface="Times New Roman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,</a:t>
            </a:r>
            <a:r>
              <a:rPr dirty="0" sz="1950" spc="10" i="1">
                <a:latin typeface="Times New Roman"/>
                <a:cs typeface="Times New Roman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r</a:t>
            </a:r>
            <a:r>
              <a:rPr dirty="0" baseline="-21367" sz="1950" spc="7" i="1">
                <a:latin typeface="Times New Roman"/>
                <a:cs typeface="Times New Roman"/>
              </a:rPr>
              <a:t>2</a:t>
            </a:r>
            <a:r>
              <a:rPr dirty="0" baseline="-21367" sz="1950" spc="262" i="1">
                <a:latin typeface="Times New Roman"/>
                <a:cs typeface="Times New Roman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,</a:t>
            </a:r>
            <a:r>
              <a:rPr dirty="0" sz="1950" spc="15">
                <a:latin typeface="Calibri"/>
                <a:cs typeface="Calibri"/>
              </a:rPr>
              <a:t>…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, </a:t>
            </a:r>
            <a:r>
              <a:rPr dirty="0" sz="1950" spc="10" i="1">
                <a:latin typeface="Times New Roman"/>
                <a:cs typeface="Times New Roman"/>
              </a:rPr>
              <a:t>r</a:t>
            </a:r>
            <a:r>
              <a:rPr dirty="0" baseline="-21367" sz="1950" spc="15" i="1">
                <a:latin typeface="Times New Roman"/>
                <a:cs typeface="Times New Roman"/>
              </a:rPr>
              <a:t>m</a:t>
            </a:r>
            <a:r>
              <a:rPr dirty="0" baseline="-21367" sz="1950" spc="375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in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sz="1950" spc="10">
                <a:latin typeface="Calibri"/>
                <a:cs typeface="Calibri"/>
              </a:rPr>
              <a:t>,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such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that: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Calibri"/>
              <a:cs typeface="Calibri"/>
            </a:endParaRPr>
          </a:p>
          <a:p>
            <a:pPr algn="just" marL="404495" indent="-316230">
              <a:lnSpc>
                <a:spcPct val="100000"/>
              </a:lnSpc>
              <a:buFont typeface="Arial MT"/>
              <a:buChar char="•"/>
              <a:tabLst>
                <a:tab pos="405130" algn="l"/>
              </a:tabLst>
            </a:pPr>
            <a:r>
              <a:rPr dirty="0" sz="1950" spc="5" i="1">
                <a:latin typeface="Times New Roman"/>
                <a:cs typeface="Times New Roman"/>
              </a:rPr>
              <a:t>r</a:t>
            </a:r>
            <a:r>
              <a:rPr dirty="0" baseline="-21367" sz="1950" spc="7" i="1">
                <a:latin typeface="Times New Roman"/>
                <a:cs typeface="Times New Roman"/>
              </a:rPr>
              <a:t>0</a:t>
            </a:r>
            <a:r>
              <a:rPr dirty="0" baseline="-21367" sz="1950" spc="157" i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=</a:t>
            </a:r>
            <a:r>
              <a:rPr dirty="0" sz="1950" spc="-15">
                <a:latin typeface="Calibri"/>
                <a:cs typeface="Calibri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q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algn="just" marL="404495" indent="-316230">
              <a:lnSpc>
                <a:spcPct val="100000"/>
              </a:lnSpc>
              <a:buFont typeface="Arial MT"/>
              <a:buChar char="•"/>
              <a:tabLst>
                <a:tab pos="405130" algn="l"/>
              </a:tabLst>
            </a:pPr>
            <a:r>
              <a:rPr dirty="0" sz="1950" spc="5" i="1">
                <a:latin typeface="Times New Roman"/>
                <a:cs typeface="Times New Roman"/>
              </a:rPr>
              <a:t>r</a:t>
            </a:r>
            <a:r>
              <a:rPr dirty="0" baseline="-21367" sz="1950" spc="7" i="1">
                <a:latin typeface="Times New Roman"/>
                <a:cs typeface="Times New Roman"/>
              </a:rPr>
              <a:t>i+1</a:t>
            </a:r>
            <a:r>
              <a:rPr dirty="0" baseline="-21367" sz="1950" spc="225" i="1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Microsoft YaHei"/>
                <a:cs typeface="Microsoft YaHei"/>
              </a:rPr>
              <a:t>∈</a:t>
            </a:r>
            <a:r>
              <a:rPr dirty="0" sz="1950" spc="-130">
                <a:latin typeface="Microsoft YaHei"/>
                <a:cs typeface="Microsoft YaHei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δ</a:t>
            </a:r>
            <a:r>
              <a:rPr dirty="0" sz="1950" spc="5">
                <a:latin typeface="Calibri"/>
                <a:cs typeface="Calibri"/>
              </a:rPr>
              <a:t>(</a:t>
            </a:r>
            <a:r>
              <a:rPr dirty="0" sz="1950" spc="5" i="1">
                <a:latin typeface="Times New Roman"/>
                <a:cs typeface="Times New Roman"/>
              </a:rPr>
              <a:t>r</a:t>
            </a:r>
            <a:r>
              <a:rPr dirty="0" baseline="-21367" sz="1950" spc="7" i="1">
                <a:latin typeface="Times New Roman"/>
                <a:cs typeface="Times New Roman"/>
              </a:rPr>
              <a:t>i</a:t>
            </a:r>
            <a:r>
              <a:rPr dirty="0" baseline="-21367" sz="1950" spc="209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,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y</a:t>
            </a:r>
            <a:r>
              <a:rPr dirty="0" baseline="-21367" sz="1950" spc="7" i="1">
                <a:latin typeface="Times New Roman"/>
                <a:cs typeface="Times New Roman"/>
              </a:rPr>
              <a:t>i+1</a:t>
            </a:r>
            <a:r>
              <a:rPr dirty="0" sz="1950" spc="5">
                <a:latin typeface="Calibri"/>
                <a:cs typeface="Calibri"/>
              </a:rPr>
              <a:t>),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for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i </a:t>
            </a:r>
            <a:r>
              <a:rPr dirty="0" sz="1950" spc="15">
                <a:latin typeface="Times New Roman"/>
                <a:cs typeface="Times New Roman"/>
              </a:rPr>
              <a:t>=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0,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1,</a:t>
            </a:r>
            <a:r>
              <a:rPr dirty="0" sz="1950" spc="5">
                <a:latin typeface="Times New Roman"/>
                <a:cs typeface="Times New Roman"/>
              </a:rPr>
              <a:t> . . . , </a:t>
            </a:r>
            <a:r>
              <a:rPr dirty="0" sz="1950" spc="25">
                <a:latin typeface="Times New Roman"/>
                <a:cs typeface="Times New Roman"/>
              </a:rPr>
              <a:t>m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−</a:t>
            </a:r>
            <a:r>
              <a:rPr dirty="0" sz="1950" spc="10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  <a:p>
            <a:pPr marL="404495" indent="-316230">
              <a:lnSpc>
                <a:spcPct val="100000"/>
              </a:lnSpc>
              <a:spcBef>
                <a:spcPts val="2430"/>
              </a:spcBef>
              <a:buFont typeface="Arial MT"/>
              <a:buChar char="•"/>
              <a:tabLst>
                <a:tab pos="404495" algn="l"/>
                <a:tab pos="405130" algn="l"/>
              </a:tabLst>
            </a:pPr>
            <a:r>
              <a:rPr dirty="0" sz="1950" spc="10" i="1">
                <a:latin typeface="Times New Roman"/>
                <a:cs typeface="Times New Roman"/>
              </a:rPr>
              <a:t>r</a:t>
            </a:r>
            <a:r>
              <a:rPr dirty="0" baseline="-21367" sz="1950" spc="15" i="1">
                <a:latin typeface="Times New Roman"/>
                <a:cs typeface="Times New Roman"/>
              </a:rPr>
              <a:t>m</a:t>
            </a:r>
            <a:r>
              <a:rPr dirty="0" baseline="-21367" sz="1950" spc="442" i="1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Microsoft YaHei"/>
                <a:cs typeface="Microsoft YaHei"/>
              </a:rPr>
              <a:t>∈</a:t>
            </a:r>
            <a:r>
              <a:rPr dirty="0" sz="1950" spc="-140">
                <a:latin typeface="Microsoft YaHei"/>
                <a:cs typeface="Microsoft YaHei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F</a:t>
            </a:r>
            <a:endParaRPr sz="1950">
              <a:latin typeface="Times New Roman"/>
              <a:cs typeface="Times New Roman"/>
            </a:endParaRPr>
          </a:p>
          <a:p>
            <a:pPr algn="just" marL="88900">
              <a:lnSpc>
                <a:spcPct val="100000"/>
              </a:lnSpc>
              <a:spcBef>
                <a:spcPts val="2420"/>
              </a:spcBef>
            </a:pPr>
            <a:r>
              <a:rPr dirty="0" sz="1950" spc="10">
                <a:latin typeface="Calibri"/>
                <a:cs typeface="Calibri"/>
              </a:rPr>
              <a:t>Otherwise,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we </a:t>
            </a:r>
            <a:r>
              <a:rPr dirty="0" sz="1950">
                <a:latin typeface="Calibri"/>
                <a:cs typeface="Calibri"/>
              </a:rPr>
              <a:t>say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that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30">
                <a:latin typeface="Times New Roman"/>
                <a:cs typeface="Times New Roman"/>
              </a:rPr>
              <a:t>M</a:t>
            </a:r>
            <a:r>
              <a:rPr dirty="0" sz="1950" spc="-50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rejects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string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w</a:t>
            </a:r>
            <a:r>
              <a:rPr dirty="0" sz="1950" spc="10">
                <a:latin typeface="Calibri"/>
                <a:cs typeface="Calibri"/>
              </a:rPr>
              <a:t>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2659" y="1334045"/>
            <a:ext cx="3931920" cy="49593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Formal</a:t>
            </a:r>
            <a:r>
              <a:rPr dirty="0" spc="-30"/>
              <a:t> </a:t>
            </a:r>
            <a:r>
              <a:rPr dirty="0" spc="5"/>
              <a:t>Definition</a:t>
            </a:r>
            <a:r>
              <a:rPr dirty="0" spc="15"/>
              <a:t> </a:t>
            </a:r>
            <a:r>
              <a:rPr dirty="0" spc="10"/>
              <a:t>of</a:t>
            </a:r>
            <a:r>
              <a:rPr dirty="0" spc="-20"/>
              <a:t> </a:t>
            </a:r>
            <a:r>
              <a:rPr dirty="0" spc="-45"/>
              <a:t>NFA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779" y="1509101"/>
            <a:ext cx="5292090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Difference</a:t>
            </a:r>
            <a:r>
              <a:rPr dirty="0" spc="15"/>
              <a:t> </a:t>
            </a:r>
            <a:r>
              <a:rPr dirty="0" spc="5"/>
              <a:t>between</a:t>
            </a:r>
            <a:r>
              <a:rPr dirty="0" spc="-5"/>
              <a:t> </a:t>
            </a:r>
            <a:r>
              <a:rPr dirty="0" spc="-45"/>
              <a:t>DFA</a:t>
            </a:r>
            <a:r>
              <a:rPr dirty="0" spc="10"/>
              <a:t> </a:t>
            </a:r>
            <a:r>
              <a:rPr dirty="0" spc="15"/>
              <a:t>and</a:t>
            </a:r>
            <a:r>
              <a:rPr dirty="0" spc="20"/>
              <a:t> </a:t>
            </a:r>
            <a:r>
              <a:rPr dirty="0" spc="-45"/>
              <a:t>NFA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395" y="2895381"/>
            <a:ext cx="5448300" cy="27425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66725" indent="-37846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466725" algn="l"/>
                <a:tab pos="467359" algn="l"/>
              </a:tabLst>
            </a:pPr>
            <a:r>
              <a:rPr dirty="0" sz="1950" spc="15">
                <a:latin typeface="Calibri"/>
                <a:cs typeface="Calibri"/>
              </a:rPr>
              <a:t>D</a:t>
            </a:r>
            <a:r>
              <a:rPr dirty="0" sz="1950" spc="-95">
                <a:latin typeface="Calibri"/>
                <a:cs typeface="Calibri"/>
              </a:rPr>
              <a:t>F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ha</a:t>
            </a:r>
            <a:r>
              <a:rPr dirty="0" sz="1950" spc="10">
                <a:latin typeface="Calibri"/>
                <a:cs typeface="Calibri"/>
              </a:rPr>
              <a:t>s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</a:t>
            </a:r>
            <a:r>
              <a:rPr dirty="0" sz="1950" spc="-40">
                <a:latin typeface="Calibri"/>
                <a:cs typeface="Calibri"/>
              </a:rPr>
              <a:t>r</a:t>
            </a:r>
            <a:r>
              <a:rPr dirty="0" sz="1950" spc="15">
                <a:latin typeface="Calibri"/>
                <a:cs typeface="Calibri"/>
              </a:rPr>
              <a:t>an</a:t>
            </a:r>
            <a:r>
              <a:rPr dirty="0" sz="1950" spc="15">
                <a:latin typeface="Calibri"/>
                <a:cs typeface="Calibri"/>
              </a:rPr>
              <a:t>s</a:t>
            </a:r>
            <a:r>
              <a:rPr dirty="0" sz="1950">
                <a:latin typeface="Calibri"/>
                <a:cs typeface="Calibri"/>
              </a:rPr>
              <a:t>i</a:t>
            </a:r>
            <a:r>
              <a:rPr dirty="0" sz="1950" spc="10">
                <a:latin typeface="Calibri"/>
                <a:cs typeface="Calibri"/>
              </a:rPr>
              <a:t>t</a:t>
            </a:r>
            <a:r>
              <a:rPr dirty="0" sz="1950" spc="-5">
                <a:latin typeface="Calibri"/>
                <a:cs typeface="Calibri"/>
              </a:rPr>
              <a:t>i</a:t>
            </a:r>
            <a:r>
              <a:rPr dirty="0" sz="1950" spc="10">
                <a:latin typeface="Calibri"/>
                <a:cs typeface="Calibri"/>
              </a:rPr>
              <a:t>o</a:t>
            </a:r>
            <a:r>
              <a:rPr dirty="0" sz="1950" spc="15">
                <a:latin typeface="Calibri"/>
                <a:cs typeface="Calibri"/>
              </a:rPr>
              <a:t>n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f</a:t>
            </a:r>
            <a:r>
              <a:rPr dirty="0" sz="1950" spc="15">
                <a:latin typeface="Calibri"/>
                <a:cs typeface="Calibri"/>
              </a:rPr>
              <a:t>u</a:t>
            </a:r>
            <a:r>
              <a:rPr dirty="0" sz="1950" spc="10">
                <a:latin typeface="Calibri"/>
                <a:cs typeface="Calibri"/>
              </a:rPr>
              <a:t>nc</a:t>
            </a:r>
            <a:r>
              <a:rPr dirty="0" sz="1950">
                <a:latin typeface="Calibri"/>
                <a:cs typeface="Calibri"/>
              </a:rPr>
              <a:t>t</a:t>
            </a:r>
            <a:r>
              <a:rPr dirty="0" sz="1950" spc="5">
                <a:latin typeface="Calibri"/>
                <a:cs typeface="Calibri"/>
              </a:rPr>
              <a:t>io</a:t>
            </a:r>
            <a:r>
              <a:rPr dirty="0" sz="1950" spc="15">
                <a:latin typeface="Calibri"/>
                <a:cs typeface="Calibri"/>
              </a:rPr>
              <a:t>n</a:t>
            </a:r>
            <a:r>
              <a:rPr dirty="0" sz="1950" spc="40">
                <a:latin typeface="Calibri"/>
                <a:cs typeface="Calibri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δ</a:t>
            </a:r>
            <a:r>
              <a:rPr dirty="0" sz="1950" spc="-35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: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Q</a:t>
            </a:r>
            <a:r>
              <a:rPr dirty="0" sz="1950" spc="-30" i="1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SimSun"/>
                <a:cs typeface="SimSun"/>
              </a:rPr>
              <a:t>×</a:t>
            </a:r>
            <a:r>
              <a:rPr dirty="0" sz="1950" spc="-515">
                <a:latin typeface="SimSun"/>
                <a:cs typeface="SimSu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Σ</a:t>
            </a:r>
            <a:r>
              <a:rPr dirty="0" sz="1950" spc="-45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Times New Roman"/>
                <a:cs typeface="Times New Roman"/>
              </a:rPr>
              <a:t>→</a:t>
            </a:r>
            <a:r>
              <a:rPr dirty="0" sz="1950" spc="-25">
                <a:latin typeface="Times New Roman"/>
                <a:cs typeface="Times New Roman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Q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466725" indent="-378460">
              <a:lnSpc>
                <a:spcPct val="100000"/>
              </a:lnSpc>
              <a:buFont typeface="Arial MT"/>
              <a:buChar char="•"/>
              <a:tabLst>
                <a:tab pos="466725" algn="l"/>
                <a:tab pos="467359" algn="l"/>
              </a:tabLst>
            </a:pPr>
            <a:r>
              <a:rPr dirty="0" sz="1950" spc="20">
                <a:latin typeface="Calibri"/>
                <a:cs typeface="Calibri"/>
              </a:rPr>
              <a:t>N</a:t>
            </a:r>
            <a:r>
              <a:rPr dirty="0" sz="1950" spc="-90">
                <a:latin typeface="Calibri"/>
                <a:cs typeface="Calibri"/>
              </a:rPr>
              <a:t>F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ha</a:t>
            </a:r>
            <a:r>
              <a:rPr dirty="0" sz="1950" spc="10">
                <a:latin typeface="Calibri"/>
                <a:cs typeface="Calibri"/>
              </a:rPr>
              <a:t>s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</a:t>
            </a:r>
            <a:r>
              <a:rPr dirty="0" sz="1950" spc="-40">
                <a:latin typeface="Calibri"/>
                <a:cs typeface="Calibri"/>
              </a:rPr>
              <a:t>r</a:t>
            </a:r>
            <a:r>
              <a:rPr dirty="0" sz="1950" spc="15">
                <a:latin typeface="Calibri"/>
                <a:cs typeface="Calibri"/>
              </a:rPr>
              <a:t>an</a:t>
            </a:r>
            <a:r>
              <a:rPr dirty="0" sz="1950" spc="15">
                <a:latin typeface="Calibri"/>
                <a:cs typeface="Calibri"/>
              </a:rPr>
              <a:t>s</a:t>
            </a:r>
            <a:r>
              <a:rPr dirty="0" sz="1950">
                <a:latin typeface="Calibri"/>
                <a:cs typeface="Calibri"/>
              </a:rPr>
              <a:t>i</a:t>
            </a:r>
            <a:r>
              <a:rPr dirty="0" sz="1950" spc="10">
                <a:latin typeface="Calibri"/>
                <a:cs typeface="Calibri"/>
              </a:rPr>
              <a:t>t</a:t>
            </a:r>
            <a:r>
              <a:rPr dirty="0" sz="1950" spc="-5">
                <a:latin typeface="Calibri"/>
                <a:cs typeface="Calibri"/>
              </a:rPr>
              <a:t>i</a:t>
            </a:r>
            <a:r>
              <a:rPr dirty="0" sz="1950" spc="10">
                <a:latin typeface="Calibri"/>
                <a:cs typeface="Calibri"/>
              </a:rPr>
              <a:t>o</a:t>
            </a:r>
            <a:r>
              <a:rPr dirty="0" sz="1950" spc="15">
                <a:latin typeface="Calibri"/>
                <a:cs typeface="Calibri"/>
              </a:rPr>
              <a:t>n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f</a:t>
            </a:r>
            <a:r>
              <a:rPr dirty="0" sz="1950" spc="15">
                <a:latin typeface="Calibri"/>
                <a:cs typeface="Calibri"/>
              </a:rPr>
              <a:t>u</a:t>
            </a:r>
            <a:r>
              <a:rPr dirty="0" sz="1950" spc="10">
                <a:latin typeface="Calibri"/>
                <a:cs typeface="Calibri"/>
              </a:rPr>
              <a:t>nc</a:t>
            </a:r>
            <a:r>
              <a:rPr dirty="0" sz="1950">
                <a:latin typeface="Calibri"/>
                <a:cs typeface="Calibri"/>
              </a:rPr>
              <a:t>t</a:t>
            </a:r>
            <a:r>
              <a:rPr dirty="0" sz="1950" spc="5">
                <a:latin typeface="Calibri"/>
                <a:cs typeface="Calibri"/>
              </a:rPr>
              <a:t>io</a:t>
            </a:r>
            <a:r>
              <a:rPr dirty="0" sz="1950" spc="15">
                <a:latin typeface="Calibri"/>
                <a:cs typeface="Calibri"/>
              </a:rPr>
              <a:t>n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δ</a:t>
            </a:r>
            <a:r>
              <a:rPr dirty="0" sz="1950" spc="-25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: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Q</a:t>
            </a:r>
            <a:r>
              <a:rPr dirty="0" sz="1950" spc="-45" i="1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SimSun"/>
                <a:cs typeface="SimSun"/>
              </a:rPr>
              <a:t>×</a:t>
            </a:r>
            <a:r>
              <a:rPr dirty="0" sz="1950" spc="-515">
                <a:latin typeface="SimSun"/>
                <a:cs typeface="SimSu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Σ</a:t>
            </a:r>
            <a:r>
              <a:rPr dirty="0" baseline="-21367" sz="1950" spc="7">
                <a:latin typeface="Times New Roman"/>
                <a:cs typeface="Times New Roman"/>
              </a:rPr>
              <a:t>ϵ</a:t>
            </a:r>
            <a:r>
              <a:rPr dirty="0" baseline="-21367" sz="1950" spc="209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Times New Roman"/>
                <a:cs typeface="Times New Roman"/>
              </a:rPr>
              <a:t>→</a:t>
            </a:r>
            <a:r>
              <a:rPr dirty="0" sz="1950" spc="-40">
                <a:latin typeface="Times New Roman"/>
                <a:cs typeface="Times New Roman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P</a:t>
            </a:r>
            <a:r>
              <a:rPr dirty="0" sz="1950" spc="10">
                <a:latin typeface="Times New Roman"/>
                <a:cs typeface="Times New Roman"/>
              </a:rPr>
              <a:t>(</a:t>
            </a:r>
            <a:r>
              <a:rPr dirty="0" sz="1950" spc="15" i="1">
                <a:latin typeface="Times New Roman"/>
                <a:cs typeface="Times New Roman"/>
              </a:rPr>
              <a:t>Q</a:t>
            </a:r>
            <a:r>
              <a:rPr dirty="0" sz="1950" spc="1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466725" indent="-378460">
              <a:lnSpc>
                <a:spcPct val="100000"/>
              </a:lnSpc>
              <a:buFont typeface="Wingdings"/>
              <a:buChar char=""/>
              <a:tabLst>
                <a:tab pos="466725" algn="l"/>
                <a:tab pos="467359" algn="l"/>
              </a:tabLst>
            </a:pPr>
            <a:r>
              <a:rPr dirty="0" sz="1950" spc="5">
                <a:latin typeface="Calibri"/>
                <a:cs typeface="Calibri"/>
              </a:rPr>
              <a:t>Returns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set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 </a:t>
            </a:r>
            <a:r>
              <a:rPr dirty="0" sz="1950" spc="-5">
                <a:latin typeface="Calibri"/>
                <a:cs typeface="Calibri"/>
              </a:rPr>
              <a:t>states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rather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than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single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state.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"/>
            </a:pPr>
            <a:endParaRPr sz="1950">
              <a:latin typeface="Calibri"/>
              <a:cs typeface="Calibri"/>
            </a:endParaRPr>
          </a:p>
          <a:p>
            <a:pPr marL="466725" indent="-37846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466725" algn="l"/>
                <a:tab pos="467359" algn="l"/>
              </a:tabLst>
            </a:pPr>
            <a:r>
              <a:rPr dirty="0" sz="1950" spc="5">
                <a:latin typeface="Calibri"/>
                <a:cs typeface="Calibri"/>
              </a:rPr>
              <a:t>Allows </a:t>
            </a:r>
            <a:r>
              <a:rPr dirty="0" sz="1950" spc="-5">
                <a:latin typeface="Calibri"/>
                <a:cs typeface="Calibri"/>
              </a:rPr>
              <a:t>for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ϵ</a:t>
            </a:r>
            <a:r>
              <a:rPr dirty="0" sz="1950" spc="5">
                <a:latin typeface="Calibri"/>
                <a:cs typeface="Calibri"/>
              </a:rPr>
              <a:t>-transition</a:t>
            </a:r>
            <a:r>
              <a:rPr dirty="0" sz="1950" spc="10">
                <a:latin typeface="Calibri"/>
                <a:cs typeface="Calibri"/>
              </a:rPr>
              <a:t> because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Σ</a:t>
            </a:r>
            <a:r>
              <a:rPr dirty="0" baseline="-21367" sz="1950" spc="15">
                <a:latin typeface="Times New Roman"/>
                <a:cs typeface="Times New Roman"/>
              </a:rPr>
              <a:t>ϵ</a:t>
            </a:r>
            <a:r>
              <a:rPr dirty="0" baseline="-21367" sz="1950" spc="209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=</a:t>
            </a:r>
            <a:r>
              <a:rPr dirty="0" sz="1950" spc="-50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Σ</a:t>
            </a:r>
            <a:r>
              <a:rPr dirty="0" sz="1950" spc="10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Microsoft YaHei"/>
                <a:cs typeface="Microsoft YaHei"/>
              </a:rPr>
              <a:t>∪</a:t>
            </a:r>
            <a:r>
              <a:rPr dirty="0" sz="1950" spc="-114">
                <a:latin typeface="Microsoft YaHei"/>
                <a:cs typeface="Microsoft YaHei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{</a:t>
            </a:r>
            <a:r>
              <a:rPr dirty="0" sz="1950" spc="10" i="1">
                <a:latin typeface="Times New Roman"/>
                <a:cs typeface="Times New Roman"/>
              </a:rPr>
              <a:t>ϵ</a:t>
            </a:r>
            <a:r>
              <a:rPr dirty="0" sz="1950" spc="10">
                <a:latin typeface="Times New Roman"/>
                <a:cs typeface="Times New Roman"/>
              </a:rPr>
              <a:t>}.</a:t>
            </a:r>
            <a:endParaRPr sz="1950">
              <a:latin typeface="Times New Roman"/>
              <a:cs typeface="Times New Roman"/>
            </a:endParaRPr>
          </a:p>
          <a:p>
            <a:pPr marL="466725" indent="-378460">
              <a:lnSpc>
                <a:spcPct val="100000"/>
              </a:lnSpc>
              <a:spcBef>
                <a:spcPts val="2405"/>
              </a:spcBef>
              <a:buFont typeface="Wingdings"/>
              <a:buChar char=""/>
              <a:tabLst>
                <a:tab pos="466725" algn="l"/>
                <a:tab pos="467359" algn="l"/>
              </a:tabLst>
            </a:pPr>
            <a:r>
              <a:rPr dirty="0" sz="1950" spc="5">
                <a:latin typeface="Calibri"/>
                <a:cs typeface="Calibri"/>
              </a:rPr>
              <a:t>Note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that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every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 spc="-20">
                <a:latin typeface="Calibri"/>
                <a:cs typeface="Calibri"/>
              </a:rPr>
              <a:t>DFA</a:t>
            </a:r>
            <a:r>
              <a:rPr dirty="0" sz="1950" spc="5">
                <a:latin typeface="Calibri"/>
                <a:cs typeface="Calibri"/>
              </a:rPr>
              <a:t> is</a:t>
            </a:r>
            <a:r>
              <a:rPr dirty="0" sz="1950" spc="10">
                <a:latin typeface="Calibri"/>
                <a:cs typeface="Calibri"/>
              </a:rPr>
              <a:t> also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an </a:t>
            </a:r>
            <a:r>
              <a:rPr dirty="0" sz="1950" spc="-10">
                <a:latin typeface="Calibri"/>
                <a:cs typeface="Calibri"/>
              </a:rPr>
              <a:t>NFA.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8850" y="3085561"/>
            <a:ext cx="299292" cy="6540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2664" y="3162476"/>
            <a:ext cx="911075" cy="31913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73292" y="3310466"/>
            <a:ext cx="1006481" cy="1768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69694" y="3183212"/>
            <a:ext cx="914658" cy="37515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27816" y="4205287"/>
            <a:ext cx="320861" cy="34671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338964" y="5675130"/>
            <a:ext cx="3458210" cy="0"/>
          </a:xfrm>
          <a:custGeom>
            <a:avLst/>
            <a:gdLst/>
            <a:ahLst/>
            <a:cxnLst/>
            <a:rect l="l" t="t" r="r" b="b"/>
            <a:pathLst>
              <a:path w="3458210" h="0">
                <a:moveTo>
                  <a:pt x="0" y="0"/>
                </a:moveTo>
                <a:lnTo>
                  <a:pt x="3457938" y="0"/>
                </a:lnTo>
              </a:path>
            </a:pathLst>
          </a:custGeom>
          <a:ln w="15874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4227" y="2591581"/>
            <a:ext cx="8337550" cy="27444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just" marL="63500">
              <a:lnSpc>
                <a:spcPct val="100000"/>
              </a:lnSpc>
              <a:spcBef>
                <a:spcPts val="135"/>
              </a:spcBef>
            </a:pPr>
            <a:r>
              <a:rPr dirty="0" sz="1950" spc="10">
                <a:latin typeface="Calibri"/>
                <a:cs typeface="Calibri"/>
              </a:rPr>
              <a:t>Ex</a:t>
            </a:r>
            <a:r>
              <a:rPr dirty="0" sz="1950" spc="-15">
                <a:latin typeface="Calibri"/>
                <a:cs typeface="Calibri"/>
              </a:rPr>
              <a:t>t</a:t>
            </a:r>
            <a:r>
              <a:rPr dirty="0" sz="1950" spc="15">
                <a:latin typeface="Calibri"/>
                <a:cs typeface="Calibri"/>
              </a:rPr>
              <a:t>end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25">
                <a:latin typeface="Calibri"/>
                <a:cs typeface="Calibri"/>
              </a:rPr>
              <a:t>m</a:t>
            </a:r>
            <a:r>
              <a:rPr dirty="0" sz="1950" spc="20">
                <a:latin typeface="Calibri"/>
                <a:cs typeface="Calibri"/>
              </a:rPr>
              <a:t>a</a:t>
            </a:r>
            <a:r>
              <a:rPr dirty="0" sz="1950" spc="15">
                <a:latin typeface="Calibri"/>
                <a:cs typeface="Calibri"/>
              </a:rPr>
              <a:t>p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δ</a:t>
            </a:r>
            <a:r>
              <a:rPr dirty="0" sz="1950" spc="-35" i="1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Calibri"/>
                <a:cs typeface="Calibri"/>
              </a:rPr>
              <a:t>t</a:t>
            </a:r>
            <a:r>
              <a:rPr dirty="0" sz="1950" spc="15">
                <a:latin typeface="Calibri"/>
                <a:cs typeface="Calibri"/>
              </a:rPr>
              <a:t>o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30">
                <a:latin typeface="Calibri"/>
                <a:cs typeface="Calibri"/>
              </a:rPr>
              <a:t>m</a:t>
            </a:r>
            <a:r>
              <a:rPr dirty="0" sz="1950" spc="15">
                <a:latin typeface="Calibri"/>
                <a:cs typeface="Calibri"/>
              </a:rPr>
              <a:t>ap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Q</a:t>
            </a:r>
            <a:r>
              <a:rPr dirty="0" sz="1950" spc="-45" i="1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SimSun"/>
                <a:cs typeface="SimSun"/>
              </a:rPr>
              <a:t>×</a:t>
            </a:r>
            <a:r>
              <a:rPr dirty="0" sz="1950" spc="-515">
                <a:latin typeface="SimSun"/>
                <a:cs typeface="SimSu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Σ</a:t>
            </a:r>
            <a:r>
              <a:rPr dirty="0" sz="1950" spc="15" i="1">
                <a:latin typeface="Times New Roman"/>
                <a:cs typeface="Times New Roman"/>
              </a:rPr>
              <a:t>*</a:t>
            </a:r>
            <a:r>
              <a:rPr dirty="0" sz="1950" spc="-40" i="1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Times New Roman"/>
                <a:cs typeface="Times New Roman"/>
              </a:rPr>
              <a:t>→</a:t>
            </a:r>
            <a:r>
              <a:rPr dirty="0" sz="1950" spc="-25">
                <a:latin typeface="Times New Roman"/>
                <a:cs typeface="Times New Roman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P</a:t>
            </a:r>
            <a:r>
              <a:rPr dirty="0" sz="1950" spc="10">
                <a:latin typeface="Times New Roman"/>
                <a:cs typeface="Times New Roman"/>
              </a:rPr>
              <a:t>(</a:t>
            </a:r>
            <a:r>
              <a:rPr dirty="0" sz="1950" spc="15" i="1">
                <a:latin typeface="Times New Roman"/>
                <a:cs typeface="Times New Roman"/>
              </a:rPr>
              <a:t>Q</a:t>
            </a:r>
            <a:r>
              <a:rPr dirty="0" sz="1950" spc="10">
                <a:latin typeface="Times New Roman"/>
                <a:cs typeface="Times New Roman"/>
              </a:rPr>
              <a:t>)</a:t>
            </a:r>
            <a:r>
              <a:rPr dirty="0" sz="1950" spc="-40">
                <a:latin typeface="Times New Roman"/>
                <a:cs typeface="Times New Roman"/>
              </a:rPr>
              <a:t> </a:t>
            </a:r>
            <a:r>
              <a:rPr dirty="0" sz="1950">
                <a:latin typeface="Calibri"/>
                <a:cs typeface="Calibri"/>
              </a:rPr>
              <a:t>b</a:t>
            </a:r>
            <a:r>
              <a:rPr dirty="0" sz="1950" spc="15">
                <a:latin typeface="Calibri"/>
                <a:cs typeface="Calibri"/>
              </a:rPr>
              <a:t>y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d</a:t>
            </a:r>
            <a:r>
              <a:rPr dirty="0" sz="1950" spc="5">
                <a:latin typeface="Calibri"/>
                <a:cs typeface="Calibri"/>
              </a:rPr>
              <a:t>e</a:t>
            </a:r>
            <a:r>
              <a:rPr dirty="0" sz="1950" spc="5">
                <a:latin typeface="Calibri"/>
                <a:cs typeface="Calibri"/>
              </a:rPr>
              <a:t>f</a:t>
            </a:r>
            <a:r>
              <a:rPr dirty="0" sz="1950" spc="5">
                <a:latin typeface="Calibri"/>
                <a:cs typeface="Calibri"/>
              </a:rPr>
              <a:t>i</a:t>
            </a:r>
            <a:r>
              <a:rPr dirty="0" sz="1950" spc="5">
                <a:latin typeface="Calibri"/>
                <a:cs typeface="Calibri"/>
              </a:rPr>
              <a:t>nin</a:t>
            </a:r>
            <a:r>
              <a:rPr dirty="0" sz="1950" spc="20">
                <a:latin typeface="Calibri"/>
                <a:cs typeface="Calibri"/>
              </a:rPr>
              <a:t>g</a:t>
            </a:r>
            <a:r>
              <a:rPr dirty="0" sz="1950" spc="5">
                <a:latin typeface="Calibri"/>
                <a:cs typeface="Calibri"/>
              </a:rPr>
              <a:t>: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1461135" algn="l"/>
              </a:tabLst>
            </a:pPr>
            <a:r>
              <a:rPr dirty="0" sz="1950" spc="15" i="1">
                <a:latin typeface="Times New Roman"/>
                <a:cs typeface="Times New Roman"/>
              </a:rPr>
              <a:t>δ</a:t>
            </a:r>
            <a:r>
              <a:rPr dirty="0" sz="1950" spc="5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sz="1950" spc="5">
                <a:latin typeface="Times New Roman"/>
                <a:cs typeface="Times New Roman"/>
              </a:rPr>
              <a:t>,</a:t>
            </a:r>
            <a:r>
              <a:rPr dirty="0" sz="1950" spc="-10">
                <a:latin typeface="Times New Roman"/>
                <a:cs typeface="Times New Roman"/>
              </a:rPr>
              <a:t> </a:t>
            </a:r>
            <a:r>
              <a:rPr dirty="0" sz="1950" spc="-5">
                <a:latin typeface="Times New Roman"/>
                <a:cs typeface="Times New Roman"/>
              </a:rPr>
              <a:t>ϵ</a:t>
            </a:r>
            <a:r>
              <a:rPr dirty="0" sz="1950" spc="10">
                <a:latin typeface="Times New Roman"/>
                <a:cs typeface="Times New Roman"/>
              </a:rPr>
              <a:t>)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 spc="20">
                <a:latin typeface="Times New Roman"/>
                <a:cs typeface="Times New Roman"/>
              </a:rPr>
              <a:t>=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{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sz="1950" spc="15">
                <a:latin typeface="Times New Roman"/>
                <a:cs typeface="Times New Roman"/>
              </a:rPr>
              <a:t>}</a:t>
            </a:r>
            <a:r>
              <a:rPr dirty="0" sz="1950">
                <a:latin typeface="Times New Roman"/>
                <a:cs typeface="Times New Roman"/>
              </a:rPr>
              <a:t>	</a:t>
            </a:r>
            <a:r>
              <a:rPr dirty="0" sz="1950" spc="-25">
                <a:latin typeface="Calibri"/>
                <a:cs typeface="Calibri"/>
              </a:rPr>
              <a:t>f</a:t>
            </a:r>
            <a:r>
              <a:rPr dirty="0" sz="1950" spc="10">
                <a:latin typeface="Calibri"/>
                <a:cs typeface="Calibri"/>
              </a:rPr>
              <a:t>o</a:t>
            </a:r>
            <a:r>
              <a:rPr dirty="0" sz="1950" spc="10">
                <a:latin typeface="Calibri"/>
                <a:cs typeface="Calibri"/>
              </a:rPr>
              <a:t>r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all</a:t>
            </a:r>
            <a:r>
              <a:rPr dirty="0" sz="1950" spc="40">
                <a:latin typeface="Calibri"/>
                <a:cs typeface="Calibri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q</a:t>
            </a:r>
            <a:r>
              <a:rPr dirty="0" sz="1950" spc="-30" i="1">
                <a:latin typeface="Times New Roman"/>
                <a:cs typeface="Times New Roman"/>
              </a:rPr>
              <a:t> </a:t>
            </a:r>
            <a:r>
              <a:rPr dirty="0" sz="1950" spc="35">
                <a:latin typeface="Microsoft YaHei"/>
                <a:cs typeface="Microsoft YaHei"/>
              </a:rPr>
              <a:t>∈</a:t>
            </a:r>
            <a:r>
              <a:rPr dirty="0" sz="1950" spc="-130">
                <a:latin typeface="Microsoft YaHei"/>
                <a:cs typeface="Microsoft YaHei"/>
              </a:rPr>
              <a:t> </a:t>
            </a:r>
            <a:r>
              <a:rPr dirty="0" sz="1950" spc="25" i="1">
                <a:latin typeface="Times New Roman"/>
                <a:cs typeface="Times New Roman"/>
              </a:rPr>
              <a:t>Q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algn="ctr" marR="278765">
              <a:lnSpc>
                <a:spcPct val="100000"/>
              </a:lnSpc>
              <a:tabLst>
                <a:tab pos="3008630" algn="l"/>
                <a:tab pos="3744595" algn="l"/>
              </a:tabLst>
            </a:pPr>
            <a:r>
              <a:rPr dirty="0" sz="1950" spc="10" i="1">
                <a:latin typeface="Times New Roman"/>
                <a:cs typeface="Times New Roman"/>
              </a:rPr>
              <a:t>δ</a:t>
            </a:r>
            <a:r>
              <a:rPr dirty="0" sz="1950" spc="1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sz="1950" spc="10">
                <a:latin typeface="Times New Roman"/>
                <a:cs typeface="Times New Roman"/>
              </a:rPr>
              <a:t>, </a:t>
            </a:r>
            <a:r>
              <a:rPr dirty="0" sz="1950" spc="25">
                <a:latin typeface="Cambria Math"/>
                <a:cs typeface="Cambria Math"/>
              </a:rPr>
              <a:t>𝑤𝑎</a:t>
            </a:r>
            <a:r>
              <a:rPr dirty="0" sz="1950" spc="25">
                <a:latin typeface="Times New Roman"/>
                <a:cs typeface="Times New Roman"/>
              </a:rPr>
              <a:t>)</a:t>
            </a:r>
            <a:r>
              <a:rPr dirty="0" sz="1950" spc="15">
                <a:latin typeface="Times New Roman"/>
                <a:cs typeface="Times New Roman"/>
              </a:rPr>
              <a:t> =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Microsoft YaHei"/>
                <a:cs typeface="Microsoft YaHei"/>
              </a:rPr>
              <a:t>∪</a:t>
            </a:r>
            <a:r>
              <a:rPr dirty="0" baseline="-21367" sz="1950" spc="15" i="1">
                <a:latin typeface="Times New Roman"/>
                <a:cs typeface="Times New Roman"/>
              </a:rPr>
              <a:t>p</a:t>
            </a:r>
            <a:r>
              <a:rPr dirty="0" baseline="-21367" sz="1950" spc="15">
                <a:latin typeface="Microsoft YaHei"/>
                <a:cs typeface="Microsoft YaHei"/>
              </a:rPr>
              <a:t>∈</a:t>
            </a:r>
            <a:r>
              <a:rPr dirty="0" baseline="-21367" sz="1950" spc="15" i="1">
                <a:latin typeface="Times New Roman"/>
                <a:cs typeface="Times New Roman"/>
              </a:rPr>
              <a:t>δ</a:t>
            </a:r>
            <a:r>
              <a:rPr dirty="0" baseline="-21367" sz="1950" spc="15">
                <a:latin typeface="Calibri"/>
                <a:cs typeface="Calibri"/>
              </a:rPr>
              <a:t>(</a:t>
            </a:r>
            <a:r>
              <a:rPr dirty="0" baseline="-21367" sz="1950" spc="15" i="1">
                <a:latin typeface="Times New Roman"/>
                <a:cs typeface="Times New Roman"/>
              </a:rPr>
              <a:t>q</a:t>
            </a:r>
            <a:r>
              <a:rPr dirty="0" baseline="-21367" sz="1950" spc="15">
                <a:latin typeface="Calibri"/>
                <a:cs typeface="Calibri"/>
              </a:rPr>
              <a:t>,</a:t>
            </a:r>
            <a:r>
              <a:rPr dirty="0" baseline="-21367" sz="1950" spc="37">
                <a:latin typeface="Calibri"/>
                <a:cs typeface="Calibri"/>
              </a:rPr>
              <a:t> </a:t>
            </a:r>
            <a:r>
              <a:rPr dirty="0" baseline="-21367" sz="1950" spc="15" i="1">
                <a:latin typeface="Times New Roman"/>
                <a:cs typeface="Times New Roman"/>
              </a:rPr>
              <a:t>w</a:t>
            </a:r>
            <a:r>
              <a:rPr dirty="0" baseline="-21367" sz="1950" spc="15">
                <a:latin typeface="Calibri"/>
                <a:cs typeface="Calibri"/>
              </a:rPr>
              <a:t>) </a:t>
            </a:r>
            <a:r>
              <a:rPr dirty="0" sz="1950" spc="10" i="1">
                <a:latin typeface="Times New Roman"/>
                <a:cs typeface="Times New Roman"/>
              </a:rPr>
              <a:t>δ</a:t>
            </a:r>
            <a:r>
              <a:rPr dirty="0" sz="1950" spc="1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p</a:t>
            </a:r>
            <a:r>
              <a:rPr dirty="0" sz="1950" spc="10">
                <a:latin typeface="Times New Roman"/>
                <a:cs typeface="Times New Roman"/>
              </a:rPr>
              <a:t>,</a:t>
            </a:r>
            <a:r>
              <a:rPr dirty="0" sz="1950" spc="15">
                <a:latin typeface="Times New Roman"/>
                <a:cs typeface="Times New Roman"/>
              </a:rPr>
              <a:t> </a:t>
            </a:r>
            <a:r>
              <a:rPr dirty="0" sz="1950" spc="35">
                <a:latin typeface="Cambria Math"/>
                <a:cs typeface="Cambria Math"/>
              </a:rPr>
              <a:t>𝑎</a:t>
            </a:r>
            <a:r>
              <a:rPr dirty="0" sz="1950" spc="35">
                <a:latin typeface="Times New Roman"/>
                <a:cs typeface="Times New Roman"/>
              </a:rPr>
              <a:t>)	</a:t>
            </a:r>
            <a:r>
              <a:rPr dirty="0" sz="1950" spc="10">
                <a:latin typeface="Times New Roman"/>
                <a:cs typeface="Times New Roman"/>
              </a:rPr>
              <a:t>for all	</a:t>
            </a:r>
            <a:r>
              <a:rPr dirty="0" sz="1950" spc="15" i="1">
                <a:latin typeface="Times New Roman"/>
                <a:cs typeface="Times New Roman"/>
              </a:rPr>
              <a:t>q</a:t>
            </a:r>
            <a:r>
              <a:rPr dirty="0" sz="1950" spc="-60" i="1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Microsoft YaHei"/>
                <a:cs typeface="Microsoft YaHei"/>
              </a:rPr>
              <a:t>∈</a:t>
            </a:r>
            <a:r>
              <a:rPr dirty="0" sz="1950" spc="-125">
                <a:latin typeface="Microsoft YaHei"/>
                <a:cs typeface="Microsoft YaHei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Q;</a:t>
            </a:r>
            <a:r>
              <a:rPr dirty="0" sz="1950" i="1">
                <a:latin typeface="Times New Roman"/>
                <a:cs typeface="Times New Roman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w</a:t>
            </a:r>
            <a:r>
              <a:rPr dirty="0" sz="1950" i="1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Microsoft YaHei"/>
                <a:cs typeface="Microsoft YaHei"/>
              </a:rPr>
              <a:t>∈</a:t>
            </a:r>
            <a:r>
              <a:rPr dirty="0" sz="1950" spc="-125">
                <a:latin typeface="Microsoft YaHei"/>
                <a:cs typeface="Microsoft YaHei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Σ</a:t>
            </a:r>
            <a:r>
              <a:rPr dirty="0" sz="1950" spc="10" i="1">
                <a:latin typeface="Times New Roman"/>
                <a:cs typeface="Times New Roman"/>
              </a:rPr>
              <a:t>*</a:t>
            </a:r>
            <a:r>
              <a:rPr dirty="0" sz="1950" spc="10">
                <a:latin typeface="Times New Roman"/>
                <a:cs typeface="Times New Roman"/>
              </a:rPr>
              <a:t>;</a:t>
            </a:r>
            <a:r>
              <a:rPr dirty="0" sz="1950">
                <a:latin typeface="Times New Roman"/>
                <a:cs typeface="Times New Roman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a</a:t>
            </a:r>
            <a:r>
              <a:rPr dirty="0" sz="1950" spc="5" i="1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Microsoft YaHei"/>
                <a:cs typeface="Microsoft YaHei"/>
              </a:rPr>
              <a:t>∈</a:t>
            </a:r>
            <a:r>
              <a:rPr dirty="0" sz="1950" spc="-135">
                <a:latin typeface="Microsoft YaHei"/>
                <a:cs typeface="Microsoft YaHei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Σ</a:t>
            </a:r>
            <a:endParaRPr sz="1950">
              <a:latin typeface="Times New Roman"/>
              <a:cs typeface="Times New Roman"/>
            </a:endParaRPr>
          </a:p>
          <a:p>
            <a:pPr algn="just" marL="63500" marR="52705">
              <a:lnSpc>
                <a:spcPct val="101800"/>
              </a:lnSpc>
              <a:spcBef>
                <a:spcPts val="2380"/>
              </a:spcBef>
            </a:pPr>
            <a:r>
              <a:rPr dirty="0" sz="1950" spc="15">
                <a:latin typeface="Calibri"/>
                <a:cs typeface="Calibri"/>
              </a:rPr>
              <a:t>Thus </a:t>
            </a:r>
            <a:r>
              <a:rPr dirty="0" sz="1950" spc="10" i="1">
                <a:latin typeface="Times New Roman"/>
                <a:cs typeface="Times New Roman"/>
              </a:rPr>
              <a:t>δ</a:t>
            </a:r>
            <a:r>
              <a:rPr dirty="0" sz="1950" spc="1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sz="1950" spc="10">
                <a:latin typeface="Times New Roman"/>
                <a:cs typeface="Times New Roman"/>
              </a:rPr>
              <a:t>, </a:t>
            </a:r>
            <a:r>
              <a:rPr dirty="0" sz="1950" spc="10" i="1">
                <a:latin typeface="Times New Roman"/>
                <a:cs typeface="Times New Roman"/>
              </a:rPr>
              <a:t>w</a:t>
            </a:r>
            <a:r>
              <a:rPr dirty="0" sz="1950" spc="10">
                <a:latin typeface="Times New Roman"/>
                <a:cs typeface="Times New Roman"/>
              </a:rPr>
              <a:t>) </a:t>
            </a:r>
            <a:r>
              <a:rPr dirty="0" sz="1950" spc="5">
                <a:latin typeface="Calibri"/>
                <a:cs typeface="Calibri"/>
              </a:rPr>
              <a:t>is </a:t>
            </a:r>
            <a:r>
              <a:rPr dirty="0" sz="1950" spc="10">
                <a:latin typeface="Calibri"/>
                <a:cs typeface="Calibri"/>
              </a:rPr>
              <a:t>the set of all possible </a:t>
            </a:r>
            <a:r>
              <a:rPr dirty="0" sz="1950" spc="-5">
                <a:latin typeface="Calibri"/>
                <a:cs typeface="Calibri"/>
              </a:rPr>
              <a:t>states </a:t>
            </a:r>
            <a:r>
              <a:rPr dirty="0" sz="1950" spc="10">
                <a:latin typeface="Calibri"/>
                <a:cs typeface="Calibri"/>
              </a:rPr>
              <a:t>that </a:t>
            </a:r>
            <a:r>
              <a:rPr dirty="0" sz="1950" spc="5">
                <a:latin typeface="Calibri"/>
                <a:cs typeface="Calibri"/>
              </a:rPr>
              <a:t>can </a:t>
            </a:r>
            <a:r>
              <a:rPr dirty="0" sz="1950" spc="10">
                <a:latin typeface="Calibri"/>
                <a:cs typeface="Calibri"/>
              </a:rPr>
              <a:t>arise </a:t>
            </a:r>
            <a:r>
              <a:rPr dirty="0" sz="1950" spc="15">
                <a:latin typeface="Calibri"/>
                <a:cs typeface="Calibri"/>
              </a:rPr>
              <a:t>when the </a:t>
            </a:r>
            <a:r>
              <a:rPr dirty="0" sz="1950" spc="10">
                <a:latin typeface="Calibri"/>
                <a:cs typeface="Calibri"/>
              </a:rPr>
              <a:t>input </a:t>
            </a:r>
            <a:r>
              <a:rPr dirty="0" sz="1950" spc="20" i="1">
                <a:latin typeface="Times New Roman"/>
                <a:cs typeface="Times New Roman"/>
              </a:rPr>
              <a:t>w </a:t>
            </a:r>
            <a:r>
              <a:rPr dirty="0" sz="1950">
                <a:latin typeface="Calibri"/>
                <a:cs typeface="Calibri"/>
              </a:rPr>
              <a:t>is </a:t>
            </a:r>
            <a:r>
              <a:rPr dirty="0" sz="1950" spc="5">
                <a:latin typeface="Calibri"/>
                <a:cs typeface="Calibri"/>
              </a:rPr>
              <a:t> received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in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state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sz="1950" spc="10">
                <a:latin typeface="Calibri"/>
                <a:cs typeface="Calibri"/>
              </a:rPr>
              <a:t>.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w</a:t>
            </a:r>
            <a:r>
              <a:rPr dirty="0" sz="1950" spc="25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10">
                <a:latin typeface="Calibri"/>
                <a:cs typeface="Calibri"/>
              </a:rPr>
              <a:t> accepted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provided</a:t>
            </a:r>
            <a:r>
              <a:rPr dirty="0" sz="1950" spc="10">
                <a:latin typeface="Calibri"/>
                <a:cs typeface="Calibri"/>
              </a:rPr>
              <a:t> that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δ</a:t>
            </a:r>
            <a:r>
              <a:rPr dirty="0" sz="1950" spc="1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sz="1950" spc="10">
                <a:latin typeface="Times New Roman"/>
                <a:cs typeface="Times New Roman"/>
              </a:rPr>
              <a:t>,</a:t>
            </a:r>
            <a:r>
              <a:rPr dirty="0" sz="1950" spc="15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w</a:t>
            </a:r>
            <a:r>
              <a:rPr dirty="0" sz="1950" spc="10">
                <a:latin typeface="Times New Roman"/>
                <a:cs typeface="Times New Roman"/>
              </a:rPr>
              <a:t>) </a:t>
            </a:r>
            <a:r>
              <a:rPr dirty="0" sz="1950" spc="1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contains  </a:t>
            </a:r>
            <a:r>
              <a:rPr dirty="0" sz="1950" spc="15">
                <a:latin typeface="Calibri"/>
                <a:cs typeface="Calibri"/>
              </a:rPr>
              <a:t>an 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accepting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state.</a:t>
            </a:r>
            <a:endParaRPr sz="19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6000" y="7328154"/>
            <a:ext cx="10080625" cy="232410"/>
            <a:chOff x="306000" y="7328154"/>
            <a:chExt cx="10080625" cy="2324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00" y="7328154"/>
              <a:ext cx="10080000" cy="268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000" y="7355039"/>
              <a:ext cx="10080000" cy="2049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6000" y="7355039"/>
              <a:ext cx="10080625" cy="0"/>
            </a:xfrm>
            <a:custGeom>
              <a:avLst/>
              <a:gdLst/>
              <a:ahLst/>
              <a:cxnLst/>
              <a:rect l="l" t="t" r="r" b="b"/>
              <a:pathLst>
                <a:path w="10080625" h="0">
                  <a:moveTo>
                    <a:pt x="10080000" y="0"/>
                  </a:moveTo>
                  <a:lnTo>
                    <a:pt x="0" y="0"/>
                  </a:lnTo>
                </a:path>
              </a:pathLst>
            </a:custGeom>
            <a:ln w="104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01440" y="6535200"/>
            <a:ext cx="393119" cy="49055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01923" y="1159605"/>
            <a:ext cx="3931920" cy="49593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Formal</a:t>
            </a:r>
            <a:r>
              <a:rPr dirty="0" spc="-30"/>
              <a:t> </a:t>
            </a:r>
            <a:r>
              <a:rPr dirty="0" spc="5"/>
              <a:t>Definition</a:t>
            </a:r>
            <a:r>
              <a:rPr dirty="0" spc="15"/>
              <a:t> </a:t>
            </a:r>
            <a:r>
              <a:rPr dirty="0" spc="10"/>
              <a:t>of</a:t>
            </a:r>
            <a:r>
              <a:rPr dirty="0" spc="-20"/>
              <a:t> </a:t>
            </a:r>
            <a:r>
              <a:rPr dirty="0" spc="-45"/>
              <a:t>NFA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0819" y="1322201"/>
            <a:ext cx="374332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0" b="1">
                <a:latin typeface="Calibri"/>
                <a:cs typeface="Calibri"/>
              </a:rPr>
              <a:t>Notation:</a:t>
            </a:r>
            <a:r>
              <a:rPr dirty="0" sz="1950" spc="-30" b="1">
                <a:latin typeface="Calibri"/>
                <a:cs typeface="Calibri"/>
              </a:rPr>
              <a:t> </a:t>
            </a:r>
            <a:r>
              <a:rPr dirty="0" sz="1950" spc="10" b="1">
                <a:latin typeface="Calibri"/>
                <a:cs typeface="Calibri"/>
              </a:rPr>
              <a:t>accepting/rejecting</a:t>
            </a:r>
            <a:r>
              <a:rPr dirty="0" sz="1950" spc="-35" b="1">
                <a:latin typeface="Calibri"/>
                <a:cs typeface="Calibri"/>
              </a:rPr>
              <a:t> </a:t>
            </a:r>
            <a:r>
              <a:rPr dirty="0" sz="1950" spc="10" b="1">
                <a:latin typeface="Calibri"/>
                <a:cs typeface="Calibri"/>
              </a:rPr>
              <a:t>paths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0819" y="1928345"/>
            <a:ext cx="8239125" cy="9334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800"/>
              </a:lnSpc>
              <a:spcBef>
                <a:spcPts val="95"/>
              </a:spcBef>
            </a:pPr>
            <a:r>
              <a:rPr dirty="0" sz="1950" spc="10">
                <a:solidFill>
                  <a:srgbClr val="000000"/>
                </a:solidFill>
              </a:rPr>
              <a:t>Suppose, </a:t>
            </a:r>
            <a:r>
              <a:rPr dirty="0" sz="1950" spc="5">
                <a:solidFill>
                  <a:srgbClr val="000000"/>
                </a:solidFill>
              </a:rPr>
              <a:t>in </a:t>
            </a:r>
            <a:r>
              <a:rPr dirty="0" sz="1950" spc="15">
                <a:solidFill>
                  <a:srgbClr val="000000"/>
                </a:solidFill>
              </a:rPr>
              <a:t>a </a:t>
            </a:r>
            <a:r>
              <a:rPr dirty="0" sz="1950" spc="-10">
                <a:solidFill>
                  <a:srgbClr val="000000"/>
                </a:solidFill>
              </a:rPr>
              <a:t>DFA, </a:t>
            </a:r>
            <a:r>
              <a:rPr dirty="0" sz="1950" spc="10">
                <a:solidFill>
                  <a:srgbClr val="000000"/>
                </a:solidFill>
              </a:rPr>
              <a:t>we can </a:t>
            </a:r>
            <a:r>
              <a:rPr dirty="0" sz="1950" spc="5">
                <a:solidFill>
                  <a:srgbClr val="000000"/>
                </a:solidFill>
              </a:rPr>
              <a:t>get from </a:t>
            </a:r>
            <a:r>
              <a:rPr dirty="0" sz="1950" spc="-5">
                <a:solidFill>
                  <a:srgbClr val="000000"/>
                </a:solidFill>
              </a:rPr>
              <a:t>state </a:t>
            </a:r>
            <a:r>
              <a:rPr dirty="0" sz="1950" spc="15" i="1">
                <a:solidFill>
                  <a:srgbClr val="000000"/>
                </a:solidFill>
                <a:latin typeface="Times New Roman"/>
                <a:cs typeface="Times New Roman"/>
              </a:rPr>
              <a:t>p </a:t>
            </a:r>
            <a:r>
              <a:rPr dirty="0" sz="1950" spc="5">
                <a:solidFill>
                  <a:srgbClr val="000000"/>
                </a:solidFill>
              </a:rPr>
              <a:t>to </a:t>
            </a:r>
            <a:r>
              <a:rPr dirty="0" sz="1950" spc="-5">
                <a:solidFill>
                  <a:srgbClr val="000000"/>
                </a:solidFill>
              </a:rPr>
              <a:t>state </a:t>
            </a:r>
            <a:r>
              <a:rPr dirty="0" sz="1950" spc="15" i="1">
                <a:solidFill>
                  <a:srgbClr val="000000"/>
                </a:solidFill>
                <a:latin typeface="Times New Roman"/>
                <a:cs typeface="Times New Roman"/>
              </a:rPr>
              <a:t>q </a:t>
            </a:r>
            <a:r>
              <a:rPr dirty="0" sz="1950" spc="10">
                <a:solidFill>
                  <a:srgbClr val="000000"/>
                </a:solidFill>
              </a:rPr>
              <a:t>via </a:t>
            </a:r>
            <a:r>
              <a:rPr dirty="0" sz="1950" spc="5">
                <a:solidFill>
                  <a:srgbClr val="000000"/>
                </a:solidFill>
              </a:rPr>
              <a:t>transitions </a:t>
            </a:r>
            <a:r>
              <a:rPr dirty="0" sz="1950" spc="10">
                <a:solidFill>
                  <a:srgbClr val="000000"/>
                </a:solidFill>
              </a:rPr>
              <a:t>labelled </a:t>
            </a:r>
            <a:r>
              <a:rPr dirty="0" sz="1950" spc="15">
                <a:solidFill>
                  <a:srgbClr val="000000"/>
                </a:solidFill>
              </a:rPr>
              <a:t>by </a:t>
            </a:r>
            <a:r>
              <a:rPr dirty="0" sz="1950" spc="20">
                <a:solidFill>
                  <a:srgbClr val="000000"/>
                </a:solidFill>
              </a:rPr>
              <a:t> </a:t>
            </a:r>
            <a:r>
              <a:rPr dirty="0" sz="1950" spc="-5">
                <a:solidFill>
                  <a:srgbClr val="000000"/>
                </a:solidFill>
              </a:rPr>
              <a:t>letters </a:t>
            </a:r>
            <a:r>
              <a:rPr dirty="0" sz="1950" spc="10">
                <a:solidFill>
                  <a:srgbClr val="000000"/>
                </a:solidFill>
              </a:rPr>
              <a:t>of </a:t>
            </a:r>
            <a:r>
              <a:rPr dirty="0" sz="1950" spc="15">
                <a:solidFill>
                  <a:srgbClr val="000000"/>
                </a:solidFill>
              </a:rPr>
              <a:t>a </a:t>
            </a:r>
            <a:r>
              <a:rPr dirty="0" sz="1950">
                <a:solidFill>
                  <a:srgbClr val="000000"/>
                </a:solidFill>
              </a:rPr>
              <a:t>word </a:t>
            </a:r>
            <a:r>
              <a:rPr dirty="0" sz="1950" spc="10" i="1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dirty="0" sz="1950" spc="10">
                <a:solidFill>
                  <a:srgbClr val="000000"/>
                </a:solidFill>
              </a:rPr>
              <a:t>. Then we </a:t>
            </a:r>
            <a:r>
              <a:rPr dirty="0" sz="1950">
                <a:solidFill>
                  <a:srgbClr val="000000"/>
                </a:solidFill>
              </a:rPr>
              <a:t>say </a:t>
            </a:r>
            <a:r>
              <a:rPr dirty="0" sz="1950" spc="10">
                <a:solidFill>
                  <a:srgbClr val="000000"/>
                </a:solidFill>
              </a:rPr>
              <a:t>that </a:t>
            </a:r>
            <a:r>
              <a:rPr dirty="0" sz="1950" spc="15">
                <a:solidFill>
                  <a:srgbClr val="000000"/>
                </a:solidFill>
              </a:rPr>
              <a:t>the </a:t>
            </a:r>
            <a:r>
              <a:rPr dirty="0" sz="1950" spc="-5">
                <a:solidFill>
                  <a:srgbClr val="000000"/>
                </a:solidFill>
              </a:rPr>
              <a:t>states </a:t>
            </a:r>
            <a:r>
              <a:rPr dirty="0" sz="1950" spc="15" i="1">
                <a:solidFill>
                  <a:srgbClr val="000000"/>
                </a:solidFill>
                <a:latin typeface="Times New Roman"/>
                <a:cs typeface="Times New Roman"/>
              </a:rPr>
              <a:t>p </a:t>
            </a:r>
            <a:r>
              <a:rPr dirty="0" sz="1950" spc="15">
                <a:solidFill>
                  <a:srgbClr val="000000"/>
                </a:solidFill>
              </a:rPr>
              <a:t>and </a:t>
            </a:r>
            <a:r>
              <a:rPr dirty="0" sz="1950" spc="15" i="1">
                <a:solidFill>
                  <a:srgbClr val="000000"/>
                </a:solidFill>
                <a:latin typeface="Times New Roman"/>
                <a:cs typeface="Times New Roman"/>
              </a:rPr>
              <a:t>q </a:t>
            </a:r>
            <a:r>
              <a:rPr dirty="0" sz="1950" spc="5">
                <a:solidFill>
                  <a:srgbClr val="000000"/>
                </a:solidFill>
              </a:rPr>
              <a:t>are </a:t>
            </a:r>
            <a:r>
              <a:rPr dirty="0" sz="1950" spc="10">
                <a:solidFill>
                  <a:srgbClr val="000000"/>
                </a:solidFill>
              </a:rPr>
              <a:t>connected </a:t>
            </a:r>
            <a:r>
              <a:rPr dirty="0" sz="1950" spc="5">
                <a:solidFill>
                  <a:srgbClr val="000000"/>
                </a:solidFill>
              </a:rPr>
              <a:t>by </a:t>
            </a:r>
            <a:r>
              <a:rPr dirty="0" sz="1950" spc="15">
                <a:solidFill>
                  <a:srgbClr val="000000"/>
                </a:solidFill>
              </a:rPr>
              <a:t>a </a:t>
            </a:r>
            <a:r>
              <a:rPr dirty="0" sz="1950" spc="10">
                <a:solidFill>
                  <a:srgbClr val="000000"/>
                </a:solidFill>
              </a:rPr>
              <a:t>path </a:t>
            </a:r>
            <a:r>
              <a:rPr dirty="0" sz="1950" spc="15">
                <a:solidFill>
                  <a:srgbClr val="000000"/>
                </a:solidFill>
              </a:rPr>
              <a:t> </a:t>
            </a:r>
            <a:r>
              <a:rPr dirty="0" sz="1950" spc="10">
                <a:solidFill>
                  <a:srgbClr val="000000"/>
                </a:solidFill>
              </a:rPr>
              <a:t>with</a:t>
            </a:r>
            <a:r>
              <a:rPr dirty="0" sz="1950" spc="15">
                <a:solidFill>
                  <a:srgbClr val="000000"/>
                </a:solidFill>
              </a:rPr>
              <a:t> </a:t>
            </a:r>
            <a:r>
              <a:rPr dirty="0" sz="1950" spc="10">
                <a:solidFill>
                  <a:srgbClr val="000000"/>
                </a:solidFill>
              </a:rPr>
              <a:t>label</a:t>
            </a:r>
            <a:r>
              <a:rPr dirty="0" sz="1950" spc="15">
                <a:solidFill>
                  <a:srgbClr val="000000"/>
                </a:solidFill>
              </a:rPr>
              <a:t> </a:t>
            </a:r>
            <a:r>
              <a:rPr dirty="0" sz="1950" spc="10" i="1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dirty="0" sz="1950" spc="10">
                <a:solidFill>
                  <a:srgbClr val="000000"/>
                </a:solidFill>
              </a:rPr>
              <a:t>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35220" y="4914419"/>
            <a:ext cx="316230" cy="234950"/>
          </a:xfrm>
          <a:custGeom>
            <a:avLst/>
            <a:gdLst/>
            <a:ahLst/>
            <a:cxnLst/>
            <a:rect l="l" t="t" r="r" b="b"/>
            <a:pathLst>
              <a:path w="316229" h="234950">
                <a:moveTo>
                  <a:pt x="240799" y="0"/>
                </a:moveTo>
                <a:lnTo>
                  <a:pt x="237578" y="0"/>
                </a:lnTo>
                <a:lnTo>
                  <a:pt x="237578" y="9380"/>
                </a:lnTo>
                <a:lnTo>
                  <a:pt x="239398" y="9380"/>
                </a:lnTo>
                <a:lnTo>
                  <a:pt x="247849" y="9957"/>
                </a:lnTo>
                <a:lnTo>
                  <a:pt x="276849" y="39331"/>
                </a:lnTo>
                <a:lnTo>
                  <a:pt x="277479" y="49279"/>
                </a:lnTo>
                <a:lnTo>
                  <a:pt x="277479" y="55020"/>
                </a:lnTo>
                <a:lnTo>
                  <a:pt x="276639" y="62160"/>
                </a:lnTo>
                <a:lnTo>
                  <a:pt x="274958" y="70559"/>
                </a:lnTo>
                <a:lnTo>
                  <a:pt x="273419" y="79100"/>
                </a:lnTo>
                <a:lnTo>
                  <a:pt x="272578" y="85120"/>
                </a:lnTo>
                <a:lnTo>
                  <a:pt x="272578" y="95619"/>
                </a:lnTo>
                <a:lnTo>
                  <a:pt x="274539" y="101359"/>
                </a:lnTo>
                <a:lnTo>
                  <a:pt x="278739" y="105840"/>
                </a:lnTo>
                <a:lnTo>
                  <a:pt x="282799" y="110319"/>
                </a:lnTo>
                <a:lnTo>
                  <a:pt x="287699" y="113680"/>
                </a:lnTo>
                <a:lnTo>
                  <a:pt x="293298" y="115779"/>
                </a:lnTo>
                <a:lnTo>
                  <a:pt x="293298" y="118019"/>
                </a:lnTo>
                <a:lnTo>
                  <a:pt x="287699" y="120120"/>
                </a:lnTo>
                <a:lnTo>
                  <a:pt x="282799" y="123479"/>
                </a:lnTo>
                <a:lnTo>
                  <a:pt x="278739" y="127960"/>
                </a:lnTo>
                <a:lnTo>
                  <a:pt x="274539" y="132299"/>
                </a:lnTo>
                <a:lnTo>
                  <a:pt x="272578" y="138040"/>
                </a:lnTo>
                <a:lnTo>
                  <a:pt x="272578" y="148680"/>
                </a:lnTo>
                <a:lnTo>
                  <a:pt x="273419" y="154699"/>
                </a:lnTo>
                <a:lnTo>
                  <a:pt x="274958" y="163099"/>
                </a:lnTo>
                <a:lnTo>
                  <a:pt x="276639" y="171640"/>
                </a:lnTo>
                <a:lnTo>
                  <a:pt x="277479" y="178640"/>
                </a:lnTo>
                <a:lnTo>
                  <a:pt x="277479" y="184379"/>
                </a:lnTo>
                <a:lnTo>
                  <a:pt x="276849" y="194717"/>
                </a:lnTo>
                <a:lnTo>
                  <a:pt x="247849" y="224682"/>
                </a:lnTo>
                <a:lnTo>
                  <a:pt x="239398" y="225259"/>
                </a:lnTo>
                <a:lnTo>
                  <a:pt x="237578" y="225259"/>
                </a:lnTo>
                <a:lnTo>
                  <a:pt x="237578" y="234640"/>
                </a:lnTo>
                <a:lnTo>
                  <a:pt x="240799" y="234640"/>
                </a:lnTo>
                <a:lnTo>
                  <a:pt x="254370" y="233645"/>
                </a:lnTo>
                <a:lnTo>
                  <a:pt x="290307" y="214173"/>
                </a:lnTo>
                <a:lnTo>
                  <a:pt x="298339" y="182280"/>
                </a:lnTo>
                <a:lnTo>
                  <a:pt x="298339" y="175420"/>
                </a:lnTo>
                <a:lnTo>
                  <a:pt x="297359" y="167720"/>
                </a:lnTo>
                <a:lnTo>
                  <a:pt x="295539" y="158899"/>
                </a:lnTo>
                <a:lnTo>
                  <a:pt x="293579" y="150220"/>
                </a:lnTo>
                <a:lnTo>
                  <a:pt x="292599" y="144480"/>
                </a:lnTo>
                <a:lnTo>
                  <a:pt x="292599" y="135799"/>
                </a:lnTo>
                <a:lnTo>
                  <a:pt x="294559" y="131179"/>
                </a:lnTo>
                <a:lnTo>
                  <a:pt x="298479" y="127680"/>
                </a:lnTo>
                <a:lnTo>
                  <a:pt x="302399" y="124039"/>
                </a:lnTo>
                <a:lnTo>
                  <a:pt x="308279" y="122219"/>
                </a:lnTo>
                <a:lnTo>
                  <a:pt x="316119" y="121940"/>
                </a:lnTo>
                <a:lnTo>
                  <a:pt x="316119" y="111860"/>
                </a:lnTo>
                <a:lnTo>
                  <a:pt x="292599" y="97859"/>
                </a:lnTo>
                <a:lnTo>
                  <a:pt x="292599" y="89320"/>
                </a:lnTo>
                <a:lnTo>
                  <a:pt x="293579" y="83440"/>
                </a:lnTo>
                <a:lnTo>
                  <a:pt x="295539" y="74759"/>
                </a:lnTo>
                <a:lnTo>
                  <a:pt x="297359" y="66080"/>
                </a:lnTo>
                <a:lnTo>
                  <a:pt x="298339" y="58380"/>
                </a:lnTo>
                <a:lnTo>
                  <a:pt x="298339" y="51520"/>
                </a:lnTo>
                <a:lnTo>
                  <a:pt x="284059" y="13159"/>
                </a:lnTo>
                <a:lnTo>
                  <a:pt x="254370" y="993"/>
                </a:lnTo>
                <a:lnTo>
                  <a:pt x="240799" y="0"/>
                </a:lnTo>
                <a:close/>
              </a:path>
              <a:path w="316229" h="234950">
                <a:moveTo>
                  <a:pt x="78539" y="0"/>
                </a:moveTo>
                <a:lnTo>
                  <a:pt x="75319" y="0"/>
                </a:lnTo>
                <a:lnTo>
                  <a:pt x="61748" y="993"/>
                </a:lnTo>
                <a:lnTo>
                  <a:pt x="25790" y="20352"/>
                </a:lnTo>
                <a:lnTo>
                  <a:pt x="17639" y="51380"/>
                </a:lnTo>
                <a:lnTo>
                  <a:pt x="17639" y="58239"/>
                </a:lnTo>
                <a:lnTo>
                  <a:pt x="18619" y="65939"/>
                </a:lnTo>
                <a:lnTo>
                  <a:pt x="22539" y="83300"/>
                </a:lnTo>
                <a:lnTo>
                  <a:pt x="23519" y="89180"/>
                </a:lnTo>
                <a:lnTo>
                  <a:pt x="23519" y="97859"/>
                </a:lnTo>
                <a:lnTo>
                  <a:pt x="21559" y="102480"/>
                </a:lnTo>
                <a:lnTo>
                  <a:pt x="17639" y="105980"/>
                </a:lnTo>
                <a:lnTo>
                  <a:pt x="13719" y="109620"/>
                </a:lnTo>
                <a:lnTo>
                  <a:pt x="7839" y="111439"/>
                </a:lnTo>
                <a:lnTo>
                  <a:pt x="0" y="111720"/>
                </a:lnTo>
                <a:lnTo>
                  <a:pt x="0" y="121800"/>
                </a:lnTo>
                <a:lnTo>
                  <a:pt x="7839" y="122080"/>
                </a:lnTo>
                <a:lnTo>
                  <a:pt x="13719" y="123899"/>
                </a:lnTo>
                <a:lnTo>
                  <a:pt x="17639" y="127539"/>
                </a:lnTo>
                <a:lnTo>
                  <a:pt x="21559" y="131039"/>
                </a:lnTo>
                <a:lnTo>
                  <a:pt x="23519" y="135660"/>
                </a:lnTo>
                <a:lnTo>
                  <a:pt x="23519" y="144340"/>
                </a:lnTo>
                <a:lnTo>
                  <a:pt x="22539" y="150079"/>
                </a:lnTo>
                <a:lnTo>
                  <a:pt x="20579" y="158899"/>
                </a:lnTo>
                <a:lnTo>
                  <a:pt x="18619" y="167580"/>
                </a:lnTo>
                <a:lnTo>
                  <a:pt x="17639" y="175280"/>
                </a:lnTo>
                <a:lnTo>
                  <a:pt x="17639" y="182139"/>
                </a:lnTo>
                <a:lnTo>
                  <a:pt x="18553" y="194525"/>
                </a:lnTo>
                <a:lnTo>
                  <a:pt x="40118" y="226982"/>
                </a:lnTo>
                <a:lnTo>
                  <a:pt x="75319" y="234640"/>
                </a:lnTo>
                <a:lnTo>
                  <a:pt x="78539" y="234640"/>
                </a:lnTo>
                <a:lnTo>
                  <a:pt x="78539" y="225259"/>
                </a:lnTo>
                <a:lnTo>
                  <a:pt x="76579" y="225259"/>
                </a:lnTo>
                <a:lnTo>
                  <a:pt x="68151" y="224682"/>
                </a:lnTo>
                <a:lnTo>
                  <a:pt x="39269" y="194659"/>
                </a:lnTo>
                <a:lnTo>
                  <a:pt x="38639" y="184240"/>
                </a:lnTo>
                <a:lnTo>
                  <a:pt x="38639" y="178499"/>
                </a:lnTo>
                <a:lnTo>
                  <a:pt x="39479" y="171500"/>
                </a:lnTo>
                <a:lnTo>
                  <a:pt x="41019" y="162960"/>
                </a:lnTo>
                <a:lnTo>
                  <a:pt x="42699" y="154560"/>
                </a:lnTo>
                <a:lnTo>
                  <a:pt x="43539" y="148540"/>
                </a:lnTo>
                <a:lnTo>
                  <a:pt x="43539" y="137900"/>
                </a:lnTo>
                <a:lnTo>
                  <a:pt x="41438" y="132299"/>
                </a:lnTo>
                <a:lnTo>
                  <a:pt x="33319" y="123339"/>
                </a:lnTo>
                <a:lnTo>
                  <a:pt x="28418" y="119980"/>
                </a:lnTo>
                <a:lnTo>
                  <a:pt x="22679" y="117880"/>
                </a:lnTo>
                <a:lnTo>
                  <a:pt x="22679" y="115639"/>
                </a:lnTo>
                <a:lnTo>
                  <a:pt x="28418" y="113540"/>
                </a:lnTo>
                <a:lnTo>
                  <a:pt x="33319" y="110180"/>
                </a:lnTo>
                <a:lnTo>
                  <a:pt x="41438" y="101220"/>
                </a:lnTo>
                <a:lnTo>
                  <a:pt x="43539" y="95479"/>
                </a:lnTo>
                <a:lnTo>
                  <a:pt x="43539" y="84980"/>
                </a:lnTo>
                <a:lnTo>
                  <a:pt x="42699" y="78959"/>
                </a:lnTo>
                <a:lnTo>
                  <a:pt x="41019" y="70420"/>
                </a:lnTo>
                <a:lnTo>
                  <a:pt x="39479" y="62020"/>
                </a:lnTo>
                <a:lnTo>
                  <a:pt x="38639" y="54880"/>
                </a:lnTo>
                <a:lnTo>
                  <a:pt x="38639" y="49140"/>
                </a:lnTo>
                <a:lnTo>
                  <a:pt x="60707" y="11690"/>
                </a:lnTo>
                <a:lnTo>
                  <a:pt x="76579" y="9380"/>
                </a:lnTo>
                <a:lnTo>
                  <a:pt x="78539" y="9380"/>
                </a:lnTo>
                <a:lnTo>
                  <a:pt x="78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67319" y="3138700"/>
            <a:ext cx="8312150" cy="29375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6200">
              <a:lnSpc>
                <a:spcPts val="2275"/>
              </a:lnSpc>
              <a:spcBef>
                <a:spcPts val="135"/>
              </a:spcBef>
            </a:pPr>
            <a:r>
              <a:rPr dirty="0" sz="1950" spc="5">
                <a:latin typeface="Calibri"/>
                <a:cs typeface="Calibri"/>
              </a:rPr>
              <a:t>If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w</a:t>
            </a:r>
            <a:r>
              <a:rPr dirty="0" sz="1950" i="1">
                <a:latin typeface="Times New Roman"/>
                <a:cs typeface="Times New Roman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=</a:t>
            </a:r>
            <a:r>
              <a:rPr dirty="0" sz="1950" spc="10" i="1">
                <a:latin typeface="Times New Roman"/>
                <a:cs typeface="Times New Roman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abc</a:t>
            </a:r>
            <a:r>
              <a:rPr dirty="0" sz="1950" i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and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2</a:t>
            </a:r>
            <a:r>
              <a:rPr dirty="0" sz="1950" spc="5">
                <a:latin typeface="Calibri"/>
                <a:cs typeface="Calibri"/>
              </a:rPr>
              <a:t> intermediate</a:t>
            </a:r>
            <a:r>
              <a:rPr dirty="0" sz="1950" spc="4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states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are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r</a:t>
            </a:r>
            <a:r>
              <a:rPr dirty="0" baseline="-21367" sz="1950" spc="15">
                <a:latin typeface="Calibri"/>
                <a:cs typeface="Calibri"/>
              </a:rPr>
              <a:t>1</a:t>
            </a:r>
            <a:r>
              <a:rPr dirty="0" baseline="-21367" sz="1950" spc="254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and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r</a:t>
            </a:r>
            <a:r>
              <a:rPr dirty="0" baseline="-21367" sz="1950" spc="15">
                <a:latin typeface="Calibri"/>
                <a:cs typeface="Calibri"/>
              </a:rPr>
              <a:t>2</a:t>
            </a:r>
            <a:r>
              <a:rPr dirty="0" baseline="-21367" sz="1950" spc="254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we </a:t>
            </a:r>
            <a:r>
              <a:rPr dirty="0" sz="1950" spc="5">
                <a:latin typeface="Calibri"/>
                <a:cs typeface="Calibri"/>
              </a:rPr>
              <a:t>could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write</a:t>
            </a:r>
            <a:r>
              <a:rPr dirty="0" sz="1950" spc="4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this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as:</a:t>
            </a:r>
            <a:endParaRPr sz="1950">
              <a:latin typeface="Calibri"/>
              <a:cs typeface="Calibri"/>
            </a:endParaRPr>
          </a:p>
          <a:p>
            <a:pPr algn="ctr" marR="92075">
              <a:lnSpc>
                <a:spcPts val="1325"/>
              </a:lnSpc>
              <a:tabLst>
                <a:tab pos="480059" algn="l"/>
                <a:tab pos="1039494" algn="l"/>
              </a:tabLst>
            </a:pPr>
            <a:r>
              <a:rPr dirty="0" sz="1450" spc="100">
                <a:latin typeface="Cambria Math"/>
                <a:cs typeface="Cambria Math"/>
              </a:rPr>
              <a:t>𝑎	</a:t>
            </a:r>
            <a:r>
              <a:rPr dirty="0" sz="1450" spc="85">
                <a:latin typeface="Cambria Math"/>
                <a:cs typeface="Cambria Math"/>
              </a:rPr>
              <a:t>𝑏	</a:t>
            </a:r>
            <a:r>
              <a:rPr dirty="0" sz="1450" spc="65">
                <a:latin typeface="Cambria Math"/>
                <a:cs typeface="Cambria Math"/>
              </a:rPr>
              <a:t>𝑐</a:t>
            </a:r>
            <a:endParaRPr sz="1450">
              <a:latin typeface="Cambria Math"/>
              <a:cs typeface="Cambria Math"/>
            </a:endParaRPr>
          </a:p>
          <a:p>
            <a:pPr algn="ctr" marR="124460">
              <a:lnSpc>
                <a:spcPts val="1995"/>
              </a:lnSpc>
            </a:pPr>
            <a:r>
              <a:rPr dirty="0" sz="1950" spc="20">
                <a:latin typeface="Cambria Math"/>
                <a:cs typeface="Cambria Math"/>
              </a:rPr>
              <a:t>𝑝</a:t>
            </a:r>
            <a:r>
              <a:rPr dirty="0" sz="1950" spc="335">
                <a:latin typeface="Cambria Math"/>
                <a:cs typeface="Cambria Math"/>
              </a:rPr>
              <a:t> </a:t>
            </a:r>
            <a:r>
              <a:rPr dirty="0" sz="1950" spc="1270">
                <a:latin typeface="Cambria Math"/>
                <a:cs typeface="Cambria Math"/>
              </a:rPr>
              <a:t>՜</a:t>
            </a:r>
            <a:r>
              <a:rPr dirty="0" sz="1950" spc="-110">
                <a:latin typeface="Cambria Math"/>
                <a:cs typeface="Cambria Math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r</a:t>
            </a:r>
            <a:r>
              <a:rPr dirty="0" baseline="-21367" sz="1950" spc="7">
                <a:latin typeface="Calibri"/>
                <a:cs typeface="Calibri"/>
              </a:rPr>
              <a:t>1</a:t>
            </a:r>
            <a:r>
              <a:rPr dirty="0" baseline="-21367" sz="1950" spc="44">
                <a:latin typeface="Calibri"/>
                <a:cs typeface="Calibri"/>
              </a:rPr>
              <a:t> </a:t>
            </a:r>
            <a:r>
              <a:rPr dirty="0" sz="1950" spc="1270">
                <a:latin typeface="Cambria Math"/>
                <a:cs typeface="Cambria Math"/>
              </a:rPr>
              <a:t>՜</a:t>
            </a:r>
            <a:r>
              <a:rPr dirty="0" sz="1950" spc="55">
                <a:latin typeface="Cambria Math"/>
                <a:cs typeface="Cambria Math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r</a:t>
            </a:r>
            <a:r>
              <a:rPr dirty="0" baseline="-21367" sz="1950" spc="7">
                <a:latin typeface="Calibri"/>
                <a:cs typeface="Calibri"/>
              </a:rPr>
              <a:t>2</a:t>
            </a:r>
            <a:r>
              <a:rPr dirty="0" baseline="-21367" sz="1950" spc="209">
                <a:latin typeface="Calibri"/>
                <a:cs typeface="Calibri"/>
              </a:rPr>
              <a:t> </a:t>
            </a:r>
            <a:r>
              <a:rPr dirty="0" sz="1950" spc="1270">
                <a:latin typeface="Cambria Math"/>
                <a:cs typeface="Cambria Math"/>
              </a:rPr>
              <a:t>՜</a:t>
            </a:r>
            <a:r>
              <a:rPr dirty="0" sz="1950" spc="65">
                <a:latin typeface="Cambria Math"/>
                <a:cs typeface="Cambria Math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q</a:t>
            </a:r>
            <a:endParaRPr sz="19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270"/>
              </a:spcBef>
            </a:pPr>
            <a:r>
              <a:rPr dirty="0" sz="1950" spc="10">
                <a:latin typeface="Calibri"/>
                <a:cs typeface="Calibri"/>
              </a:rPr>
              <a:t>In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NFA,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if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δ</a:t>
            </a:r>
            <a:r>
              <a:rPr dirty="0" sz="1950" spc="1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p</a:t>
            </a:r>
            <a:r>
              <a:rPr dirty="0" sz="1950" spc="10">
                <a:latin typeface="Times New Roman"/>
                <a:cs typeface="Times New Roman"/>
              </a:rPr>
              <a:t>,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 spc="35">
                <a:latin typeface="Cambria Math"/>
                <a:cs typeface="Cambria Math"/>
              </a:rPr>
              <a:t>𝑎</a:t>
            </a:r>
            <a:r>
              <a:rPr dirty="0" sz="1950" spc="35">
                <a:latin typeface="Times New Roman"/>
                <a:cs typeface="Times New Roman"/>
              </a:rPr>
              <a:t>)</a:t>
            </a:r>
            <a:r>
              <a:rPr dirty="0" sz="1950" spc="10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=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-15">
                <a:latin typeface="Times New Roman"/>
                <a:cs typeface="Times New Roman"/>
              </a:rPr>
              <a:t>{</a:t>
            </a:r>
            <a:r>
              <a:rPr dirty="0" sz="2100" spc="-15">
                <a:latin typeface="Cambria Math"/>
                <a:cs typeface="Cambria Math"/>
              </a:rPr>
              <a:t>q</a:t>
            </a:r>
            <a:r>
              <a:rPr dirty="0" sz="1950" spc="-15">
                <a:latin typeface="Cambria Math"/>
                <a:cs typeface="Cambria Math"/>
              </a:rPr>
              <a:t>,</a:t>
            </a:r>
            <a:r>
              <a:rPr dirty="0" sz="1950" spc="20">
                <a:latin typeface="Cambria Math"/>
                <a:cs typeface="Cambria Math"/>
              </a:rPr>
              <a:t> </a:t>
            </a:r>
            <a:r>
              <a:rPr dirty="0" sz="2100" spc="-50">
                <a:latin typeface="Cambria Math"/>
                <a:cs typeface="Cambria Math"/>
              </a:rPr>
              <a:t>r</a:t>
            </a:r>
            <a:r>
              <a:rPr dirty="0" sz="2100" spc="-15">
                <a:latin typeface="Cambria Math"/>
                <a:cs typeface="Cambria Math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}</a:t>
            </a:r>
            <a:r>
              <a:rPr dirty="0" sz="1950" spc="-40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Calibri"/>
                <a:cs typeface="Calibri"/>
              </a:rPr>
              <a:t>we</a:t>
            </a:r>
            <a:r>
              <a:rPr dirty="0" sz="1950" spc="5">
                <a:latin typeface="Calibri"/>
                <a:cs typeface="Calibri"/>
              </a:rPr>
              <a:t> could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write:</a:t>
            </a:r>
            <a:endParaRPr sz="1950">
              <a:latin typeface="Calibri"/>
              <a:cs typeface="Calibri"/>
            </a:endParaRPr>
          </a:p>
          <a:p>
            <a:pPr algn="ctr" marR="20955">
              <a:lnSpc>
                <a:spcPts val="1395"/>
              </a:lnSpc>
              <a:spcBef>
                <a:spcPts val="1970"/>
              </a:spcBef>
            </a:pPr>
            <a:r>
              <a:rPr dirty="0" sz="1450" spc="100">
                <a:latin typeface="Cambria Math"/>
                <a:cs typeface="Cambria Math"/>
              </a:rPr>
              <a:t>𝑎</a:t>
            </a:r>
            <a:endParaRPr sz="1450">
              <a:latin typeface="Cambria Math"/>
              <a:cs typeface="Cambria Math"/>
            </a:endParaRPr>
          </a:p>
          <a:p>
            <a:pPr algn="ctr" marL="292100">
              <a:lnSpc>
                <a:spcPts val="1995"/>
              </a:lnSpc>
              <a:tabLst>
                <a:tab pos="575945" algn="l"/>
              </a:tabLst>
            </a:pPr>
            <a:r>
              <a:rPr dirty="0" sz="1950" spc="35">
                <a:latin typeface="Cambria Math"/>
                <a:cs typeface="Cambria Math"/>
              </a:rPr>
              <a:t>𝑝</a:t>
            </a:r>
            <a:r>
              <a:rPr dirty="0" sz="1950" spc="35">
                <a:latin typeface="Cambria Math"/>
                <a:cs typeface="Cambria Math"/>
              </a:rPr>
              <a:t>	</a:t>
            </a:r>
            <a:r>
              <a:rPr dirty="0" sz="1950" spc="1270">
                <a:latin typeface="Cambria Math"/>
                <a:cs typeface="Cambria Math"/>
              </a:rPr>
              <a:t>՜</a:t>
            </a:r>
            <a:r>
              <a:rPr dirty="0" sz="1950" spc="-110">
                <a:latin typeface="Cambria Math"/>
                <a:cs typeface="Cambria Math"/>
              </a:rPr>
              <a:t> </a:t>
            </a:r>
            <a:r>
              <a:rPr dirty="0" sz="1950" spc="20">
                <a:latin typeface="Cambria Math"/>
                <a:cs typeface="Cambria Math"/>
              </a:rPr>
              <a:t>{</a:t>
            </a:r>
            <a:r>
              <a:rPr dirty="0" sz="1950" spc="85">
                <a:latin typeface="Cambria Math"/>
                <a:cs typeface="Cambria Math"/>
              </a:rPr>
              <a:t>𝑞</a:t>
            </a:r>
            <a:r>
              <a:rPr dirty="0" sz="1950" spc="5">
                <a:latin typeface="Cambria Math"/>
                <a:cs typeface="Cambria Math"/>
              </a:rPr>
              <a:t>,</a:t>
            </a:r>
            <a:r>
              <a:rPr dirty="0" sz="1950" spc="-85">
                <a:latin typeface="Cambria Math"/>
                <a:cs typeface="Cambria Math"/>
              </a:rPr>
              <a:t> </a:t>
            </a:r>
            <a:r>
              <a:rPr dirty="0" sz="1950" spc="65">
                <a:latin typeface="Cambria Math"/>
                <a:cs typeface="Cambria Math"/>
              </a:rPr>
              <a:t>𝑟</a:t>
            </a:r>
            <a:r>
              <a:rPr dirty="0" sz="1950" spc="10">
                <a:latin typeface="Cambria Math"/>
                <a:cs typeface="Cambria Math"/>
              </a:rPr>
              <a:t>}</a:t>
            </a:r>
            <a:endParaRPr sz="19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ambria Math"/>
              <a:cs typeface="Cambria Math"/>
            </a:endParaRPr>
          </a:p>
          <a:p>
            <a:pPr marL="76200" marR="17780">
              <a:lnSpc>
                <a:spcPct val="102299"/>
              </a:lnSpc>
            </a:pPr>
            <a:r>
              <a:rPr dirty="0" sz="1950" spc="15">
                <a:latin typeface="Calibri"/>
                <a:cs typeface="Calibri"/>
              </a:rPr>
              <a:t>and</a:t>
            </a:r>
            <a:r>
              <a:rPr dirty="0" sz="1950" spc="30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this</a:t>
            </a:r>
            <a:r>
              <a:rPr dirty="0" sz="1950" spc="30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would</a:t>
            </a:r>
            <a:r>
              <a:rPr dirty="0" sz="1950" spc="30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be</a:t>
            </a:r>
            <a:r>
              <a:rPr dirty="0" sz="1950" spc="30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an</a:t>
            </a:r>
            <a:r>
              <a:rPr dirty="0" sz="1950" spc="300">
                <a:latin typeface="Calibri"/>
                <a:cs typeface="Calibri"/>
              </a:rPr>
              <a:t> </a:t>
            </a:r>
            <a:r>
              <a:rPr dirty="0" sz="1950" spc="10" b="1">
                <a:latin typeface="Calibri"/>
                <a:cs typeface="Calibri"/>
              </a:rPr>
              <a:t>accepting</a:t>
            </a:r>
            <a:r>
              <a:rPr dirty="0" sz="1950" spc="285" b="1">
                <a:latin typeface="Calibri"/>
                <a:cs typeface="Calibri"/>
              </a:rPr>
              <a:t> </a:t>
            </a:r>
            <a:r>
              <a:rPr dirty="0" sz="1950" spc="5" b="1">
                <a:latin typeface="Calibri"/>
                <a:cs typeface="Calibri"/>
              </a:rPr>
              <a:t>path</a:t>
            </a:r>
            <a:r>
              <a:rPr dirty="0" sz="1950" spc="310" b="1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if</a:t>
            </a:r>
            <a:r>
              <a:rPr dirty="0" sz="1950" spc="30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any</a:t>
            </a:r>
            <a:r>
              <a:rPr dirty="0" sz="1950" spc="295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state</a:t>
            </a:r>
            <a:r>
              <a:rPr dirty="0" sz="1950" spc="31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on</a:t>
            </a:r>
            <a:r>
              <a:rPr dirty="0" sz="1950" spc="30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3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RHS</a:t>
            </a:r>
            <a:r>
              <a:rPr dirty="0" sz="1950" spc="3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is</a:t>
            </a:r>
            <a:r>
              <a:rPr dirty="0" sz="1950" spc="30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an</a:t>
            </a:r>
            <a:r>
              <a:rPr dirty="0" sz="1950" spc="30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accepting </a:t>
            </a:r>
            <a:r>
              <a:rPr dirty="0" sz="1950" spc="-42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state,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otherwise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it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would</a:t>
            </a:r>
            <a:r>
              <a:rPr dirty="0" sz="1950" spc="15">
                <a:latin typeface="Calibri"/>
                <a:cs typeface="Calibri"/>
              </a:rPr>
              <a:t> be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0" b="1">
                <a:latin typeface="Calibri"/>
                <a:cs typeface="Calibri"/>
              </a:rPr>
              <a:t>rejecting</a:t>
            </a:r>
            <a:r>
              <a:rPr dirty="0" sz="1950" spc="-30" b="1">
                <a:latin typeface="Calibri"/>
                <a:cs typeface="Calibri"/>
              </a:rPr>
              <a:t> </a:t>
            </a:r>
            <a:r>
              <a:rPr dirty="0" sz="1950" spc="10" b="1">
                <a:latin typeface="Calibri"/>
                <a:cs typeface="Calibri"/>
              </a:rPr>
              <a:t>path</a:t>
            </a:r>
            <a:r>
              <a:rPr dirty="0" sz="1950" spc="10">
                <a:latin typeface="Calibri"/>
                <a:cs typeface="Calibri"/>
              </a:rPr>
              <a:t>.</a:t>
            </a:r>
            <a:endParaRPr sz="19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6000" y="7328154"/>
            <a:ext cx="10080625" cy="232410"/>
            <a:chOff x="306000" y="7328154"/>
            <a:chExt cx="10080625" cy="2324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00" y="7328154"/>
              <a:ext cx="10080000" cy="2688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000" y="7355039"/>
              <a:ext cx="10080000" cy="20495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6000" y="7355039"/>
              <a:ext cx="10080625" cy="0"/>
            </a:xfrm>
            <a:custGeom>
              <a:avLst/>
              <a:gdLst/>
              <a:ahLst/>
              <a:cxnLst/>
              <a:rect l="l" t="t" r="r" b="b"/>
              <a:pathLst>
                <a:path w="10080625" h="0">
                  <a:moveTo>
                    <a:pt x="10080000" y="0"/>
                  </a:moveTo>
                  <a:lnTo>
                    <a:pt x="0" y="0"/>
                  </a:lnTo>
                </a:path>
              </a:pathLst>
            </a:custGeom>
            <a:ln w="104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01440" y="6535200"/>
            <a:ext cx="393119" cy="4905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31213" y="4137328"/>
            <a:ext cx="532950" cy="67055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6293" y="5124048"/>
            <a:ext cx="360461" cy="12708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86005" y="4976906"/>
            <a:ext cx="329521" cy="38988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47646" y="4780683"/>
            <a:ext cx="438473" cy="31936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58774" y="5238669"/>
            <a:ext cx="461620" cy="2718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04254" y="4704850"/>
            <a:ext cx="307565" cy="3683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91869" y="5179660"/>
            <a:ext cx="280347" cy="31115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617510" y="5235069"/>
            <a:ext cx="1280057" cy="17018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671365" y="5023754"/>
            <a:ext cx="366586" cy="4161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700039" y="5132279"/>
            <a:ext cx="343843" cy="329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5919" y="2424240"/>
            <a:ext cx="3571875" cy="548005"/>
          </a:xfrm>
          <a:custGeom>
            <a:avLst/>
            <a:gdLst/>
            <a:ahLst/>
            <a:cxnLst/>
            <a:rect l="l" t="t" r="r" b="b"/>
            <a:pathLst>
              <a:path w="3571875" h="548005">
                <a:moveTo>
                  <a:pt x="0" y="275519"/>
                </a:moveTo>
                <a:lnTo>
                  <a:pt x="4413" y="226585"/>
                </a:lnTo>
                <a:lnTo>
                  <a:pt x="17136" y="180534"/>
                </a:lnTo>
                <a:lnTo>
                  <a:pt x="37395" y="138133"/>
                </a:lnTo>
                <a:lnTo>
                  <a:pt x="64416" y="100150"/>
                </a:lnTo>
                <a:lnTo>
                  <a:pt x="97423" y="67352"/>
                </a:lnTo>
                <a:lnTo>
                  <a:pt x="135644" y="40506"/>
                </a:lnTo>
                <a:lnTo>
                  <a:pt x="178303" y="20381"/>
                </a:lnTo>
                <a:lnTo>
                  <a:pt x="224626" y="7743"/>
                </a:lnTo>
                <a:lnTo>
                  <a:pt x="273839" y="3359"/>
                </a:lnTo>
                <a:lnTo>
                  <a:pt x="323053" y="7743"/>
                </a:lnTo>
                <a:lnTo>
                  <a:pt x="369376" y="20381"/>
                </a:lnTo>
                <a:lnTo>
                  <a:pt x="412035" y="40506"/>
                </a:lnTo>
                <a:lnTo>
                  <a:pt x="450256" y="67352"/>
                </a:lnTo>
                <a:lnTo>
                  <a:pt x="483263" y="100150"/>
                </a:lnTo>
                <a:lnTo>
                  <a:pt x="510284" y="138133"/>
                </a:lnTo>
                <a:lnTo>
                  <a:pt x="530543" y="180534"/>
                </a:lnTo>
                <a:lnTo>
                  <a:pt x="543266" y="226585"/>
                </a:lnTo>
                <a:lnTo>
                  <a:pt x="547679" y="275519"/>
                </a:lnTo>
                <a:lnTo>
                  <a:pt x="543266" y="324454"/>
                </a:lnTo>
                <a:lnTo>
                  <a:pt x="530543" y="370505"/>
                </a:lnTo>
                <a:lnTo>
                  <a:pt x="510284" y="412906"/>
                </a:lnTo>
                <a:lnTo>
                  <a:pt x="483263" y="450889"/>
                </a:lnTo>
                <a:lnTo>
                  <a:pt x="450256" y="483687"/>
                </a:lnTo>
                <a:lnTo>
                  <a:pt x="412035" y="510533"/>
                </a:lnTo>
                <a:lnTo>
                  <a:pt x="369376" y="530658"/>
                </a:lnTo>
                <a:lnTo>
                  <a:pt x="323053" y="543296"/>
                </a:lnTo>
                <a:lnTo>
                  <a:pt x="273839" y="547679"/>
                </a:lnTo>
                <a:lnTo>
                  <a:pt x="224626" y="543296"/>
                </a:lnTo>
                <a:lnTo>
                  <a:pt x="178303" y="530658"/>
                </a:lnTo>
                <a:lnTo>
                  <a:pt x="135644" y="510533"/>
                </a:lnTo>
                <a:lnTo>
                  <a:pt x="97423" y="483687"/>
                </a:lnTo>
                <a:lnTo>
                  <a:pt x="64416" y="450889"/>
                </a:lnTo>
                <a:lnTo>
                  <a:pt x="37395" y="412906"/>
                </a:lnTo>
                <a:lnTo>
                  <a:pt x="17136" y="370505"/>
                </a:lnTo>
                <a:lnTo>
                  <a:pt x="4413" y="324454"/>
                </a:lnTo>
                <a:lnTo>
                  <a:pt x="0" y="275519"/>
                </a:lnTo>
                <a:close/>
              </a:path>
              <a:path w="3571875" h="548005">
                <a:moveTo>
                  <a:pt x="55439" y="270479"/>
                </a:moveTo>
                <a:lnTo>
                  <a:pt x="61204" y="220383"/>
                </a:lnTo>
                <a:lnTo>
                  <a:pt x="77627" y="174406"/>
                </a:lnTo>
                <a:lnTo>
                  <a:pt x="103400" y="133856"/>
                </a:lnTo>
                <a:lnTo>
                  <a:pt x="137216" y="100040"/>
                </a:lnTo>
                <a:lnTo>
                  <a:pt x="177766" y="74267"/>
                </a:lnTo>
                <a:lnTo>
                  <a:pt x="223743" y="57844"/>
                </a:lnTo>
                <a:lnTo>
                  <a:pt x="273839" y="52079"/>
                </a:lnTo>
                <a:lnTo>
                  <a:pt x="323936" y="57844"/>
                </a:lnTo>
                <a:lnTo>
                  <a:pt x="369913" y="74267"/>
                </a:lnTo>
                <a:lnTo>
                  <a:pt x="410463" y="100040"/>
                </a:lnTo>
                <a:lnTo>
                  <a:pt x="444279" y="133856"/>
                </a:lnTo>
                <a:lnTo>
                  <a:pt x="470052" y="174406"/>
                </a:lnTo>
                <a:lnTo>
                  <a:pt x="486475" y="220383"/>
                </a:lnTo>
                <a:lnTo>
                  <a:pt x="492239" y="270479"/>
                </a:lnTo>
                <a:lnTo>
                  <a:pt x="486475" y="320576"/>
                </a:lnTo>
                <a:lnTo>
                  <a:pt x="470052" y="366553"/>
                </a:lnTo>
                <a:lnTo>
                  <a:pt x="444279" y="407103"/>
                </a:lnTo>
                <a:lnTo>
                  <a:pt x="410463" y="440919"/>
                </a:lnTo>
                <a:lnTo>
                  <a:pt x="369913" y="466692"/>
                </a:lnTo>
                <a:lnTo>
                  <a:pt x="323936" y="483115"/>
                </a:lnTo>
                <a:lnTo>
                  <a:pt x="273839" y="488879"/>
                </a:lnTo>
                <a:lnTo>
                  <a:pt x="223743" y="483115"/>
                </a:lnTo>
                <a:lnTo>
                  <a:pt x="177766" y="466692"/>
                </a:lnTo>
                <a:lnTo>
                  <a:pt x="137216" y="440919"/>
                </a:lnTo>
                <a:lnTo>
                  <a:pt x="103400" y="407103"/>
                </a:lnTo>
                <a:lnTo>
                  <a:pt x="77627" y="366553"/>
                </a:lnTo>
                <a:lnTo>
                  <a:pt x="61204" y="320576"/>
                </a:lnTo>
                <a:lnTo>
                  <a:pt x="55439" y="270479"/>
                </a:lnTo>
                <a:close/>
              </a:path>
              <a:path w="3571875" h="548005">
                <a:moveTo>
                  <a:pt x="3022319" y="272159"/>
                </a:moveTo>
                <a:lnTo>
                  <a:pt x="3026743" y="223225"/>
                </a:lnTo>
                <a:lnTo>
                  <a:pt x="3039497" y="177174"/>
                </a:lnTo>
                <a:lnTo>
                  <a:pt x="3059808" y="134773"/>
                </a:lnTo>
                <a:lnTo>
                  <a:pt x="3086901" y="96790"/>
                </a:lnTo>
                <a:lnTo>
                  <a:pt x="3120002" y="63992"/>
                </a:lnTo>
                <a:lnTo>
                  <a:pt x="3158337" y="37146"/>
                </a:lnTo>
                <a:lnTo>
                  <a:pt x="3201131" y="17021"/>
                </a:lnTo>
                <a:lnTo>
                  <a:pt x="3247610" y="4383"/>
                </a:lnTo>
                <a:lnTo>
                  <a:pt x="3296999" y="0"/>
                </a:lnTo>
                <a:lnTo>
                  <a:pt x="3346388" y="4383"/>
                </a:lnTo>
                <a:lnTo>
                  <a:pt x="3392867" y="17021"/>
                </a:lnTo>
                <a:lnTo>
                  <a:pt x="3435661" y="37146"/>
                </a:lnTo>
                <a:lnTo>
                  <a:pt x="3473996" y="63992"/>
                </a:lnTo>
                <a:lnTo>
                  <a:pt x="3507097" y="96790"/>
                </a:lnTo>
                <a:lnTo>
                  <a:pt x="3534190" y="134773"/>
                </a:lnTo>
                <a:lnTo>
                  <a:pt x="3554501" y="177174"/>
                </a:lnTo>
                <a:lnTo>
                  <a:pt x="3567255" y="223225"/>
                </a:lnTo>
                <a:lnTo>
                  <a:pt x="3571679" y="272159"/>
                </a:lnTo>
                <a:lnTo>
                  <a:pt x="3567255" y="321094"/>
                </a:lnTo>
                <a:lnTo>
                  <a:pt x="3554501" y="367145"/>
                </a:lnTo>
                <a:lnTo>
                  <a:pt x="3534190" y="409546"/>
                </a:lnTo>
                <a:lnTo>
                  <a:pt x="3507097" y="447529"/>
                </a:lnTo>
                <a:lnTo>
                  <a:pt x="3473996" y="480327"/>
                </a:lnTo>
                <a:lnTo>
                  <a:pt x="3435661" y="507173"/>
                </a:lnTo>
                <a:lnTo>
                  <a:pt x="3392867" y="527298"/>
                </a:lnTo>
                <a:lnTo>
                  <a:pt x="3346388" y="539936"/>
                </a:lnTo>
                <a:lnTo>
                  <a:pt x="3296999" y="544319"/>
                </a:lnTo>
                <a:lnTo>
                  <a:pt x="3247610" y="539936"/>
                </a:lnTo>
                <a:lnTo>
                  <a:pt x="3201131" y="527298"/>
                </a:lnTo>
                <a:lnTo>
                  <a:pt x="3158337" y="507173"/>
                </a:lnTo>
                <a:lnTo>
                  <a:pt x="3120002" y="480327"/>
                </a:lnTo>
                <a:lnTo>
                  <a:pt x="3086901" y="447529"/>
                </a:lnTo>
                <a:lnTo>
                  <a:pt x="3059808" y="409546"/>
                </a:lnTo>
                <a:lnTo>
                  <a:pt x="3039497" y="367145"/>
                </a:lnTo>
                <a:lnTo>
                  <a:pt x="3026743" y="321094"/>
                </a:lnTo>
                <a:lnTo>
                  <a:pt x="3022319" y="272159"/>
                </a:lnTo>
                <a:close/>
              </a:path>
            </a:pathLst>
          </a:custGeom>
          <a:ln w="104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2003" y="1282301"/>
            <a:ext cx="960119" cy="362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00" spc="-15" b="1">
                <a:latin typeface="Calibri"/>
                <a:cs typeface="Calibri"/>
              </a:rPr>
              <a:t>Exercise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6000" y="7328154"/>
            <a:ext cx="10080625" cy="232410"/>
            <a:chOff x="306000" y="7328154"/>
            <a:chExt cx="10080625" cy="2324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00" y="7328154"/>
              <a:ext cx="10080000" cy="2688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000" y="7355039"/>
              <a:ext cx="10080000" cy="2049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6000" y="7355039"/>
              <a:ext cx="10080625" cy="0"/>
            </a:xfrm>
            <a:custGeom>
              <a:avLst/>
              <a:gdLst/>
              <a:ahLst/>
              <a:cxnLst/>
              <a:rect l="l" t="t" r="r" b="b"/>
              <a:pathLst>
                <a:path w="10080625" h="0">
                  <a:moveTo>
                    <a:pt x="10080000" y="0"/>
                  </a:moveTo>
                  <a:lnTo>
                    <a:pt x="0" y="0"/>
                  </a:lnTo>
                </a:path>
              </a:pathLst>
            </a:custGeom>
            <a:ln w="104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01440" y="6535200"/>
            <a:ext cx="393119" cy="49055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34798" y="2487504"/>
            <a:ext cx="9588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0" i="1">
                <a:latin typeface="Times New Roman"/>
                <a:cs typeface="Times New Roman"/>
              </a:rPr>
              <a:t>i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07999" y="2427601"/>
            <a:ext cx="548005" cy="544830"/>
          </a:xfrm>
          <a:custGeom>
            <a:avLst/>
            <a:gdLst/>
            <a:ahLst/>
            <a:cxnLst/>
            <a:rect l="l" t="t" r="r" b="b"/>
            <a:pathLst>
              <a:path w="548004" h="544830">
                <a:moveTo>
                  <a:pt x="0" y="272159"/>
                </a:moveTo>
                <a:lnTo>
                  <a:pt x="4413" y="223225"/>
                </a:lnTo>
                <a:lnTo>
                  <a:pt x="17136" y="177174"/>
                </a:lnTo>
                <a:lnTo>
                  <a:pt x="37395" y="134773"/>
                </a:lnTo>
                <a:lnTo>
                  <a:pt x="64416" y="96790"/>
                </a:lnTo>
                <a:lnTo>
                  <a:pt x="97423" y="63992"/>
                </a:lnTo>
                <a:lnTo>
                  <a:pt x="135644" y="37146"/>
                </a:lnTo>
                <a:lnTo>
                  <a:pt x="178303" y="17021"/>
                </a:lnTo>
                <a:lnTo>
                  <a:pt x="224626" y="4383"/>
                </a:lnTo>
                <a:lnTo>
                  <a:pt x="273839" y="0"/>
                </a:lnTo>
                <a:lnTo>
                  <a:pt x="323053" y="4383"/>
                </a:lnTo>
                <a:lnTo>
                  <a:pt x="369376" y="17021"/>
                </a:lnTo>
                <a:lnTo>
                  <a:pt x="412035" y="37146"/>
                </a:lnTo>
                <a:lnTo>
                  <a:pt x="450256" y="63992"/>
                </a:lnTo>
                <a:lnTo>
                  <a:pt x="483263" y="96790"/>
                </a:lnTo>
                <a:lnTo>
                  <a:pt x="510284" y="134773"/>
                </a:lnTo>
                <a:lnTo>
                  <a:pt x="530543" y="177174"/>
                </a:lnTo>
                <a:lnTo>
                  <a:pt x="543266" y="223225"/>
                </a:lnTo>
                <a:lnTo>
                  <a:pt x="547679" y="272159"/>
                </a:lnTo>
                <a:lnTo>
                  <a:pt x="543266" y="321094"/>
                </a:lnTo>
                <a:lnTo>
                  <a:pt x="530543" y="367145"/>
                </a:lnTo>
                <a:lnTo>
                  <a:pt x="510284" y="409546"/>
                </a:lnTo>
                <a:lnTo>
                  <a:pt x="483263" y="447529"/>
                </a:lnTo>
                <a:lnTo>
                  <a:pt x="450256" y="480327"/>
                </a:lnTo>
                <a:lnTo>
                  <a:pt x="412035" y="507173"/>
                </a:lnTo>
                <a:lnTo>
                  <a:pt x="369376" y="527298"/>
                </a:lnTo>
                <a:lnTo>
                  <a:pt x="323053" y="539936"/>
                </a:lnTo>
                <a:lnTo>
                  <a:pt x="273839" y="544319"/>
                </a:lnTo>
                <a:lnTo>
                  <a:pt x="224626" y="539936"/>
                </a:lnTo>
                <a:lnTo>
                  <a:pt x="178303" y="527298"/>
                </a:lnTo>
                <a:lnTo>
                  <a:pt x="135644" y="507173"/>
                </a:lnTo>
                <a:lnTo>
                  <a:pt x="97423" y="480327"/>
                </a:lnTo>
                <a:lnTo>
                  <a:pt x="64416" y="447529"/>
                </a:lnTo>
                <a:lnTo>
                  <a:pt x="37395" y="409546"/>
                </a:lnTo>
                <a:lnTo>
                  <a:pt x="17136" y="367145"/>
                </a:lnTo>
                <a:lnTo>
                  <a:pt x="4413" y="321094"/>
                </a:lnTo>
                <a:lnTo>
                  <a:pt x="0" y="272159"/>
                </a:lnTo>
                <a:close/>
              </a:path>
            </a:pathLst>
          </a:custGeom>
          <a:ln w="104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933159" y="2489465"/>
            <a:ext cx="15176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5" i="1">
                <a:latin typeface="Times New Roman"/>
                <a:cs typeface="Times New Roman"/>
              </a:rPr>
              <a:t>p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0799" y="2489465"/>
            <a:ext cx="12382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0" i="1">
                <a:latin typeface="Times New Roman"/>
                <a:cs typeface="Times New Roman"/>
              </a:rPr>
              <a:t>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09278" y="2420880"/>
            <a:ext cx="549910" cy="544830"/>
          </a:xfrm>
          <a:custGeom>
            <a:avLst/>
            <a:gdLst/>
            <a:ahLst/>
            <a:cxnLst/>
            <a:rect l="l" t="t" r="r" b="b"/>
            <a:pathLst>
              <a:path w="549909" h="544830">
                <a:moveTo>
                  <a:pt x="0" y="272159"/>
                </a:moveTo>
                <a:lnTo>
                  <a:pt x="4423" y="223225"/>
                </a:lnTo>
                <a:lnTo>
                  <a:pt x="17177" y="177174"/>
                </a:lnTo>
                <a:lnTo>
                  <a:pt x="37488" y="134773"/>
                </a:lnTo>
                <a:lnTo>
                  <a:pt x="64582" y="96790"/>
                </a:lnTo>
                <a:lnTo>
                  <a:pt x="97683" y="63992"/>
                </a:lnTo>
                <a:lnTo>
                  <a:pt x="136017" y="37146"/>
                </a:lnTo>
                <a:lnTo>
                  <a:pt x="178811" y="17021"/>
                </a:lnTo>
                <a:lnTo>
                  <a:pt x="225290" y="4383"/>
                </a:lnTo>
                <a:lnTo>
                  <a:pt x="274679" y="0"/>
                </a:lnTo>
                <a:lnTo>
                  <a:pt x="324069" y="4383"/>
                </a:lnTo>
                <a:lnTo>
                  <a:pt x="370548" y="17021"/>
                </a:lnTo>
                <a:lnTo>
                  <a:pt x="413342" y="37146"/>
                </a:lnTo>
                <a:lnTo>
                  <a:pt x="451676" y="63992"/>
                </a:lnTo>
                <a:lnTo>
                  <a:pt x="484777" y="96790"/>
                </a:lnTo>
                <a:lnTo>
                  <a:pt x="511871" y="134773"/>
                </a:lnTo>
                <a:lnTo>
                  <a:pt x="532181" y="177174"/>
                </a:lnTo>
                <a:lnTo>
                  <a:pt x="544936" y="223225"/>
                </a:lnTo>
                <a:lnTo>
                  <a:pt x="549359" y="272159"/>
                </a:lnTo>
                <a:lnTo>
                  <a:pt x="544936" y="321094"/>
                </a:lnTo>
                <a:lnTo>
                  <a:pt x="532181" y="367145"/>
                </a:lnTo>
                <a:lnTo>
                  <a:pt x="511871" y="409546"/>
                </a:lnTo>
                <a:lnTo>
                  <a:pt x="484777" y="447529"/>
                </a:lnTo>
                <a:lnTo>
                  <a:pt x="451676" y="480327"/>
                </a:lnTo>
                <a:lnTo>
                  <a:pt x="413342" y="507173"/>
                </a:lnTo>
                <a:lnTo>
                  <a:pt x="370548" y="527298"/>
                </a:lnTo>
                <a:lnTo>
                  <a:pt x="324069" y="539936"/>
                </a:lnTo>
                <a:lnTo>
                  <a:pt x="274679" y="544319"/>
                </a:lnTo>
                <a:lnTo>
                  <a:pt x="225290" y="539936"/>
                </a:lnTo>
                <a:lnTo>
                  <a:pt x="178811" y="527298"/>
                </a:lnTo>
                <a:lnTo>
                  <a:pt x="136017" y="507173"/>
                </a:lnTo>
                <a:lnTo>
                  <a:pt x="97683" y="480327"/>
                </a:lnTo>
                <a:lnTo>
                  <a:pt x="64582" y="447529"/>
                </a:lnTo>
                <a:lnTo>
                  <a:pt x="37488" y="409546"/>
                </a:lnTo>
                <a:lnTo>
                  <a:pt x="17177" y="367145"/>
                </a:lnTo>
                <a:lnTo>
                  <a:pt x="4423" y="321094"/>
                </a:lnTo>
                <a:lnTo>
                  <a:pt x="0" y="272159"/>
                </a:lnTo>
                <a:close/>
              </a:path>
            </a:pathLst>
          </a:custGeom>
          <a:ln w="104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035838" y="2482745"/>
            <a:ext cx="15176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5" i="1">
                <a:latin typeface="Times New Roman"/>
                <a:cs typeface="Times New Roman"/>
              </a:rPr>
              <a:t>q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441759" y="1795919"/>
            <a:ext cx="3453129" cy="1168400"/>
            <a:chOff x="5441759" y="1795919"/>
            <a:chExt cx="3453129" cy="1168400"/>
          </a:xfrm>
        </p:grpSpPr>
        <p:sp>
          <p:nvSpPr>
            <p:cNvPr id="16" name="object 16"/>
            <p:cNvSpPr/>
            <p:nvPr/>
          </p:nvSpPr>
          <p:spPr>
            <a:xfrm>
              <a:off x="5441759" y="1795919"/>
              <a:ext cx="84455" cy="631825"/>
            </a:xfrm>
            <a:custGeom>
              <a:avLst/>
              <a:gdLst/>
              <a:ahLst/>
              <a:cxnLst/>
              <a:rect l="l" t="t" r="r" b="b"/>
              <a:pathLst>
                <a:path w="84454" h="631825">
                  <a:moveTo>
                    <a:pt x="33180" y="547540"/>
                  </a:moveTo>
                  <a:lnTo>
                    <a:pt x="0" y="547540"/>
                  </a:lnTo>
                  <a:lnTo>
                    <a:pt x="42000" y="631540"/>
                  </a:lnTo>
                  <a:lnTo>
                    <a:pt x="77000" y="561540"/>
                  </a:lnTo>
                  <a:lnTo>
                    <a:pt x="33180" y="561540"/>
                  </a:lnTo>
                  <a:lnTo>
                    <a:pt x="33180" y="547540"/>
                  </a:lnTo>
                  <a:close/>
                </a:path>
                <a:path w="84454" h="631825">
                  <a:moveTo>
                    <a:pt x="50680" y="0"/>
                  </a:moveTo>
                  <a:lnTo>
                    <a:pt x="33180" y="0"/>
                  </a:lnTo>
                  <a:lnTo>
                    <a:pt x="33180" y="561540"/>
                  </a:lnTo>
                  <a:lnTo>
                    <a:pt x="50680" y="561540"/>
                  </a:lnTo>
                  <a:lnTo>
                    <a:pt x="50680" y="0"/>
                  </a:lnTo>
                  <a:close/>
                </a:path>
                <a:path w="84454" h="631825">
                  <a:moveTo>
                    <a:pt x="84000" y="547540"/>
                  </a:moveTo>
                  <a:lnTo>
                    <a:pt x="50680" y="547540"/>
                  </a:lnTo>
                  <a:lnTo>
                    <a:pt x="50680" y="561540"/>
                  </a:lnTo>
                  <a:lnTo>
                    <a:pt x="77000" y="561540"/>
                  </a:lnTo>
                  <a:lnTo>
                    <a:pt x="84000" y="5475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341438" y="2414161"/>
              <a:ext cx="548005" cy="544830"/>
            </a:xfrm>
            <a:custGeom>
              <a:avLst/>
              <a:gdLst/>
              <a:ahLst/>
              <a:cxnLst/>
              <a:rect l="l" t="t" r="r" b="b"/>
              <a:pathLst>
                <a:path w="548004" h="544830">
                  <a:moveTo>
                    <a:pt x="0" y="272159"/>
                  </a:moveTo>
                  <a:lnTo>
                    <a:pt x="4413" y="223225"/>
                  </a:lnTo>
                  <a:lnTo>
                    <a:pt x="17136" y="177174"/>
                  </a:lnTo>
                  <a:lnTo>
                    <a:pt x="37395" y="134773"/>
                  </a:lnTo>
                  <a:lnTo>
                    <a:pt x="64416" y="96790"/>
                  </a:lnTo>
                  <a:lnTo>
                    <a:pt x="97423" y="63992"/>
                  </a:lnTo>
                  <a:lnTo>
                    <a:pt x="135644" y="37146"/>
                  </a:lnTo>
                  <a:lnTo>
                    <a:pt x="178303" y="17021"/>
                  </a:lnTo>
                  <a:lnTo>
                    <a:pt x="224626" y="4383"/>
                  </a:lnTo>
                  <a:lnTo>
                    <a:pt x="273839" y="0"/>
                  </a:lnTo>
                  <a:lnTo>
                    <a:pt x="323053" y="4383"/>
                  </a:lnTo>
                  <a:lnTo>
                    <a:pt x="369376" y="17021"/>
                  </a:lnTo>
                  <a:lnTo>
                    <a:pt x="412035" y="37146"/>
                  </a:lnTo>
                  <a:lnTo>
                    <a:pt x="450256" y="63992"/>
                  </a:lnTo>
                  <a:lnTo>
                    <a:pt x="483263" y="96790"/>
                  </a:lnTo>
                  <a:lnTo>
                    <a:pt x="510284" y="134773"/>
                  </a:lnTo>
                  <a:lnTo>
                    <a:pt x="530543" y="177174"/>
                  </a:lnTo>
                  <a:lnTo>
                    <a:pt x="543266" y="223225"/>
                  </a:lnTo>
                  <a:lnTo>
                    <a:pt x="547679" y="272159"/>
                  </a:lnTo>
                  <a:lnTo>
                    <a:pt x="543266" y="321094"/>
                  </a:lnTo>
                  <a:lnTo>
                    <a:pt x="530543" y="367145"/>
                  </a:lnTo>
                  <a:lnTo>
                    <a:pt x="510284" y="409546"/>
                  </a:lnTo>
                  <a:lnTo>
                    <a:pt x="483263" y="447529"/>
                  </a:lnTo>
                  <a:lnTo>
                    <a:pt x="450256" y="480327"/>
                  </a:lnTo>
                  <a:lnTo>
                    <a:pt x="412035" y="507173"/>
                  </a:lnTo>
                  <a:lnTo>
                    <a:pt x="369376" y="527298"/>
                  </a:lnTo>
                  <a:lnTo>
                    <a:pt x="323053" y="539936"/>
                  </a:lnTo>
                  <a:lnTo>
                    <a:pt x="273839" y="544319"/>
                  </a:lnTo>
                  <a:lnTo>
                    <a:pt x="224626" y="539936"/>
                  </a:lnTo>
                  <a:lnTo>
                    <a:pt x="178303" y="527298"/>
                  </a:lnTo>
                  <a:lnTo>
                    <a:pt x="135644" y="507173"/>
                  </a:lnTo>
                  <a:lnTo>
                    <a:pt x="97423" y="480327"/>
                  </a:lnTo>
                  <a:lnTo>
                    <a:pt x="64416" y="447529"/>
                  </a:lnTo>
                  <a:lnTo>
                    <a:pt x="37395" y="409546"/>
                  </a:lnTo>
                  <a:lnTo>
                    <a:pt x="17136" y="367145"/>
                  </a:lnTo>
                  <a:lnTo>
                    <a:pt x="4413" y="321094"/>
                  </a:lnTo>
                  <a:lnTo>
                    <a:pt x="0" y="272159"/>
                  </a:lnTo>
                  <a:close/>
                </a:path>
                <a:path w="548004" h="544830">
                  <a:moveTo>
                    <a:pt x="65519" y="267119"/>
                  </a:moveTo>
                  <a:lnTo>
                    <a:pt x="71284" y="217023"/>
                  </a:lnTo>
                  <a:lnTo>
                    <a:pt x="87707" y="171046"/>
                  </a:lnTo>
                  <a:lnTo>
                    <a:pt x="113480" y="130496"/>
                  </a:lnTo>
                  <a:lnTo>
                    <a:pt x="147296" y="96680"/>
                  </a:lnTo>
                  <a:lnTo>
                    <a:pt x="187846" y="70907"/>
                  </a:lnTo>
                  <a:lnTo>
                    <a:pt x="233823" y="54484"/>
                  </a:lnTo>
                  <a:lnTo>
                    <a:pt x="283919" y="48719"/>
                  </a:lnTo>
                  <a:lnTo>
                    <a:pt x="334016" y="54484"/>
                  </a:lnTo>
                  <a:lnTo>
                    <a:pt x="379993" y="70907"/>
                  </a:lnTo>
                  <a:lnTo>
                    <a:pt x="420543" y="96680"/>
                  </a:lnTo>
                  <a:lnTo>
                    <a:pt x="454359" y="130496"/>
                  </a:lnTo>
                  <a:lnTo>
                    <a:pt x="480132" y="171046"/>
                  </a:lnTo>
                  <a:lnTo>
                    <a:pt x="496555" y="217023"/>
                  </a:lnTo>
                  <a:lnTo>
                    <a:pt x="502319" y="267119"/>
                  </a:lnTo>
                  <a:lnTo>
                    <a:pt x="496555" y="317216"/>
                  </a:lnTo>
                  <a:lnTo>
                    <a:pt x="480132" y="363193"/>
                  </a:lnTo>
                  <a:lnTo>
                    <a:pt x="454359" y="403743"/>
                  </a:lnTo>
                  <a:lnTo>
                    <a:pt x="420543" y="437559"/>
                  </a:lnTo>
                  <a:lnTo>
                    <a:pt x="379993" y="463332"/>
                  </a:lnTo>
                  <a:lnTo>
                    <a:pt x="334016" y="479755"/>
                  </a:lnTo>
                  <a:lnTo>
                    <a:pt x="283919" y="485519"/>
                  </a:lnTo>
                  <a:lnTo>
                    <a:pt x="233823" y="479755"/>
                  </a:lnTo>
                  <a:lnTo>
                    <a:pt x="187846" y="463332"/>
                  </a:lnTo>
                  <a:lnTo>
                    <a:pt x="147296" y="437559"/>
                  </a:lnTo>
                  <a:lnTo>
                    <a:pt x="113480" y="403743"/>
                  </a:lnTo>
                  <a:lnTo>
                    <a:pt x="87707" y="363193"/>
                  </a:lnTo>
                  <a:lnTo>
                    <a:pt x="71284" y="317216"/>
                  </a:lnTo>
                  <a:lnTo>
                    <a:pt x="65519" y="267119"/>
                  </a:lnTo>
                  <a:close/>
                </a:path>
              </a:pathLst>
            </a:custGeom>
            <a:ln w="10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8567998" y="2476025"/>
            <a:ext cx="9588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0" i="1">
                <a:latin typeface="Times New Roman"/>
                <a:cs typeface="Times New Roman"/>
              </a:rPr>
              <a:t>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33598" y="2164404"/>
            <a:ext cx="5608955" cy="1068070"/>
          </a:xfrm>
          <a:custGeom>
            <a:avLst/>
            <a:gdLst/>
            <a:ahLst/>
            <a:cxnLst/>
            <a:rect l="l" t="t" r="r" b="b"/>
            <a:pathLst>
              <a:path w="5608955" h="1068070">
                <a:moveTo>
                  <a:pt x="973696" y="526542"/>
                </a:moveTo>
                <a:lnTo>
                  <a:pt x="83997" y="526542"/>
                </a:lnTo>
                <a:lnTo>
                  <a:pt x="83997" y="493356"/>
                </a:lnTo>
                <a:lnTo>
                  <a:pt x="0" y="535355"/>
                </a:lnTo>
                <a:lnTo>
                  <a:pt x="83997" y="577354"/>
                </a:lnTo>
                <a:lnTo>
                  <a:pt x="83997" y="544042"/>
                </a:lnTo>
                <a:lnTo>
                  <a:pt x="973696" y="544042"/>
                </a:lnTo>
                <a:lnTo>
                  <a:pt x="973696" y="526542"/>
                </a:lnTo>
                <a:close/>
              </a:path>
              <a:path w="5608955" h="1068070">
                <a:moveTo>
                  <a:pt x="2563952" y="725614"/>
                </a:moveTo>
                <a:lnTo>
                  <a:pt x="2546451" y="724776"/>
                </a:lnTo>
                <a:lnTo>
                  <a:pt x="2545613" y="740321"/>
                </a:lnTo>
                <a:lnTo>
                  <a:pt x="2543378" y="755154"/>
                </a:lnTo>
                <a:lnTo>
                  <a:pt x="2527833" y="799261"/>
                </a:lnTo>
                <a:lnTo>
                  <a:pt x="2500261" y="842518"/>
                </a:lnTo>
                <a:lnTo>
                  <a:pt x="2461755" y="884377"/>
                </a:lnTo>
                <a:lnTo>
                  <a:pt x="2430538" y="910704"/>
                </a:lnTo>
                <a:lnTo>
                  <a:pt x="2395397" y="935482"/>
                </a:lnTo>
                <a:lnTo>
                  <a:pt x="2356751" y="958583"/>
                </a:lnTo>
                <a:lnTo>
                  <a:pt x="2315172" y="979716"/>
                </a:lnTo>
                <a:lnTo>
                  <a:pt x="2270798" y="998486"/>
                </a:lnTo>
                <a:lnTo>
                  <a:pt x="2224316" y="1014717"/>
                </a:lnTo>
                <a:lnTo>
                  <a:pt x="2175878" y="1028446"/>
                </a:lnTo>
                <a:lnTo>
                  <a:pt x="2126030" y="1038796"/>
                </a:lnTo>
                <a:lnTo>
                  <a:pt x="2075357" y="1045946"/>
                </a:lnTo>
                <a:lnTo>
                  <a:pt x="2023973" y="1049718"/>
                </a:lnTo>
                <a:lnTo>
                  <a:pt x="1998218" y="1050277"/>
                </a:lnTo>
                <a:lnTo>
                  <a:pt x="1972449" y="1049718"/>
                </a:lnTo>
                <a:lnTo>
                  <a:pt x="1921078" y="1046086"/>
                </a:lnTo>
                <a:lnTo>
                  <a:pt x="1870252" y="1038796"/>
                </a:lnTo>
                <a:lnTo>
                  <a:pt x="1820418" y="1028446"/>
                </a:lnTo>
                <a:lnTo>
                  <a:pt x="1771980" y="1014857"/>
                </a:lnTo>
                <a:lnTo>
                  <a:pt x="1725498" y="998766"/>
                </a:lnTo>
                <a:lnTo>
                  <a:pt x="1681251" y="979995"/>
                </a:lnTo>
                <a:lnTo>
                  <a:pt x="1639531" y="959002"/>
                </a:lnTo>
                <a:lnTo>
                  <a:pt x="1600898" y="935901"/>
                </a:lnTo>
                <a:lnTo>
                  <a:pt x="1565757" y="911263"/>
                </a:lnTo>
                <a:lnTo>
                  <a:pt x="1534541" y="884936"/>
                </a:lnTo>
                <a:lnTo>
                  <a:pt x="1507655" y="857504"/>
                </a:lnTo>
                <a:lnTo>
                  <a:pt x="1477276" y="816343"/>
                </a:lnTo>
                <a:lnTo>
                  <a:pt x="1476540" y="814806"/>
                </a:lnTo>
                <a:lnTo>
                  <a:pt x="1473047" y="805827"/>
                </a:lnTo>
                <a:lnTo>
                  <a:pt x="1503591" y="797725"/>
                </a:lnTo>
                <a:lnTo>
                  <a:pt x="1498409" y="791845"/>
                </a:lnTo>
                <a:lnTo>
                  <a:pt x="1441437" y="727303"/>
                </a:lnTo>
                <a:lnTo>
                  <a:pt x="1422400" y="819277"/>
                </a:lnTo>
                <a:lnTo>
                  <a:pt x="1455978" y="810361"/>
                </a:lnTo>
                <a:lnTo>
                  <a:pt x="1460754" y="822642"/>
                </a:lnTo>
                <a:lnTo>
                  <a:pt x="1482598" y="854697"/>
                </a:lnTo>
                <a:lnTo>
                  <a:pt x="1508353" y="883958"/>
                </a:lnTo>
                <a:lnTo>
                  <a:pt x="1538732" y="911821"/>
                </a:lnTo>
                <a:lnTo>
                  <a:pt x="1573174" y="938415"/>
                </a:lnTo>
                <a:lnTo>
                  <a:pt x="1611261" y="962926"/>
                </a:lnTo>
                <a:lnTo>
                  <a:pt x="1652409" y="985456"/>
                </a:lnTo>
                <a:lnTo>
                  <a:pt x="1696516" y="1005903"/>
                </a:lnTo>
                <a:lnTo>
                  <a:pt x="1743138" y="1023683"/>
                </a:lnTo>
                <a:lnTo>
                  <a:pt x="1791576" y="1038936"/>
                </a:lnTo>
                <a:lnTo>
                  <a:pt x="1841969" y="1051255"/>
                </a:lnTo>
                <a:lnTo>
                  <a:pt x="1893354" y="1060221"/>
                </a:lnTo>
                <a:lnTo>
                  <a:pt x="1945716" y="1065822"/>
                </a:lnTo>
                <a:lnTo>
                  <a:pt x="1998497" y="1067777"/>
                </a:lnTo>
                <a:lnTo>
                  <a:pt x="2024811" y="1067219"/>
                </a:lnTo>
                <a:lnTo>
                  <a:pt x="2077453" y="1063434"/>
                </a:lnTo>
                <a:lnTo>
                  <a:pt x="2129396" y="1056017"/>
                </a:lnTo>
                <a:lnTo>
                  <a:pt x="2180361" y="1045235"/>
                </a:lnTo>
                <a:lnTo>
                  <a:pt x="2229777" y="1031379"/>
                </a:lnTo>
                <a:lnTo>
                  <a:pt x="2277376" y="1014717"/>
                </a:lnTo>
                <a:lnTo>
                  <a:pt x="2322741" y="995540"/>
                </a:lnTo>
                <a:lnTo>
                  <a:pt x="2365438" y="973836"/>
                </a:lnTo>
                <a:lnTo>
                  <a:pt x="2405189" y="950036"/>
                </a:lnTo>
                <a:lnTo>
                  <a:pt x="2441460" y="924280"/>
                </a:lnTo>
                <a:lnTo>
                  <a:pt x="2473934" y="896835"/>
                </a:lnTo>
                <a:lnTo>
                  <a:pt x="2502077" y="867854"/>
                </a:lnTo>
                <a:lnTo>
                  <a:pt x="2525458" y="837755"/>
                </a:lnTo>
                <a:lnTo>
                  <a:pt x="2550934" y="790295"/>
                </a:lnTo>
                <a:lnTo>
                  <a:pt x="2563114" y="741299"/>
                </a:lnTo>
                <a:lnTo>
                  <a:pt x="2563952" y="725614"/>
                </a:lnTo>
                <a:close/>
              </a:path>
              <a:path w="5608955" h="1068070">
                <a:moveTo>
                  <a:pt x="2574175" y="248500"/>
                </a:moveTo>
                <a:lnTo>
                  <a:pt x="2540584" y="257416"/>
                </a:lnTo>
                <a:lnTo>
                  <a:pt x="2538857" y="252984"/>
                </a:lnTo>
                <a:lnTo>
                  <a:pt x="2538260" y="251434"/>
                </a:lnTo>
                <a:lnTo>
                  <a:pt x="2535821" y="245135"/>
                </a:lnTo>
                <a:lnTo>
                  <a:pt x="2535529" y="244576"/>
                </a:lnTo>
                <a:lnTo>
                  <a:pt x="2535390" y="244017"/>
                </a:lnTo>
                <a:lnTo>
                  <a:pt x="2534970" y="243598"/>
                </a:lnTo>
                <a:lnTo>
                  <a:pt x="2501658" y="198386"/>
                </a:lnTo>
                <a:lnTo>
                  <a:pt x="2473515" y="169545"/>
                </a:lnTo>
                <a:lnTo>
                  <a:pt x="2441181" y="142379"/>
                </a:lnTo>
                <a:lnTo>
                  <a:pt x="2404910" y="117043"/>
                </a:lnTo>
                <a:lnTo>
                  <a:pt x="2365159" y="93383"/>
                </a:lnTo>
                <a:lnTo>
                  <a:pt x="2322601" y="71818"/>
                </a:lnTo>
                <a:lnTo>
                  <a:pt x="2277097" y="52641"/>
                </a:lnTo>
                <a:lnTo>
                  <a:pt x="2229497" y="36118"/>
                </a:lnTo>
                <a:lnTo>
                  <a:pt x="2180069" y="22263"/>
                </a:lnTo>
                <a:lnTo>
                  <a:pt x="2129256" y="11760"/>
                </a:lnTo>
                <a:lnTo>
                  <a:pt x="2077173" y="4203"/>
                </a:lnTo>
                <a:lnTo>
                  <a:pt x="2024532" y="558"/>
                </a:lnTo>
                <a:lnTo>
                  <a:pt x="1998218" y="0"/>
                </a:lnTo>
                <a:lnTo>
                  <a:pt x="1971751" y="558"/>
                </a:lnTo>
                <a:lnTo>
                  <a:pt x="1919109" y="4343"/>
                </a:lnTo>
                <a:lnTo>
                  <a:pt x="1867179" y="11760"/>
                </a:lnTo>
                <a:lnTo>
                  <a:pt x="1816214" y="22542"/>
                </a:lnTo>
                <a:lnTo>
                  <a:pt x="1766798" y="36398"/>
                </a:lnTo>
                <a:lnTo>
                  <a:pt x="1719199" y="53060"/>
                </a:lnTo>
                <a:lnTo>
                  <a:pt x="1673834" y="72237"/>
                </a:lnTo>
                <a:lnTo>
                  <a:pt x="1631137" y="93941"/>
                </a:lnTo>
                <a:lnTo>
                  <a:pt x="1591373" y="117741"/>
                </a:lnTo>
                <a:lnTo>
                  <a:pt x="1555115" y="143497"/>
                </a:lnTo>
                <a:lnTo>
                  <a:pt x="1522641" y="170942"/>
                </a:lnTo>
                <a:lnTo>
                  <a:pt x="1494497" y="199923"/>
                </a:lnTo>
                <a:lnTo>
                  <a:pt x="1471117" y="230022"/>
                </a:lnTo>
                <a:lnTo>
                  <a:pt x="1445641" y="277482"/>
                </a:lnTo>
                <a:lnTo>
                  <a:pt x="1433601" y="326478"/>
                </a:lnTo>
                <a:lnTo>
                  <a:pt x="1432750" y="342163"/>
                </a:lnTo>
                <a:lnTo>
                  <a:pt x="1450111" y="343001"/>
                </a:lnTo>
                <a:lnTo>
                  <a:pt x="1450949" y="327456"/>
                </a:lnTo>
                <a:lnTo>
                  <a:pt x="1453197" y="312623"/>
                </a:lnTo>
                <a:lnTo>
                  <a:pt x="1468729" y="268516"/>
                </a:lnTo>
                <a:lnTo>
                  <a:pt x="1496314" y="225259"/>
                </a:lnTo>
                <a:lnTo>
                  <a:pt x="1534960" y="183400"/>
                </a:lnTo>
                <a:lnTo>
                  <a:pt x="1566176" y="157086"/>
                </a:lnTo>
                <a:lnTo>
                  <a:pt x="1601317" y="132295"/>
                </a:lnTo>
                <a:lnTo>
                  <a:pt x="1639811" y="109194"/>
                </a:lnTo>
                <a:lnTo>
                  <a:pt x="1681530" y="88061"/>
                </a:lnTo>
                <a:lnTo>
                  <a:pt x="1725777" y="69303"/>
                </a:lnTo>
                <a:lnTo>
                  <a:pt x="1772259" y="53060"/>
                </a:lnTo>
                <a:lnTo>
                  <a:pt x="1820697" y="39344"/>
                </a:lnTo>
                <a:lnTo>
                  <a:pt x="1870532" y="28981"/>
                </a:lnTo>
                <a:lnTo>
                  <a:pt x="1921357" y="21844"/>
                </a:lnTo>
                <a:lnTo>
                  <a:pt x="1972741" y="18059"/>
                </a:lnTo>
                <a:lnTo>
                  <a:pt x="1998497" y="17500"/>
                </a:lnTo>
                <a:lnTo>
                  <a:pt x="2024253" y="18059"/>
                </a:lnTo>
                <a:lnTo>
                  <a:pt x="2075637" y="21704"/>
                </a:lnTo>
                <a:lnTo>
                  <a:pt x="2126450" y="28981"/>
                </a:lnTo>
                <a:lnTo>
                  <a:pt x="2176157" y="39344"/>
                </a:lnTo>
                <a:lnTo>
                  <a:pt x="2224595" y="52920"/>
                </a:lnTo>
                <a:lnTo>
                  <a:pt x="2271077" y="69024"/>
                </a:lnTo>
                <a:lnTo>
                  <a:pt x="2315451" y="87782"/>
                </a:lnTo>
                <a:lnTo>
                  <a:pt x="2357031" y="108775"/>
                </a:lnTo>
                <a:lnTo>
                  <a:pt x="2395677" y="131737"/>
                </a:lnTo>
                <a:lnTo>
                  <a:pt x="2430818" y="156514"/>
                </a:lnTo>
                <a:lnTo>
                  <a:pt x="2462034" y="182702"/>
                </a:lnTo>
                <a:lnTo>
                  <a:pt x="2488920" y="210286"/>
                </a:lnTo>
                <a:lnTo>
                  <a:pt x="2519667" y="252044"/>
                </a:lnTo>
                <a:lnTo>
                  <a:pt x="2523579" y="261937"/>
                </a:lnTo>
                <a:lnTo>
                  <a:pt x="2492972" y="270065"/>
                </a:lnTo>
                <a:lnTo>
                  <a:pt x="2555138" y="340487"/>
                </a:lnTo>
                <a:lnTo>
                  <a:pt x="2568498" y="275945"/>
                </a:lnTo>
                <a:lnTo>
                  <a:pt x="2574175" y="248500"/>
                </a:lnTo>
                <a:close/>
              </a:path>
              <a:path w="5608955" h="1068070">
                <a:moveTo>
                  <a:pt x="4075950" y="528637"/>
                </a:moveTo>
                <a:lnTo>
                  <a:pt x="4058958" y="520242"/>
                </a:lnTo>
                <a:lnTo>
                  <a:pt x="3991813" y="487057"/>
                </a:lnTo>
                <a:lnTo>
                  <a:pt x="3991978" y="520306"/>
                </a:lnTo>
                <a:lnTo>
                  <a:pt x="3023997" y="524586"/>
                </a:lnTo>
                <a:lnTo>
                  <a:pt x="3023997" y="542086"/>
                </a:lnTo>
                <a:lnTo>
                  <a:pt x="3992067" y="537806"/>
                </a:lnTo>
                <a:lnTo>
                  <a:pt x="3992232" y="571055"/>
                </a:lnTo>
                <a:lnTo>
                  <a:pt x="4075950" y="528637"/>
                </a:lnTo>
                <a:close/>
              </a:path>
              <a:path w="5608955" h="1068070">
                <a:moveTo>
                  <a:pt x="5608536" y="521919"/>
                </a:moveTo>
                <a:lnTo>
                  <a:pt x="5591734" y="513664"/>
                </a:lnTo>
                <a:lnTo>
                  <a:pt x="5524258" y="480479"/>
                </a:lnTo>
                <a:lnTo>
                  <a:pt x="5524538" y="513753"/>
                </a:lnTo>
                <a:lnTo>
                  <a:pt x="4625035" y="519823"/>
                </a:lnTo>
                <a:lnTo>
                  <a:pt x="4625035" y="537324"/>
                </a:lnTo>
                <a:lnTo>
                  <a:pt x="5524678" y="531253"/>
                </a:lnTo>
                <a:lnTo>
                  <a:pt x="5524957" y="564476"/>
                </a:lnTo>
                <a:lnTo>
                  <a:pt x="5608536" y="5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655979" y="1706305"/>
            <a:ext cx="15176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5" i="1">
                <a:latin typeface="Times New Roman"/>
                <a:cs typeface="Times New Roman"/>
              </a:rPr>
              <a:t>b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02558" y="2258940"/>
            <a:ext cx="15176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5" i="1">
                <a:latin typeface="Times New Roman"/>
                <a:cs typeface="Times New Roman"/>
              </a:rPr>
              <a:t>a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51898" y="2258940"/>
            <a:ext cx="15176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5" i="1">
                <a:latin typeface="Times New Roman"/>
                <a:cs typeface="Times New Roman"/>
              </a:rPr>
              <a:t>a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87239" y="2279185"/>
            <a:ext cx="15176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5" i="1">
                <a:latin typeface="Times New Roman"/>
                <a:cs typeface="Times New Roman"/>
              </a:rPr>
              <a:t>b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0307" y="2733401"/>
            <a:ext cx="4831715" cy="24968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r" marR="861060">
              <a:lnSpc>
                <a:spcPct val="100000"/>
              </a:lnSpc>
              <a:spcBef>
                <a:spcPts val="135"/>
              </a:spcBef>
            </a:pPr>
            <a:r>
              <a:rPr dirty="0" sz="1950" spc="15" i="1">
                <a:latin typeface="Times New Roman"/>
                <a:cs typeface="Times New Roman"/>
              </a:rPr>
              <a:t>a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50" spc="15">
                <a:latin typeface="Calibri"/>
                <a:cs typeface="Calibri"/>
              </a:rPr>
              <a:t>Can </a:t>
            </a:r>
            <a:r>
              <a:rPr dirty="0" sz="1950" spc="10">
                <a:latin typeface="Calibri"/>
                <a:cs typeface="Calibri"/>
              </a:rPr>
              <a:t>input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string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abaa</a:t>
            </a:r>
            <a:r>
              <a:rPr dirty="0" sz="1950" i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be</a:t>
            </a:r>
            <a:r>
              <a:rPr dirty="0" sz="1950" spc="5">
                <a:latin typeface="Calibri"/>
                <a:cs typeface="Calibri"/>
              </a:rPr>
              <a:t> accepted</a:t>
            </a:r>
            <a:r>
              <a:rPr dirty="0" sz="1950" spc="4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by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this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-25">
                <a:latin typeface="Calibri"/>
                <a:cs typeface="Calibri"/>
              </a:rPr>
              <a:t>NFA?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950" spc="5">
                <a:latin typeface="Calibri"/>
                <a:cs typeface="Calibri"/>
              </a:rPr>
              <a:t>Possible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paths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this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string?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950" spc="10">
                <a:latin typeface="Calibri"/>
                <a:cs typeface="Calibri"/>
              </a:rPr>
              <a:t>The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accepting</a:t>
            </a:r>
            <a:r>
              <a:rPr dirty="0" sz="1950" spc="4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path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this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string?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785539" y="390501"/>
            <a:ext cx="6391910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Nondeterministic</a:t>
            </a:r>
            <a:r>
              <a:rPr dirty="0" spc="55"/>
              <a:t> </a:t>
            </a:r>
            <a:r>
              <a:rPr dirty="0"/>
              <a:t>Finite</a:t>
            </a:r>
            <a:r>
              <a:rPr dirty="0" spc="15"/>
              <a:t> </a:t>
            </a:r>
            <a:r>
              <a:rPr dirty="0"/>
              <a:t>Automata </a:t>
            </a:r>
            <a:r>
              <a:rPr dirty="0" spc="-25"/>
              <a:t>(NFA)</a:t>
            </a: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69545" y="5377643"/>
            <a:ext cx="107294" cy="22154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51487" y="5003196"/>
            <a:ext cx="509221" cy="45767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19412" y="5649143"/>
            <a:ext cx="512495" cy="52603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42108" y="4895136"/>
            <a:ext cx="210124" cy="29591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45375" y="4764569"/>
            <a:ext cx="794848" cy="45249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53633" y="5977478"/>
            <a:ext cx="124807" cy="32130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38903" y="5847775"/>
            <a:ext cx="507145" cy="401873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80600" y="6353093"/>
            <a:ext cx="428478" cy="442863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6392850" y="5992306"/>
            <a:ext cx="31115" cy="57150"/>
          </a:xfrm>
          <a:custGeom>
            <a:avLst/>
            <a:gdLst/>
            <a:ahLst/>
            <a:cxnLst/>
            <a:rect l="l" t="t" r="r" b="b"/>
            <a:pathLst>
              <a:path w="31114" h="57150">
                <a:moveTo>
                  <a:pt x="0" y="50858"/>
                </a:moveTo>
                <a:lnTo>
                  <a:pt x="14" y="51457"/>
                </a:lnTo>
                <a:lnTo>
                  <a:pt x="2791" y="55628"/>
                </a:lnTo>
                <a:lnTo>
                  <a:pt x="10058" y="56685"/>
                </a:lnTo>
                <a:lnTo>
                  <a:pt x="12636" y="55760"/>
                </a:lnTo>
                <a:lnTo>
                  <a:pt x="14702" y="54565"/>
                </a:lnTo>
                <a:lnTo>
                  <a:pt x="10837" y="54565"/>
                </a:lnTo>
                <a:lnTo>
                  <a:pt x="3031" y="54193"/>
                </a:lnTo>
                <a:lnTo>
                  <a:pt x="0" y="50858"/>
                </a:lnTo>
                <a:close/>
              </a:path>
              <a:path w="31114" h="57150">
                <a:moveTo>
                  <a:pt x="9188" y="39367"/>
                </a:moveTo>
                <a:lnTo>
                  <a:pt x="4687" y="39573"/>
                </a:lnTo>
                <a:lnTo>
                  <a:pt x="921" y="43701"/>
                </a:lnTo>
                <a:lnTo>
                  <a:pt x="266" y="45278"/>
                </a:lnTo>
                <a:lnTo>
                  <a:pt x="0" y="50858"/>
                </a:lnTo>
                <a:lnTo>
                  <a:pt x="3031" y="54193"/>
                </a:lnTo>
                <a:lnTo>
                  <a:pt x="10837" y="54565"/>
                </a:lnTo>
                <a:lnTo>
                  <a:pt x="14149" y="51602"/>
                </a:lnTo>
                <a:lnTo>
                  <a:pt x="14651" y="43701"/>
                </a:lnTo>
                <a:lnTo>
                  <a:pt x="14661" y="42016"/>
                </a:lnTo>
                <a:lnTo>
                  <a:pt x="12090" y="42016"/>
                </a:lnTo>
                <a:lnTo>
                  <a:pt x="9188" y="39367"/>
                </a:lnTo>
                <a:close/>
              </a:path>
              <a:path w="31114" h="57150">
                <a:moveTo>
                  <a:pt x="25179" y="34942"/>
                </a:moveTo>
                <a:lnTo>
                  <a:pt x="19773" y="38219"/>
                </a:lnTo>
                <a:lnTo>
                  <a:pt x="16044" y="40387"/>
                </a:lnTo>
                <a:lnTo>
                  <a:pt x="14608" y="40978"/>
                </a:lnTo>
                <a:lnTo>
                  <a:pt x="14651" y="43701"/>
                </a:lnTo>
                <a:lnTo>
                  <a:pt x="14149" y="51602"/>
                </a:lnTo>
                <a:lnTo>
                  <a:pt x="10837" y="54565"/>
                </a:lnTo>
                <a:lnTo>
                  <a:pt x="14702" y="54565"/>
                </a:lnTo>
                <a:lnTo>
                  <a:pt x="20077" y="51457"/>
                </a:lnTo>
                <a:lnTo>
                  <a:pt x="24510" y="47048"/>
                </a:lnTo>
                <a:lnTo>
                  <a:pt x="30511" y="41236"/>
                </a:lnTo>
                <a:lnTo>
                  <a:pt x="30554" y="38451"/>
                </a:lnTo>
                <a:lnTo>
                  <a:pt x="27436" y="35233"/>
                </a:lnTo>
                <a:lnTo>
                  <a:pt x="25179" y="34942"/>
                </a:lnTo>
                <a:close/>
              </a:path>
              <a:path w="31114" h="57150">
                <a:moveTo>
                  <a:pt x="10265" y="0"/>
                </a:moveTo>
                <a:lnTo>
                  <a:pt x="4396" y="313"/>
                </a:lnTo>
                <a:lnTo>
                  <a:pt x="2142" y="2589"/>
                </a:lnTo>
                <a:lnTo>
                  <a:pt x="0" y="50858"/>
                </a:lnTo>
                <a:lnTo>
                  <a:pt x="266" y="45278"/>
                </a:lnTo>
                <a:lnTo>
                  <a:pt x="921" y="43701"/>
                </a:lnTo>
                <a:lnTo>
                  <a:pt x="4687" y="39573"/>
                </a:lnTo>
                <a:lnTo>
                  <a:pt x="9188" y="39367"/>
                </a:lnTo>
                <a:lnTo>
                  <a:pt x="14526" y="39367"/>
                </a:lnTo>
                <a:lnTo>
                  <a:pt x="14345" y="34942"/>
                </a:lnTo>
                <a:lnTo>
                  <a:pt x="14031" y="26132"/>
                </a:lnTo>
                <a:lnTo>
                  <a:pt x="13724" y="19209"/>
                </a:lnTo>
                <a:lnTo>
                  <a:pt x="12857" y="2330"/>
                </a:lnTo>
                <a:lnTo>
                  <a:pt x="10265" y="0"/>
                </a:lnTo>
                <a:close/>
              </a:path>
              <a:path w="31114" h="57150">
                <a:moveTo>
                  <a:pt x="14526" y="39367"/>
                </a:moveTo>
                <a:lnTo>
                  <a:pt x="9188" y="39367"/>
                </a:lnTo>
                <a:lnTo>
                  <a:pt x="12090" y="42016"/>
                </a:lnTo>
                <a:lnTo>
                  <a:pt x="14608" y="40978"/>
                </a:lnTo>
                <a:lnTo>
                  <a:pt x="14526" y="39367"/>
                </a:lnTo>
                <a:close/>
              </a:path>
              <a:path w="31114" h="57150">
                <a:moveTo>
                  <a:pt x="14608" y="40978"/>
                </a:moveTo>
                <a:lnTo>
                  <a:pt x="12090" y="42016"/>
                </a:lnTo>
                <a:lnTo>
                  <a:pt x="14661" y="42016"/>
                </a:lnTo>
                <a:lnTo>
                  <a:pt x="14608" y="409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" name="object 3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396317" y="6128614"/>
            <a:ext cx="99024" cy="183636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382848" y="6607016"/>
            <a:ext cx="130559" cy="14224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618972" y="6684154"/>
            <a:ext cx="364856" cy="133992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056449" y="6553886"/>
            <a:ext cx="418241" cy="489376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665433" y="5722355"/>
            <a:ext cx="414603" cy="342864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672673" y="6138791"/>
            <a:ext cx="410622" cy="29171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262824" y="6243242"/>
            <a:ext cx="127898" cy="22986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238738" y="5667435"/>
            <a:ext cx="183288" cy="234950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555339" y="6360599"/>
            <a:ext cx="288353" cy="124265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977227" y="6135728"/>
            <a:ext cx="437700" cy="47778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551037" y="5464452"/>
            <a:ext cx="405570" cy="33319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016109" y="5463615"/>
            <a:ext cx="391551" cy="515620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567771" y="3793686"/>
            <a:ext cx="124976" cy="289560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120770" y="3670914"/>
            <a:ext cx="378323" cy="376476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195984" y="3630781"/>
            <a:ext cx="553629" cy="432099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808618" y="3572404"/>
            <a:ext cx="210514" cy="420325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831077" y="3688320"/>
            <a:ext cx="481068" cy="294802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846808" y="5887265"/>
            <a:ext cx="358029" cy="309879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278766" y="5954248"/>
            <a:ext cx="274596" cy="148582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309681" y="5719212"/>
            <a:ext cx="125623" cy="165100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642403" y="5833221"/>
            <a:ext cx="589748" cy="299708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334701" y="5621607"/>
            <a:ext cx="210828" cy="395367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2637596" y="5807544"/>
            <a:ext cx="95652" cy="293369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822837" y="5817141"/>
            <a:ext cx="466958" cy="289570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365696" y="5738461"/>
            <a:ext cx="257817" cy="311908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721035" y="5819521"/>
            <a:ext cx="538919" cy="320813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372800" y="6230260"/>
            <a:ext cx="350404" cy="317063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903751" y="6302977"/>
            <a:ext cx="405799" cy="30396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4019" y="1514085"/>
            <a:ext cx="4268470" cy="49593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Language</a:t>
            </a:r>
            <a:r>
              <a:rPr dirty="0" spc="-10"/>
              <a:t> </a:t>
            </a:r>
            <a:r>
              <a:rPr dirty="0" spc="5"/>
              <a:t>accepted</a:t>
            </a:r>
            <a:r>
              <a:rPr dirty="0" spc="10"/>
              <a:t> </a:t>
            </a:r>
            <a:r>
              <a:rPr dirty="0"/>
              <a:t>by</a:t>
            </a:r>
            <a:r>
              <a:rPr dirty="0" spc="20"/>
              <a:t> </a:t>
            </a:r>
            <a:r>
              <a:rPr dirty="0" spc="-45"/>
              <a:t>NFA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5583" y="2676001"/>
            <a:ext cx="8427720" cy="25958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 sz="1950" spc="5">
                <a:latin typeface="Calibri"/>
                <a:cs typeface="Calibri"/>
              </a:rPr>
              <a:t>Let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30">
                <a:latin typeface="Times New Roman"/>
                <a:cs typeface="Times New Roman"/>
              </a:rPr>
              <a:t>M</a:t>
            </a:r>
            <a:r>
              <a:rPr dirty="0" sz="1950" spc="-25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= </a:t>
            </a:r>
            <a:r>
              <a:rPr dirty="0" sz="1950" spc="5">
                <a:latin typeface="Calibri"/>
                <a:cs typeface="Calibri"/>
              </a:rPr>
              <a:t>(</a:t>
            </a:r>
            <a:r>
              <a:rPr dirty="0" sz="1950" spc="5" i="1">
                <a:latin typeface="Times New Roman"/>
                <a:cs typeface="Times New Roman"/>
              </a:rPr>
              <a:t>Q,</a:t>
            </a:r>
            <a:r>
              <a:rPr dirty="0" sz="1950" spc="25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Σ</a:t>
            </a:r>
            <a:r>
              <a:rPr dirty="0" sz="1950" spc="10" i="1">
                <a:latin typeface="Times New Roman"/>
                <a:cs typeface="Times New Roman"/>
              </a:rPr>
              <a:t>,</a:t>
            </a:r>
            <a:r>
              <a:rPr dirty="0" sz="1950" spc="25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δ, q, </a:t>
            </a:r>
            <a:r>
              <a:rPr dirty="0" sz="1950" spc="15" i="1">
                <a:latin typeface="Times New Roman"/>
                <a:cs typeface="Times New Roman"/>
              </a:rPr>
              <a:t>F</a:t>
            </a:r>
            <a:r>
              <a:rPr dirty="0" sz="1950" spc="15">
                <a:latin typeface="Calibri"/>
                <a:cs typeface="Calibri"/>
              </a:rPr>
              <a:t>)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be an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NFA.</a:t>
            </a:r>
            <a:r>
              <a:rPr dirty="0" sz="1950" spc="-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language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L(M)</a:t>
            </a:r>
            <a:r>
              <a:rPr dirty="0" sz="1950" spc="-3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accepted</a:t>
            </a:r>
            <a:r>
              <a:rPr dirty="0" sz="1950" spc="4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by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30">
                <a:latin typeface="Times New Roman"/>
                <a:cs typeface="Times New Roman"/>
              </a:rPr>
              <a:t>M</a:t>
            </a:r>
            <a:r>
              <a:rPr dirty="0" sz="1950" spc="-2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defined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as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Calibri"/>
              <a:cs typeface="Calibri"/>
            </a:endParaRPr>
          </a:p>
          <a:p>
            <a:pPr algn="ctr" marR="154940">
              <a:lnSpc>
                <a:spcPct val="100000"/>
              </a:lnSpc>
            </a:pPr>
            <a:r>
              <a:rPr dirty="0" sz="1950" spc="15">
                <a:latin typeface="Times New Roman"/>
                <a:cs typeface="Times New Roman"/>
              </a:rPr>
              <a:t>L(M)</a:t>
            </a:r>
            <a:r>
              <a:rPr dirty="0" sz="1950" spc="-45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=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{</a:t>
            </a:r>
            <a:r>
              <a:rPr dirty="0" sz="1950" spc="15" i="1">
                <a:latin typeface="Times New Roman"/>
                <a:cs typeface="Times New Roman"/>
              </a:rPr>
              <a:t>w</a:t>
            </a:r>
            <a:r>
              <a:rPr dirty="0" sz="1950" spc="-45" i="1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Microsoft YaHei"/>
                <a:cs typeface="Microsoft YaHei"/>
              </a:rPr>
              <a:t>∈</a:t>
            </a:r>
            <a:r>
              <a:rPr dirty="0" sz="1950" spc="-125">
                <a:latin typeface="Microsoft YaHei"/>
                <a:cs typeface="Microsoft YaHei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Σ</a:t>
            </a:r>
            <a:r>
              <a:rPr dirty="0" baseline="25641" sz="1950" spc="15">
                <a:latin typeface="Cambria Math"/>
                <a:cs typeface="Cambria Math"/>
              </a:rPr>
              <a:t>∗</a:t>
            </a:r>
            <a:r>
              <a:rPr dirty="0" baseline="25641" sz="1950" spc="30">
                <a:latin typeface="Cambria Math"/>
                <a:cs typeface="Cambria Math"/>
              </a:rPr>
              <a:t> </a:t>
            </a:r>
            <a:r>
              <a:rPr dirty="0" sz="1950" spc="5">
                <a:latin typeface="Calibri"/>
                <a:cs typeface="Calibri"/>
              </a:rPr>
              <a:t>: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30">
                <a:latin typeface="Times New Roman"/>
                <a:cs typeface="Times New Roman"/>
              </a:rPr>
              <a:t>M</a:t>
            </a:r>
            <a:r>
              <a:rPr dirty="0" sz="1950" spc="-45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Calibri"/>
                <a:cs typeface="Calibri"/>
              </a:rPr>
              <a:t>accepts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w</a:t>
            </a:r>
            <a:r>
              <a:rPr dirty="0" sz="1950" spc="-45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}.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1950" spc="10" b="1">
                <a:latin typeface="Calibri"/>
                <a:cs typeface="Calibri"/>
              </a:rPr>
              <a:t>Example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alibri"/>
              <a:cs typeface="Calibri"/>
            </a:endParaRPr>
          </a:p>
          <a:p>
            <a:pPr marL="50800" marR="60325">
              <a:lnSpc>
                <a:spcPct val="100600"/>
              </a:lnSpc>
            </a:pPr>
            <a:r>
              <a:rPr dirty="0" sz="1950" spc="5">
                <a:latin typeface="Calibri"/>
                <a:cs typeface="Calibri"/>
              </a:rPr>
              <a:t>Let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20">
                <a:latin typeface="Times New Roman"/>
                <a:cs typeface="Times New Roman"/>
              </a:rPr>
              <a:t>A</a:t>
            </a:r>
            <a:r>
              <a:rPr dirty="0" sz="1950" spc="-20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be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language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20">
                <a:latin typeface="Times New Roman"/>
                <a:cs typeface="Times New Roman"/>
              </a:rPr>
              <a:t>A</a:t>
            </a:r>
            <a:r>
              <a:rPr dirty="0" sz="1950" spc="-90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=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{</a:t>
            </a:r>
            <a:r>
              <a:rPr dirty="0" sz="1950" spc="15" i="1">
                <a:latin typeface="Times New Roman"/>
                <a:cs typeface="Times New Roman"/>
              </a:rPr>
              <a:t>w</a:t>
            </a:r>
            <a:r>
              <a:rPr dirty="0" sz="1950" spc="10" i="1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SimSun"/>
                <a:cs typeface="SimSun"/>
              </a:rPr>
              <a:t>∈</a:t>
            </a:r>
            <a:r>
              <a:rPr dirty="0" sz="1950" spc="-484">
                <a:latin typeface="SimSun"/>
                <a:cs typeface="SimSu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{0,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1}</a:t>
            </a:r>
            <a:r>
              <a:rPr dirty="0" baseline="25641" sz="1950" spc="15">
                <a:latin typeface="Cambria Math"/>
                <a:cs typeface="Cambria Math"/>
              </a:rPr>
              <a:t>∗</a:t>
            </a:r>
            <a:r>
              <a:rPr dirty="0" baseline="25641" sz="1950" spc="262">
                <a:latin typeface="Cambria Math"/>
                <a:cs typeface="Cambria Math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:</a:t>
            </a:r>
            <a:r>
              <a:rPr dirty="0" sz="1950" spc="15">
                <a:latin typeface="Times New Roman"/>
                <a:cs typeface="Times New Roman"/>
              </a:rPr>
              <a:t> </a:t>
            </a:r>
            <a:r>
              <a:rPr dirty="0" sz="1950" spc="20">
                <a:latin typeface="Times New Roman"/>
                <a:cs typeface="Times New Roman"/>
              </a:rPr>
              <a:t>w</a:t>
            </a:r>
            <a:r>
              <a:rPr dirty="0" sz="1950" spc="-30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Calibri"/>
                <a:cs typeface="Calibri"/>
              </a:rPr>
              <a:t>has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1</a:t>
            </a:r>
            <a:r>
              <a:rPr dirty="0" sz="1950" spc="-2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in</a:t>
            </a:r>
            <a:r>
              <a:rPr dirty="0" sz="1950" spc="4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third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position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from </a:t>
            </a:r>
            <a:r>
              <a:rPr dirty="0" sz="1950" spc="5">
                <a:latin typeface="Calibri"/>
                <a:cs typeface="Calibri"/>
              </a:rPr>
              <a:t>the </a:t>
            </a:r>
            <a:r>
              <a:rPr dirty="0" sz="1950" spc="-42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right}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,</a:t>
            </a:r>
            <a:r>
              <a:rPr dirty="0" sz="1950" spc="15">
                <a:latin typeface="Calibri"/>
                <a:cs typeface="Calibri"/>
              </a:rPr>
              <a:t> design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30">
                <a:latin typeface="Times New Roman"/>
                <a:cs typeface="Times New Roman"/>
              </a:rPr>
              <a:t>M</a:t>
            </a:r>
            <a:r>
              <a:rPr dirty="0" sz="1950" spc="-30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: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L(M).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4213" y="3066878"/>
            <a:ext cx="555145" cy="10909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603" y="1654141"/>
            <a:ext cx="4895850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Equivalence</a:t>
            </a:r>
            <a:r>
              <a:rPr dirty="0" spc="15"/>
              <a:t> </a:t>
            </a:r>
            <a:r>
              <a:rPr dirty="0" spc="10"/>
              <a:t>of</a:t>
            </a:r>
            <a:r>
              <a:rPr dirty="0" spc="-5"/>
              <a:t> </a:t>
            </a:r>
            <a:r>
              <a:rPr dirty="0" spc="-30"/>
              <a:t>DFAs</a:t>
            </a:r>
            <a:r>
              <a:rPr dirty="0" spc="30"/>
              <a:t> </a:t>
            </a:r>
            <a:r>
              <a:rPr dirty="0" spc="15"/>
              <a:t>and</a:t>
            </a:r>
            <a:r>
              <a:rPr dirty="0" spc="10"/>
              <a:t> </a:t>
            </a:r>
            <a:r>
              <a:rPr dirty="0" spc="-25"/>
              <a:t>NFAs)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9587" y="2882640"/>
            <a:ext cx="8185150" cy="27476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-15">
                <a:latin typeface="Calibri"/>
                <a:cs typeface="Calibri"/>
              </a:rPr>
              <a:t>Two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machines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(of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any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type)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are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5" b="1">
                <a:latin typeface="Calibri"/>
                <a:cs typeface="Calibri"/>
              </a:rPr>
              <a:t>equivalent</a:t>
            </a:r>
            <a:r>
              <a:rPr dirty="0" sz="1950" spc="-10" b="1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if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they </a:t>
            </a:r>
            <a:r>
              <a:rPr dirty="0" sz="1950">
                <a:latin typeface="Calibri"/>
                <a:cs typeface="Calibri"/>
              </a:rPr>
              <a:t>recognize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same</a:t>
            </a:r>
            <a:r>
              <a:rPr dirty="0" sz="1950" spc="10">
                <a:latin typeface="Calibri"/>
                <a:cs typeface="Calibri"/>
              </a:rPr>
              <a:t> language.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950" spc="-20">
                <a:latin typeface="Calibri"/>
                <a:cs typeface="Calibri"/>
              </a:rPr>
              <a:t>DFA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is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restricted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form </a:t>
            </a:r>
            <a:r>
              <a:rPr dirty="0" sz="1950" spc="10">
                <a:latin typeface="Calibri"/>
                <a:cs typeface="Calibri"/>
              </a:rPr>
              <a:t>of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NFA: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Calibri"/>
              <a:cs typeface="Calibri"/>
            </a:endParaRPr>
          </a:p>
          <a:p>
            <a:pPr marL="328295" indent="-316230">
              <a:lnSpc>
                <a:spcPct val="100000"/>
              </a:lnSpc>
              <a:buFont typeface="Arial MT"/>
              <a:buChar char="•"/>
              <a:tabLst>
                <a:tab pos="328295" algn="l"/>
                <a:tab pos="328930" algn="l"/>
              </a:tabLst>
            </a:pPr>
            <a:r>
              <a:rPr dirty="0" sz="1950" spc="5">
                <a:latin typeface="Calibri"/>
                <a:cs typeface="Calibri"/>
              </a:rPr>
              <a:t>Every</a:t>
            </a:r>
            <a:r>
              <a:rPr dirty="0" sz="1950" spc="-15">
                <a:latin typeface="Calibri"/>
                <a:cs typeface="Calibri"/>
              </a:rPr>
              <a:t> </a:t>
            </a:r>
            <a:r>
              <a:rPr dirty="0" sz="1950" spc="-20">
                <a:latin typeface="Calibri"/>
                <a:cs typeface="Calibri"/>
              </a:rPr>
              <a:t>NFA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has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an </a:t>
            </a:r>
            <a:r>
              <a:rPr dirty="0" sz="1950" spc="10">
                <a:latin typeface="Calibri"/>
                <a:cs typeface="Calibri"/>
              </a:rPr>
              <a:t>equivalent</a:t>
            </a:r>
            <a:r>
              <a:rPr dirty="0" sz="1950" spc="-20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DFA.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28295" indent="-316230">
              <a:lnSpc>
                <a:spcPct val="100000"/>
              </a:lnSpc>
              <a:buFont typeface="Arial MT"/>
              <a:buChar char="•"/>
              <a:tabLst>
                <a:tab pos="328295" algn="l"/>
                <a:tab pos="328930" algn="l"/>
              </a:tabLst>
            </a:pPr>
            <a:r>
              <a:rPr dirty="0" sz="1950" spc="-15">
                <a:latin typeface="Calibri"/>
                <a:cs typeface="Calibri"/>
              </a:rPr>
              <a:t>We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can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convert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an </a:t>
            </a:r>
            <a:r>
              <a:rPr dirty="0" sz="1950" spc="5">
                <a:latin typeface="Calibri"/>
                <a:cs typeface="Calibri"/>
              </a:rPr>
              <a:t>arbitrary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-20">
                <a:latin typeface="Calibri"/>
                <a:cs typeface="Calibri"/>
              </a:rPr>
              <a:t>NFA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to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-20">
                <a:latin typeface="Calibri"/>
                <a:cs typeface="Calibri"/>
              </a:rPr>
              <a:t>DFA</a:t>
            </a:r>
            <a:r>
              <a:rPr dirty="0" sz="1950" spc="10">
                <a:latin typeface="Calibri"/>
                <a:cs typeface="Calibri"/>
              </a:rPr>
              <a:t> that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accepts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 </a:t>
            </a:r>
            <a:r>
              <a:rPr dirty="0" sz="1950" spc="20">
                <a:latin typeface="Calibri"/>
                <a:cs typeface="Calibri"/>
              </a:rPr>
              <a:t>same</a:t>
            </a:r>
            <a:r>
              <a:rPr dirty="0" sz="1950" spc="10">
                <a:latin typeface="Calibri"/>
                <a:cs typeface="Calibri"/>
              </a:rPr>
              <a:t> language.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28295" indent="-316230">
              <a:lnSpc>
                <a:spcPct val="100000"/>
              </a:lnSpc>
              <a:buFont typeface="Arial MT"/>
              <a:buChar char="•"/>
              <a:tabLst>
                <a:tab pos="328295" algn="l"/>
                <a:tab pos="328930" algn="l"/>
              </a:tabLst>
            </a:pPr>
            <a:r>
              <a:rPr dirty="0" sz="1950" spc="-20">
                <a:latin typeface="Calibri"/>
                <a:cs typeface="Calibri"/>
              </a:rPr>
              <a:t>DFA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has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same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power </a:t>
            </a:r>
            <a:r>
              <a:rPr dirty="0" sz="1950" spc="15">
                <a:latin typeface="Calibri"/>
                <a:cs typeface="Calibri"/>
              </a:rPr>
              <a:t>as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 spc="-15">
                <a:latin typeface="Calibri"/>
                <a:cs typeface="Calibri"/>
              </a:rPr>
              <a:t>NFA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8549" y="301789"/>
            <a:ext cx="1045643" cy="3233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19010" y="292500"/>
            <a:ext cx="1763060" cy="3387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32200" y="3191980"/>
            <a:ext cx="1097316" cy="539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73805" y="350512"/>
            <a:ext cx="227003" cy="2497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76527" y="315688"/>
            <a:ext cx="263247" cy="31833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88746" y="738248"/>
            <a:ext cx="1207234" cy="34167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46183" y="759975"/>
            <a:ext cx="1094361" cy="3134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75199" y="760503"/>
            <a:ext cx="477156" cy="32708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522448" y="716120"/>
            <a:ext cx="863551" cy="447193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256264" y="4448410"/>
            <a:ext cx="3368040" cy="0"/>
          </a:xfrm>
          <a:custGeom>
            <a:avLst/>
            <a:gdLst/>
            <a:ahLst/>
            <a:cxnLst/>
            <a:rect l="l" t="t" r="r" b="b"/>
            <a:pathLst>
              <a:path w="3368040" h="0">
                <a:moveTo>
                  <a:pt x="0" y="0"/>
                </a:moveTo>
                <a:lnTo>
                  <a:pt x="3367525" y="0"/>
                </a:lnTo>
              </a:path>
            </a:pathLst>
          </a:custGeom>
          <a:ln w="15874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94190" y="5658990"/>
            <a:ext cx="874790" cy="2946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41796" y="5682054"/>
            <a:ext cx="226933" cy="23586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100728" y="5677088"/>
            <a:ext cx="489183" cy="24787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88347" y="5736432"/>
            <a:ext cx="32587" cy="11862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140261" y="5640887"/>
            <a:ext cx="379743" cy="27305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634015" y="5661892"/>
            <a:ext cx="381783" cy="30303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101820" y="5710920"/>
            <a:ext cx="183881" cy="188381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4383750" y="5873745"/>
            <a:ext cx="33020" cy="35560"/>
          </a:xfrm>
          <a:custGeom>
            <a:avLst/>
            <a:gdLst/>
            <a:ahLst/>
            <a:cxnLst/>
            <a:rect l="l" t="t" r="r" b="b"/>
            <a:pathLst>
              <a:path w="33020" h="35560">
                <a:moveTo>
                  <a:pt x="26666" y="0"/>
                </a:moveTo>
                <a:lnTo>
                  <a:pt x="0" y="30118"/>
                </a:lnTo>
                <a:lnTo>
                  <a:pt x="1480" y="33478"/>
                </a:lnTo>
                <a:lnTo>
                  <a:pt x="6192" y="35303"/>
                </a:lnTo>
                <a:lnTo>
                  <a:pt x="8131" y="35110"/>
                </a:lnTo>
                <a:lnTo>
                  <a:pt x="32825" y="7484"/>
                </a:lnTo>
                <a:lnTo>
                  <a:pt x="32014" y="3526"/>
                </a:lnTo>
                <a:lnTo>
                  <a:pt x="266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524837" y="5696950"/>
            <a:ext cx="113361" cy="21208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726312" y="5680808"/>
            <a:ext cx="287266" cy="26258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123012" y="5678959"/>
            <a:ext cx="254726" cy="31115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43958" y="6113812"/>
            <a:ext cx="1092475" cy="29034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246480" y="6118043"/>
            <a:ext cx="481647" cy="24790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897720" y="6100395"/>
            <a:ext cx="468035" cy="241005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46602" y="6549445"/>
            <a:ext cx="142525" cy="29210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086878" y="6564586"/>
            <a:ext cx="568554" cy="26188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043184" y="6621440"/>
            <a:ext cx="341648" cy="210684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474865" y="6612272"/>
            <a:ext cx="346831" cy="222518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912924" y="6574532"/>
            <a:ext cx="183395" cy="23748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886017" y="6984567"/>
            <a:ext cx="93146" cy="26924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131209" y="6992632"/>
            <a:ext cx="564378" cy="272334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1854454" y="7083533"/>
            <a:ext cx="29845" cy="80645"/>
          </a:xfrm>
          <a:custGeom>
            <a:avLst/>
            <a:gdLst/>
            <a:ahLst/>
            <a:cxnLst/>
            <a:rect l="l" t="t" r="r" b="b"/>
            <a:pathLst>
              <a:path w="29844" h="80645">
                <a:moveTo>
                  <a:pt x="27660" y="4419"/>
                </a:moveTo>
                <a:lnTo>
                  <a:pt x="26708" y="1714"/>
                </a:lnTo>
                <a:lnTo>
                  <a:pt x="23164" y="0"/>
                </a:lnTo>
                <a:lnTo>
                  <a:pt x="21640" y="38"/>
                </a:lnTo>
                <a:lnTo>
                  <a:pt x="16814" y="2590"/>
                </a:lnTo>
                <a:lnTo>
                  <a:pt x="14236" y="5943"/>
                </a:lnTo>
                <a:lnTo>
                  <a:pt x="12585" y="14008"/>
                </a:lnTo>
                <a:lnTo>
                  <a:pt x="13703" y="18237"/>
                </a:lnTo>
                <a:lnTo>
                  <a:pt x="15849" y="21767"/>
                </a:lnTo>
                <a:lnTo>
                  <a:pt x="17399" y="24320"/>
                </a:lnTo>
                <a:lnTo>
                  <a:pt x="20726" y="25120"/>
                </a:lnTo>
                <a:lnTo>
                  <a:pt x="25234" y="22377"/>
                </a:lnTo>
                <a:lnTo>
                  <a:pt x="26238" y="20091"/>
                </a:lnTo>
                <a:lnTo>
                  <a:pt x="24968" y="14058"/>
                </a:lnTo>
                <a:lnTo>
                  <a:pt x="24866" y="10236"/>
                </a:lnTo>
                <a:lnTo>
                  <a:pt x="27660" y="4419"/>
                </a:lnTo>
                <a:close/>
              </a:path>
              <a:path w="29844" h="80645">
                <a:moveTo>
                  <a:pt x="29667" y="68808"/>
                </a:moveTo>
                <a:lnTo>
                  <a:pt x="28689" y="64795"/>
                </a:lnTo>
                <a:lnTo>
                  <a:pt x="27038" y="63500"/>
                </a:lnTo>
                <a:lnTo>
                  <a:pt x="24688" y="63525"/>
                </a:lnTo>
                <a:lnTo>
                  <a:pt x="19837" y="66611"/>
                </a:lnTo>
                <a:lnTo>
                  <a:pt x="21132" y="65773"/>
                </a:lnTo>
                <a:lnTo>
                  <a:pt x="24625" y="63563"/>
                </a:lnTo>
                <a:lnTo>
                  <a:pt x="20535" y="63563"/>
                </a:lnTo>
                <a:lnTo>
                  <a:pt x="17614" y="63563"/>
                </a:lnTo>
                <a:lnTo>
                  <a:pt x="17614" y="71145"/>
                </a:lnTo>
                <a:lnTo>
                  <a:pt x="17475" y="72237"/>
                </a:lnTo>
                <a:lnTo>
                  <a:pt x="17526" y="71018"/>
                </a:lnTo>
                <a:lnTo>
                  <a:pt x="17614" y="71145"/>
                </a:lnTo>
                <a:lnTo>
                  <a:pt x="17614" y="63563"/>
                </a:lnTo>
                <a:lnTo>
                  <a:pt x="16256" y="63563"/>
                </a:lnTo>
                <a:lnTo>
                  <a:pt x="16256" y="69164"/>
                </a:lnTo>
                <a:lnTo>
                  <a:pt x="16002" y="68808"/>
                </a:lnTo>
                <a:lnTo>
                  <a:pt x="16256" y="69164"/>
                </a:lnTo>
                <a:lnTo>
                  <a:pt x="16256" y="63563"/>
                </a:lnTo>
                <a:lnTo>
                  <a:pt x="15748" y="63563"/>
                </a:lnTo>
                <a:lnTo>
                  <a:pt x="21551" y="63550"/>
                </a:lnTo>
                <a:lnTo>
                  <a:pt x="24688" y="63525"/>
                </a:lnTo>
                <a:lnTo>
                  <a:pt x="27000" y="62064"/>
                </a:lnTo>
                <a:lnTo>
                  <a:pt x="27686" y="58966"/>
                </a:lnTo>
                <a:lnTo>
                  <a:pt x="24828" y="54457"/>
                </a:lnTo>
                <a:lnTo>
                  <a:pt x="22021" y="53670"/>
                </a:lnTo>
                <a:lnTo>
                  <a:pt x="15582" y="56921"/>
                </a:lnTo>
                <a:lnTo>
                  <a:pt x="15582" y="75565"/>
                </a:lnTo>
                <a:lnTo>
                  <a:pt x="13131" y="78892"/>
                </a:lnTo>
                <a:lnTo>
                  <a:pt x="15582" y="75565"/>
                </a:lnTo>
                <a:lnTo>
                  <a:pt x="15582" y="56921"/>
                </a:lnTo>
                <a:lnTo>
                  <a:pt x="14490" y="57467"/>
                </a:lnTo>
                <a:lnTo>
                  <a:pt x="8928" y="60147"/>
                </a:lnTo>
                <a:lnTo>
                  <a:pt x="2336" y="65747"/>
                </a:lnTo>
                <a:lnTo>
                  <a:pt x="508" y="68008"/>
                </a:lnTo>
                <a:lnTo>
                  <a:pt x="0" y="74650"/>
                </a:lnTo>
                <a:lnTo>
                  <a:pt x="2679" y="77711"/>
                </a:lnTo>
                <a:lnTo>
                  <a:pt x="6184" y="78778"/>
                </a:lnTo>
                <a:lnTo>
                  <a:pt x="9423" y="79781"/>
                </a:lnTo>
                <a:lnTo>
                  <a:pt x="9626" y="79844"/>
                </a:lnTo>
                <a:lnTo>
                  <a:pt x="13601" y="80467"/>
                </a:lnTo>
                <a:lnTo>
                  <a:pt x="16421" y="76517"/>
                </a:lnTo>
                <a:lnTo>
                  <a:pt x="16662" y="76060"/>
                </a:lnTo>
                <a:lnTo>
                  <a:pt x="17043" y="75095"/>
                </a:lnTo>
                <a:lnTo>
                  <a:pt x="17157" y="74650"/>
                </a:lnTo>
                <a:lnTo>
                  <a:pt x="17246" y="74028"/>
                </a:lnTo>
                <a:lnTo>
                  <a:pt x="19329" y="73240"/>
                </a:lnTo>
                <a:lnTo>
                  <a:pt x="22745" y="72377"/>
                </a:lnTo>
                <a:lnTo>
                  <a:pt x="28321" y="71018"/>
                </a:lnTo>
                <a:lnTo>
                  <a:pt x="29667" y="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6" name="object 36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087640" y="7008819"/>
            <a:ext cx="774096" cy="27883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948628" y="7132536"/>
            <a:ext cx="146664" cy="87729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296396" y="6995969"/>
            <a:ext cx="499857" cy="293370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440652" y="5690894"/>
            <a:ext cx="180234" cy="309879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19349" y="6151560"/>
            <a:ext cx="229218" cy="289559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5694735" y="5256832"/>
            <a:ext cx="229533" cy="31750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6039917" y="5150021"/>
            <a:ext cx="1025925" cy="386208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356409" y="5213794"/>
            <a:ext cx="481518" cy="253481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089564" y="5285758"/>
            <a:ext cx="354246" cy="237309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6085040" y="5640242"/>
            <a:ext cx="58419" cy="220979"/>
          </a:xfrm>
          <a:custGeom>
            <a:avLst/>
            <a:gdLst/>
            <a:ahLst/>
            <a:cxnLst/>
            <a:rect l="l" t="t" r="r" b="b"/>
            <a:pathLst>
              <a:path w="58420" h="220979">
                <a:moveTo>
                  <a:pt x="28778" y="63982"/>
                </a:moveTo>
                <a:lnTo>
                  <a:pt x="27978" y="16852"/>
                </a:lnTo>
                <a:lnTo>
                  <a:pt x="24701" y="0"/>
                </a:lnTo>
                <a:lnTo>
                  <a:pt x="18859" y="304"/>
                </a:lnTo>
                <a:lnTo>
                  <a:pt x="16611" y="2654"/>
                </a:lnTo>
                <a:lnTo>
                  <a:pt x="16421" y="24993"/>
                </a:lnTo>
                <a:lnTo>
                  <a:pt x="16014" y="44500"/>
                </a:lnTo>
                <a:lnTo>
                  <a:pt x="13462" y="83362"/>
                </a:lnTo>
                <a:lnTo>
                  <a:pt x="7670" y="124320"/>
                </a:lnTo>
                <a:lnTo>
                  <a:pt x="6845" y="129413"/>
                </a:lnTo>
                <a:lnTo>
                  <a:pt x="5486" y="138099"/>
                </a:lnTo>
                <a:lnTo>
                  <a:pt x="4152" y="147015"/>
                </a:lnTo>
                <a:lnTo>
                  <a:pt x="3479" y="151828"/>
                </a:lnTo>
                <a:lnTo>
                  <a:pt x="2819" y="156578"/>
                </a:lnTo>
                <a:lnTo>
                  <a:pt x="2336" y="160032"/>
                </a:lnTo>
                <a:lnTo>
                  <a:pt x="1816" y="164922"/>
                </a:lnTo>
                <a:lnTo>
                  <a:pt x="1041" y="173583"/>
                </a:lnTo>
                <a:lnTo>
                  <a:pt x="482" y="182448"/>
                </a:lnTo>
                <a:lnTo>
                  <a:pt x="304" y="187134"/>
                </a:lnTo>
                <a:lnTo>
                  <a:pt x="152" y="191274"/>
                </a:lnTo>
                <a:lnTo>
                  <a:pt x="101" y="193141"/>
                </a:lnTo>
                <a:lnTo>
                  <a:pt x="38" y="195453"/>
                </a:lnTo>
                <a:lnTo>
                  <a:pt x="8305" y="220929"/>
                </a:lnTo>
                <a:lnTo>
                  <a:pt x="11150" y="218859"/>
                </a:lnTo>
                <a:lnTo>
                  <a:pt x="11684" y="218211"/>
                </a:lnTo>
                <a:lnTo>
                  <a:pt x="13449" y="214439"/>
                </a:lnTo>
                <a:lnTo>
                  <a:pt x="13817" y="210883"/>
                </a:lnTo>
                <a:lnTo>
                  <a:pt x="14770" y="202209"/>
                </a:lnTo>
                <a:lnTo>
                  <a:pt x="14897" y="199123"/>
                </a:lnTo>
                <a:lnTo>
                  <a:pt x="15024" y="195872"/>
                </a:lnTo>
                <a:lnTo>
                  <a:pt x="15138" y="191312"/>
                </a:lnTo>
                <a:lnTo>
                  <a:pt x="15138" y="191655"/>
                </a:lnTo>
                <a:lnTo>
                  <a:pt x="17716" y="157975"/>
                </a:lnTo>
                <a:lnTo>
                  <a:pt x="17157" y="162052"/>
                </a:lnTo>
                <a:lnTo>
                  <a:pt x="18275" y="153860"/>
                </a:lnTo>
                <a:lnTo>
                  <a:pt x="17729" y="157949"/>
                </a:lnTo>
                <a:lnTo>
                  <a:pt x="18961" y="148983"/>
                </a:lnTo>
                <a:lnTo>
                  <a:pt x="20218" y="140271"/>
                </a:lnTo>
                <a:lnTo>
                  <a:pt x="21831" y="129413"/>
                </a:lnTo>
                <a:lnTo>
                  <a:pt x="22860" y="122605"/>
                </a:lnTo>
                <a:lnTo>
                  <a:pt x="23482" y="118579"/>
                </a:lnTo>
                <a:lnTo>
                  <a:pt x="24193" y="113588"/>
                </a:lnTo>
                <a:lnTo>
                  <a:pt x="25514" y="103759"/>
                </a:lnTo>
                <a:lnTo>
                  <a:pt x="26657" y="94310"/>
                </a:lnTo>
                <a:lnTo>
                  <a:pt x="26924" y="91681"/>
                </a:lnTo>
                <a:lnTo>
                  <a:pt x="27482" y="86321"/>
                </a:lnTo>
                <a:lnTo>
                  <a:pt x="27622" y="84988"/>
                </a:lnTo>
                <a:lnTo>
                  <a:pt x="27647" y="84836"/>
                </a:lnTo>
                <a:lnTo>
                  <a:pt x="28016" y="80924"/>
                </a:lnTo>
                <a:lnTo>
                  <a:pt x="28295" y="76695"/>
                </a:lnTo>
                <a:lnTo>
                  <a:pt x="28689" y="68249"/>
                </a:lnTo>
                <a:lnTo>
                  <a:pt x="28778" y="63982"/>
                </a:lnTo>
                <a:close/>
              </a:path>
              <a:path w="58420" h="220979">
                <a:moveTo>
                  <a:pt x="57886" y="153873"/>
                </a:moveTo>
                <a:lnTo>
                  <a:pt x="57010" y="150710"/>
                </a:lnTo>
                <a:lnTo>
                  <a:pt x="56654" y="150050"/>
                </a:lnTo>
                <a:lnTo>
                  <a:pt x="54406" y="147612"/>
                </a:lnTo>
                <a:lnTo>
                  <a:pt x="52806" y="145592"/>
                </a:lnTo>
                <a:lnTo>
                  <a:pt x="49580" y="141020"/>
                </a:lnTo>
                <a:lnTo>
                  <a:pt x="46164" y="140436"/>
                </a:lnTo>
                <a:lnTo>
                  <a:pt x="42354" y="143141"/>
                </a:lnTo>
                <a:lnTo>
                  <a:pt x="41516" y="144640"/>
                </a:lnTo>
                <a:lnTo>
                  <a:pt x="40957" y="153060"/>
                </a:lnTo>
                <a:lnTo>
                  <a:pt x="47205" y="158940"/>
                </a:lnTo>
                <a:lnTo>
                  <a:pt x="56438" y="156400"/>
                </a:lnTo>
                <a:lnTo>
                  <a:pt x="57886" y="1538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6" name="object 46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6060949" y="6185774"/>
            <a:ext cx="135603" cy="166369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6262217" y="6343666"/>
            <a:ext cx="22860" cy="14604"/>
          </a:xfrm>
          <a:custGeom>
            <a:avLst/>
            <a:gdLst/>
            <a:ahLst/>
            <a:cxnLst/>
            <a:rect l="l" t="t" r="r" b="b"/>
            <a:pathLst>
              <a:path w="22860" h="14604">
                <a:moveTo>
                  <a:pt x="18400" y="12085"/>
                </a:moveTo>
                <a:lnTo>
                  <a:pt x="3503" y="12085"/>
                </a:lnTo>
                <a:lnTo>
                  <a:pt x="10179" y="14307"/>
                </a:lnTo>
                <a:lnTo>
                  <a:pt x="18083" y="12642"/>
                </a:lnTo>
                <a:lnTo>
                  <a:pt x="18400" y="12085"/>
                </a:lnTo>
                <a:close/>
              </a:path>
              <a:path w="22860" h="14604">
                <a:moveTo>
                  <a:pt x="2475" y="2208"/>
                </a:moveTo>
                <a:lnTo>
                  <a:pt x="154" y="4386"/>
                </a:lnTo>
                <a:lnTo>
                  <a:pt x="0" y="9380"/>
                </a:lnTo>
                <a:lnTo>
                  <a:pt x="1395" y="11383"/>
                </a:lnTo>
                <a:lnTo>
                  <a:pt x="3503" y="12085"/>
                </a:lnTo>
                <a:lnTo>
                  <a:pt x="18400" y="12085"/>
                </a:lnTo>
                <a:lnTo>
                  <a:pt x="22852" y="4266"/>
                </a:lnTo>
                <a:lnTo>
                  <a:pt x="22343" y="2416"/>
                </a:lnTo>
                <a:lnTo>
                  <a:pt x="9128" y="2416"/>
                </a:lnTo>
                <a:lnTo>
                  <a:pt x="2475" y="2208"/>
                </a:lnTo>
                <a:close/>
              </a:path>
              <a:path w="22860" h="14604">
                <a:moveTo>
                  <a:pt x="17813" y="0"/>
                </a:moveTo>
                <a:lnTo>
                  <a:pt x="13053" y="2040"/>
                </a:lnTo>
                <a:lnTo>
                  <a:pt x="9128" y="2416"/>
                </a:lnTo>
                <a:lnTo>
                  <a:pt x="22343" y="2416"/>
                </a:lnTo>
                <a:lnTo>
                  <a:pt x="22175" y="1802"/>
                </a:lnTo>
                <a:lnTo>
                  <a:pt x="19140" y="74"/>
                </a:lnTo>
                <a:lnTo>
                  <a:pt x="17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8" name="object 48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6296826" y="5612899"/>
            <a:ext cx="1513630" cy="324511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6567558" y="6200633"/>
            <a:ext cx="374298" cy="222554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7029722" y="6259401"/>
            <a:ext cx="220712" cy="124257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7320036" y="6184286"/>
            <a:ext cx="412524" cy="259482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6083656" y="6697076"/>
            <a:ext cx="77372" cy="166370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6268863" y="6816590"/>
            <a:ext cx="23495" cy="18415"/>
          </a:xfrm>
          <a:custGeom>
            <a:avLst/>
            <a:gdLst/>
            <a:ahLst/>
            <a:cxnLst/>
            <a:rect l="l" t="t" r="r" b="b"/>
            <a:pathLst>
              <a:path w="23495" h="18415">
                <a:moveTo>
                  <a:pt x="4067" y="0"/>
                </a:moveTo>
                <a:lnTo>
                  <a:pt x="1068" y="1973"/>
                </a:lnTo>
                <a:lnTo>
                  <a:pt x="0" y="7150"/>
                </a:lnTo>
                <a:lnTo>
                  <a:pt x="797" y="9325"/>
                </a:lnTo>
                <a:lnTo>
                  <a:pt x="2494" y="10653"/>
                </a:lnTo>
                <a:lnTo>
                  <a:pt x="6784" y="14010"/>
                </a:lnTo>
                <a:lnTo>
                  <a:pt x="11878" y="16933"/>
                </a:lnTo>
                <a:lnTo>
                  <a:pt x="19999" y="18159"/>
                </a:lnTo>
                <a:lnTo>
                  <a:pt x="22485" y="16326"/>
                </a:lnTo>
                <a:lnTo>
                  <a:pt x="23044" y="12620"/>
                </a:lnTo>
                <a:lnTo>
                  <a:pt x="22858" y="11554"/>
                </a:lnTo>
                <a:lnTo>
                  <a:pt x="19371" y="5075"/>
                </a:lnTo>
                <a:lnTo>
                  <a:pt x="13097" y="1863"/>
                </a:lnTo>
                <a:lnTo>
                  <a:pt x="4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4" name="object 54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6418163" y="6641813"/>
            <a:ext cx="691911" cy="257876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7179651" y="6653572"/>
            <a:ext cx="414244" cy="298903"/>
          </a:xfrm>
          <a:prstGeom prst="rect">
            <a:avLst/>
          </a:prstGeom>
        </p:spPr>
      </p:pic>
      <p:sp>
        <p:nvSpPr>
          <p:cNvPr id="56" name="object 56"/>
          <p:cNvSpPr/>
          <p:nvPr/>
        </p:nvSpPr>
        <p:spPr>
          <a:xfrm>
            <a:off x="8054423" y="5911753"/>
            <a:ext cx="375920" cy="210820"/>
          </a:xfrm>
          <a:custGeom>
            <a:avLst/>
            <a:gdLst/>
            <a:ahLst/>
            <a:cxnLst/>
            <a:rect l="l" t="t" r="r" b="b"/>
            <a:pathLst>
              <a:path w="375920" h="210820">
                <a:moveTo>
                  <a:pt x="365435" y="187742"/>
                </a:moveTo>
                <a:lnTo>
                  <a:pt x="368147" y="189346"/>
                </a:lnTo>
                <a:lnTo>
                  <a:pt x="369745" y="195267"/>
                </a:lnTo>
                <a:lnTo>
                  <a:pt x="364458" y="204721"/>
                </a:lnTo>
                <a:lnTo>
                  <a:pt x="358432" y="206426"/>
                </a:lnTo>
                <a:lnTo>
                  <a:pt x="358802" y="206634"/>
                </a:lnTo>
                <a:lnTo>
                  <a:pt x="366500" y="210568"/>
                </a:lnTo>
                <a:lnTo>
                  <a:pt x="373562" y="205014"/>
                </a:lnTo>
                <a:lnTo>
                  <a:pt x="374616" y="203182"/>
                </a:lnTo>
                <a:lnTo>
                  <a:pt x="375864" y="194282"/>
                </a:lnTo>
                <a:lnTo>
                  <a:pt x="368594" y="189610"/>
                </a:lnTo>
                <a:lnTo>
                  <a:pt x="365435" y="187742"/>
                </a:lnTo>
                <a:close/>
              </a:path>
              <a:path w="375920" h="210820">
                <a:moveTo>
                  <a:pt x="319929" y="169249"/>
                </a:moveTo>
                <a:lnTo>
                  <a:pt x="322715" y="174923"/>
                </a:lnTo>
                <a:lnTo>
                  <a:pt x="319142" y="185395"/>
                </a:lnTo>
                <a:lnTo>
                  <a:pt x="313449" y="188193"/>
                </a:lnTo>
                <a:lnTo>
                  <a:pt x="323430" y="191685"/>
                </a:lnTo>
                <a:lnTo>
                  <a:pt x="331005" y="194420"/>
                </a:lnTo>
                <a:lnTo>
                  <a:pt x="343627" y="199204"/>
                </a:lnTo>
                <a:lnTo>
                  <a:pt x="348895" y="201094"/>
                </a:lnTo>
                <a:lnTo>
                  <a:pt x="358432" y="206426"/>
                </a:lnTo>
                <a:lnTo>
                  <a:pt x="353664" y="203760"/>
                </a:lnTo>
                <a:lnTo>
                  <a:pt x="348754" y="200861"/>
                </a:lnTo>
                <a:lnTo>
                  <a:pt x="347196" y="194796"/>
                </a:lnTo>
                <a:lnTo>
                  <a:pt x="352757" y="185390"/>
                </a:lnTo>
                <a:lnTo>
                  <a:pt x="358821" y="183832"/>
                </a:lnTo>
                <a:lnTo>
                  <a:pt x="357950" y="183316"/>
                </a:lnTo>
                <a:lnTo>
                  <a:pt x="351767" y="180969"/>
                </a:lnTo>
                <a:lnTo>
                  <a:pt x="338036" y="175690"/>
                </a:lnTo>
                <a:lnTo>
                  <a:pt x="330277" y="172867"/>
                </a:lnTo>
                <a:lnTo>
                  <a:pt x="319929" y="169249"/>
                </a:lnTo>
                <a:close/>
              </a:path>
              <a:path w="375920" h="210820">
                <a:moveTo>
                  <a:pt x="358821" y="183832"/>
                </a:moveTo>
                <a:lnTo>
                  <a:pt x="352754" y="185395"/>
                </a:lnTo>
                <a:lnTo>
                  <a:pt x="347418" y="194420"/>
                </a:lnTo>
                <a:lnTo>
                  <a:pt x="347317" y="195267"/>
                </a:lnTo>
                <a:lnTo>
                  <a:pt x="348754" y="200861"/>
                </a:lnTo>
                <a:lnTo>
                  <a:pt x="353664" y="203760"/>
                </a:lnTo>
                <a:lnTo>
                  <a:pt x="358432" y="206426"/>
                </a:lnTo>
                <a:lnTo>
                  <a:pt x="364458" y="204721"/>
                </a:lnTo>
                <a:lnTo>
                  <a:pt x="369745" y="195267"/>
                </a:lnTo>
                <a:lnTo>
                  <a:pt x="368147" y="189346"/>
                </a:lnTo>
                <a:lnTo>
                  <a:pt x="358821" y="183832"/>
                </a:lnTo>
                <a:close/>
              </a:path>
              <a:path w="375920" h="210820">
                <a:moveTo>
                  <a:pt x="308212" y="186406"/>
                </a:moveTo>
                <a:lnTo>
                  <a:pt x="313416" y="188193"/>
                </a:lnTo>
                <a:lnTo>
                  <a:pt x="308212" y="186406"/>
                </a:lnTo>
                <a:close/>
              </a:path>
              <a:path w="375920" h="210820">
                <a:moveTo>
                  <a:pt x="309444" y="165656"/>
                </a:moveTo>
                <a:lnTo>
                  <a:pt x="303752" y="168454"/>
                </a:lnTo>
                <a:lnTo>
                  <a:pt x="300177" y="178926"/>
                </a:lnTo>
                <a:lnTo>
                  <a:pt x="302957" y="184586"/>
                </a:lnTo>
                <a:lnTo>
                  <a:pt x="313449" y="188193"/>
                </a:lnTo>
                <a:lnTo>
                  <a:pt x="319143" y="185390"/>
                </a:lnTo>
                <a:lnTo>
                  <a:pt x="322715" y="174923"/>
                </a:lnTo>
                <a:lnTo>
                  <a:pt x="319929" y="169249"/>
                </a:lnTo>
                <a:lnTo>
                  <a:pt x="309444" y="165656"/>
                </a:lnTo>
                <a:close/>
              </a:path>
              <a:path w="375920" h="210820">
                <a:moveTo>
                  <a:pt x="358822" y="183832"/>
                </a:moveTo>
                <a:lnTo>
                  <a:pt x="365435" y="187742"/>
                </a:lnTo>
                <a:lnTo>
                  <a:pt x="358822" y="183832"/>
                </a:lnTo>
                <a:close/>
              </a:path>
              <a:path w="375920" h="210820">
                <a:moveTo>
                  <a:pt x="302957" y="184586"/>
                </a:moveTo>
                <a:lnTo>
                  <a:pt x="308212" y="186406"/>
                </a:lnTo>
                <a:lnTo>
                  <a:pt x="302957" y="184586"/>
                </a:lnTo>
                <a:close/>
              </a:path>
              <a:path w="375920" h="210820">
                <a:moveTo>
                  <a:pt x="255868" y="145079"/>
                </a:moveTo>
                <a:lnTo>
                  <a:pt x="260921" y="147389"/>
                </a:lnTo>
                <a:lnTo>
                  <a:pt x="263118" y="153282"/>
                </a:lnTo>
                <a:lnTo>
                  <a:pt x="258556" y="163264"/>
                </a:lnTo>
                <a:lnTo>
                  <a:pt x="252812" y="165405"/>
                </a:lnTo>
                <a:lnTo>
                  <a:pt x="262549" y="169618"/>
                </a:lnTo>
                <a:lnTo>
                  <a:pt x="277649" y="175547"/>
                </a:lnTo>
                <a:lnTo>
                  <a:pt x="292895" y="181099"/>
                </a:lnTo>
                <a:lnTo>
                  <a:pt x="302957" y="184586"/>
                </a:lnTo>
                <a:lnTo>
                  <a:pt x="300177" y="178926"/>
                </a:lnTo>
                <a:lnTo>
                  <a:pt x="303752" y="168454"/>
                </a:lnTo>
                <a:lnTo>
                  <a:pt x="309444" y="165656"/>
                </a:lnTo>
                <a:lnTo>
                  <a:pt x="299815" y="162300"/>
                </a:lnTo>
                <a:lnTo>
                  <a:pt x="285012" y="156941"/>
                </a:lnTo>
                <a:lnTo>
                  <a:pt x="270339" y="151242"/>
                </a:lnTo>
                <a:lnTo>
                  <a:pt x="255868" y="145079"/>
                </a:lnTo>
                <a:close/>
              </a:path>
              <a:path w="375920" h="210820">
                <a:moveTo>
                  <a:pt x="309515" y="165656"/>
                </a:moveTo>
                <a:lnTo>
                  <a:pt x="319929" y="169249"/>
                </a:lnTo>
                <a:lnTo>
                  <a:pt x="309515" y="165656"/>
                </a:lnTo>
                <a:close/>
              </a:path>
              <a:path w="375920" h="210820">
                <a:moveTo>
                  <a:pt x="247671" y="163181"/>
                </a:moveTo>
                <a:lnTo>
                  <a:pt x="252661" y="165461"/>
                </a:lnTo>
                <a:lnTo>
                  <a:pt x="252812" y="165405"/>
                </a:lnTo>
                <a:lnTo>
                  <a:pt x="247671" y="163181"/>
                </a:lnTo>
                <a:close/>
              </a:path>
              <a:path w="375920" h="210820">
                <a:moveTo>
                  <a:pt x="250859" y="142833"/>
                </a:moveTo>
                <a:lnTo>
                  <a:pt x="244978" y="145079"/>
                </a:lnTo>
                <a:lnTo>
                  <a:pt x="240501" y="155060"/>
                </a:lnTo>
                <a:lnTo>
                  <a:pt x="242656" y="160781"/>
                </a:lnTo>
                <a:lnTo>
                  <a:pt x="247671" y="163181"/>
                </a:lnTo>
                <a:lnTo>
                  <a:pt x="252812" y="165405"/>
                </a:lnTo>
                <a:lnTo>
                  <a:pt x="258556" y="163264"/>
                </a:lnTo>
                <a:lnTo>
                  <a:pt x="263118" y="153282"/>
                </a:lnTo>
                <a:lnTo>
                  <a:pt x="260921" y="147389"/>
                </a:lnTo>
                <a:lnTo>
                  <a:pt x="255851" y="145072"/>
                </a:lnTo>
                <a:lnTo>
                  <a:pt x="250859" y="142833"/>
                </a:lnTo>
                <a:close/>
              </a:path>
              <a:path w="375920" h="210820">
                <a:moveTo>
                  <a:pt x="242656" y="160781"/>
                </a:moveTo>
                <a:lnTo>
                  <a:pt x="242705" y="160912"/>
                </a:lnTo>
                <a:lnTo>
                  <a:pt x="247671" y="163181"/>
                </a:lnTo>
                <a:lnTo>
                  <a:pt x="242656" y="160781"/>
                </a:lnTo>
                <a:close/>
              </a:path>
              <a:path w="375920" h="210820">
                <a:moveTo>
                  <a:pt x="214480" y="122915"/>
                </a:moveTo>
                <a:lnTo>
                  <a:pt x="218673" y="125572"/>
                </a:lnTo>
                <a:lnTo>
                  <a:pt x="220044" y="131634"/>
                </a:lnTo>
                <a:lnTo>
                  <a:pt x="214259" y="140799"/>
                </a:lnTo>
                <a:lnTo>
                  <a:pt x="208321" y="142142"/>
                </a:lnTo>
                <a:lnTo>
                  <a:pt x="214326" y="145799"/>
                </a:lnTo>
                <a:lnTo>
                  <a:pt x="225243" y="151969"/>
                </a:lnTo>
                <a:lnTo>
                  <a:pt x="236360" y="157769"/>
                </a:lnTo>
                <a:lnTo>
                  <a:pt x="242656" y="160781"/>
                </a:lnTo>
                <a:lnTo>
                  <a:pt x="240501" y="155060"/>
                </a:lnTo>
                <a:lnTo>
                  <a:pt x="244981" y="145072"/>
                </a:lnTo>
                <a:lnTo>
                  <a:pt x="250859" y="142833"/>
                </a:lnTo>
                <a:lnTo>
                  <a:pt x="251094" y="142833"/>
                </a:lnTo>
                <a:lnTo>
                  <a:pt x="245129" y="140026"/>
                </a:lnTo>
                <a:lnTo>
                  <a:pt x="234578" y="134593"/>
                </a:lnTo>
                <a:lnTo>
                  <a:pt x="224221" y="128799"/>
                </a:lnTo>
                <a:lnTo>
                  <a:pt x="214480" y="122915"/>
                </a:lnTo>
                <a:close/>
              </a:path>
              <a:path w="375920" h="210820">
                <a:moveTo>
                  <a:pt x="251094" y="142833"/>
                </a:moveTo>
                <a:lnTo>
                  <a:pt x="250859" y="142833"/>
                </a:lnTo>
                <a:lnTo>
                  <a:pt x="255868" y="145079"/>
                </a:lnTo>
                <a:lnTo>
                  <a:pt x="251094" y="142833"/>
                </a:lnTo>
                <a:close/>
              </a:path>
              <a:path w="375920" h="210820">
                <a:moveTo>
                  <a:pt x="203616" y="139277"/>
                </a:moveTo>
                <a:lnTo>
                  <a:pt x="208199" y="142170"/>
                </a:lnTo>
                <a:lnTo>
                  <a:pt x="203616" y="139277"/>
                </a:lnTo>
                <a:close/>
              </a:path>
              <a:path w="375920" h="210820">
                <a:moveTo>
                  <a:pt x="209471" y="119786"/>
                </a:moveTo>
                <a:lnTo>
                  <a:pt x="203414" y="121177"/>
                </a:lnTo>
                <a:lnTo>
                  <a:pt x="197667" y="130351"/>
                </a:lnTo>
                <a:lnTo>
                  <a:pt x="199030" y="136331"/>
                </a:lnTo>
                <a:lnTo>
                  <a:pt x="203616" y="139277"/>
                </a:lnTo>
                <a:lnTo>
                  <a:pt x="208321" y="142142"/>
                </a:lnTo>
                <a:lnTo>
                  <a:pt x="214259" y="140799"/>
                </a:lnTo>
                <a:lnTo>
                  <a:pt x="220044" y="131634"/>
                </a:lnTo>
                <a:lnTo>
                  <a:pt x="218673" y="125572"/>
                </a:lnTo>
                <a:lnTo>
                  <a:pt x="209471" y="119786"/>
                </a:lnTo>
                <a:close/>
              </a:path>
              <a:path w="375920" h="210820">
                <a:moveTo>
                  <a:pt x="199030" y="136331"/>
                </a:moveTo>
                <a:lnTo>
                  <a:pt x="203616" y="139277"/>
                </a:lnTo>
                <a:lnTo>
                  <a:pt x="199030" y="136331"/>
                </a:lnTo>
                <a:close/>
              </a:path>
              <a:path w="375920" h="210820">
                <a:moveTo>
                  <a:pt x="171187" y="94447"/>
                </a:moveTo>
                <a:lnTo>
                  <a:pt x="175586" y="97598"/>
                </a:lnTo>
                <a:lnTo>
                  <a:pt x="176565" y="103544"/>
                </a:lnTo>
                <a:lnTo>
                  <a:pt x="170442" y="112087"/>
                </a:lnTo>
                <a:lnTo>
                  <a:pt x="164547" y="113060"/>
                </a:lnTo>
                <a:lnTo>
                  <a:pt x="170913" y="117558"/>
                </a:lnTo>
                <a:lnTo>
                  <a:pt x="181705" y="124960"/>
                </a:lnTo>
                <a:lnTo>
                  <a:pt x="192605" y="132203"/>
                </a:lnTo>
                <a:lnTo>
                  <a:pt x="199030" y="136331"/>
                </a:lnTo>
                <a:lnTo>
                  <a:pt x="197667" y="130351"/>
                </a:lnTo>
                <a:lnTo>
                  <a:pt x="203414" y="121177"/>
                </a:lnTo>
                <a:lnTo>
                  <a:pt x="209471" y="119786"/>
                </a:lnTo>
                <a:lnTo>
                  <a:pt x="203222" y="115783"/>
                </a:lnTo>
                <a:lnTo>
                  <a:pt x="192461" y="108780"/>
                </a:lnTo>
                <a:lnTo>
                  <a:pt x="181777" y="101661"/>
                </a:lnTo>
                <a:lnTo>
                  <a:pt x="171187" y="94447"/>
                </a:lnTo>
                <a:close/>
              </a:path>
              <a:path w="375920" h="210820">
                <a:moveTo>
                  <a:pt x="209540" y="119786"/>
                </a:moveTo>
                <a:lnTo>
                  <a:pt x="214480" y="122915"/>
                </a:lnTo>
                <a:lnTo>
                  <a:pt x="209540" y="119786"/>
                </a:lnTo>
                <a:close/>
              </a:path>
              <a:path w="375920" h="210820">
                <a:moveTo>
                  <a:pt x="123587" y="63277"/>
                </a:moveTo>
                <a:lnTo>
                  <a:pt x="127890" y="66064"/>
                </a:lnTo>
                <a:lnTo>
                  <a:pt x="129084" y="71650"/>
                </a:lnTo>
                <a:lnTo>
                  <a:pt x="123663" y="80012"/>
                </a:lnTo>
                <a:lnTo>
                  <a:pt x="118078" y="81203"/>
                </a:lnTo>
                <a:lnTo>
                  <a:pt x="125612" y="86173"/>
                </a:lnTo>
                <a:lnTo>
                  <a:pt x="137923" y="94447"/>
                </a:lnTo>
                <a:lnTo>
                  <a:pt x="148784" y="101921"/>
                </a:lnTo>
                <a:lnTo>
                  <a:pt x="160224" y="110007"/>
                </a:lnTo>
                <a:lnTo>
                  <a:pt x="164496" y="113069"/>
                </a:lnTo>
                <a:lnTo>
                  <a:pt x="160223" y="110006"/>
                </a:lnTo>
                <a:lnTo>
                  <a:pt x="156009" y="106986"/>
                </a:lnTo>
                <a:lnTo>
                  <a:pt x="154989" y="101145"/>
                </a:lnTo>
                <a:lnTo>
                  <a:pt x="160911" y="92546"/>
                </a:lnTo>
                <a:lnTo>
                  <a:pt x="166790" y="91461"/>
                </a:lnTo>
                <a:lnTo>
                  <a:pt x="159401" y="86443"/>
                </a:lnTo>
                <a:lnTo>
                  <a:pt x="147546" y="78594"/>
                </a:lnTo>
                <a:lnTo>
                  <a:pt x="135605" y="70875"/>
                </a:lnTo>
                <a:lnTo>
                  <a:pt x="123587" y="63277"/>
                </a:lnTo>
                <a:close/>
              </a:path>
              <a:path w="375920" h="210820">
                <a:moveTo>
                  <a:pt x="166790" y="91461"/>
                </a:moveTo>
                <a:lnTo>
                  <a:pt x="160911" y="92546"/>
                </a:lnTo>
                <a:lnTo>
                  <a:pt x="154989" y="101145"/>
                </a:lnTo>
                <a:lnTo>
                  <a:pt x="156009" y="106986"/>
                </a:lnTo>
                <a:lnTo>
                  <a:pt x="160225" y="110007"/>
                </a:lnTo>
                <a:lnTo>
                  <a:pt x="164547" y="113060"/>
                </a:lnTo>
                <a:lnTo>
                  <a:pt x="170442" y="112087"/>
                </a:lnTo>
                <a:lnTo>
                  <a:pt x="176565" y="103544"/>
                </a:lnTo>
                <a:lnTo>
                  <a:pt x="175586" y="97598"/>
                </a:lnTo>
                <a:lnTo>
                  <a:pt x="171078" y="94372"/>
                </a:lnTo>
                <a:lnTo>
                  <a:pt x="166790" y="91461"/>
                </a:lnTo>
                <a:close/>
              </a:path>
              <a:path w="375920" h="210820">
                <a:moveTo>
                  <a:pt x="166836" y="91452"/>
                </a:moveTo>
                <a:lnTo>
                  <a:pt x="171078" y="94372"/>
                </a:lnTo>
                <a:lnTo>
                  <a:pt x="166836" y="91452"/>
                </a:lnTo>
                <a:close/>
              </a:path>
              <a:path w="375920" h="210820">
                <a:moveTo>
                  <a:pt x="113896" y="78493"/>
                </a:moveTo>
                <a:lnTo>
                  <a:pt x="118030" y="81203"/>
                </a:lnTo>
                <a:lnTo>
                  <a:pt x="113896" y="78493"/>
                </a:lnTo>
                <a:close/>
              </a:path>
              <a:path w="375920" h="210820">
                <a:moveTo>
                  <a:pt x="119330" y="60641"/>
                </a:moveTo>
                <a:lnTo>
                  <a:pt x="113798" y="61916"/>
                </a:lnTo>
                <a:lnTo>
                  <a:pt x="108544" y="70316"/>
                </a:lnTo>
                <a:lnTo>
                  <a:pt x="109763" y="75815"/>
                </a:lnTo>
                <a:lnTo>
                  <a:pt x="118078" y="81203"/>
                </a:lnTo>
                <a:lnTo>
                  <a:pt x="123663" y="80012"/>
                </a:lnTo>
                <a:lnTo>
                  <a:pt x="129084" y="71650"/>
                </a:lnTo>
                <a:lnTo>
                  <a:pt x="127890" y="66064"/>
                </a:lnTo>
                <a:lnTo>
                  <a:pt x="123587" y="63277"/>
                </a:lnTo>
                <a:lnTo>
                  <a:pt x="119330" y="60641"/>
                </a:lnTo>
                <a:close/>
              </a:path>
              <a:path w="375920" h="210820">
                <a:moveTo>
                  <a:pt x="76735" y="35326"/>
                </a:moveTo>
                <a:lnTo>
                  <a:pt x="80825" y="37711"/>
                </a:lnTo>
                <a:lnTo>
                  <a:pt x="82203" y="42946"/>
                </a:lnTo>
                <a:lnTo>
                  <a:pt x="77443" y="51102"/>
                </a:lnTo>
                <a:lnTo>
                  <a:pt x="72208" y="52480"/>
                </a:lnTo>
                <a:lnTo>
                  <a:pt x="79675" y="56992"/>
                </a:lnTo>
                <a:lnTo>
                  <a:pt x="91156" y="64040"/>
                </a:lnTo>
                <a:lnTo>
                  <a:pt x="102560" y="71213"/>
                </a:lnTo>
                <a:lnTo>
                  <a:pt x="113896" y="78493"/>
                </a:lnTo>
                <a:lnTo>
                  <a:pt x="109763" y="75815"/>
                </a:lnTo>
                <a:lnTo>
                  <a:pt x="108544" y="70316"/>
                </a:lnTo>
                <a:lnTo>
                  <a:pt x="113798" y="61916"/>
                </a:lnTo>
                <a:lnTo>
                  <a:pt x="119330" y="60641"/>
                </a:lnTo>
                <a:lnTo>
                  <a:pt x="111966" y="56079"/>
                </a:lnTo>
                <a:lnTo>
                  <a:pt x="100272" y="48998"/>
                </a:lnTo>
                <a:lnTo>
                  <a:pt x="88496" y="42054"/>
                </a:lnTo>
                <a:lnTo>
                  <a:pt x="76735" y="35326"/>
                </a:lnTo>
                <a:close/>
              </a:path>
              <a:path w="375920" h="210820">
                <a:moveTo>
                  <a:pt x="119363" y="60633"/>
                </a:moveTo>
                <a:lnTo>
                  <a:pt x="123587" y="63277"/>
                </a:lnTo>
                <a:lnTo>
                  <a:pt x="119363" y="60633"/>
                </a:lnTo>
                <a:close/>
              </a:path>
              <a:path w="375920" h="210820">
                <a:moveTo>
                  <a:pt x="66430" y="49102"/>
                </a:moveTo>
                <a:lnTo>
                  <a:pt x="72115" y="52480"/>
                </a:lnTo>
                <a:lnTo>
                  <a:pt x="66430" y="49102"/>
                </a:lnTo>
                <a:close/>
              </a:path>
              <a:path w="375920" h="210820">
                <a:moveTo>
                  <a:pt x="72452" y="32966"/>
                </a:moveTo>
                <a:lnTo>
                  <a:pt x="67302" y="34408"/>
                </a:lnTo>
                <a:lnTo>
                  <a:pt x="62702" y="42584"/>
                </a:lnTo>
                <a:lnTo>
                  <a:pt x="64090" y="47726"/>
                </a:lnTo>
                <a:lnTo>
                  <a:pt x="72208" y="52480"/>
                </a:lnTo>
                <a:lnTo>
                  <a:pt x="77443" y="51102"/>
                </a:lnTo>
                <a:lnTo>
                  <a:pt x="82203" y="42946"/>
                </a:lnTo>
                <a:lnTo>
                  <a:pt x="80825" y="37711"/>
                </a:lnTo>
                <a:lnTo>
                  <a:pt x="76597" y="35247"/>
                </a:lnTo>
                <a:lnTo>
                  <a:pt x="72452" y="32966"/>
                </a:lnTo>
                <a:close/>
              </a:path>
              <a:path w="375920" h="210820">
                <a:moveTo>
                  <a:pt x="6207" y="0"/>
                </a:moveTo>
                <a:lnTo>
                  <a:pt x="2614" y="1383"/>
                </a:lnTo>
                <a:lnTo>
                  <a:pt x="0" y="7265"/>
                </a:lnTo>
                <a:lnTo>
                  <a:pt x="1051" y="10572"/>
                </a:lnTo>
                <a:lnTo>
                  <a:pt x="42915" y="35326"/>
                </a:lnTo>
                <a:lnTo>
                  <a:pt x="66430" y="49102"/>
                </a:lnTo>
                <a:lnTo>
                  <a:pt x="64090" y="47726"/>
                </a:lnTo>
                <a:lnTo>
                  <a:pt x="62702" y="42584"/>
                </a:lnTo>
                <a:lnTo>
                  <a:pt x="67302" y="34408"/>
                </a:lnTo>
                <a:lnTo>
                  <a:pt x="72452" y="32966"/>
                </a:lnTo>
                <a:lnTo>
                  <a:pt x="60125" y="26183"/>
                </a:lnTo>
                <a:lnTo>
                  <a:pt x="43377" y="17502"/>
                </a:lnTo>
                <a:lnTo>
                  <a:pt x="26422" y="9229"/>
                </a:lnTo>
                <a:lnTo>
                  <a:pt x="9276" y="1365"/>
                </a:lnTo>
                <a:lnTo>
                  <a:pt x="6207" y="0"/>
                </a:lnTo>
                <a:close/>
              </a:path>
              <a:path w="375920" h="210820">
                <a:moveTo>
                  <a:pt x="72517" y="32948"/>
                </a:moveTo>
                <a:lnTo>
                  <a:pt x="76597" y="35247"/>
                </a:lnTo>
                <a:lnTo>
                  <a:pt x="72517" y="32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091165" y="6368236"/>
            <a:ext cx="405130" cy="485775"/>
          </a:xfrm>
          <a:custGeom>
            <a:avLst/>
            <a:gdLst/>
            <a:ahLst/>
            <a:cxnLst/>
            <a:rect l="l" t="t" r="r" b="b"/>
            <a:pathLst>
              <a:path w="405129" h="485775">
                <a:moveTo>
                  <a:pt x="377" y="462212"/>
                </a:moveTo>
                <a:lnTo>
                  <a:pt x="695" y="469429"/>
                </a:lnTo>
                <a:lnTo>
                  <a:pt x="2479" y="476622"/>
                </a:lnTo>
                <a:lnTo>
                  <a:pt x="7529" y="484724"/>
                </a:lnTo>
                <a:lnTo>
                  <a:pt x="10069" y="485314"/>
                </a:lnTo>
                <a:lnTo>
                  <a:pt x="13849" y="482959"/>
                </a:lnTo>
                <a:lnTo>
                  <a:pt x="14481" y="480569"/>
                </a:lnTo>
                <a:lnTo>
                  <a:pt x="10704" y="473586"/>
                </a:lnTo>
                <a:lnTo>
                  <a:pt x="9719" y="467790"/>
                </a:lnTo>
                <a:lnTo>
                  <a:pt x="9733" y="466830"/>
                </a:lnTo>
                <a:lnTo>
                  <a:pt x="2694" y="466830"/>
                </a:lnTo>
                <a:lnTo>
                  <a:pt x="492" y="464814"/>
                </a:lnTo>
                <a:lnTo>
                  <a:pt x="377" y="462212"/>
                </a:lnTo>
                <a:close/>
              </a:path>
              <a:path w="405129" h="485775">
                <a:moveTo>
                  <a:pt x="2555" y="457250"/>
                </a:moveTo>
                <a:lnTo>
                  <a:pt x="411" y="459329"/>
                </a:lnTo>
                <a:lnTo>
                  <a:pt x="492" y="464814"/>
                </a:lnTo>
                <a:lnTo>
                  <a:pt x="2694" y="466830"/>
                </a:lnTo>
                <a:lnTo>
                  <a:pt x="7790" y="466605"/>
                </a:lnTo>
                <a:lnTo>
                  <a:pt x="9766" y="464570"/>
                </a:lnTo>
                <a:lnTo>
                  <a:pt x="9842" y="459470"/>
                </a:lnTo>
                <a:lnTo>
                  <a:pt x="7763" y="457327"/>
                </a:lnTo>
                <a:lnTo>
                  <a:pt x="2555" y="457250"/>
                </a:lnTo>
                <a:close/>
              </a:path>
              <a:path w="405129" h="485775">
                <a:moveTo>
                  <a:pt x="9842" y="459470"/>
                </a:moveTo>
                <a:lnTo>
                  <a:pt x="9766" y="464570"/>
                </a:lnTo>
                <a:lnTo>
                  <a:pt x="7790" y="466605"/>
                </a:lnTo>
                <a:lnTo>
                  <a:pt x="2694" y="466830"/>
                </a:lnTo>
                <a:lnTo>
                  <a:pt x="9733" y="466830"/>
                </a:lnTo>
                <a:lnTo>
                  <a:pt x="9842" y="459470"/>
                </a:lnTo>
                <a:close/>
              </a:path>
              <a:path w="405129" h="485775">
                <a:moveTo>
                  <a:pt x="4776" y="440182"/>
                </a:moveTo>
                <a:lnTo>
                  <a:pt x="2270" y="445277"/>
                </a:lnTo>
                <a:lnTo>
                  <a:pt x="0" y="453685"/>
                </a:lnTo>
                <a:lnTo>
                  <a:pt x="377" y="462212"/>
                </a:lnTo>
                <a:lnTo>
                  <a:pt x="411" y="459329"/>
                </a:lnTo>
                <a:lnTo>
                  <a:pt x="2555" y="457250"/>
                </a:lnTo>
                <a:lnTo>
                  <a:pt x="9875" y="457250"/>
                </a:lnTo>
                <a:lnTo>
                  <a:pt x="9907" y="455119"/>
                </a:lnTo>
                <a:lnTo>
                  <a:pt x="12012" y="448361"/>
                </a:lnTo>
                <a:lnTo>
                  <a:pt x="13348" y="445691"/>
                </a:lnTo>
                <a:lnTo>
                  <a:pt x="10831" y="445691"/>
                </a:lnTo>
                <a:lnTo>
                  <a:pt x="5812" y="443223"/>
                </a:lnTo>
                <a:lnTo>
                  <a:pt x="4776" y="440182"/>
                </a:lnTo>
                <a:close/>
              </a:path>
              <a:path w="405129" h="485775">
                <a:moveTo>
                  <a:pt x="9875" y="457250"/>
                </a:moveTo>
                <a:lnTo>
                  <a:pt x="2555" y="457250"/>
                </a:lnTo>
                <a:lnTo>
                  <a:pt x="7763" y="457327"/>
                </a:lnTo>
                <a:lnTo>
                  <a:pt x="9842" y="459470"/>
                </a:lnTo>
                <a:lnTo>
                  <a:pt x="9875" y="457250"/>
                </a:lnTo>
                <a:close/>
              </a:path>
              <a:path w="405129" h="485775">
                <a:moveTo>
                  <a:pt x="10333" y="434113"/>
                </a:moveTo>
                <a:lnTo>
                  <a:pt x="7335" y="435111"/>
                </a:lnTo>
                <a:lnTo>
                  <a:pt x="6014" y="437666"/>
                </a:lnTo>
                <a:lnTo>
                  <a:pt x="4776" y="440182"/>
                </a:lnTo>
                <a:lnTo>
                  <a:pt x="5812" y="443223"/>
                </a:lnTo>
                <a:lnTo>
                  <a:pt x="10831" y="445691"/>
                </a:lnTo>
                <a:lnTo>
                  <a:pt x="13858" y="444671"/>
                </a:lnTo>
                <a:lnTo>
                  <a:pt x="16361" y="439670"/>
                </a:lnTo>
                <a:lnTo>
                  <a:pt x="15346" y="436621"/>
                </a:lnTo>
                <a:lnTo>
                  <a:pt x="10333" y="434113"/>
                </a:lnTo>
                <a:close/>
              </a:path>
              <a:path w="405129" h="485775">
                <a:moveTo>
                  <a:pt x="14434" y="443522"/>
                </a:moveTo>
                <a:lnTo>
                  <a:pt x="13858" y="444671"/>
                </a:lnTo>
                <a:lnTo>
                  <a:pt x="10831" y="445691"/>
                </a:lnTo>
                <a:lnTo>
                  <a:pt x="13348" y="445691"/>
                </a:lnTo>
                <a:lnTo>
                  <a:pt x="14434" y="443522"/>
                </a:lnTo>
                <a:close/>
              </a:path>
              <a:path w="405129" h="485775">
                <a:moveTo>
                  <a:pt x="19591" y="434113"/>
                </a:moveTo>
                <a:lnTo>
                  <a:pt x="10333" y="434113"/>
                </a:lnTo>
                <a:lnTo>
                  <a:pt x="15346" y="436621"/>
                </a:lnTo>
                <a:lnTo>
                  <a:pt x="16361" y="439670"/>
                </a:lnTo>
                <a:lnTo>
                  <a:pt x="14434" y="443522"/>
                </a:lnTo>
                <a:lnTo>
                  <a:pt x="15107" y="442177"/>
                </a:lnTo>
                <a:lnTo>
                  <a:pt x="18968" y="435111"/>
                </a:lnTo>
                <a:lnTo>
                  <a:pt x="19591" y="434113"/>
                </a:lnTo>
                <a:close/>
              </a:path>
              <a:path w="405129" h="485775">
                <a:moveTo>
                  <a:pt x="7335" y="435111"/>
                </a:moveTo>
                <a:lnTo>
                  <a:pt x="7214" y="435269"/>
                </a:lnTo>
                <a:lnTo>
                  <a:pt x="6014" y="437666"/>
                </a:lnTo>
                <a:lnTo>
                  <a:pt x="7335" y="435111"/>
                </a:lnTo>
                <a:close/>
              </a:path>
              <a:path w="405129" h="485775">
                <a:moveTo>
                  <a:pt x="20684" y="411847"/>
                </a:moveTo>
                <a:lnTo>
                  <a:pt x="18067" y="416064"/>
                </a:lnTo>
                <a:lnTo>
                  <a:pt x="13840" y="423150"/>
                </a:lnTo>
                <a:lnTo>
                  <a:pt x="9801" y="430342"/>
                </a:lnTo>
                <a:lnTo>
                  <a:pt x="7335" y="435111"/>
                </a:lnTo>
                <a:lnTo>
                  <a:pt x="10333" y="434113"/>
                </a:lnTo>
                <a:lnTo>
                  <a:pt x="19591" y="434113"/>
                </a:lnTo>
                <a:lnTo>
                  <a:pt x="23041" y="428584"/>
                </a:lnTo>
                <a:lnTo>
                  <a:pt x="27506" y="422085"/>
                </a:lnTo>
                <a:lnTo>
                  <a:pt x="29877" y="418842"/>
                </a:lnTo>
                <a:lnTo>
                  <a:pt x="26877" y="418842"/>
                </a:lnTo>
                <a:lnTo>
                  <a:pt x="21509" y="415466"/>
                </a:lnTo>
                <a:lnTo>
                  <a:pt x="20684" y="411847"/>
                </a:lnTo>
                <a:close/>
              </a:path>
              <a:path w="405129" h="485775">
                <a:moveTo>
                  <a:pt x="28333" y="405518"/>
                </a:moveTo>
                <a:lnTo>
                  <a:pt x="24631" y="406056"/>
                </a:lnTo>
                <a:lnTo>
                  <a:pt x="22415" y="409058"/>
                </a:lnTo>
                <a:lnTo>
                  <a:pt x="20684" y="411847"/>
                </a:lnTo>
                <a:lnTo>
                  <a:pt x="21509" y="415466"/>
                </a:lnTo>
                <a:lnTo>
                  <a:pt x="26877" y="418842"/>
                </a:lnTo>
                <a:lnTo>
                  <a:pt x="30307" y="418203"/>
                </a:lnTo>
                <a:lnTo>
                  <a:pt x="34098" y="413120"/>
                </a:lnTo>
                <a:lnTo>
                  <a:pt x="33561" y="409420"/>
                </a:lnTo>
                <a:lnTo>
                  <a:pt x="28333" y="405518"/>
                </a:lnTo>
                <a:close/>
              </a:path>
              <a:path w="405129" h="485775">
                <a:moveTo>
                  <a:pt x="32144" y="415741"/>
                </a:moveTo>
                <a:lnTo>
                  <a:pt x="30307" y="418203"/>
                </a:lnTo>
                <a:lnTo>
                  <a:pt x="26877" y="418842"/>
                </a:lnTo>
                <a:lnTo>
                  <a:pt x="29877" y="418842"/>
                </a:lnTo>
                <a:lnTo>
                  <a:pt x="32144" y="415741"/>
                </a:lnTo>
                <a:close/>
              </a:path>
              <a:path w="405129" h="485775">
                <a:moveTo>
                  <a:pt x="39885" y="405518"/>
                </a:moveTo>
                <a:lnTo>
                  <a:pt x="28333" y="405518"/>
                </a:lnTo>
                <a:lnTo>
                  <a:pt x="33561" y="409420"/>
                </a:lnTo>
                <a:lnTo>
                  <a:pt x="34098" y="413120"/>
                </a:lnTo>
                <a:lnTo>
                  <a:pt x="32157" y="415723"/>
                </a:lnTo>
                <a:lnTo>
                  <a:pt x="37922" y="408079"/>
                </a:lnTo>
                <a:lnTo>
                  <a:pt x="39885" y="405518"/>
                </a:lnTo>
                <a:close/>
              </a:path>
              <a:path w="405129" h="485775">
                <a:moveTo>
                  <a:pt x="22415" y="409058"/>
                </a:moveTo>
                <a:lnTo>
                  <a:pt x="20678" y="411820"/>
                </a:lnTo>
                <a:lnTo>
                  <a:pt x="22415" y="409058"/>
                </a:lnTo>
                <a:close/>
              </a:path>
              <a:path w="405129" h="485775">
                <a:moveTo>
                  <a:pt x="87208" y="319544"/>
                </a:moveTo>
                <a:lnTo>
                  <a:pt x="55866" y="361860"/>
                </a:lnTo>
                <a:lnTo>
                  <a:pt x="33287" y="392947"/>
                </a:lnTo>
                <a:lnTo>
                  <a:pt x="22415" y="409058"/>
                </a:lnTo>
                <a:lnTo>
                  <a:pt x="24631" y="406056"/>
                </a:lnTo>
                <a:lnTo>
                  <a:pt x="28333" y="405518"/>
                </a:lnTo>
                <a:lnTo>
                  <a:pt x="39885" y="405518"/>
                </a:lnTo>
                <a:lnTo>
                  <a:pt x="43756" y="400468"/>
                </a:lnTo>
                <a:lnTo>
                  <a:pt x="98999" y="329480"/>
                </a:lnTo>
                <a:lnTo>
                  <a:pt x="94725" y="329480"/>
                </a:lnTo>
                <a:lnTo>
                  <a:pt x="87915" y="324398"/>
                </a:lnTo>
                <a:lnTo>
                  <a:pt x="87208" y="319544"/>
                </a:lnTo>
                <a:close/>
              </a:path>
              <a:path w="405129" h="485775">
                <a:moveTo>
                  <a:pt x="97384" y="311997"/>
                </a:moveTo>
                <a:lnTo>
                  <a:pt x="92511" y="312595"/>
                </a:lnTo>
                <a:lnTo>
                  <a:pt x="89649" y="316269"/>
                </a:lnTo>
                <a:lnTo>
                  <a:pt x="87208" y="319544"/>
                </a:lnTo>
                <a:lnTo>
                  <a:pt x="87915" y="324398"/>
                </a:lnTo>
                <a:lnTo>
                  <a:pt x="94725" y="329480"/>
                </a:lnTo>
                <a:lnTo>
                  <a:pt x="99499" y="328840"/>
                </a:lnTo>
                <a:lnTo>
                  <a:pt x="104731" y="322145"/>
                </a:lnTo>
                <a:lnTo>
                  <a:pt x="104133" y="317271"/>
                </a:lnTo>
                <a:lnTo>
                  <a:pt x="97384" y="311997"/>
                </a:lnTo>
                <a:close/>
              </a:path>
              <a:path w="405129" h="485775">
                <a:moveTo>
                  <a:pt x="99499" y="328840"/>
                </a:moveTo>
                <a:lnTo>
                  <a:pt x="94725" y="329480"/>
                </a:lnTo>
                <a:lnTo>
                  <a:pt x="98999" y="329480"/>
                </a:lnTo>
                <a:lnTo>
                  <a:pt x="99499" y="328840"/>
                </a:lnTo>
                <a:close/>
              </a:path>
              <a:path w="405129" h="485775">
                <a:moveTo>
                  <a:pt x="102094" y="325519"/>
                </a:moveTo>
                <a:lnTo>
                  <a:pt x="99499" y="328840"/>
                </a:lnTo>
                <a:lnTo>
                  <a:pt x="102094" y="325519"/>
                </a:lnTo>
                <a:close/>
              </a:path>
              <a:path w="405129" h="485775">
                <a:moveTo>
                  <a:pt x="112699" y="311997"/>
                </a:moveTo>
                <a:lnTo>
                  <a:pt x="97384" y="311997"/>
                </a:lnTo>
                <a:lnTo>
                  <a:pt x="104133" y="317271"/>
                </a:lnTo>
                <a:lnTo>
                  <a:pt x="104731" y="322145"/>
                </a:lnTo>
                <a:lnTo>
                  <a:pt x="102154" y="325442"/>
                </a:lnTo>
                <a:lnTo>
                  <a:pt x="112699" y="311997"/>
                </a:lnTo>
                <a:close/>
              </a:path>
              <a:path w="405129" h="485775">
                <a:moveTo>
                  <a:pt x="89769" y="316107"/>
                </a:moveTo>
                <a:close/>
              </a:path>
              <a:path w="405129" h="485775">
                <a:moveTo>
                  <a:pt x="170600" y="214279"/>
                </a:moveTo>
                <a:lnTo>
                  <a:pt x="139068" y="251830"/>
                </a:lnTo>
                <a:lnTo>
                  <a:pt x="114160" y="283770"/>
                </a:lnTo>
                <a:lnTo>
                  <a:pt x="89777" y="316098"/>
                </a:lnTo>
                <a:lnTo>
                  <a:pt x="92511" y="312595"/>
                </a:lnTo>
                <a:lnTo>
                  <a:pt x="97384" y="311997"/>
                </a:lnTo>
                <a:lnTo>
                  <a:pt x="112699" y="311997"/>
                </a:lnTo>
                <a:lnTo>
                  <a:pt x="127019" y="293888"/>
                </a:lnTo>
                <a:lnTo>
                  <a:pt x="139615" y="278178"/>
                </a:lnTo>
                <a:lnTo>
                  <a:pt x="169227" y="242298"/>
                </a:lnTo>
                <a:lnTo>
                  <a:pt x="183319" y="226287"/>
                </a:lnTo>
                <a:lnTo>
                  <a:pt x="177863" y="226287"/>
                </a:lnTo>
                <a:lnTo>
                  <a:pt x="170794" y="219704"/>
                </a:lnTo>
                <a:lnTo>
                  <a:pt x="170600" y="214279"/>
                </a:lnTo>
                <a:close/>
              </a:path>
              <a:path w="405129" h="485775">
                <a:moveTo>
                  <a:pt x="182688" y="206904"/>
                </a:moveTo>
                <a:lnTo>
                  <a:pt x="177380" y="207110"/>
                </a:lnTo>
                <a:lnTo>
                  <a:pt x="173888" y="210636"/>
                </a:lnTo>
                <a:lnTo>
                  <a:pt x="170600" y="214279"/>
                </a:lnTo>
                <a:lnTo>
                  <a:pt x="170794" y="219704"/>
                </a:lnTo>
                <a:lnTo>
                  <a:pt x="177863" y="226287"/>
                </a:lnTo>
                <a:lnTo>
                  <a:pt x="183395" y="226090"/>
                </a:lnTo>
                <a:lnTo>
                  <a:pt x="189988" y="218988"/>
                </a:lnTo>
                <a:lnTo>
                  <a:pt x="189771" y="213455"/>
                </a:lnTo>
                <a:lnTo>
                  <a:pt x="182688" y="206904"/>
                </a:lnTo>
                <a:close/>
              </a:path>
              <a:path w="405129" h="485775">
                <a:moveTo>
                  <a:pt x="186704" y="222537"/>
                </a:moveTo>
                <a:lnTo>
                  <a:pt x="183395" y="226090"/>
                </a:lnTo>
                <a:lnTo>
                  <a:pt x="177863" y="226287"/>
                </a:lnTo>
                <a:lnTo>
                  <a:pt x="183319" y="226287"/>
                </a:lnTo>
                <a:lnTo>
                  <a:pt x="186704" y="222537"/>
                </a:lnTo>
                <a:close/>
              </a:path>
              <a:path w="405129" h="485775">
                <a:moveTo>
                  <a:pt x="202175" y="206904"/>
                </a:moveTo>
                <a:lnTo>
                  <a:pt x="182688" y="206904"/>
                </a:lnTo>
                <a:lnTo>
                  <a:pt x="189771" y="213455"/>
                </a:lnTo>
                <a:lnTo>
                  <a:pt x="189988" y="218988"/>
                </a:lnTo>
                <a:lnTo>
                  <a:pt x="186709" y="222531"/>
                </a:lnTo>
                <a:lnTo>
                  <a:pt x="202175" y="206904"/>
                </a:lnTo>
                <a:close/>
              </a:path>
              <a:path w="405129" h="485775">
                <a:moveTo>
                  <a:pt x="173888" y="210636"/>
                </a:moveTo>
                <a:lnTo>
                  <a:pt x="170596" y="214170"/>
                </a:lnTo>
                <a:lnTo>
                  <a:pt x="173888" y="210636"/>
                </a:lnTo>
                <a:close/>
              </a:path>
              <a:path w="405129" h="485775">
                <a:moveTo>
                  <a:pt x="177388" y="207102"/>
                </a:moveTo>
                <a:lnTo>
                  <a:pt x="177172" y="207110"/>
                </a:lnTo>
                <a:lnTo>
                  <a:pt x="173888" y="210636"/>
                </a:lnTo>
                <a:lnTo>
                  <a:pt x="177388" y="207102"/>
                </a:lnTo>
                <a:close/>
              </a:path>
              <a:path w="405129" h="485775">
                <a:moveTo>
                  <a:pt x="245300" y="147313"/>
                </a:moveTo>
                <a:lnTo>
                  <a:pt x="229506" y="159757"/>
                </a:lnTo>
                <a:lnTo>
                  <a:pt x="210195" y="175889"/>
                </a:lnTo>
                <a:lnTo>
                  <a:pt x="191569" y="192788"/>
                </a:lnTo>
                <a:lnTo>
                  <a:pt x="177388" y="207102"/>
                </a:lnTo>
                <a:lnTo>
                  <a:pt x="182688" y="206904"/>
                </a:lnTo>
                <a:lnTo>
                  <a:pt x="202175" y="206904"/>
                </a:lnTo>
                <a:lnTo>
                  <a:pt x="203848" y="205213"/>
                </a:lnTo>
                <a:lnTo>
                  <a:pt x="221994" y="188896"/>
                </a:lnTo>
                <a:lnTo>
                  <a:pt x="240855" y="173390"/>
                </a:lnTo>
                <a:lnTo>
                  <a:pt x="256298" y="161468"/>
                </a:lnTo>
                <a:lnTo>
                  <a:pt x="250619" y="160717"/>
                </a:lnTo>
                <a:lnTo>
                  <a:pt x="244580" y="152885"/>
                </a:lnTo>
                <a:lnTo>
                  <a:pt x="245300" y="147313"/>
                </a:lnTo>
                <a:close/>
              </a:path>
              <a:path w="405129" h="485775">
                <a:moveTo>
                  <a:pt x="253274" y="141163"/>
                </a:moveTo>
                <a:lnTo>
                  <a:pt x="249238" y="144210"/>
                </a:lnTo>
                <a:lnTo>
                  <a:pt x="245300" y="147313"/>
                </a:lnTo>
                <a:lnTo>
                  <a:pt x="244580" y="152885"/>
                </a:lnTo>
                <a:lnTo>
                  <a:pt x="250619" y="160717"/>
                </a:lnTo>
                <a:lnTo>
                  <a:pt x="256209" y="161468"/>
                </a:lnTo>
                <a:lnTo>
                  <a:pt x="264105" y="155501"/>
                </a:lnTo>
                <a:lnTo>
                  <a:pt x="264891" y="149874"/>
                </a:lnTo>
                <a:lnTo>
                  <a:pt x="258912" y="141951"/>
                </a:lnTo>
                <a:lnTo>
                  <a:pt x="253274" y="141163"/>
                </a:lnTo>
                <a:close/>
              </a:path>
              <a:path w="405129" h="485775">
                <a:moveTo>
                  <a:pt x="260142" y="158500"/>
                </a:moveTo>
                <a:lnTo>
                  <a:pt x="256209" y="161468"/>
                </a:lnTo>
                <a:lnTo>
                  <a:pt x="260142" y="158500"/>
                </a:lnTo>
                <a:close/>
              </a:path>
              <a:path w="405129" h="485775">
                <a:moveTo>
                  <a:pt x="282892" y="141163"/>
                </a:moveTo>
                <a:lnTo>
                  <a:pt x="253274" y="141163"/>
                </a:lnTo>
                <a:lnTo>
                  <a:pt x="258912" y="141951"/>
                </a:lnTo>
                <a:lnTo>
                  <a:pt x="264891" y="149874"/>
                </a:lnTo>
                <a:lnTo>
                  <a:pt x="264105" y="155501"/>
                </a:lnTo>
                <a:lnTo>
                  <a:pt x="278950" y="144205"/>
                </a:lnTo>
                <a:lnTo>
                  <a:pt x="282892" y="141163"/>
                </a:lnTo>
                <a:close/>
              </a:path>
              <a:path w="405129" h="485775">
                <a:moveTo>
                  <a:pt x="249238" y="144210"/>
                </a:moveTo>
                <a:lnTo>
                  <a:pt x="245309" y="147241"/>
                </a:lnTo>
                <a:lnTo>
                  <a:pt x="249238" y="144210"/>
                </a:lnTo>
                <a:close/>
              </a:path>
              <a:path w="405129" h="485775">
                <a:moveTo>
                  <a:pt x="249238" y="144210"/>
                </a:moveTo>
                <a:close/>
              </a:path>
              <a:path w="405129" h="485775">
                <a:moveTo>
                  <a:pt x="307452" y="96692"/>
                </a:moveTo>
                <a:lnTo>
                  <a:pt x="277994" y="121709"/>
                </a:lnTo>
                <a:lnTo>
                  <a:pt x="249245" y="144205"/>
                </a:lnTo>
                <a:lnTo>
                  <a:pt x="253274" y="141163"/>
                </a:lnTo>
                <a:lnTo>
                  <a:pt x="282892" y="141163"/>
                </a:lnTo>
                <a:lnTo>
                  <a:pt x="289437" y="136102"/>
                </a:lnTo>
                <a:lnTo>
                  <a:pt x="304615" y="124112"/>
                </a:lnTo>
                <a:lnTo>
                  <a:pt x="310100" y="119663"/>
                </a:lnTo>
                <a:lnTo>
                  <a:pt x="315482" y="115093"/>
                </a:lnTo>
                <a:lnTo>
                  <a:pt x="316794" y="113899"/>
                </a:lnTo>
                <a:lnTo>
                  <a:pt x="311068" y="113830"/>
                </a:lnTo>
                <a:lnTo>
                  <a:pt x="303701" y="106475"/>
                </a:lnTo>
                <a:lnTo>
                  <a:pt x="303697" y="100453"/>
                </a:lnTo>
                <a:lnTo>
                  <a:pt x="307452" y="96692"/>
                </a:lnTo>
                <a:close/>
              </a:path>
              <a:path w="405129" h="485775">
                <a:moveTo>
                  <a:pt x="320692" y="110347"/>
                </a:moveTo>
                <a:lnTo>
                  <a:pt x="316794" y="113899"/>
                </a:lnTo>
                <a:lnTo>
                  <a:pt x="316958" y="113901"/>
                </a:lnTo>
                <a:lnTo>
                  <a:pt x="320692" y="110347"/>
                </a:lnTo>
                <a:close/>
              </a:path>
              <a:path w="405129" h="485775">
                <a:moveTo>
                  <a:pt x="311384" y="92947"/>
                </a:moveTo>
                <a:lnTo>
                  <a:pt x="307408" y="96737"/>
                </a:lnTo>
                <a:lnTo>
                  <a:pt x="303697" y="100453"/>
                </a:lnTo>
                <a:lnTo>
                  <a:pt x="303701" y="106475"/>
                </a:lnTo>
                <a:lnTo>
                  <a:pt x="311068" y="113830"/>
                </a:lnTo>
                <a:lnTo>
                  <a:pt x="316794" y="113899"/>
                </a:lnTo>
                <a:lnTo>
                  <a:pt x="320695" y="110344"/>
                </a:lnTo>
                <a:lnTo>
                  <a:pt x="324382" y="106723"/>
                </a:lnTo>
                <a:lnTo>
                  <a:pt x="324505" y="106475"/>
                </a:lnTo>
                <a:lnTo>
                  <a:pt x="324647" y="100704"/>
                </a:lnTo>
                <a:lnTo>
                  <a:pt x="317404" y="93096"/>
                </a:lnTo>
                <a:lnTo>
                  <a:pt x="311384" y="92947"/>
                </a:lnTo>
                <a:close/>
              </a:path>
              <a:path w="405129" h="485775">
                <a:moveTo>
                  <a:pt x="324501" y="106605"/>
                </a:moveTo>
                <a:lnTo>
                  <a:pt x="320695" y="110344"/>
                </a:lnTo>
                <a:lnTo>
                  <a:pt x="324498" y="106723"/>
                </a:lnTo>
                <a:close/>
              </a:path>
              <a:path w="405129" h="485775">
                <a:moveTo>
                  <a:pt x="330089" y="92947"/>
                </a:moveTo>
                <a:lnTo>
                  <a:pt x="311384" y="92947"/>
                </a:lnTo>
                <a:lnTo>
                  <a:pt x="317404" y="93096"/>
                </a:lnTo>
                <a:lnTo>
                  <a:pt x="324647" y="100704"/>
                </a:lnTo>
                <a:lnTo>
                  <a:pt x="324501" y="106605"/>
                </a:lnTo>
                <a:lnTo>
                  <a:pt x="326000" y="105133"/>
                </a:lnTo>
                <a:lnTo>
                  <a:pt x="331097" y="99689"/>
                </a:lnTo>
                <a:lnTo>
                  <a:pt x="335863" y="93963"/>
                </a:lnTo>
                <a:lnTo>
                  <a:pt x="336055" y="93693"/>
                </a:lnTo>
                <a:lnTo>
                  <a:pt x="331238" y="93693"/>
                </a:lnTo>
                <a:lnTo>
                  <a:pt x="330089" y="92947"/>
                </a:lnTo>
                <a:close/>
              </a:path>
              <a:path w="405129" h="485775">
                <a:moveTo>
                  <a:pt x="323860" y="77337"/>
                </a:moveTo>
                <a:lnTo>
                  <a:pt x="320187" y="82522"/>
                </a:lnTo>
                <a:lnTo>
                  <a:pt x="316146" y="87458"/>
                </a:lnTo>
                <a:lnTo>
                  <a:pt x="311558" y="92481"/>
                </a:lnTo>
                <a:lnTo>
                  <a:pt x="307452" y="96692"/>
                </a:lnTo>
                <a:lnTo>
                  <a:pt x="311384" y="92947"/>
                </a:lnTo>
                <a:lnTo>
                  <a:pt x="330089" y="92947"/>
                </a:lnTo>
                <a:lnTo>
                  <a:pt x="322229" y="87852"/>
                </a:lnTo>
                <a:lnTo>
                  <a:pt x="320945" y="81833"/>
                </a:lnTo>
                <a:lnTo>
                  <a:pt x="323860" y="77337"/>
                </a:lnTo>
                <a:close/>
              </a:path>
              <a:path w="405129" h="485775">
                <a:moveTo>
                  <a:pt x="332804" y="71541"/>
                </a:moveTo>
                <a:lnTo>
                  <a:pt x="326786" y="72825"/>
                </a:lnTo>
                <a:lnTo>
                  <a:pt x="320945" y="81833"/>
                </a:lnTo>
                <a:lnTo>
                  <a:pt x="322229" y="87852"/>
                </a:lnTo>
                <a:lnTo>
                  <a:pt x="331238" y="93693"/>
                </a:lnTo>
                <a:lnTo>
                  <a:pt x="336918" y="92481"/>
                </a:lnTo>
                <a:lnTo>
                  <a:pt x="340211" y="87852"/>
                </a:lnTo>
                <a:lnTo>
                  <a:pt x="343098" y="83400"/>
                </a:lnTo>
                <a:lnTo>
                  <a:pt x="341814" y="77381"/>
                </a:lnTo>
                <a:lnTo>
                  <a:pt x="332804" y="71541"/>
                </a:lnTo>
                <a:close/>
              </a:path>
              <a:path w="405129" h="485775">
                <a:moveTo>
                  <a:pt x="336918" y="92481"/>
                </a:moveTo>
                <a:lnTo>
                  <a:pt x="331238" y="93693"/>
                </a:lnTo>
                <a:lnTo>
                  <a:pt x="336055" y="93693"/>
                </a:lnTo>
                <a:lnTo>
                  <a:pt x="336918" y="92481"/>
                </a:lnTo>
                <a:close/>
              </a:path>
              <a:path w="405129" h="485775">
                <a:moveTo>
                  <a:pt x="340177" y="87905"/>
                </a:moveTo>
                <a:lnTo>
                  <a:pt x="336918" y="92481"/>
                </a:lnTo>
                <a:lnTo>
                  <a:pt x="337257" y="92409"/>
                </a:lnTo>
                <a:lnTo>
                  <a:pt x="340177" y="87905"/>
                </a:lnTo>
                <a:close/>
              </a:path>
              <a:path w="405129" h="485775">
                <a:moveTo>
                  <a:pt x="339363" y="71541"/>
                </a:moveTo>
                <a:lnTo>
                  <a:pt x="332804" y="71541"/>
                </a:lnTo>
                <a:lnTo>
                  <a:pt x="341814" y="77381"/>
                </a:lnTo>
                <a:lnTo>
                  <a:pt x="343098" y="83400"/>
                </a:lnTo>
                <a:lnTo>
                  <a:pt x="340176" y="87905"/>
                </a:lnTo>
                <a:lnTo>
                  <a:pt x="344229" y="81656"/>
                </a:lnTo>
                <a:lnTo>
                  <a:pt x="348395" y="75481"/>
                </a:lnTo>
                <a:lnTo>
                  <a:pt x="349021" y="74583"/>
                </a:lnTo>
                <a:lnTo>
                  <a:pt x="343230" y="74583"/>
                </a:lnTo>
                <a:lnTo>
                  <a:pt x="339363" y="71541"/>
                </a:lnTo>
                <a:close/>
              </a:path>
              <a:path w="405129" h="485775">
                <a:moveTo>
                  <a:pt x="346245" y="53471"/>
                </a:moveTo>
                <a:lnTo>
                  <a:pt x="340660" y="54302"/>
                </a:lnTo>
                <a:lnTo>
                  <a:pt x="334383" y="62279"/>
                </a:lnTo>
                <a:lnTo>
                  <a:pt x="335086" y="68176"/>
                </a:lnTo>
                <a:lnTo>
                  <a:pt x="343230" y="74583"/>
                </a:lnTo>
                <a:lnTo>
                  <a:pt x="349126" y="73879"/>
                </a:lnTo>
                <a:lnTo>
                  <a:pt x="352654" y="69371"/>
                </a:lnTo>
                <a:lnTo>
                  <a:pt x="355616" y="65120"/>
                </a:lnTo>
                <a:lnTo>
                  <a:pt x="354572" y="59274"/>
                </a:lnTo>
                <a:lnTo>
                  <a:pt x="346245" y="53471"/>
                </a:lnTo>
                <a:close/>
              </a:path>
              <a:path w="405129" h="485775">
                <a:moveTo>
                  <a:pt x="352654" y="69372"/>
                </a:moveTo>
                <a:lnTo>
                  <a:pt x="349126" y="73879"/>
                </a:lnTo>
                <a:lnTo>
                  <a:pt x="343230" y="74583"/>
                </a:lnTo>
                <a:lnTo>
                  <a:pt x="349021" y="74583"/>
                </a:lnTo>
                <a:lnTo>
                  <a:pt x="352654" y="69372"/>
                </a:lnTo>
                <a:close/>
              </a:path>
              <a:path w="405129" h="485775">
                <a:moveTo>
                  <a:pt x="335215" y="61221"/>
                </a:moveTo>
                <a:lnTo>
                  <a:pt x="332733" y="64374"/>
                </a:lnTo>
                <a:lnTo>
                  <a:pt x="328136" y="70744"/>
                </a:lnTo>
                <a:lnTo>
                  <a:pt x="326786" y="72825"/>
                </a:lnTo>
                <a:lnTo>
                  <a:pt x="332804" y="71541"/>
                </a:lnTo>
                <a:lnTo>
                  <a:pt x="339363" y="71541"/>
                </a:lnTo>
                <a:lnTo>
                  <a:pt x="335086" y="68176"/>
                </a:lnTo>
                <a:lnTo>
                  <a:pt x="334383" y="62279"/>
                </a:lnTo>
                <a:lnTo>
                  <a:pt x="335215" y="61221"/>
                </a:lnTo>
                <a:close/>
              </a:path>
              <a:path w="405129" h="485775">
                <a:moveTo>
                  <a:pt x="354488" y="53471"/>
                </a:moveTo>
                <a:lnTo>
                  <a:pt x="346245" y="53471"/>
                </a:lnTo>
                <a:lnTo>
                  <a:pt x="354572" y="59274"/>
                </a:lnTo>
                <a:lnTo>
                  <a:pt x="355616" y="65120"/>
                </a:lnTo>
                <a:lnTo>
                  <a:pt x="356887" y="63296"/>
                </a:lnTo>
                <a:lnTo>
                  <a:pt x="361332" y="57369"/>
                </a:lnTo>
                <a:lnTo>
                  <a:pt x="362682" y="55711"/>
                </a:lnTo>
                <a:lnTo>
                  <a:pt x="356848" y="55711"/>
                </a:lnTo>
                <a:lnTo>
                  <a:pt x="354488" y="53471"/>
                </a:lnTo>
                <a:close/>
              </a:path>
              <a:path w="405129" h="485775">
                <a:moveTo>
                  <a:pt x="349803" y="43709"/>
                </a:moveTo>
                <a:lnTo>
                  <a:pt x="347519" y="46129"/>
                </a:lnTo>
                <a:lnTo>
                  <a:pt x="342474" y="51994"/>
                </a:lnTo>
                <a:lnTo>
                  <a:pt x="335215" y="61221"/>
                </a:lnTo>
                <a:lnTo>
                  <a:pt x="340660" y="54302"/>
                </a:lnTo>
                <a:lnTo>
                  <a:pt x="346245" y="53471"/>
                </a:lnTo>
                <a:lnTo>
                  <a:pt x="354488" y="53471"/>
                </a:lnTo>
                <a:lnTo>
                  <a:pt x="349947" y="49161"/>
                </a:lnTo>
                <a:lnTo>
                  <a:pt x="349803" y="43709"/>
                </a:lnTo>
                <a:close/>
              </a:path>
              <a:path w="405129" h="485775">
                <a:moveTo>
                  <a:pt x="361273" y="36664"/>
                </a:moveTo>
                <a:lnTo>
                  <a:pt x="356179" y="36991"/>
                </a:lnTo>
                <a:lnTo>
                  <a:pt x="349804" y="43708"/>
                </a:lnTo>
                <a:lnTo>
                  <a:pt x="349947" y="49161"/>
                </a:lnTo>
                <a:lnTo>
                  <a:pt x="356848" y="55711"/>
                </a:lnTo>
                <a:lnTo>
                  <a:pt x="362300" y="55568"/>
                </a:lnTo>
                <a:lnTo>
                  <a:pt x="365869" y="51795"/>
                </a:lnTo>
                <a:lnTo>
                  <a:pt x="369012" y="47935"/>
                </a:lnTo>
                <a:lnTo>
                  <a:pt x="368454" y="42510"/>
                </a:lnTo>
                <a:lnTo>
                  <a:pt x="361273" y="36664"/>
                </a:lnTo>
                <a:close/>
              </a:path>
              <a:path w="405129" h="485775">
                <a:moveTo>
                  <a:pt x="369012" y="47935"/>
                </a:moveTo>
                <a:lnTo>
                  <a:pt x="365869" y="51795"/>
                </a:lnTo>
                <a:lnTo>
                  <a:pt x="362300" y="55568"/>
                </a:lnTo>
                <a:lnTo>
                  <a:pt x="356848" y="55711"/>
                </a:lnTo>
                <a:lnTo>
                  <a:pt x="362682" y="55711"/>
                </a:lnTo>
                <a:lnTo>
                  <a:pt x="369012" y="47935"/>
                </a:lnTo>
                <a:close/>
              </a:path>
              <a:path w="405129" h="485775">
                <a:moveTo>
                  <a:pt x="369631" y="36664"/>
                </a:moveTo>
                <a:lnTo>
                  <a:pt x="361273" y="36664"/>
                </a:lnTo>
                <a:lnTo>
                  <a:pt x="368454" y="42510"/>
                </a:lnTo>
                <a:lnTo>
                  <a:pt x="369012" y="47935"/>
                </a:lnTo>
                <a:lnTo>
                  <a:pt x="370601" y="45992"/>
                </a:lnTo>
                <a:lnTo>
                  <a:pt x="375146" y="40787"/>
                </a:lnTo>
                <a:lnTo>
                  <a:pt x="376915" y="38917"/>
                </a:lnTo>
                <a:lnTo>
                  <a:pt x="371603" y="38762"/>
                </a:lnTo>
                <a:lnTo>
                  <a:pt x="369631" y="36664"/>
                </a:lnTo>
                <a:close/>
              </a:path>
              <a:path w="405129" h="485775">
                <a:moveTo>
                  <a:pt x="372105" y="21739"/>
                </a:moveTo>
                <a:lnTo>
                  <a:pt x="368992" y="24573"/>
                </a:lnTo>
                <a:lnTo>
                  <a:pt x="365847" y="27528"/>
                </a:lnTo>
                <a:lnTo>
                  <a:pt x="365721" y="32502"/>
                </a:lnTo>
                <a:lnTo>
                  <a:pt x="371603" y="38762"/>
                </a:lnTo>
                <a:lnTo>
                  <a:pt x="376548" y="38917"/>
                </a:lnTo>
                <a:lnTo>
                  <a:pt x="379956" y="35702"/>
                </a:lnTo>
                <a:lnTo>
                  <a:pt x="382940" y="32502"/>
                </a:lnTo>
                <a:lnTo>
                  <a:pt x="382815" y="27528"/>
                </a:lnTo>
                <a:lnTo>
                  <a:pt x="376731" y="21772"/>
                </a:lnTo>
                <a:lnTo>
                  <a:pt x="372105" y="21739"/>
                </a:lnTo>
                <a:close/>
              </a:path>
              <a:path w="405129" h="485775">
                <a:moveTo>
                  <a:pt x="382982" y="32458"/>
                </a:moveTo>
                <a:lnTo>
                  <a:pt x="379956" y="35702"/>
                </a:lnTo>
                <a:lnTo>
                  <a:pt x="376548" y="38917"/>
                </a:lnTo>
                <a:lnTo>
                  <a:pt x="376915" y="38917"/>
                </a:lnTo>
                <a:lnTo>
                  <a:pt x="382983" y="32502"/>
                </a:lnTo>
                <a:close/>
              </a:path>
              <a:path w="405129" h="485775">
                <a:moveTo>
                  <a:pt x="368992" y="24573"/>
                </a:moveTo>
                <a:lnTo>
                  <a:pt x="363548" y="29573"/>
                </a:lnTo>
                <a:lnTo>
                  <a:pt x="358227" y="34833"/>
                </a:lnTo>
                <a:lnTo>
                  <a:pt x="356179" y="36991"/>
                </a:lnTo>
                <a:lnTo>
                  <a:pt x="361273" y="36664"/>
                </a:lnTo>
                <a:lnTo>
                  <a:pt x="369631" y="36664"/>
                </a:lnTo>
                <a:lnTo>
                  <a:pt x="365721" y="32502"/>
                </a:lnTo>
                <a:lnTo>
                  <a:pt x="365847" y="27528"/>
                </a:lnTo>
                <a:lnTo>
                  <a:pt x="368992" y="24573"/>
                </a:lnTo>
                <a:close/>
              </a:path>
              <a:path w="405129" h="485775">
                <a:moveTo>
                  <a:pt x="400753" y="0"/>
                </a:moveTo>
                <a:lnTo>
                  <a:pt x="372105" y="21739"/>
                </a:lnTo>
                <a:lnTo>
                  <a:pt x="376731" y="21772"/>
                </a:lnTo>
                <a:lnTo>
                  <a:pt x="382815" y="27528"/>
                </a:lnTo>
                <a:lnTo>
                  <a:pt x="382888" y="29078"/>
                </a:lnTo>
                <a:lnTo>
                  <a:pt x="382982" y="32458"/>
                </a:lnTo>
                <a:lnTo>
                  <a:pt x="386134" y="29078"/>
                </a:lnTo>
                <a:lnTo>
                  <a:pt x="392085" y="22247"/>
                </a:lnTo>
                <a:lnTo>
                  <a:pt x="397834" y="15243"/>
                </a:lnTo>
                <a:lnTo>
                  <a:pt x="403404" y="8099"/>
                </a:lnTo>
                <a:lnTo>
                  <a:pt x="405024" y="5975"/>
                </a:lnTo>
                <a:lnTo>
                  <a:pt x="404614" y="2941"/>
                </a:lnTo>
                <a:lnTo>
                  <a:pt x="400753" y="0"/>
                </a:lnTo>
                <a:close/>
              </a:path>
              <a:path w="405129" h="485775">
                <a:moveTo>
                  <a:pt x="368992" y="24573"/>
                </a:moveTo>
                <a:close/>
              </a:path>
              <a:path w="405129" h="485775">
                <a:moveTo>
                  <a:pt x="372078" y="21738"/>
                </a:moveTo>
                <a:lnTo>
                  <a:pt x="368992" y="24573"/>
                </a:lnTo>
                <a:lnTo>
                  <a:pt x="372068" y="21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8" name="object 58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631956" y="6006373"/>
            <a:ext cx="365860" cy="476250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939664" y="5612998"/>
            <a:ext cx="529486" cy="22478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1075" y="1523521"/>
            <a:ext cx="1801495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45"/>
              <a:t>DFA</a:t>
            </a:r>
            <a:r>
              <a:rPr dirty="0" spc="-15"/>
              <a:t> </a:t>
            </a:r>
            <a:r>
              <a:rPr dirty="0" spc="-5"/>
              <a:t>to</a:t>
            </a:r>
            <a:r>
              <a:rPr dirty="0" spc="-25"/>
              <a:t> </a:t>
            </a:r>
            <a:r>
              <a:rPr dirty="0" spc="-45"/>
              <a:t>NFA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8375" y="2306401"/>
            <a:ext cx="8818245" cy="93281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5400" marR="17780">
              <a:lnSpc>
                <a:spcPct val="102899"/>
              </a:lnSpc>
              <a:spcBef>
                <a:spcPts val="65"/>
              </a:spcBef>
            </a:pPr>
            <a:r>
              <a:rPr dirty="0" sz="1950" spc="10">
                <a:latin typeface="Calibri"/>
                <a:cs typeface="Calibri"/>
              </a:rPr>
              <a:t>The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formal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conversion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-20">
                <a:latin typeface="Calibri"/>
                <a:cs typeface="Calibri"/>
              </a:rPr>
              <a:t>DFA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to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an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-20">
                <a:latin typeface="Calibri"/>
                <a:cs typeface="Calibri"/>
              </a:rPr>
              <a:t>NFA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done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as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follows: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Let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 spc="30">
                <a:latin typeface="Times New Roman"/>
                <a:cs typeface="Times New Roman"/>
              </a:rPr>
              <a:t>M</a:t>
            </a:r>
            <a:r>
              <a:rPr dirty="0" sz="1950" spc="-25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=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Q,</a:t>
            </a:r>
            <a:r>
              <a:rPr dirty="0" sz="1950" spc="20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Σ</a:t>
            </a:r>
            <a:r>
              <a:rPr dirty="0" sz="1950" spc="10" i="1">
                <a:latin typeface="Times New Roman"/>
                <a:cs typeface="Times New Roman"/>
              </a:rPr>
              <a:t>, </a:t>
            </a:r>
            <a:r>
              <a:rPr dirty="0" sz="1950" spc="5" i="1">
                <a:latin typeface="Times New Roman"/>
                <a:cs typeface="Times New Roman"/>
              </a:rPr>
              <a:t>δ,</a:t>
            </a:r>
            <a:r>
              <a:rPr dirty="0" sz="1950" i="1">
                <a:latin typeface="Times New Roman"/>
                <a:cs typeface="Times New Roman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q,</a:t>
            </a:r>
            <a:r>
              <a:rPr dirty="0" sz="1950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F</a:t>
            </a:r>
            <a:r>
              <a:rPr dirty="0" sz="1950" spc="10">
                <a:latin typeface="Calibri"/>
                <a:cs typeface="Calibri"/>
              </a:rPr>
              <a:t>)</a:t>
            </a:r>
            <a:r>
              <a:rPr dirty="0" sz="1950" spc="-1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be </a:t>
            </a:r>
            <a:r>
              <a:rPr dirty="0" sz="1950" spc="-4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90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DFA.</a:t>
            </a:r>
            <a:r>
              <a:rPr dirty="0" sz="1950" spc="8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Recall</a:t>
            </a:r>
            <a:r>
              <a:rPr dirty="0" sz="1950" spc="9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that</a:t>
            </a:r>
            <a:r>
              <a:rPr dirty="0" sz="1950" spc="85">
                <a:latin typeface="Calibri"/>
                <a:cs typeface="Calibri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δ</a:t>
            </a:r>
            <a:r>
              <a:rPr dirty="0" sz="1950" spc="50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9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9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function</a:t>
            </a:r>
            <a:r>
              <a:rPr dirty="0" sz="1950" spc="95">
                <a:latin typeface="Calibri"/>
                <a:cs typeface="Calibri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δ</a:t>
            </a:r>
            <a:r>
              <a:rPr dirty="0" sz="1950" spc="50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:</a:t>
            </a:r>
            <a:r>
              <a:rPr dirty="0" sz="1950" spc="100">
                <a:latin typeface="Calibri"/>
                <a:cs typeface="Calibri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Q</a:t>
            </a:r>
            <a:r>
              <a:rPr dirty="0" sz="1950" spc="55" i="1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SimSun"/>
                <a:cs typeface="SimSun"/>
              </a:rPr>
              <a:t>×</a:t>
            </a:r>
            <a:r>
              <a:rPr dirty="0" sz="1950" spc="-450">
                <a:latin typeface="SimSun"/>
                <a:cs typeface="SimSu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Σ</a:t>
            </a:r>
            <a:r>
              <a:rPr dirty="0" sz="1950" spc="55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Times New Roman"/>
                <a:cs typeface="Times New Roman"/>
              </a:rPr>
              <a:t>→</a:t>
            </a:r>
            <a:r>
              <a:rPr dirty="0" sz="1950" spc="50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sz="1950" spc="10">
                <a:latin typeface="Calibri"/>
                <a:cs typeface="Calibri"/>
              </a:rPr>
              <a:t>.</a:t>
            </a:r>
            <a:r>
              <a:rPr dirty="0" sz="1950" spc="95">
                <a:latin typeface="Calibri"/>
                <a:cs typeface="Calibri"/>
              </a:rPr>
              <a:t> </a:t>
            </a:r>
            <a:r>
              <a:rPr dirty="0" sz="1950" spc="-15">
                <a:latin typeface="Calibri"/>
                <a:cs typeface="Calibri"/>
              </a:rPr>
              <a:t>We</a:t>
            </a:r>
            <a:r>
              <a:rPr dirty="0" sz="1950" spc="9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define</a:t>
            </a:r>
            <a:r>
              <a:rPr dirty="0" sz="1950" spc="10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9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function</a:t>
            </a:r>
            <a:r>
              <a:rPr dirty="0" sz="1950" spc="100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δ′</a:t>
            </a:r>
            <a:r>
              <a:rPr dirty="0" sz="1950" spc="70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:</a:t>
            </a:r>
            <a:r>
              <a:rPr dirty="0" sz="1950" spc="90">
                <a:latin typeface="Calibri"/>
                <a:cs typeface="Calibri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Q</a:t>
            </a:r>
            <a:r>
              <a:rPr dirty="0" sz="1950" spc="50" i="1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SimSun"/>
                <a:cs typeface="SimSun"/>
              </a:rPr>
              <a:t>×</a:t>
            </a:r>
            <a:r>
              <a:rPr dirty="0" sz="1950" spc="-445">
                <a:latin typeface="SimSun"/>
                <a:cs typeface="SimSun"/>
              </a:rPr>
              <a:t> </a:t>
            </a:r>
            <a:r>
              <a:rPr dirty="0" sz="1950" spc="20">
                <a:latin typeface="Times New Roman"/>
                <a:cs typeface="Times New Roman"/>
              </a:rPr>
              <a:t>Σ</a:t>
            </a:r>
            <a:r>
              <a:rPr dirty="0" baseline="-21367" sz="1950" spc="30" i="1">
                <a:latin typeface="Times New Roman"/>
                <a:cs typeface="Times New Roman"/>
              </a:rPr>
              <a:t>ϵ</a:t>
            </a:r>
            <a:endParaRPr baseline="-21367" sz="19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5"/>
              </a:spcBef>
            </a:pPr>
            <a:r>
              <a:rPr dirty="0" sz="1950" spc="35" i="1">
                <a:latin typeface="Times New Roman"/>
                <a:cs typeface="Times New Roman"/>
              </a:rPr>
              <a:t>→</a:t>
            </a:r>
            <a:r>
              <a:rPr dirty="0" sz="1950" spc="-45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P(Q)</a:t>
            </a:r>
            <a:r>
              <a:rPr dirty="0" sz="1950" spc="-20" i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as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follows.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For any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r</a:t>
            </a:r>
            <a:r>
              <a:rPr dirty="0" sz="1950" spc="-30" i="1">
                <a:latin typeface="Times New Roman"/>
                <a:cs typeface="Times New Roman"/>
              </a:rPr>
              <a:t> </a:t>
            </a:r>
            <a:r>
              <a:rPr dirty="0" sz="1950" spc="35">
                <a:latin typeface="Microsoft YaHei"/>
                <a:cs typeface="Microsoft YaHei"/>
              </a:rPr>
              <a:t>∈</a:t>
            </a:r>
            <a:r>
              <a:rPr dirty="0" sz="1950" spc="-130">
                <a:latin typeface="Microsoft YaHei"/>
                <a:cs typeface="Microsoft YaHei"/>
              </a:rPr>
              <a:t> </a:t>
            </a:r>
            <a:r>
              <a:rPr dirty="0" sz="1950" spc="25" i="1">
                <a:latin typeface="Times New Roman"/>
                <a:cs typeface="Times New Roman"/>
              </a:rPr>
              <a:t>Q</a:t>
            </a:r>
            <a:r>
              <a:rPr dirty="0" sz="1950" spc="5" i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and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for</a:t>
            </a:r>
            <a:r>
              <a:rPr dirty="0" sz="1950">
                <a:latin typeface="Calibri"/>
                <a:cs typeface="Calibri"/>
              </a:rPr>
              <a:t> any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a</a:t>
            </a:r>
            <a:r>
              <a:rPr dirty="0" sz="1950" spc="-25" i="1">
                <a:latin typeface="Times New Roman"/>
                <a:cs typeface="Times New Roman"/>
              </a:rPr>
              <a:t> </a:t>
            </a:r>
            <a:r>
              <a:rPr dirty="0" sz="1950" spc="35">
                <a:latin typeface="Microsoft YaHei"/>
                <a:cs typeface="Microsoft YaHei"/>
              </a:rPr>
              <a:t>∈</a:t>
            </a:r>
            <a:r>
              <a:rPr dirty="0" sz="1950" spc="-130">
                <a:latin typeface="Microsoft YaHei"/>
                <a:cs typeface="Microsoft YaHei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Σ</a:t>
            </a:r>
            <a:r>
              <a:rPr dirty="0" baseline="-21367" sz="1950" spc="15" i="1">
                <a:latin typeface="Times New Roman"/>
                <a:cs typeface="Times New Roman"/>
              </a:rPr>
              <a:t>ϵ</a:t>
            </a:r>
            <a:r>
              <a:rPr dirty="0" baseline="-21367" sz="1950" spc="217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,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75" y="4726300"/>
            <a:ext cx="8844915" cy="9328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38100" marR="30480">
              <a:lnSpc>
                <a:spcPct val="101800"/>
              </a:lnSpc>
              <a:spcBef>
                <a:spcPts val="90"/>
              </a:spcBef>
            </a:pPr>
            <a:r>
              <a:rPr dirty="0" sz="1950" spc="10">
                <a:latin typeface="Calibri"/>
                <a:cs typeface="Calibri"/>
              </a:rPr>
              <a:t>Then </a:t>
            </a:r>
            <a:r>
              <a:rPr dirty="0" sz="1950" spc="20">
                <a:latin typeface="Times New Roman"/>
                <a:cs typeface="Times New Roman"/>
              </a:rPr>
              <a:t>N </a:t>
            </a:r>
            <a:r>
              <a:rPr dirty="0" sz="1950" spc="15">
                <a:latin typeface="Calibri"/>
                <a:cs typeface="Calibri"/>
              </a:rPr>
              <a:t>= </a:t>
            </a:r>
            <a:r>
              <a:rPr dirty="0" sz="1950" spc="5">
                <a:latin typeface="Calibri"/>
                <a:cs typeface="Calibri"/>
              </a:rPr>
              <a:t>(</a:t>
            </a:r>
            <a:r>
              <a:rPr dirty="0" sz="1950" spc="5" i="1">
                <a:latin typeface="Times New Roman"/>
                <a:cs typeface="Times New Roman"/>
              </a:rPr>
              <a:t>Q, </a:t>
            </a:r>
            <a:r>
              <a:rPr dirty="0" sz="1950" spc="10">
                <a:latin typeface="Times New Roman"/>
                <a:cs typeface="Times New Roman"/>
              </a:rPr>
              <a:t>Σ</a:t>
            </a:r>
            <a:r>
              <a:rPr dirty="0" sz="1950" spc="10" i="1">
                <a:latin typeface="Times New Roman"/>
                <a:cs typeface="Times New Roman"/>
              </a:rPr>
              <a:t>, </a:t>
            </a:r>
            <a:r>
              <a:rPr dirty="0" sz="1950" spc="80" i="1">
                <a:latin typeface="Times New Roman"/>
                <a:cs typeface="Times New Roman"/>
              </a:rPr>
              <a:t>δ</a:t>
            </a:r>
            <a:r>
              <a:rPr dirty="0" baseline="28735" sz="2175" spc="120">
                <a:latin typeface="Cambria Math"/>
                <a:cs typeface="Cambria Math"/>
              </a:rPr>
              <a:t>′</a:t>
            </a:r>
            <a:r>
              <a:rPr dirty="0" sz="1950" spc="80" i="1">
                <a:latin typeface="Times New Roman"/>
                <a:cs typeface="Times New Roman"/>
              </a:rPr>
              <a:t>, </a:t>
            </a:r>
            <a:r>
              <a:rPr dirty="0" sz="1950" spc="10" i="1">
                <a:latin typeface="Times New Roman"/>
                <a:cs typeface="Times New Roman"/>
              </a:rPr>
              <a:t>q, </a:t>
            </a:r>
            <a:r>
              <a:rPr dirty="0" sz="1950" spc="15" i="1">
                <a:latin typeface="Times New Roman"/>
                <a:cs typeface="Times New Roman"/>
              </a:rPr>
              <a:t>F</a:t>
            </a:r>
            <a:r>
              <a:rPr dirty="0" sz="1950" spc="15">
                <a:latin typeface="Calibri"/>
                <a:cs typeface="Calibri"/>
              </a:rPr>
              <a:t>) </a:t>
            </a:r>
            <a:r>
              <a:rPr dirty="0" sz="1950" spc="5">
                <a:latin typeface="Calibri"/>
                <a:cs typeface="Calibri"/>
              </a:rPr>
              <a:t>is </a:t>
            </a:r>
            <a:r>
              <a:rPr dirty="0" sz="1950" spc="15">
                <a:latin typeface="Calibri"/>
                <a:cs typeface="Calibri"/>
              </a:rPr>
              <a:t>an </a:t>
            </a:r>
            <a:r>
              <a:rPr dirty="0" sz="1950" spc="-10">
                <a:latin typeface="Calibri"/>
                <a:cs typeface="Calibri"/>
              </a:rPr>
              <a:t>NFA, </a:t>
            </a:r>
            <a:r>
              <a:rPr dirty="0" sz="1950" spc="20">
                <a:latin typeface="Calibri"/>
                <a:cs typeface="Calibri"/>
              </a:rPr>
              <a:t>whose </a:t>
            </a:r>
            <a:r>
              <a:rPr dirty="0" sz="1950" spc="10">
                <a:latin typeface="Calibri"/>
                <a:cs typeface="Calibri"/>
              </a:rPr>
              <a:t>behavior </a:t>
            </a:r>
            <a:r>
              <a:rPr dirty="0" sz="1950" spc="5">
                <a:latin typeface="Calibri"/>
                <a:cs typeface="Calibri"/>
              </a:rPr>
              <a:t>is </a:t>
            </a:r>
            <a:r>
              <a:rPr dirty="0" sz="1950">
                <a:latin typeface="Calibri"/>
                <a:cs typeface="Calibri"/>
              </a:rPr>
              <a:t>exactly </a:t>
            </a:r>
            <a:r>
              <a:rPr dirty="0" sz="1950" spc="15">
                <a:latin typeface="Calibri"/>
                <a:cs typeface="Calibri"/>
              </a:rPr>
              <a:t>the same </a:t>
            </a:r>
            <a:r>
              <a:rPr dirty="0" sz="1950" spc="10">
                <a:latin typeface="Calibri"/>
                <a:cs typeface="Calibri"/>
              </a:rPr>
              <a:t>as that of </a:t>
            </a:r>
            <a:r>
              <a:rPr dirty="0" sz="1950" spc="15">
                <a:latin typeface="Calibri"/>
                <a:cs typeface="Calibri"/>
              </a:rPr>
              <a:t>the 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-20">
                <a:latin typeface="Calibri"/>
                <a:cs typeface="Calibri"/>
              </a:rPr>
              <a:t>DFA </a:t>
            </a:r>
            <a:r>
              <a:rPr dirty="0" sz="1950" spc="10">
                <a:latin typeface="Times New Roman"/>
                <a:cs typeface="Times New Roman"/>
              </a:rPr>
              <a:t>M</a:t>
            </a:r>
            <a:r>
              <a:rPr dirty="0" sz="1950" spc="10">
                <a:latin typeface="Calibri"/>
                <a:cs typeface="Calibri"/>
              </a:rPr>
              <a:t>; </a:t>
            </a:r>
            <a:r>
              <a:rPr dirty="0" sz="1950" spc="15">
                <a:latin typeface="Calibri"/>
                <a:cs typeface="Calibri"/>
              </a:rPr>
              <a:t>the </a:t>
            </a:r>
            <a:r>
              <a:rPr dirty="0" sz="1950" spc="10">
                <a:latin typeface="Calibri"/>
                <a:cs typeface="Calibri"/>
              </a:rPr>
              <a:t>easiest </a:t>
            </a:r>
            <a:r>
              <a:rPr dirty="0" sz="1950" spc="-5">
                <a:latin typeface="Calibri"/>
                <a:cs typeface="Calibri"/>
              </a:rPr>
              <a:t>way </a:t>
            </a:r>
            <a:r>
              <a:rPr dirty="0" sz="1950">
                <a:latin typeface="Calibri"/>
                <a:cs typeface="Calibri"/>
              </a:rPr>
              <a:t>to </a:t>
            </a:r>
            <a:r>
              <a:rPr dirty="0" sz="1950" spc="15">
                <a:latin typeface="Calibri"/>
                <a:cs typeface="Calibri"/>
              </a:rPr>
              <a:t>see </a:t>
            </a:r>
            <a:r>
              <a:rPr dirty="0" sz="1950" spc="10">
                <a:latin typeface="Calibri"/>
                <a:cs typeface="Calibri"/>
              </a:rPr>
              <a:t>this </a:t>
            </a:r>
            <a:r>
              <a:rPr dirty="0" sz="1950" spc="5">
                <a:latin typeface="Calibri"/>
                <a:cs typeface="Calibri"/>
              </a:rPr>
              <a:t>is by </a:t>
            </a:r>
            <a:r>
              <a:rPr dirty="0" sz="1950" spc="15">
                <a:latin typeface="Calibri"/>
                <a:cs typeface="Calibri"/>
              </a:rPr>
              <a:t>observing </a:t>
            </a:r>
            <a:r>
              <a:rPr dirty="0" sz="1950" spc="10">
                <a:latin typeface="Calibri"/>
                <a:cs typeface="Calibri"/>
              </a:rPr>
              <a:t>that </a:t>
            </a:r>
            <a:r>
              <a:rPr dirty="0" sz="1950" spc="15">
                <a:latin typeface="Calibri"/>
                <a:cs typeface="Calibri"/>
              </a:rPr>
              <a:t>the </a:t>
            </a:r>
            <a:r>
              <a:rPr dirty="0" sz="1950" spc="-10">
                <a:latin typeface="Calibri"/>
                <a:cs typeface="Calibri"/>
              </a:rPr>
              <a:t>state </a:t>
            </a:r>
            <a:r>
              <a:rPr dirty="0" sz="1950" spc="5">
                <a:latin typeface="Calibri"/>
                <a:cs typeface="Calibri"/>
              </a:rPr>
              <a:t>diagrams </a:t>
            </a:r>
            <a:r>
              <a:rPr dirty="0" sz="1950" spc="10">
                <a:latin typeface="Calibri"/>
                <a:cs typeface="Calibri"/>
              </a:rPr>
              <a:t>of </a:t>
            </a:r>
            <a:r>
              <a:rPr dirty="0" sz="1950" spc="30">
                <a:latin typeface="Times New Roman"/>
                <a:cs typeface="Times New Roman"/>
              </a:rPr>
              <a:t>M </a:t>
            </a:r>
            <a:r>
              <a:rPr dirty="0" sz="1950" spc="15">
                <a:latin typeface="Calibri"/>
                <a:cs typeface="Calibri"/>
              </a:rPr>
              <a:t>and </a:t>
            </a:r>
            <a:r>
              <a:rPr dirty="0" sz="1950" spc="20">
                <a:latin typeface="Times New Roman"/>
                <a:cs typeface="Times New Roman"/>
              </a:rPr>
              <a:t>N </a:t>
            </a:r>
            <a:r>
              <a:rPr dirty="0" sz="1950" spc="-47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are</a:t>
            </a:r>
            <a:r>
              <a:rPr dirty="0" sz="1950" spc="10">
                <a:latin typeface="Calibri"/>
                <a:cs typeface="Calibri"/>
              </a:rPr>
              <a:t> equal.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Therefore,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we </a:t>
            </a:r>
            <a:r>
              <a:rPr dirty="0" sz="1950" spc="5">
                <a:latin typeface="Calibri"/>
                <a:cs typeface="Calibri"/>
              </a:rPr>
              <a:t>have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L</a:t>
            </a:r>
            <a:r>
              <a:rPr dirty="0" sz="1950" spc="15">
                <a:latin typeface="Times New Roman"/>
                <a:cs typeface="Times New Roman"/>
              </a:rPr>
              <a:t>(M)</a:t>
            </a:r>
            <a:r>
              <a:rPr dirty="0" sz="1950" spc="10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=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L</a:t>
            </a:r>
            <a:r>
              <a:rPr dirty="0" sz="1950" spc="10">
                <a:latin typeface="Times New Roman"/>
                <a:cs typeface="Times New Roman"/>
              </a:rPr>
              <a:t>(N).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5039" y="3770940"/>
            <a:ext cx="25971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-21367" sz="2925" spc="120" i="1">
                <a:latin typeface="Times New Roman"/>
                <a:cs typeface="Times New Roman"/>
              </a:rPr>
              <a:t>δ</a:t>
            </a:r>
            <a:r>
              <a:rPr dirty="0" sz="1450" spc="80">
                <a:latin typeface="Cambria Math"/>
                <a:cs typeface="Cambria Math"/>
              </a:rPr>
              <a:t>′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8040" y="3939180"/>
            <a:ext cx="532765" cy="233679"/>
          </a:xfrm>
          <a:custGeom>
            <a:avLst/>
            <a:gdLst/>
            <a:ahLst/>
            <a:cxnLst/>
            <a:rect l="l" t="t" r="r" b="b"/>
            <a:pathLst>
              <a:path w="532764" h="233679">
                <a:moveTo>
                  <a:pt x="457939" y="0"/>
                </a:moveTo>
                <a:lnTo>
                  <a:pt x="454579" y="9519"/>
                </a:lnTo>
                <a:lnTo>
                  <a:pt x="468043" y="15373"/>
                </a:lnTo>
                <a:lnTo>
                  <a:pt x="479657" y="23484"/>
                </a:lnTo>
                <a:lnTo>
                  <a:pt x="503262" y="61102"/>
                </a:lnTo>
                <a:lnTo>
                  <a:pt x="510999" y="115500"/>
                </a:lnTo>
                <a:lnTo>
                  <a:pt x="510133" y="136079"/>
                </a:lnTo>
                <a:lnTo>
                  <a:pt x="497140" y="186479"/>
                </a:lnTo>
                <a:lnTo>
                  <a:pt x="468198" y="218039"/>
                </a:lnTo>
                <a:lnTo>
                  <a:pt x="454859" y="224000"/>
                </a:lnTo>
                <a:lnTo>
                  <a:pt x="457939" y="233379"/>
                </a:lnTo>
                <a:lnTo>
                  <a:pt x="502472" y="206919"/>
                </a:lnTo>
                <a:lnTo>
                  <a:pt x="527519" y="158007"/>
                </a:lnTo>
                <a:lnTo>
                  <a:pt x="532279" y="116759"/>
                </a:lnTo>
                <a:lnTo>
                  <a:pt x="531074" y="95335"/>
                </a:lnTo>
                <a:lnTo>
                  <a:pt x="521471" y="57421"/>
                </a:lnTo>
                <a:lnTo>
                  <a:pt x="489667" y="14926"/>
                </a:lnTo>
                <a:lnTo>
                  <a:pt x="474846" y="6091"/>
                </a:lnTo>
                <a:lnTo>
                  <a:pt x="457939" y="0"/>
                </a:lnTo>
                <a:close/>
              </a:path>
              <a:path w="532764" h="233679">
                <a:moveTo>
                  <a:pt x="74339" y="0"/>
                </a:moveTo>
                <a:lnTo>
                  <a:pt x="29865" y="26518"/>
                </a:lnTo>
                <a:lnTo>
                  <a:pt x="4759" y="75564"/>
                </a:lnTo>
                <a:lnTo>
                  <a:pt x="0" y="116759"/>
                </a:lnTo>
                <a:lnTo>
                  <a:pt x="1185" y="138203"/>
                </a:lnTo>
                <a:lnTo>
                  <a:pt x="10748" y="176156"/>
                </a:lnTo>
                <a:lnTo>
                  <a:pt x="42559" y="218469"/>
                </a:lnTo>
                <a:lnTo>
                  <a:pt x="74339" y="233379"/>
                </a:lnTo>
                <a:lnTo>
                  <a:pt x="77279" y="224000"/>
                </a:lnTo>
                <a:lnTo>
                  <a:pt x="64001" y="218039"/>
                </a:lnTo>
                <a:lnTo>
                  <a:pt x="52534" y="209807"/>
                </a:lnTo>
                <a:lnTo>
                  <a:pt x="29075" y="171569"/>
                </a:lnTo>
                <a:lnTo>
                  <a:pt x="21280" y="115500"/>
                </a:lnTo>
                <a:lnTo>
                  <a:pt x="22146" y="95600"/>
                </a:lnTo>
                <a:lnTo>
                  <a:pt x="35139" y="46479"/>
                </a:lnTo>
                <a:lnTo>
                  <a:pt x="64237" y="15373"/>
                </a:lnTo>
                <a:lnTo>
                  <a:pt x="77699" y="9519"/>
                </a:lnTo>
                <a:lnTo>
                  <a:pt x="74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87799" y="3863340"/>
            <a:ext cx="386080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65">
                <a:latin typeface="Cambria Math"/>
                <a:cs typeface="Cambria Math"/>
              </a:rPr>
              <a:t>𝑟</a:t>
            </a:r>
            <a:r>
              <a:rPr dirty="0" sz="1950" spc="5">
                <a:latin typeface="Cambria Math"/>
                <a:cs typeface="Cambria Math"/>
              </a:rPr>
              <a:t>,</a:t>
            </a:r>
            <a:r>
              <a:rPr dirty="0" sz="1950" spc="-85">
                <a:latin typeface="Cambria Math"/>
                <a:cs typeface="Cambria Math"/>
              </a:rPr>
              <a:t> </a:t>
            </a:r>
            <a:r>
              <a:rPr dirty="0" sz="1950" spc="30">
                <a:latin typeface="Cambria Math"/>
                <a:cs typeface="Cambria Math"/>
              </a:rPr>
              <a:t>𝑎</a:t>
            </a:r>
            <a:endParaRPr sz="195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92814" y="3775666"/>
            <a:ext cx="864235" cy="236220"/>
          </a:xfrm>
          <a:custGeom>
            <a:avLst/>
            <a:gdLst/>
            <a:ahLst/>
            <a:cxnLst/>
            <a:rect l="l" t="t" r="r" b="b"/>
            <a:pathLst>
              <a:path w="864235" h="236220">
                <a:moveTo>
                  <a:pt x="78536" y="0"/>
                </a:moveTo>
                <a:lnTo>
                  <a:pt x="75323" y="0"/>
                </a:lnTo>
                <a:lnTo>
                  <a:pt x="61747" y="1054"/>
                </a:lnTo>
                <a:lnTo>
                  <a:pt x="25793" y="20497"/>
                </a:lnTo>
                <a:lnTo>
                  <a:pt x="17640" y="51523"/>
                </a:lnTo>
                <a:lnTo>
                  <a:pt x="17640" y="58242"/>
                </a:lnTo>
                <a:lnTo>
                  <a:pt x="18618" y="66078"/>
                </a:lnTo>
                <a:lnTo>
                  <a:pt x="22542" y="83439"/>
                </a:lnTo>
                <a:lnTo>
                  <a:pt x="23520" y="89319"/>
                </a:lnTo>
                <a:lnTo>
                  <a:pt x="23520" y="97853"/>
                </a:lnTo>
                <a:lnTo>
                  <a:pt x="21564" y="102476"/>
                </a:lnTo>
                <a:lnTo>
                  <a:pt x="17640" y="106121"/>
                </a:lnTo>
                <a:lnTo>
                  <a:pt x="13716" y="109613"/>
                </a:lnTo>
                <a:lnTo>
                  <a:pt x="7835" y="111582"/>
                </a:lnTo>
                <a:lnTo>
                  <a:pt x="0" y="111721"/>
                </a:lnTo>
                <a:lnTo>
                  <a:pt x="0" y="121932"/>
                </a:lnTo>
                <a:lnTo>
                  <a:pt x="23520" y="135801"/>
                </a:lnTo>
                <a:lnTo>
                  <a:pt x="23520" y="144335"/>
                </a:lnTo>
                <a:lnTo>
                  <a:pt x="22542" y="150215"/>
                </a:lnTo>
                <a:lnTo>
                  <a:pt x="18618" y="167576"/>
                </a:lnTo>
                <a:lnTo>
                  <a:pt x="17640" y="175425"/>
                </a:lnTo>
                <a:lnTo>
                  <a:pt x="17640" y="182143"/>
                </a:lnTo>
                <a:lnTo>
                  <a:pt x="18554" y="194589"/>
                </a:lnTo>
                <a:lnTo>
                  <a:pt x="40119" y="227101"/>
                </a:lnTo>
                <a:lnTo>
                  <a:pt x="75323" y="234645"/>
                </a:lnTo>
                <a:lnTo>
                  <a:pt x="78536" y="234645"/>
                </a:lnTo>
                <a:lnTo>
                  <a:pt x="78536" y="225399"/>
                </a:lnTo>
                <a:lnTo>
                  <a:pt x="76581" y="225399"/>
                </a:lnTo>
                <a:lnTo>
                  <a:pt x="68148" y="224815"/>
                </a:lnTo>
                <a:lnTo>
                  <a:pt x="39268" y="194779"/>
                </a:lnTo>
                <a:lnTo>
                  <a:pt x="38633" y="184378"/>
                </a:lnTo>
                <a:lnTo>
                  <a:pt x="38633" y="178638"/>
                </a:lnTo>
                <a:lnTo>
                  <a:pt x="39484" y="171500"/>
                </a:lnTo>
                <a:lnTo>
                  <a:pt x="41021" y="163093"/>
                </a:lnTo>
                <a:lnTo>
                  <a:pt x="42697" y="154698"/>
                </a:lnTo>
                <a:lnTo>
                  <a:pt x="43535" y="148678"/>
                </a:lnTo>
                <a:lnTo>
                  <a:pt x="43535" y="138036"/>
                </a:lnTo>
                <a:lnTo>
                  <a:pt x="41440" y="132295"/>
                </a:lnTo>
                <a:lnTo>
                  <a:pt x="33324" y="123342"/>
                </a:lnTo>
                <a:lnTo>
                  <a:pt x="28422" y="120116"/>
                </a:lnTo>
                <a:lnTo>
                  <a:pt x="22682" y="117881"/>
                </a:lnTo>
                <a:lnTo>
                  <a:pt x="22682" y="115773"/>
                </a:lnTo>
                <a:lnTo>
                  <a:pt x="28422" y="113538"/>
                </a:lnTo>
                <a:lnTo>
                  <a:pt x="33324" y="110324"/>
                </a:lnTo>
                <a:lnTo>
                  <a:pt x="41440" y="101358"/>
                </a:lnTo>
                <a:lnTo>
                  <a:pt x="43535" y="95618"/>
                </a:lnTo>
                <a:lnTo>
                  <a:pt x="43535" y="84975"/>
                </a:lnTo>
                <a:lnTo>
                  <a:pt x="42697" y="78955"/>
                </a:lnTo>
                <a:lnTo>
                  <a:pt x="41021" y="70561"/>
                </a:lnTo>
                <a:lnTo>
                  <a:pt x="39484" y="62153"/>
                </a:lnTo>
                <a:lnTo>
                  <a:pt x="38633" y="55016"/>
                </a:lnTo>
                <a:lnTo>
                  <a:pt x="38633" y="49276"/>
                </a:lnTo>
                <a:lnTo>
                  <a:pt x="60706" y="11709"/>
                </a:lnTo>
                <a:lnTo>
                  <a:pt x="76581" y="9385"/>
                </a:lnTo>
                <a:lnTo>
                  <a:pt x="78536" y="9385"/>
                </a:lnTo>
                <a:lnTo>
                  <a:pt x="78536" y="0"/>
                </a:lnTo>
                <a:close/>
              </a:path>
              <a:path w="864235" h="236220">
                <a:moveTo>
                  <a:pt x="303237" y="11760"/>
                </a:moveTo>
                <a:lnTo>
                  <a:pt x="299885" y="2235"/>
                </a:lnTo>
                <a:lnTo>
                  <a:pt x="282968" y="8331"/>
                </a:lnTo>
                <a:lnTo>
                  <a:pt x="268147" y="17170"/>
                </a:lnTo>
                <a:lnTo>
                  <a:pt x="236283" y="59664"/>
                </a:lnTo>
                <a:lnTo>
                  <a:pt x="226720" y="97574"/>
                </a:lnTo>
                <a:lnTo>
                  <a:pt x="225539" y="118999"/>
                </a:lnTo>
                <a:lnTo>
                  <a:pt x="226720" y="140449"/>
                </a:lnTo>
                <a:lnTo>
                  <a:pt x="236283" y="178396"/>
                </a:lnTo>
                <a:lnTo>
                  <a:pt x="268097" y="220713"/>
                </a:lnTo>
                <a:lnTo>
                  <a:pt x="299885" y="235623"/>
                </a:lnTo>
                <a:lnTo>
                  <a:pt x="302818" y="226237"/>
                </a:lnTo>
                <a:lnTo>
                  <a:pt x="289534" y="220281"/>
                </a:lnTo>
                <a:lnTo>
                  <a:pt x="278079" y="212051"/>
                </a:lnTo>
                <a:lnTo>
                  <a:pt x="254609" y="173812"/>
                </a:lnTo>
                <a:lnTo>
                  <a:pt x="246824" y="117741"/>
                </a:lnTo>
                <a:lnTo>
                  <a:pt x="247688" y="97840"/>
                </a:lnTo>
                <a:lnTo>
                  <a:pt x="260680" y="48717"/>
                </a:lnTo>
                <a:lnTo>
                  <a:pt x="289775" y="17614"/>
                </a:lnTo>
                <a:lnTo>
                  <a:pt x="303237" y="11760"/>
                </a:lnTo>
                <a:close/>
              </a:path>
              <a:path w="864235" h="236220">
                <a:moveTo>
                  <a:pt x="756145" y="118999"/>
                </a:moveTo>
                <a:lnTo>
                  <a:pt x="751332" y="77800"/>
                </a:lnTo>
                <a:lnTo>
                  <a:pt x="726274" y="28752"/>
                </a:lnTo>
                <a:lnTo>
                  <a:pt x="681799" y="2235"/>
                </a:lnTo>
                <a:lnTo>
                  <a:pt x="678434" y="11760"/>
                </a:lnTo>
                <a:lnTo>
                  <a:pt x="691908" y="17614"/>
                </a:lnTo>
                <a:lnTo>
                  <a:pt x="703516" y="25730"/>
                </a:lnTo>
                <a:lnTo>
                  <a:pt x="727125" y="63347"/>
                </a:lnTo>
                <a:lnTo>
                  <a:pt x="734860" y="117741"/>
                </a:lnTo>
                <a:lnTo>
                  <a:pt x="733996" y="138315"/>
                </a:lnTo>
                <a:lnTo>
                  <a:pt x="721004" y="188722"/>
                </a:lnTo>
                <a:lnTo>
                  <a:pt x="692061" y="220281"/>
                </a:lnTo>
                <a:lnTo>
                  <a:pt x="678713" y="226237"/>
                </a:lnTo>
                <a:lnTo>
                  <a:pt x="681799" y="235623"/>
                </a:lnTo>
                <a:lnTo>
                  <a:pt x="726338" y="209156"/>
                </a:lnTo>
                <a:lnTo>
                  <a:pt x="751382" y="160248"/>
                </a:lnTo>
                <a:lnTo>
                  <a:pt x="754951" y="140449"/>
                </a:lnTo>
                <a:lnTo>
                  <a:pt x="756145" y="118999"/>
                </a:lnTo>
                <a:close/>
              </a:path>
              <a:path w="864235" h="236220">
                <a:moveTo>
                  <a:pt x="863803" y="111861"/>
                </a:moveTo>
                <a:lnTo>
                  <a:pt x="855954" y="111721"/>
                </a:lnTo>
                <a:lnTo>
                  <a:pt x="850074" y="109753"/>
                </a:lnTo>
                <a:lnTo>
                  <a:pt x="846162" y="106121"/>
                </a:lnTo>
                <a:lnTo>
                  <a:pt x="842238" y="102616"/>
                </a:lnTo>
                <a:lnTo>
                  <a:pt x="840282" y="97993"/>
                </a:lnTo>
                <a:lnTo>
                  <a:pt x="840282" y="89319"/>
                </a:lnTo>
                <a:lnTo>
                  <a:pt x="841260" y="83578"/>
                </a:lnTo>
                <a:lnTo>
                  <a:pt x="843216" y="74904"/>
                </a:lnTo>
                <a:lnTo>
                  <a:pt x="845045" y="66217"/>
                </a:lnTo>
                <a:lnTo>
                  <a:pt x="846023" y="58381"/>
                </a:lnTo>
                <a:lnTo>
                  <a:pt x="846023" y="51663"/>
                </a:lnTo>
                <a:lnTo>
                  <a:pt x="831735" y="13296"/>
                </a:lnTo>
                <a:lnTo>
                  <a:pt x="788479" y="0"/>
                </a:lnTo>
                <a:lnTo>
                  <a:pt x="785253" y="0"/>
                </a:lnTo>
                <a:lnTo>
                  <a:pt x="785253" y="9385"/>
                </a:lnTo>
                <a:lnTo>
                  <a:pt x="787082" y="9385"/>
                </a:lnTo>
                <a:lnTo>
                  <a:pt x="795528" y="9956"/>
                </a:lnTo>
                <a:lnTo>
                  <a:pt x="824534" y="39471"/>
                </a:lnTo>
                <a:lnTo>
                  <a:pt x="825157" y="49415"/>
                </a:lnTo>
                <a:lnTo>
                  <a:pt x="825157" y="55156"/>
                </a:lnTo>
                <a:lnTo>
                  <a:pt x="824318" y="62293"/>
                </a:lnTo>
                <a:lnTo>
                  <a:pt x="822642" y="70700"/>
                </a:lnTo>
                <a:lnTo>
                  <a:pt x="821105" y="79095"/>
                </a:lnTo>
                <a:lnTo>
                  <a:pt x="820254" y="85115"/>
                </a:lnTo>
                <a:lnTo>
                  <a:pt x="820254" y="95758"/>
                </a:lnTo>
                <a:lnTo>
                  <a:pt x="822223" y="101498"/>
                </a:lnTo>
                <a:lnTo>
                  <a:pt x="826541" y="106121"/>
                </a:lnTo>
                <a:lnTo>
                  <a:pt x="830478" y="110464"/>
                </a:lnTo>
                <a:lnTo>
                  <a:pt x="835380" y="113677"/>
                </a:lnTo>
                <a:lnTo>
                  <a:pt x="840981" y="115773"/>
                </a:lnTo>
                <a:lnTo>
                  <a:pt x="840981" y="118021"/>
                </a:lnTo>
                <a:lnTo>
                  <a:pt x="835380" y="120256"/>
                </a:lnTo>
                <a:lnTo>
                  <a:pt x="830478" y="123482"/>
                </a:lnTo>
                <a:lnTo>
                  <a:pt x="826414" y="127965"/>
                </a:lnTo>
                <a:lnTo>
                  <a:pt x="822223" y="132435"/>
                </a:lnTo>
                <a:lnTo>
                  <a:pt x="820254" y="138176"/>
                </a:lnTo>
                <a:lnTo>
                  <a:pt x="820254" y="148678"/>
                </a:lnTo>
                <a:lnTo>
                  <a:pt x="821105" y="154698"/>
                </a:lnTo>
                <a:lnTo>
                  <a:pt x="822642" y="163233"/>
                </a:lnTo>
                <a:lnTo>
                  <a:pt x="824318" y="171640"/>
                </a:lnTo>
                <a:lnTo>
                  <a:pt x="825157" y="178777"/>
                </a:lnTo>
                <a:lnTo>
                  <a:pt x="825157" y="184518"/>
                </a:lnTo>
                <a:lnTo>
                  <a:pt x="824534" y="194830"/>
                </a:lnTo>
                <a:lnTo>
                  <a:pt x="795528" y="224815"/>
                </a:lnTo>
                <a:lnTo>
                  <a:pt x="787082" y="225399"/>
                </a:lnTo>
                <a:lnTo>
                  <a:pt x="785253" y="225399"/>
                </a:lnTo>
                <a:lnTo>
                  <a:pt x="785253" y="234645"/>
                </a:lnTo>
                <a:lnTo>
                  <a:pt x="788479" y="234645"/>
                </a:lnTo>
                <a:lnTo>
                  <a:pt x="802055" y="233667"/>
                </a:lnTo>
                <a:lnTo>
                  <a:pt x="837984" y="214236"/>
                </a:lnTo>
                <a:lnTo>
                  <a:pt x="846023" y="182283"/>
                </a:lnTo>
                <a:lnTo>
                  <a:pt x="846023" y="175425"/>
                </a:lnTo>
                <a:lnTo>
                  <a:pt x="845045" y="167716"/>
                </a:lnTo>
                <a:lnTo>
                  <a:pt x="843216" y="159042"/>
                </a:lnTo>
                <a:lnTo>
                  <a:pt x="841260" y="150355"/>
                </a:lnTo>
                <a:lnTo>
                  <a:pt x="840282" y="144475"/>
                </a:lnTo>
                <a:lnTo>
                  <a:pt x="840282" y="135940"/>
                </a:lnTo>
                <a:lnTo>
                  <a:pt x="842238" y="131318"/>
                </a:lnTo>
                <a:lnTo>
                  <a:pt x="846162" y="127673"/>
                </a:lnTo>
                <a:lnTo>
                  <a:pt x="850074" y="124180"/>
                </a:lnTo>
                <a:lnTo>
                  <a:pt x="855954" y="122224"/>
                </a:lnTo>
                <a:lnTo>
                  <a:pt x="863803" y="121932"/>
                </a:lnTo>
                <a:lnTo>
                  <a:pt x="863803" y="111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427079" y="3702060"/>
            <a:ext cx="1146175" cy="48958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51815">
              <a:lnSpc>
                <a:spcPts val="1805"/>
              </a:lnSpc>
              <a:spcBef>
                <a:spcPts val="135"/>
              </a:spcBef>
            </a:pPr>
            <a:r>
              <a:rPr dirty="0" sz="1950" spc="15" i="1">
                <a:latin typeface="Times New Roman"/>
                <a:cs typeface="Times New Roman"/>
              </a:rPr>
              <a:t>δ</a:t>
            </a:r>
            <a:r>
              <a:rPr dirty="0" sz="1950" spc="15" i="1">
                <a:latin typeface="Times New Roman"/>
                <a:cs typeface="Times New Roman"/>
              </a:rPr>
              <a:t> </a:t>
            </a:r>
            <a:r>
              <a:rPr dirty="0" sz="1950" spc="-155" i="1">
                <a:latin typeface="Times New Roman"/>
                <a:cs typeface="Times New Roman"/>
              </a:rPr>
              <a:t> </a:t>
            </a:r>
            <a:r>
              <a:rPr dirty="0" sz="1950" spc="65">
                <a:latin typeface="Cambria Math"/>
                <a:cs typeface="Cambria Math"/>
              </a:rPr>
              <a:t>𝑟</a:t>
            </a:r>
            <a:r>
              <a:rPr dirty="0" sz="1950" spc="5">
                <a:latin typeface="Cambria Math"/>
                <a:cs typeface="Cambria Math"/>
              </a:rPr>
              <a:t>,</a:t>
            </a:r>
            <a:r>
              <a:rPr dirty="0" sz="1950" spc="-100">
                <a:latin typeface="Cambria Math"/>
                <a:cs typeface="Cambria Math"/>
              </a:rPr>
              <a:t> </a:t>
            </a:r>
            <a:r>
              <a:rPr dirty="0" sz="1950" spc="30">
                <a:latin typeface="Cambria Math"/>
                <a:cs typeface="Cambria Math"/>
              </a:rPr>
              <a:t>𝑎</a:t>
            </a:r>
            <a:endParaRPr sz="1950">
              <a:latin typeface="Cambria Math"/>
              <a:cs typeface="Cambria Math"/>
            </a:endParaRPr>
          </a:p>
          <a:p>
            <a:pPr marL="12700">
              <a:lnSpc>
                <a:spcPts val="1805"/>
              </a:lnSpc>
              <a:tabLst>
                <a:tab pos="328295" algn="l"/>
              </a:tabLst>
            </a:pPr>
            <a:r>
              <a:rPr dirty="0" sz="1950" spc="25">
                <a:latin typeface="Cambria Math"/>
                <a:cs typeface="Cambria Math"/>
              </a:rPr>
              <a:t>=	</a:t>
            </a:r>
            <a:r>
              <a:rPr dirty="0" sz="1950" spc="-965">
                <a:latin typeface="Cambria Math"/>
                <a:cs typeface="Cambria Math"/>
              </a:rPr>
              <a:t>ቊ</a:t>
            </a:r>
            <a:endParaRPr sz="19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17899" y="3702060"/>
            <a:ext cx="1434465" cy="6419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1950" spc="15">
                <a:latin typeface="Cambria Math"/>
                <a:cs typeface="Cambria Math"/>
              </a:rPr>
              <a:t>𝑖𝑓</a:t>
            </a:r>
            <a:r>
              <a:rPr dirty="0" sz="1950" spc="35">
                <a:latin typeface="Cambria Math"/>
                <a:cs typeface="Cambria Math"/>
              </a:rPr>
              <a:t> </a:t>
            </a:r>
            <a:r>
              <a:rPr dirty="0" sz="1950" spc="15">
                <a:latin typeface="Cambria Math"/>
                <a:cs typeface="Cambria Math"/>
              </a:rPr>
              <a:t>𝑎</a:t>
            </a:r>
            <a:r>
              <a:rPr dirty="0" sz="1950" spc="140">
                <a:latin typeface="Cambria Math"/>
                <a:cs typeface="Cambria Math"/>
              </a:rPr>
              <a:t> </a:t>
            </a:r>
            <a:r>
              <a:rPr dirty="0" sz="1950" spc="25">
                <a:latin typeface="Cambria Math"/>
                <a:cs typeface="Cambria Math"/>
              </a:rPr>
              <a:t>≠</a:t>
            </a:r>
            <a:r>
              <a:rPr dirty="0" sz="1950" spc="95">
                <a:latin typeface="Cambria Math"/>
                <a:cs typeface="Cambria Math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ϵ</a:t>
            </a:r>
            <a:endParaRPr sz="19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30"/>
              </a:spcBef>
              <a:tabLst>
                <a:tab pos="549275" algn="l"/>
              </a:tabLst>
            </a:pPr>
            <a:r>
              <a:rPr dirty="0" sz="1950" spc="20">
                <a:latin typeface="Cambria Math"/>
                <a:cs typeface="Cambria Math"/>
              </a:rPr>
              <a:t>∅	</a:t>
            </a:r>
            <a:r>
              <a:rPr dirty="0" sz="1950" spc="15">
                <a:latin typeface="Cambria Math"/>
                <a:cs typeface="Cambria Math"/>
              </a:rPr>
              <a:t>𝑖𝑓</a:t>
            </a:r>
            <a:r>
              <a:rPr dirty="0" sz="1950" spc="35">
                <a:latin typeface="Cambria Math"/>
                <a:cs typeface="Cambria Math"/>
              </a:rPr>
              <a:t> </a:t>
            </a:r>
            <a:r>
              <a:rPr dirty="0" sz="1950" spc="15">
                <a:latin typeface="Cambria Math"/>
                <a:cs typeface="Cambria Math"/>
              </a:rPr>
              <a:t>𝑎</a:t>
            </a:r>
            <a:r>
              <a:rPr dirty="0" sz="1950" spc="125">
                <a:latin typeface="Cambria Math"/>
                <a:cs typeface="Cambria Math"/>
              </a:rPr>
              <a:t> </a:t>
            </a:r>
            <a:r>
              <a:rPr dirty="0" sz="1950" spc="25">
                <a:latin typeface="Cambria Math"/>
                <a:cs typeface="Cambria Math"/>
              </a:rPr>
              <a:t>=</a:t>
            </a:r>
            <a:r>
              <a:rPr dirty="0" sz="1950" spc="105">
                <a:latin typeface="Cambria Math"/>
                <a:cs typeface="Cambria Math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ϵ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8319" y="4989492"/>
            <a:ext cx="289078" cy="87122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4133067" y="5764179"/>
            <a:ext cx="1374775" cy="0"/>
          </a:xfrm>
          <a:custGeom>
            <a:avLst/>
            <a:gdLst/>
            <a:ahLst/>
            <a:cxnLst/>
            <a:rect l="l" t="t" r="r" b="b"/>
            <a:pathLst>
              <a:path w="1374775" h="0">
                <a:moveTo>
                  <a:pt x="0" y="0"/>
                </a:moveTo>
                <a:lnTo>
                  <a:pt x="1374353" y="0"/>
                </a:lnTo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22457" y="3711606"/>
            <a:ext cx="421156" cy="4597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15512" y="3176010"/>
            <a:ext cx="502316" cy="28740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11448" y="3152159"/>
            <a:ext cx="279293" cy="3410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37439" y="3260932"/>
            <a:ext cx="364564" cy="2717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4883" y="1267741"/>
            <a:ext cx="1802764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45"/>
              <a:t>NFA</a:t>
            </a:r>
            <a:r>
              <a:rPr dirty="0"/>
              <a:t> </a:t>
            </a:r>
            <a:r>
              <a:rPr dirty="0" spc="-5"/>
              <a:t>to</a:t>
            </a:r>
            <a:r>
              <a:rPr dirty="0" spc="-30"/>
              <a:t> </a:t>
            </a:r>
            <a:r>
              <a:rPr dirty="0" spc="-45"/>
              <a:t>DFA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8724" y="4025279"/>
            <a:ext cx="6512156" cy="1302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0515" y="2232061"/>
            <a:ext cx="3357245" cy="10020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00" spc="-5" b="1">
                <a:latin typeface="Calibri"/>
                <a:cs typeface="Calibri"/>
              </a:rPr>
              <a:t>Example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950" spc="5">
                <a:latin typeface="Calibri"/>
                <a:cs typeface="Calibri"/>
              </a:rPr>
              <a:t>Convert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 spc="-20">
                <a:latin typeface="Calibri"/>
                <a:cs typeface="Calibri"/>
              </a:rPr>
              <a:t>NFA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into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equivalent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20">
                <a:latin typeface="Calibri"/>
                <a:cs typeface="Calibri"/>
              </a:rPr>
              <a:t>DFA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1555" y="2593625"/>
            <a:ext cx="8547735" cy="6311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20">
                <a:latin typeface="Calibri"/>
                <a:cs typeface="Calibri"/>
              </a:rPr>
              <a:t>A</a:t>
            </a:r>
            <a:r>
              <a:rPr dirty="0" sz="1950" spc="29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finite</a:t>
            </a:r>
            <a:r>
              <a:rPr dirty="0" sz="1950" spc="30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automata</a:t>
            </a:r>
            <a:r>
              <a:rPr dirty="0" sz="1950" spc="29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295">
                <a:latin typeface="Calibri"/>
                <a:cs typeface="Calibri"/>
              </a:rPr>
              <a:t> </a:t>
            </a:r>
            <a:r>
              <a:rPr dirty="0" sz="1950" b="1">
                <a:solidFill>
                  <a:srgbClr val="00B0F0"/>
                </a:solidFill>
                <a:latin typeface="Calibri"/>
                <a:cs typeface="Calibri"/>
              </a:rPr>
              <a:t>deterministic</a:t>
            </a:r>
            <a:r>
              <a:rPr dirty="0" sz="1950">
                <a:latin typeface="Calibri"/>
                <a:cs typeface="Calibri"/>
              </a:rPr>
              <a:t>,</a:t>
            </a:r>
            <a:r>
              <a:rPr dirty="0" sz="1950" spc="28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if</a:t>
            </a:r>
            <a:r>
              <a:rPr dirty="0" sz="1950" spc="29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29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next</a:t>
            </a:r>
            <a:r>
              <a:rPr dirty="0" sz="1950" spc="29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state</a:t>
            </a:r>
            <a:r>
              <a:rPr dirty="0" sz="1950" spc="28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29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machine</a:t>
            </a:r>
            <a:r>
              <a:rPr dirty="0" sz="1950" spc="30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goes</a:t>
            </a:r>
            <a:r>
              <a:rPr dirty="0" sz="1950" spc="30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to</a:t>
            </a:r>
            <a:r>
              <a:rPr dirty="0" sz="1950" spc="28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on</a:t>
            </a:r>
            <a:r>
              <a:rPr dirty="0" sz="1950" spc="29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any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950" spc="10">
                <a:latin typeface="Calibri"/>
                <a:cs typeface="Calibri"/>
              </a:rPr>
              <a:t>given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symbol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uniquely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determined.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1555" y="5316260"/>
            <a:ext cx="704532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28295" indent="-31623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328295" algn="l"/>
                <a:tab pos="328930" algn="l"/>
              </a:tabLst>
            </a:pPr>
            <a:r>
              <a:rPr dirty="0" sz="1950" spc="-20">
                <a:latin typeface="Calibri"/>
                <a:cs typeface="Calibri"/>
              </a:rPr>
              <a:t>DFA</a:t>
            </a:r>
            <a:r>
              <a:rPr dirty="0" sz="1950" spc="15">
                <a:latin typeface="Calibri"/>
                <a:cs typeface="Calibri"/>
              </a:rPr>
              <a:t> has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exactly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one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transition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leaving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each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state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for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each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symbol.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275" y="1565801"/>
            <a:ext cx="6391910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Nondeterministic</a:t>
            </a:r>
            <a:r>
              <a:rPr dirty="0" spc="55"/>
              <a:t> </a:t>
            </a:r>
            <a:r>
              <a:rPr dirty="0"/>
              <a:t>Finite</a:t>
            </a:r>
            <a:r>
              <a:rPr dirty="0" spc="15"/>
              <a:t> </a:t>
            </a:r>
            <a:r>
              <a:rPr dirty="0"/>
              <a:t>Automata </a:t>
            </a:r>
            <a:r>
              <a:rPr dirty="0" spc="-25"/>
              <a:t>(NFA)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8148" y="3511796"/>
            <a:ext cx="3755032" cy="142603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8836" y="5766241"/>
            <a:ext cx="1099878" cy="3866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65125" y="5755727"/>
            <a:ext cx="1532336" cy="4013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64094" y="5822239"/>
            <a:ext cx="243071" cy="31961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8179" y="1010141"/>
            <a:ext cx="1656080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5">
                <a:latin typeface="Calibri"/>
                <a:cs typeface="Calibri"/>
              </a:rPr>
              <a:t>Conversion</a:t>
            </a:r>
            <a:r>
              <a:rPr dirty="0" sz="1950" spc="-6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step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5923" y="213121"/>
            <a:ext cx="1803400" cy="495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50" spc="-45">
                <a:solidFill>
                  <a:srgbClr val="000044"/>
                </a:solidFill>
                <a:latin typeface="Calibri"/>
                <a:cs typeface="Calibri"/>
              </a:rPr>
              <a:t>NFA</a:t>
            </a:r>
            <a:r>
              <a:rPr dirty="0" sz="3050" spc="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3050" spc="-5">
                <a:solidFill>
                  <a:srgbClr val="000044"/>
                </a:solidFill>
                <a:latin typeface="Calibri"/>
                <a:cs typeface="Calibri"/>
              </a:rPr>
              <a:t>to</a:t>
            </a:r>
            <a:r>
              <a:rPr dirty="0" sz="3050" spc="-2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3050" spc="-45">
                <a:solidFill>
                  <a:srgbClr val="000044"/>
                </a:solidFill>
                <a:latin typeface="Calibri"/>
                <a:cs typeface="Calibri"/>
              </a:rPr>
              <a:t>DFA</a:t>
            </a:r>
            <a:endParaRPr sz="30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979" y="1567929"/>
            <a:ext cx="222443" cy="3683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5428" y="1655726"/>
            <a:ext cx="349266" cy="1454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9643" y="1566952"/>
            <a:ext cx="142208" cy="3149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86541" y="1583442"/>
            <a:ext cx="343266" cy="2717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7322" y="2306812"/>
            <a:ext cx="285498" cy="40767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5599" y="2484505"/>
            <a:ext cx="314731" cy="14506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33388" y="2211520"/>
            <a:ext cx="692708" cy="114253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5253" y="4044362"/>
            <a:ext cx="229436" cy="36068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03403" y="4141195"/>
            <a:ext cx="348868" cy="13680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48132" y="3861967"/>
            <a:ext cx="639742" cy="120727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394571" y="3823110"/>
            <a:ext cx="539728" cy="362736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3050223" y="3696093"/>
            <a:ext cx="3882390" cy="2588260"/>
            <a:chOff x="3050223" y="3696093"/>
            <a:chExt cx="3882390" cy="2588260"/>
          </a:xfrm>
        </p:grpSpPr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50223" y="3696093"/>
              <a:ext cx="1548053" cy="77215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22919" y="4482704"/>
              <a:ext cx="2200689" cy="180157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52900" y="3782401"/>
              <a:ext cx="1579198" cy="121149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08086" y="3771761"/>
              <a:ext cx="300406" cy="46227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57623" y="5713125"/>
            <a:ext cx="345128" cy="45212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177289" y="5831482"/>
            <a:ext cx="381416" cy="16763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53524" y="5576624"/>
            <a:ext cx="662333" cy="115603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447581" y="5659616"/>
            <a:ext cx="648247" cy="327715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781009" y="1428466"/>
            <a:ext cx="368695" cy="34162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491419" y="1638972"/>
            <a:ext cx="903006" cy="103842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486585" y="1718935"/>
            <a:ext cx="418399" cy="277359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6254228" y="840434"/>
            <a:ext cx="3689985" cy="1543685"/>
            <a:chOff x="6254228" y="840434"/>
            <a:chExt cx="3689985" cy="1543685"/>
          </a:xfrm>
        </p:grpSpPr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152586" y="840434"/>
              <a:ext cx="847730" cy="49275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254228" y="1112096"/>
              <a:ext cx="801379" cy="39407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083805" y="1263125"/>
              <a:ext cx="2860063" cy="1120409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031245" y="3361764"/>
            <a:ext cx="3268338" cy="200784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8180077" y="5466851"/>
            <a:ext cx="35044" cy="2222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779" y="285025"/>
            <a:ext cx="1803400" cy="49593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/>
              <a:t>NFA</a:t>
            </a:r>
            <a:r>
              <a:rPr dirty="0" spc="-5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 spc="-45"/>
              <a:t>DFA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Th</a:t>
            </a:r>
            <a:r>
              <a:rPr dirty="0" spc="15"/>
              <a:t>e</a:t>
            </a:r>
            <a:r>
              <a:rPr dirty="0" spc="10"/>
              <a:t> </a:t>
            </a:r>
            <a:r>
              <a:rPr dirty="0" spc="10">
                <a:latin typeface="Times New Roman"/>
                <a:cs typeface="Times New Roman"/>
              </a:rPr>
              <a:t>ε</a:t>
            </a:r>
            <a:r>
              <a:rPr dirty="0" spc="10"/>
              <a:t>-</a:t>
            </a:r>
            <a:r>
              <a:rPr dirty="0"/>
              <a:t>cl</a:t>
            </a:r>
            <a:r>
              <a:rPr dirty="0" spc="10"/>
              <a:t>osu</a:t>
            </a:r>
            <a:r>
              <a:rPr dirty="0" spc="-20"/>
              <a:t>r</a:t>
            </a:r>
            <a:r>
              <a:rPr dirty="0" spc="15"/>
              <a:t>e</a:t>
            </a:r>
            <a:r>
              <a:rPr dirty="0" spc="20"/>
              <a:t> </a:t>
            </a:r>
            <a:r>
              <a:rPr dirty="0" spc="10"/>
              <a:t>o</a:t>
            </a:r>
            <a:r>
              <a:rPr dirty="0" spc="10"/>
              <a:t>f</a:t>
            </a:r>
            <a:r>
              <a:rPr dirty="0" spc="5"/>
              <a:t> </a:t>
            </a:r>
            <a:r>
              <a:rPr dirty="0" spc="15"/>
              <a:t>a</a:t>
            </a:r>
            <a:r>
              <a:rPr dirty="0" spc="20"/>
              <a:t> </a:t>
            </a:r>
            <a:r>
              <a:rPr dirty="0" spc="5"/>
              <a:t>s</a:t>
            </a:r>
            <a:r>
              <a:rPr dirty="0" spc="5"/>
              <a:t>e</a:t>
            </a:r>
            <a:r>
              <a:rPr dirty="0" spc="10"/>
              <a:t>t</a:t>
            </a:r>
            <a:r>
              <a:rPr dirty="0" spc="-10"/>
              <a:t> </a:t>
            </a:r>
            <a:r>
              <a:rPr dirty="0" spc="10"/>
              <a:t>o</a:t>
            </a:r>
            <a:r>
              <a:rPr dirty="0" spc="10"/>
              <a:t>f</a:t>
            </a:r>
            <a:r>
              <a:rPr dirty="0" spc="15"/>
              <a:t> </a:t>
            </a:r>
            <a:r>
              <a:rPr dirty="0" spc="-15"/>
              <a:t>s</a:t>
            </a:r>
            <a:r>
              <a:rPr dirty="0" spc="-20"/>
              <a:t>t</a:t>
            </a:r>
            <a:r>
              <a:rPr dirty="0"/>
              <a:t>a</a:t>
            </a:r>
            <a:r>
              <a:rPr dirty="0" spc="-20"/>
              <a:t>t</a:t>
            </a:r>
            <a:r>
              <a:rPr dirty="0" spc="15"/>
              <a:t>es</a:t>
            </a:r>
            <a:r>
              <a:rPr dirty="0" spc="15"/>
              <a:t> </a:t>
            </a:r>
            <a:r>
              <a:rPr dirty="0" spc="20">
                <a:latin typeface="Times New Roman"/>
                <a:cs typeface="Times New Roman"/>
              </a:rPr>
              <a:t>R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 spc="25">
                <a:latin typeface="Cambria Math"/>
                <a:cs typeface="Cambria Math"/>
              </a:rPr>
              <a:t>⊆</a:t>
            </a:r>
            <a:r>
              <a:rPr dirty="0" spc="15">
                <a:latin typeface="Cambria Math"/>
                <a:cs typeface="Cambria Math"/>
              </a:rPr>
              <a:t> </a:t>
            </a:r>
            <a:r>
              <a:rPr dirty="0" spc="25" i="1">
                <a:latin typeface="Times New Roman"/>
                <a:cs typeface="Times New Roman"/>
              </a:rPr>
              <a:t>Q</a:t>
            </a:r>
            <a:r>
              <a:rPr dirty="0" spc="-150" i="1">
                <a:latin typeface="Times New Roman"/>
                <a:cs typeface="Times New Roman"/>
              </a:rPr>
              <a:t> </a:t>
            </a:r>
            <a:r>
              <a:rPr dirty="0" spc="5"/>
              <a:t>: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</a:p>
          <a:p>
            <a:pPr marL="60960">
              <a:lnSpc>
                <a:spcPct val="100000"/>
              </a:lnSpc>
            </a:pPr>
            <a:r>
              <a:rPr dirty="0" spc="15">
                <a:latin typeface="Times New Roman"/>
                <a:cs typeface="Times New Roman"/>
              </a:rPr>
              <a:t>E(R)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20" i="1">
                <a:latin typeface="Times New Roman"/>
                <a:cs typeface="Times New Roman"/>
              </a:rPr>
              <a:t>=</a:t>
            </a:r>
            <a:r>
              <a:rPr dirty="0" spc="15" i="1">
                <a:latin typeface="Times New Roman"/>
                <a:cs typeface="Times New Roman"/>
              </a:rPr>
              <a:t> </a:t>
            </a:r>
            <a:r>
              <a:rPr dirty="0" spc="15">
                <a:latin typeface="Times New Roman"/>
                <a:cs typeface="Times New Roman"/>
              </a:rPr>
              <a:t>{</a:t>
            </a:r>
            <a:r>
              <a:rPr dirty="0" spc="5">
                <a:latin typeface="Times New Roman"/>
                <a:cs typeface="Times New Roman"/>
              </a:rPr>
              <a:t> </a:t>
            </a:r>
            <a:r>
              <a:rPr dirty="0" spc="15" i="1">
                <a:latin typeface="Times New Roman"/>
                <a:cs typeface="Times New Roman"/>
              </a:rPr>
              <a:t>q</a:t>
            </a:r>
            <a:r>
              <a:rPr dirty="0" spc="-30" i="1">
                <a:latin typeface="Times New Roman"/>
                <a:cs typeface="Times New Roman"/>
              </a:rPr>
              <a:t> </a:t>
            </a:r>
            <a:r>
              <a:rPr dirty="0" spc="5" i="1">
                <a:latin typeface="Times New Roman"/>
                <a:cs typeface="Times New Roman"/>
              </a:rPr>
              <a:t>|</a:t>
            </a:r>
            <a:r>
              <a:rPr dirty="0" spc="10" i="1">
                <a:latin typeface="Times New Roman"/>
                <a:cs typeface="Times New Roman"/>
              </a:rPr>
              <a:t> </a:t>
            </a:r>
            <a:r>
              <a:rPr dirty="0" spc="15" i="1">
                <a:latin typeface="Times New Roman"/>
                <a:cs typeface="Times New Roman"/>
              </a:rPr>
              <a:t>q</a:t>
            </a:r>
            <a:r>
              <a:rPr dirty="0" spc="-25" i="1">
                <a:latin typeface="Times New Roman"/>
                <a:cs typeface="Times New Roman"/>
              </a:rPr>
              <a:t> </a:t>
            </a:r>
            <a:r>
              <a:rPr dirty="0" spc="5"/>
              <a:t>can</a:t>
            </a:r>
            <a:r>
              <a:rPr dirty="0" spc="30"/>
              <a:t> </a:t>
            </a:r>
            <a:r>
              <a:rPr dirty="0" spc="15"/>
              <a:t>be </a:t>
            </a:r>
            <a:r>
              <a:rPr dirty="0" spc="10"/>
              <a:t>reached</a:t>
            </a:r>
            <a:r>
              <a:rPr dirty="0" spc="25"/>
              <a:t> </a:t>
            </a:r>
            <a:r>
              <a:rPr dirty="0" spc="5"/>
              <a:t>from</a:t>
            </a:r>
            <a:r>
              <a:rPr dirty="0" spc="25"/>
              <a:t> </a:t>
            </a:r>
            <a:r>
              <a:rPr dirty="0" spc="20" i="1">
                <a:latin typeface="Times New Roman"/>
                <a:cs typeface="Times New Roman"/>
              </a:rPr>
              <a:t>R</a:t>
            </a:r>
            <a:r>
              <a:rPr dirty="0" spc="-35" i="1">
                <a:latin typeface="Times New Roman"/>
                <a:cs typeface="Times New Roman"/>
              </a:rPr>
              <a:t> </a:t>
            </a:r>
            <a:r>
              <a:rPr dirty="0" spc="5"/>
              <a:t>by</a:t>
            </a:r>
            <a:r>
              <a:rPr dirty="0" spc="25"/>
              <a:t> </a:t>
            </a:r>
            <a:r>
              <a:rPr dirty="0"/>
              <a:t>travelling</a:t>
            </a:r>
            <a:r>
              <a:rPr dirty="0" spc="15"/>
              <a:t> </a:t>
            </a:r>
            <a:r>
              <a:rPr dirty="0" spc="5"/>
              <a:t>over</a:t>
            </a:r>
            <a:r>
              <a:rPr dirty="0" spc="10"/>
              <a:t> </a:t>
            </a:r>
            <a:r>
              <a:rPr dirty="0" spc="-5"/>
              <a:t>zero</a:t>
            </a:r>
            <a:r>
              <a:rPr dirty="0" spc="5"/>
              <a:t> </a:t>
            </a:r>
            <a:r>
              <a:rPr dirty="0" spc="10"/>
              <a:t>or</a:t>
            </a:r>
            <a:r>
              <a:rPr dirty="0" spc="15"/>
              <a:t> </a:t>
            </a:r>
            <a:r>
              <a:rPr dirty="0" spc="10"/>
              <a:t>more</a:t>
            </a:r>
            <a:r>
              <a:rPr dirty="0" spc="20"/>
              <a:t> </a:t>
            </a:r>
            <a:r>
              <a:rPr dirty="0" spc="10">
                <a:latin typeface="Times New Roman"/>
                <a:cs typeface="Times New Roman"/>
              </a:rPr>
              <a:t>ε</a:t>
            </a:r>
            <a:r>
              <a:rPr dirty="0" spc="5">
                <a:latin typeface="Times New Roman"/>
                <a:cs typeface="Times New Roman"/>
              </a:rPr>
              <a:t> </a:t>
            </a:r>
            <a:r>
              <a:rPr dirty="0" spc="5"/>
              <a:t>transitions</a:t>
            </a:r>
            <a:r>
              <a:rPr dirty="0" spc="15"/>
              <a:t> </a:t>
            </a:r>
            <a:r>
              <a:rPr dirty="0" spc="10">
                <a:latin typeface="Times New Roman"/>
                <a:cs typeface="Times New Roman"/>
              </a:rPr>
              <a:t>}</a:t>
            </a:r>
            <a:r>
              <a:rPr dirty="0" spc="10"/>
              <a:t>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/>
          </a:p>
          <a:p>
            <a:pPr marL="60960">
              <a:lnSpc>
                <a:spcPct val="100000"/>
              </a:lnSpc>
            </a:pPr>
            <a:r>
              <a:rPr dirty="0" sz="2200" spc="-10" b="1">
                <a:latin typeface="Calibri"/>
                <a:cs typeface="Calibri"/>
              </a:rPr>
              <a:t>Example</a:t>
            </a:r>
            <a:endParaRPr sz="2200">
              <a:latin typeface="Calibri"/>
              <a:cs typeface="Calibri"/>
            </a:endParaRPr>
          </a:p>
          <a:p>
            <a:pPr algn="ctr" marL="354330">
              <a:lnSpc>
                <a:spcPct val="100000"/>
              </a:lnSpc>
              <a:spcBef>
                <a:spcPts val="1190"/>
              </a:spcBef>
            </a:pPr>
            <a:r>
              <a:rPr dirty="0" spc="10">
                <a:latin typeface="Times New Roman"/>
                <a:cs typeface="Times New Roman"/>
              </a:rPr>
              <a:t>E({</a:t>
            </a:r>
            <a:r>
              <a:rPr dirty="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1,</a:t>
            </a:r>
            <a:r>
              <a:rPr dirty="0" baseline="-21367" sz="1950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2</a:t>
            </a:r>
            <a:r>
              <a:rPr dirty="0" sz="1950" spc="10">
                <a:latin typeface="Times New Roman"/>
                <a:cs typeface="Times New Roman"/>
              </a:rPr>
              <a:t>})</a:t>
            </a:r>
            <a:r>
              <a:rPr dirty="0" sz="1950" spc="-5">
                <a:latin typeface="Times New Roman"/>
                <a:cs typeface="Times New Roman"/>
              </a:rPr>
              <a:t> </a:t>
            </a:r>
            <a:r>
              <a:rPr dirty="0" sz="1950" spc="15"/>
              <a:t>=</a:t>
            </a:r>
            <a:r>
              <a:rPr dirty="0" sz="1950" spc="5"/>
              <a:t> </a:t>
            </a:r>
            <a:r>
              <a:rPr dirty="0" sz="1950" spc="10">
                <a:latin typeface="Times New Roman"/>
                <a:cs typeface="Times New Roman"/>
              </a:rPr>
              <a:t>{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1,</a:t>
            </a:r>
            <a:r>
              <a:rPr dirty="0" baseline="-21367" sz="1950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2,</a:t>
            </a:r>
            <a:r>
              <a:rPr dirty="0" baseline="-21367" sz="1950" spc="7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3</a:t>
            </a:r>
            <a:r>
              <a:rPr dirty="0" sz="1950" spc="10">
                <a:latin typeface="Times New Roman"/>
                <a:cs typeface="Times New Roman"/>
              </a:rPr>
              <a:t>}.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2200" b="1">
                <a:latin typeface="Calibri"/>
                <a:cs typeface="Calibri"/>
              </a:rPr>
              <a:t>Question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4739" y="6711668"/>
            <a:ext cx="988060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950" spc="10">
                <a:latin typeface="Times New Roman"/>
                <a:cs typeface="Times New Roman"/>
              </a:rPr>
              <a:t>E(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1</a:t>
            </a:r>
            <a:r>
              <a:rPr dirty="0" sz="1950" spc="10">
                <a:latin typeface="Times New Roman"/>
                <a:cs typeface="Times New Roman"/>
              </a:rPr>
              <a:t>)</a:t>
            </a:r>
            <a:r>
              <a:rPr dirty="0" sz="1950" spc="-15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=</a:t>
            </a:r>
            <a:r>
              <a:rPr dirty="0" sz="1950" spc="-40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?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5389" y="4268670"/>
            <a:ext cx="3400739" cy="21608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011939" y="4594225"/>
            <a:ext cx="28638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2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3119" y="5521920"/>
            <a:ext cx="28638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3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4539" y="5049140"/>
            <a:ext cx="15176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5" i="1">
                <a:latin typeface="Times New Roman"/>
                <a:cs typeface="Times New Roman"/>
              </a:rPr>
              <a:t>q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90539" y="5195300"/>
            <a:ext cx="109855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 i="1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7099" y="4302240"/>
            <a:ext cx="28638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4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67099" y="5116620"/>
            <a:ext cx="28638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5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39518" y="5994644"/>
            <a:ext cx="28638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6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8179" y="4402060"/>
            <a:ext cx="13144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0">
                <a:latin typeface="Times New Roman"/>
                <a:cs typeface="Times New Roman"/>
              </a:rPr>
              <a:t>ε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18059" y="5738640"/>
            <a:ext cx="13144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0">
                <a:latin typeface="Times New Roman"/>
                <a:cs typeface="Times New Roman"/>
              </a:rPr>
              <a:t>ε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12698" y="4093500"/>
            <a:ext cx="13144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0">
                <a:latin typeface="Times New Roman"/>
                <a:cs typeface="Times New Roman"/>
              </a:rPr>
              <a:t>ε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52218" y="4881140"/>
            <a:ext cx="15176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5" i="1">
                <a:latin typeface="Times New Roman"/>
                <a:cs typeface="Times New Roman"/>
              </a:rPr>
              <a:t>a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39758" y="5393260"/>
            <a:ext cx="15176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5" i="1">
                <a:latin typeface="Times New Roman"/>
                <a:cs typeface="Times New Roman"/>
              </a:rPr>
              <a:t>a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17099" y="6228500"/>
            <a:ext cx="986155" cy="8115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34950">
              <a:lnSpc>
                <a:spcPct val="100000"/>
              </a:lnSpc>
              <a:spcBef>
                <a:spcPts val="135"/>
              </a:spcBef>
            </a:pPr>
            <a:r>
              <a:rPr dirty="0" sz="1950" spc="15" i="1">
                <a:latin typeface="Times New Roman"/>
                <a:cs typeface="Times New Roman"/>
              </a:rPr>
              <a:t>a</a:t>
            </a:r>
            <a:endParaRPr sz="19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60"/>
              </a:spcBef>
            </a:pPr>
            <a:r>
              <a:rPr dirty="0" sz="1950" spc="10">
                <a:latin typeface="Times New Roman"/>
                <a:cs typeface="Times New Roman"/>
              </a:rPr>
              <a:t>E(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2</a:t>
            </a:r>
            <a:r>
              <a:rPr dirty="0" sz="1950" spc="10">
                <a:latin typeface="Times New Roman"/>
                <a:cs typeface="Times New Roman"/>
              </a:rPr>
              <a:t>)</a:t>
            </a:r>
            <a:r>
              <a:rPr dirty="0" sz="1950" spc="-45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=</a:t>
            </a:r>
            <a:r>
              <a:rPr dirty="0" sz="1950" spc="-25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?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56756" y="2412121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 h="0">
                <a:moveTo>
                  <a:pt x="0" y="0"/>
                </a:moveTo>
                <a:lnTo>
                  <a:pt x="8388773" y="0"/>
                </a:lnTo>
              </a:path>
            </a:pathLst>
          </a:custGeom>
          <a:ln w="15874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3366" y="1071706"/>
            <a:ext cx="240920" cy="23356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86106" y="1025859"/>
            <a:ext cx="447087" cy="28285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3528" y="1155708"/>
            <a:ext cx="127808" cy="7304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29033" y="528602"/>
            <a:ext cx="194685" cy="22292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22205" y="573968"/>
            <a:ext cx="145969" cy="19294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26986" y="626917"/>
            <a:ext cx="189726" cy="16002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82753" y="605237"/>
            <a:ext cx="375521" cy="16422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673320" y="556678"/>
            <a:ext cx="96861" cy="25895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846028" y="640930"/>
            <a:ext cx="316147" cy="14166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381346" y="528826"/>
            <a:ext cx="216880" cy="25868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788046" y="628805"/>
            <a:ext cx="308354" cy="20698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467731" y="1048770"/>
            <a:ext cx="157779" cy="29845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690130" y="1060778"/>
            <a:ext cx="2000239" cy="29759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777805" y="1096330"/>
            <a:ext cx="280062" cy="27166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161532" y="4026348"/>
            <a:ext cx="157631" cy="25919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410287" y="4070156"/>
            <a:ext cx="585907" cy="234581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165827" y="4045846"/>
            <a:ext cx="400126" cy="313952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653439" y="4118731"/>
            <a:ext cx="193854" cy="205935"/>
          </a:xfrm>
          <a:prstGeom prst="rect">
            <a:avLst/>
          </a:prstGeom>
        </p:spPr>
      </p:pic>
      <p:sp>
        <p:nvSpPr>
          <p:cNvPr id="38" name="object 38"/>
          <p:cNvSpPr/>
          <p:nvPr/>
        </p:nvSpPr>
        <p:spPr>
          <a:xfrm>
            <a:off x="8913028" y="4275851"/>
            <a:ext cx="55880" cy="80645"/>
          </a:xfrm>
          <a:custGeom>
            <a:avLst/>
            <a:gdLst/>
            <a:ahLst/>
            <a:cxnLst/>
            <a:rect l="l" t="t" r="r" b="b"/>
            <a:pathLst>
              <a:path w="55879" h="80645">
                <a:moveTo>
                  <a:pt x="17265" y="52340"/>
                </a:moveTo>
                <a:lnTo>
                  <a:pt x="0" y="75991"/>
                </a:lnTo>
                <a:lnTo>
                  <a:pt x="721" y="78648"/>
                </a:lnTo>
                <a:lnTo>
                  <a:pt x="4019" y="80537"/>
                </a:lnTo>
                <a:lnTo>
                  <a:pt x="5494" y="80606"/>
                </a:lnTo>
                <a:lnTo>
                  <a:pt x="6767" y="80027"/>
                </a:lnTo>
                <a:lnTo>
                  <a:pt x="10407" y="78374"/>
                </a:lnTo>
                <a:lnTo>
                  <a:pt x="13564" y="75655"/>
                </a:lnTo>
                <a:lnTo>
                  <a:pt x="20648" y="69024"/>
                </a:lnTo>
                <a:lnTo>
                  <a:pt x="24460" y="64701"/>
                </a:lnTo>
                <a:lnTo>
                  <a:pt x="25425" y="63536"/>
                </a:lnTo>
                <a:lnTo>
                  <a:pt x="21534" y="63536"/>
                </a:lnTo>
                <a:lnTo>
                  <a:pt x="15816" y="58823"/>
                </a:lnTo>
                <a:lnTo>
                  <a:pt x="15410" y="54592"/>
                </a:lnTo>
                <a:lnTo>
                  <a:pt x="17265" y="52340"/>
                </a:lnTo>
                <a:close/>
              </a:path>
              <a:path w="55879" h="80645">
                <a:moveTo>
                  <a:pt x="24377" y="48465"/>
                </a:moveTo>
                <a:lnTo>
                  <a:pt x="20144" y="48863"/>
                </a:lnTo>
                <a:lnTo>
                  <a:pt x="15410" y="54592"/>
                </a:lnTo>
                <a:lnTo>
                  <a:pt x="15816" y="58823"/>
                </a:lnTo>
                <a:lnTo>
                  <a:pt x="21534" y="63536"/>
                </a:lnTo>
                <a:lnTo>
                  <a:pt x="25756" y="63136"/>
                </a:lnTo>
                <a:lnTo>
                  <a:pt x="28119" y="60284"/>
                </a:lnTo>
                <a:lnTo>
                  <a:pt x="30436" y="57430"/>
                </a:lnTo>
                <a:lnTo>
                  <a:pt x="30448" y="57050"/>
                </a:lnTo>
                <a:lnTo>
                  <a:pt x="30087" y="53197"/>
                </a:lnTo>
                <a:lnTo>
                  <a:pt x="24377" y="48465"/>
                </a:lnTo>
                <a:close/>
              </a:path>
              <a:path w="55879" h="80645">
                <a:moveTo>
                  <a:pt x="25756" y="63136"/>
                </a:moveTo>
                <a:lnTo>
                  <a:pt x="21534" y="63536"/>
                </a:lnTo>
                <a:lnTo>
                  <a:pt x="25425" y="63536"/>
                </a:lnTo>
                <a:lnTo>
                  <a:pt x="25756" y="63136"/>
                </a:lnTo>
                <a:close/>
              </a:path>
              <a:path w="55879" h="80645">
                <a:moveTo>
                  <a:pt x="30478" y="57378"/>
                </a:moveTo>
                <a:lnTo>
                  <a:pt x="28117" y="60284"/>
                </a:lnTo>
                <a:lnTo>
                  <a:pt x="30483" y="57430"/>
                </a:lnTo>
                <a:close/>
              </a:path>
              <a:path w="55879" h="80645">
                <a:moveTo>
                  <a:pt x="37487" y="48465"/>
                </a:moveTo>
                <a:lnTo>
                  <a:pt x="24377" y="48465"/>
                </a:lnTo>
                <a:lnTo>
                  <a:pt x="30087" y="53197"/>
                </a:lnTo>
                <a:lnTo>
                  <a:pt x="30478" y="57378"/>
                </a:lnTo>
                <a:lnTo>
                  <a:pt x="33347" y="53848"/>
                </a:lnTo>
                <a:lnTo>
                  <a:pt x="37487" y="48465"/>
                </a:lnTo>
                <a:close/>
              </a:path>
              <a:path w="55879" h="80645">
                <a:moveTo>
                  <a:pt x="36558" y="26617"/>
                </a:moveTo>
                <a:lnTo>
                  <a:pt x="32179" y="33114"/>
                </a:lnTo>
                <a:lnTo>
                  <a:pt x="27541" y="39448"/>
                </a:lnTo>
                <a:lnTo>
                  <a:pt x="22715" y="45643"/>
                </a:lnTo>
                <a:lnTo>
                  <a:pt x="17265" y="52340"/>
                </a:lnTo>
                <a:lnTo>
                  <a:pt x="20144" y="48863"/>
                </a:lnTo>
                <a:lnTo>
                  <a:pt x="24377" y="48465"/>
                </a:lnTo>
                <a:lnTo>
                  <a:pt x="37487" y="48465"/>
                </a:lnTo>
                <a:lnTo>
                  <a:pt x="38409" y="47266"/>
                </a:lnTo>
                <a:lnTo>
                  <a:pt x="43218" y="40501"/>
                </a:lnTo>
                <a:lnTo>
                  <a:pt x="45069" y="37608"/>
                </a:lnTo>
                <a:lnTo>
                  <a:pt x="41620" y="37608"/>
                </a:lnTo>
                <a:lnTo>
                  <a:pt x="35514" y="33733"/>
                </a:lnTo>
                <a:lnTo>
                  <a:pt x="34610" y="29688"/>
                </a:lnTo>
                <a:lnTo>
                  <a:pt x="36558" y="26617"/>
                </a:lnTo>
                <a:close/>
              </a:path>
              <a:path w="55879" h="80645">
                <a:moveTo>
                  <a:pt x="42410" y="22707"/>
                </a:moveTo>
                <a:lnTo>
                  <a:pt x="38475" y="23628"/>
                </a:lnTo>
                <a:lnTo>
                  <a:pt x="34610" y="29688"/>
                </a:lnTo>
                <a:lnTo>
                  <a:pt x="35514" y="33733"/>
                </a:lnTo>
                <a:lnTo>
                  <a:pt x="41620" y="37608"/>
                </a:lnTo>
                <a:lnTo>
                  <a:pt x="45647" y="36704"/>
                </a:lnTo>
                <a:lnTo>
                  <a:pt x="47715" y="33468"/>
                </a:lnTo>
                <a:lnTo>
                  <a:pt x="49549" y="30413"/>
                </a:lnTo>
                <a:lnTo>
                  <a:pt x="48545" y="26393"/>
                </a:lnTo>
                <a:lnTo>
                  <a:pt x="42410" y="22707"/>
                </a:lnTo>
                <a:close/>
              </a:path>
              <a:path w="55879" h="80645">
                <a:moveTo>
                  <a:pt x="45644" y="36708"/>
                </a:moveTo>
                <a:lnTo>
                  <a:pt x="41620" y="37608"/>
                </a:lnTo>
                <a:lnTo>
                  <a:pt x="45069" y="37608"/>
                </a:lnTo>
                <a:lnTo>
                  <a:pt x="45644" y="36708"/>
                </a:lnTo>
                <a:close/>
              </a:path>
              <a:path w="55879" h="80645">
                <a:moveTo>
                  <a:pt x="47680" y="33525"/>
                </a:moveTo>
                <a:lnTo>
                  <a:pt x="45644" y="36708"/>
                </a:lnTo>
                <a:lnTo>
                  <a:pt x="47680" y="33525"/>
                </a:lnTo>
                <a:close/>
              </a:path>
              <a:path w="55879" h="80645">
                <a:moveTo>
                  <a:pt x="53553" y="22707"/>
                </a:moveTo>
                <a:lnTo>
                  <a:pt x="42410" y="22707"/>
                </a:lnTo>
                <a:lnTo>
                  <a:pt x="48545" y="26393"/>
                </a:lnTo>
                <a:lnTo>
                  <a:pt x="49549" y="30413"/>
                </a:lnTo>
                <a:lnTo>
                  <a:pt x="47715" y="33468"/>
                </a:lnTo>
                <a:lnTo>
                  <a:pt x="50772" y="28434"/>
                </a:lnTo>
                <a:lnTo>
                  <a:pt x="53531" y="22846"/>
                </a:lnTo>
                <a:lnTo>
                  <a:pt x="53553" y="22707"/>
                </a:lnTo>
                <a:close/>
              </a:path>
              <a:path w="55879" h="80645">
                <a:moveTo>
                  <a:pt x="46184" y="0"/>
                </a:moveTo>
                <a:lnTo>
                  <a:pt x="42049" y="3331"/>
                </a:lnTo>
                <a:lnTo>
                  <a:pt x="41448" y="5938"/>
                </a:lnTo>
                <a:lnTo>
                  <a:pt x="43385" y="10060"/>
                </a:lnTo>
                <a:lnTo>
                  <a:pt x="43035" y="12360"/>
                </a:lnTo>
                <a:lnTo>
                  <a:pt x="41325" y="18741"/>
                </a:lnTo>
                <a:lnTo>
                  <a:pt x="38951" y="22846"/>
                </a:lnTo>
                <a:lnTo>
                  <a:pt x="36558" y="26617"/>
                </a:lnTo>
                <a:lnTo>
                  <a:pt x="38475" y="23628"/>
                </a:lnTo>
                <a:lnTo>
                  <a:pt x="42410" y="22707"/>
                </a:lnTo>
                <a:lnTo>
                  <a:pt x="53553" y="22707"/>
                </a:lnTo>
                <a:lnTo>
                  <a:pt x="55255" y="11913"/>
                </a:lnTo>
                <a:lnTo>
                  <a:pt x="54536" y="6621"/>
                </a:lnTo>
                <a:lnTo>
                  <a:pt x="49484" y="353"/>
                </a:lnTo>
                <a:lnTo>
                  <a:pt x="46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9" name="object 3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075616" y="4120885"/>
            <a:ext cx="287088" cy="288014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498183" y="4127194"/>
            <a:ext cx="333632" cy="305327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134359" y="4678303"/>
            <a:ext cx="173851" cy="238244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395671" y="4680871"/>
            <a:ext cx="423290" cy="293199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942646" y="4782470"/>
            <a:ext cx="117742" cy="96551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184798" y="4703167"/>
            <a:ext cx="512183" cy="359271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801106" y="4778552"/>
            <a:ext cx="380756" cy="34416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779" y="94485"/>
            <a:ext cx="1803400" cy="49593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/>
              <a:t>NFA</a:t>
            </a:r>
            <a:r>
              <a:rPr dirty="0" spc="-5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 spc="-45"/>
              <a:t>DFA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595" y="765841"/>
            <a:ext cx="8189595" cy="12706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00" spc="-5" b="1">
                <a:latin typeface="Calibri"/>
                <a:cs typeface="Calibri"/>
              </a:rPr>
              <a:t>Example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950" spc="10">
                <a:latin typeface="Calibri"/>
                <a:cs typeface="Calibri"/>
              </a:rPr>
              <a:t>Consider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15">
                <a:latin typeface="Calibri"/>
                <a:cs typeface="Calibri"/>
              </a:rPr>
              <a:t>NFA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30">
                <a:latin typeface="Times New Roman"/>
                <a:cs typeface="Times New Roman"/>
              </a:rPr>
              <a:t>M</a:t>
            </a:r>
            <a:r>
              <a:rPr dirty="0" sz="1950" spc="-35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=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Q,</a:t>
            </a:r>
            <a:r>
              <a:rPr dirty="0" sz="1950" spc="15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Σ</a:t>
            </a:r>
            <a:r>
              <a:rPr dirty="0" sz="1950" spc="10" i="1">
                <a:latin typeface="Times New Roman"/>
                <a:cs typeface="Times New Roman"/>
              </a:rPr>
              <a:t>,</a:t>
            </a:r>
            <a:r>
              <a:rPr dirty="0" sz="1950" spc="5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δ, q,</a:t>
            </a:r>
            <a:r>
              <a:rPr dirty="0" sz="1950" spc="5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F</a:t>
            </a:r>
            <a:r>
              <a:rPr dirty="0" sz="1950" spc="10">
                <a:latin typeface="Calibri"/>
                <a:cs typeface="Calibri"/>
              </a:rPr>
              <a:t>), 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where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25" i="1">
                <a:latin typeface="Times New Roman"/>
                <a:cs typeface="Times New Roman"/>
              </a:rPr>
              <a:t>Q</a:t>
            </a:r>
            <a:r>
              <a:rPr dirty="0" sz="1950" spc="5" i="1">
                <a:latin typeface="Times New Roman"/>
                <a:cs typeface="Times New Roman"/>
              </a:rPr>
              <a:t> </a:t>
            </a:r>
            <a:r>
              <a:rPr dirty="0" sz="1950" spc="20">
                <a:latin typeface="Times New Roman"/>
                <a:cs typeface="Times New Roman"/>
              </a:rPr>
              <a:t>=</a:t>
            </a:r>
            <a:r>
              <a:rPr dirty="0" sz="1950" spc="-10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{1,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2,</a:t>
            </a:r>
            <a:r>
              <a:rPr dirty="0" sz="1950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3},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 spc="20">
                <a:latin typeface="Times New Roman"/>
                <a:cs typeface="Times New Roman"/>
              </a:rPr>
              <a:t>Σ</a:t>
            </a:r>
            <a:r>
              <a:rPr dirty="0" sz="1950" spc="-5">
                <a:latin typeface="Times New Roman"/>
                <a:cs typeface="Times New Roman"/>
              </a:rPr>
              <a:t> </a:t>
            </a:r>
            <a:r>
              <a:rPr dirty="0" sz="1950" spc="20">
                <a:latin typeface="Times New Roman"/>
                <a:cs typeface="Times New Roman"/>
              </a:rPr>
              <a:t>=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{a,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b},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q </a:t>
            </a:r>
            <a:r>
              <a:rPr dirty="0" sz="1950" spc="20">
                <a:latin typeface="Times New Roman"/>
                <a:cs typeface="Times New Roman"/>
              </a:rPr>
              <a:t>=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1,</a:t>
            </a:r>
            <a:r>
              <a:rPr dirty="0" sz="1950">
                <a:latin typeface="Times New Roman"/>
                <a:cs typeface="Times New Roman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F</a:t>
            </a:r>
            <a:r>
              <a:rPr dirty="0" sz="1950" spc="5" i="1">
                <a:latin typeface="Times New Roman"/>
                <a:cs typeface="Times New Roman"/>
              </a:rPr>
              <a:t> </a:t>
            </a:r>
            <a:r>
              <a:rPr dirty="0" sz="1950" spc="20">
                <a:latin typeface="Times New Roman"/>
                <a:cs typeface="Times New Roman"/>
              </a:rPr>
              <a:t>=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950" spc="10">
                <a:latin typeface="Times New Roman"/>
                <a:cs typeface="Times New Roman"/>
              </a:rPr>
              <a:t>{2},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and </a:t>
            </a:r>
            <a:r>
              <a:rPr dirty="0" sz="1950" spc="15" i="1">
                <a:latin typeface="Times New Roman"/>
                <a:cs typeface="Times New Roman"/>
              </a:rPr>
              <a:t>δ</a:t>
            </a:r>
            <a:r>
              <a:rPr dirty="0" sz="1950" spc="20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10">
                <a:latin typeface="Calibri"/>
                <a:cs typeface="Calibri"/>
              </a:rPr>
              <a:t> given by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following</a:t>
            </a:r>
            <a:r>
              <a:rPr dirty="0" sz="1950" spc="4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table: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8749" y="2264595"/>
            <a:ext cx="2216844" cy="11820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84796" y="3690960"/>
            <a:ext cx="3397821" cy="347726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779" y="94485"/>
            <a:ext cx="1803400" cy="49593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/>
              <a:t>NFA</a:t>
            </a:r>
            <a:r>
              <a:rPr dirty="0" spc="-5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 spc="-45"/>
              <a:t>DFA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595" y="765841"/>
            <a:ext cx="4675505" cy="96646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00" spc="-5" b="1">
                <a:latin typeface="Calibri"/>
                <a:cs typeface="Calibri"/>
              </a:rPr>
              <a:t>Example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950" spc="10">
                <a:latin typeface="Calibri"/>
                <a:cs typeface="Calibri"/>
              </a:rPr>
              <a:t>How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can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we</a:t>
            </a:r>
            <a:r>
              <a:rPr dirty="0" sz="1950" spc="5">
                <a:latin typeface="Calibri"/>
                <a:cs typeface="Calibri"/>
              </a:rPr>
              <a:t> convert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above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-15">
                <a:latin typeface="Calibri"/>
                <a:cs typeface="Calibri"/>
              </a:rPr>
              <a:t>NFA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to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-30">
                <a:latin typeface="Calibri"/>
                <a:cs typeface="Calibri"/>
              </a:rPr>
              <a:t>DFA?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5308" y="1146335"/>
            <a:ext cx="393680" cy="2616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96466" y="1191814"/>
            <a:ext cx="611379" cy="2705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82405" y="1210745"/>
            <a:ext cx="287774" cy="23716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27603" y="1220331"/>
            <a:ext cx="297395" cy="2311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53844" y="1170487"/>
            <a:ext cx="270858" cy="2870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71942" y="1953113"/>
            <a:ext cx="504618" cy="3153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79559" y="1917620"/>
            <a:ext cx="473135" cy="33994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71802" y="2065359"/>
            <a:ext cx="192496" cy="10053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01624" y="1953639"/>
            <a:ext cx="395821" cy="37466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466459" y="2064363"/>
            <a:ext cx="286909" cy="34797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842482" y="2020005"/>
            <a:ext cx="489400" cy="340650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4430618" y="2306294"/>
            <a:ext cx="29209" cy="50800"/>
          </a:xfrm>
          <a:custGeom>
            <a:avLst/>
            <a:gdLst/>
            <a:ahLst/>
            <a:cxnLst/>
            <a:rect l="l" t="t" r="r" b="b"/>
            <a:pathLst>
              <a:path w="29210" h="50800">
                <a:moveTo>
                  <a:pt x="9523" y="29282"/>
                </a:moveTo>
                <a:lnTo>
                  <a:pt x="4596" y="37405"/>
                </a:lnTo>
                <a:lnTo>
                  <a:pt x="0" y="45247"/>
                </a:lnTo>
                <a:lnTo>
                  <a:pt x="723" y="48019"/>
                </a:lnTo>
                <a:lnTo>
                  <a:pt x="3343" y="49555"/>
                </a:lnTo>
                <a:lnTo>
                  <a:pt x="3854" y="49743"/>
                </a:lnTo>
                <a:lnTo>
                  <a:pt x="8394" y="50542"/>
                </a:lnTo>
                <a:lnTo>
                  <a:pt x="12101" y="47558"/>
                </a:lnTo>
                <a:lnTo>
                  <a:pt x="18016" y="41294"/>
                </a:lnTo>
                <a:lnTo>
                  <a:pt x="20541" y="37188"/>
                </a:lnTo>
                <a:lnTo>
                  <a:pt x="16846" y="37188"/>
                </a:lnTo>
                <a:lnTo>
                  <a:pt x="10534" y="33376"/>
                </a:lnTo>
                <a:lnTo>
                  <a:pt x="9523" y="29282"/>
                </a:lnTo>
                <a:close/>
              </a:path>
              <a:path w="29210" h="50800">
                <a:moveTo>
                  <a:pt x="17232" y="21986"/>
                </a:moveTo>
                <a:lnTo>
                  <a:pt x="13280" y="23047"/>
                </a:lnTo>
                <a:lnTo>
                  <a:pt x="9564" y="29215"/>
                </a:lnTo>
                <a:lnTo>
                  <a:pt x="9596" y="29578"/>
                </a:lnTo>
                <a:lnTo>
                  <a:pt x="10534" y="33376"/>
                </a:lnTo>
                <a:lnTo>
                  <a:pt x="16846" y="37188"/>
                </a:lnTo>
                <a:lnTo>
                  <a:pt x="20949" y="36174"/>
                </a:lnTo>
                <a:lnTo>
                  <a:pt x="22988" y="32787"/>
                </a:lnTo>
                <a:lnTo>
                  <a:pt x="24662" y="29215"/>
                </a:lnTo>
                <a:lnTo>
                  <a:pt x="23601" y="25515"/>
                </a:lnTo>
                <a:lnTo>
                  <a:pt x="17232" y="21986"/>
                </a:lnTo>
                <a:close/>
              </a:path>
              <a:path w="29210" h="50800">
                <a:moveTo>
                  <a:pt x="22975" y="32809"/>
                </a:moveTo>
                <a:lnTo>
                  <a:pt x="20949" y="36174"/>
                </a:lnTo>
                <a:lnTo>
                  <a:pt x="16846" y="37188"/>
                </a:lnTo>
                <a:lnTo>
                  <a:pt x="20541" y="37188"/>
                </a:lnTo>
                <a:lnTo>
                  <a:pt x="22975" y="32809"/>
                </a:lnTo>
                <a:close/>
              </a:path>
              <a:path w="29210" h="50800">
                <a:moveTo>
                  <a:pt x="24662" y="29215"/>
                </a:moveTo>
                <a:lnTo>
                  <a:pt x="22988" y="32787"/>
                </a:lnTo>
                <a:lnTo>
                  <a:pt x="24766" y="29578"/>
                </a:lnTo>
                <a:lnTo>
                  <a:pt x="24662" y="29215"/>
                </a:lnTo>
                <a:close/>
              </a:path>
              <a:path w="29210" h="50800">
                <a:moveTo>
                  <a:pt x="27339" y="21986"/>
                </a:moveTo>
                <a:lnTo>
                  <a:pt x="17232" y="21986"/>
                </a:lnTo>
                <a:lnTo>
                  <a:pt x="23601" y="25515"/>
                </a:lnTo>
                <a:lnTo>
                  <a:pt x="24662" y="29215"/>
                </a:lnTo>
                <a:lnTo>
                  <a:pt x="26124" y="26083"/>
                </a:lnTo>
                <a:lnTo>
                  <a:pt x="27339" y="21986"/>
                </a:lnTo>
                <a:close/>
              </a:path>
              <a:path w="29210" h="50800">
                <a:moveTo>
                  <a:pt x="24676" y="0"/>
                </a:moveTo>
                <a:lnTo>
                  <a:pt x="19618" y="1231"/>
                </a:lnTo>
                <a:lnTo>
                  <a:pt x="18000" y="3315"/>
                </a:lnTo>
                <a:lnTo>
                  <a:pt x="18111" y="12999"/>
                </a:lnTo>
                <a:lnTo>
                  <a:pt x="15139" y="19968"/>
                </a:lnTo>
                <a:lnTo>
                  <a:pt x="13281" y="23045"/>
                </a:lnTo>
                <a:lnTo>
                  <a:pt x="17232" y="21986"/>
                </a:lnTo>
                <a:lnTo>
                  <a:pt x="27339" y="21986"/>
                </a:lnTo>
                <a:lnTo>
                  <a:pt x="28211" y="19044"/>
                </a:lnTo>
                <a:lnTo>
                  <a:pt x="28976" y="11757"/>
                </a:lnTo>
                <a:lnTo>
                  <a:pt x="28111" y="4425"/>
                </a:lnTo>
                <a:lnTo>
                  <a:pt x="27442" y="1682"/>
                </a:lnTo>
                <a:lnTo>
                  <a:pt x="24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633123" y="2041335"/>
            <a:ext cx="350210" cy="31970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5181019" y="2292592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39" h="38100">
                <a:moveTo>
                  <a:pt x="11374" y="19088"/>
                </a:moveTo>
                <a:lnTo>
                  <a:pt x="8665" y="22426"/>
                </a:lnTo>
                <a:lnTo>
                  <a:pt x="4432" y="27560"/>
                </a:lnTo>
                <a:lnTo>
                  <a:pt x="0" y="34535"/>
                </a:lnTo>
                <a:lnTo>
                  <a:pt x="412" y="36385"/>
                </a:lnTo>
                <a:lnTo>
                  <a:pt x="2703" y="37842"/>
                </a:lnTo>
                <a:lnTo>
                  <a:pt x="3830" y="37895"/>
                </a:lnTo>
                <a:lnTo>
                  <a:pt x="10949" y="34270"/>
                </a:lnTo>
                <a:lnTo>
                  <a:pt x="17920" y="24710"/>
                </a:lnTo>
                <a:lnTo>
                  <a:pt x="15276" y="24710"/>
                </a:lnTo>
                <a:lnTo>
                  <a:pt x="11647" y="21752"/>
                </a:lnTo>
                <a:lnTo>
                  <a:pt x="11374" y="19088"/>
                </a:lnTo>
                <a:close/>
              </a:path>
              <a:path w="27939" h="38100">
                <a:moveTo>
                  <a:pt x="16803" y="15191"/>
                </a:moveTo>
                <a:lnTo>
                  <a:pt x="14272" y="15525"/>
                </a:lnTo>
                <a:lnTo>
                  <a:pt x="11374" y="19088"/>
                </a:lnTo>
                <a:lnTo>
                  <a:pt x="11647" y="21752"/>
                </a:lnTo>
                <a:lnTo>
                  <a:pt x="15276" y="24710"/>
                </a:lnTo>
                <a:lnTo>
                  <a:pt x="17946" y="24437"/>
                </a:lnTo>
                <a:lnTo>
                  <a:pt x="19594" y="22398"/>
                </a:lnTo>
                <a:lnTo>
                  <a:pt x="20942" y="20532"/>
                </a:lnTo>
                <a:lnTo>
                  <a:pt x="20521" y="17886"/>
                </a:lnTo>
                <a:lnTo>
                  <a:pt x="16803" y="15191"/>
                </a:lnTo>
                <a:close/>
              </a:path>
              <a:path w="27939" h="38100">
                <a:moveTo>
                  <a:pt x="20942" y="20532"/>
                </a:moveTo>
                <a:lnTo>
                  <a:pt x="19574" y="22426"/>
                </a:lnTo>
                <a:lnTo>
                  <a:pt x="17946" y="24437"/>
                </a:lnTo>
                <a:lnTo>
                  <a:pt x="15276" y="24710"/>
                </a:lnTo>
                <a:lnTo>
                  <a:pt x="17920" y="24710"/>
                </a:lnTo>
                <a:lnTo>
                  <a:pt x="20942" y="20532"/>
                </a:lnTo>
                <a:close/>
              </a:path>
              <a:path w="27939" h="38100">
                <a:moveTo>
                  <a:pt x="24541" y="15191"/>
                </a:moveTo>
                <a:lnTo>
                  <a:pt x="16803" y="15191"/>
                </a:lnTo>
                <a:lnTo>
                  <a:pt x="20521" y="17886"/>
                </a:lnTo>
                <a:lnTo>
                  <a:pt x="20942" y="20532"/>
                </a:lnTo>
                <a:lnTo>
                  <a:pt x="23451" y="17057"/>
                </a:lnTo>
                <a:lnTo>
                  <a:pt x="24541" y="15191"/>
                </a:lnTo>
                <a:close/>
              </a:path>
              <a:path w="27939" h="38100">
                <a:moveTo>
                  <a:pt x="21385" y="0"/>
                </a:moveTo>
                <a:lnTo>
                  <a:pt x="17545" y="1877"/>
                </a:lnTo>
                <a:lnTo>
                  <a:pt x="16750" y="4194"/>
                </a:lnTo>
                <a:lnTo>
                  <a:pt x="18234" y="7233"/>
                </a:lnTo>
                <a:lnTo>
                  <a:pt x="17895" y="8625"/>
                </a:lnTo>
                <a:lnTo>
                  <a:pt x="16535" y="12519"/>
                </a:lnTo>
                <a:lnTo>
                  <a:pt x="14696" y="15005"/>
                </a:lnTo>
                <a:lnTo>
                  <a:pt x="14272" y="15524"/>
                </a:lnTo>
                <a:lnTo>
                  <a:pt x="16803" y="15191"/>
                </a:lnTo>
                <a:lnTo>
                  <a:pt x="24541" y="15191"/>
                </a:lnTo>
                <a:lnTo>
                  <a:pt x="27917" y="9415"/>
                </a:lnTo>
                <a:lnTo>
                  <a:pt x="23702" y="795"/>
                </a:lnTo>
                <a:lnTo>
                  <a:pt x="21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332238" y="2018267"/>
            <a:ext cx="422720" cy="341044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5873485" y="2327578"/>
            <a:ext cx="60325" cy="52069"/>
          </a:xfrm>
          <a:custGeom>
            <a:avLst/>
            <a:gdLst/>
            <a:ahLst/>
            <a:cxnLst/>
            <a:rect l="l" t="t" r="r" b="b"/>
            <a:pathLst>
              <a:path w="60325" h="52069">
                <a:moveTo>
                  <a:pt x="22758" y="27145"/>
                </a:moveTo>
                <a:lnTo>
                  <a:pt x="0" y="47898"/>
                </a:lnTo>
                <a:lnTo>
                  <a:pt x="2834" y="51210"/>
                </a:lnTo>
                <a:lnTo>
                  <a:pt x="4806" y="51729"/>
                </a:lnTo>
                <a:lnTo>
                  <a:pt x="6569" y="51088"/>
                </a:lnTo>
                <a:lnTo>
                  <a:pt x="13814" y="48095"/>
                </a:lnTo>
                <a:lnTo>
                  <a:pt x="20800" y="44533"/>
                </a:lnTo>
                <a:lnTo>
                  <a:pt x="27525" y="40490"/>
                </a:lnTo>
                <a:lnTo>
                  <a:pt x="30748" y="38279"/>
                </a:lnTo>
                <a:lnTo>
                  <a:pt x="26569" y="37616"/>
                </a:lnTo>
                <a:lnTo>
                  <a:pt x="22078" y="31431"/>
                </a:lnTo>
                <a:lnTo>
                  <a:pt x="22758" y="27145"/>
                </a:lnTo>
                <a:close/>
              </a:path>
              <a:path w="60325" h="52069">
                <a:moveTo>
                  <a:pt x="33990" y="36056"/>
                </a:moveTo>
                <a:lnTo>
                  <a:pt x="30748" y="38279"/>
                </a:lnTo>
                <a:lnTo>
                  <a:pt x="30896" y="38303"/>
                </a:lnTo>
                <a:lnTo>
                  <a:pt x="33990" y="36056"/>
                </a:lnTo>
                <a:close/>
              </a:path>
              <a:path w="60325" h="52069">
                <a:moveTo>
                  <a:pt x="28948" y="22612"/>
                </a:moveTo>
                <a:lnTo>
                  <a:pt x="25857" y="24858"/>
                </a:lnTo>
                <a:lnTo>
                  <a:pt x="22758" y="27145"/>
                </a:lnTo>
                <a:lnTo>
                  <a:pt x="22078" y="31431"/>
                </a:lnTo>
                <a:lnTo>
                  <a:pt x="26569" y="37616"/>
                </a:lnTo>
                <a:lnTo>
                  <a:pt x="30748" y="38279"/>
                </a:lnTo>
                <a:lnTo>
                  <a:pt x="33990" y="36056"/>
                </a:lnTo>
                <a:lnTo>
                  <a:pt x="37082" y="33809"/>
                </a:lnTo>
                <a:lnTo>
                  <a:pt x="37768" y="29483"/>
                </a:lnTo>
                <a:lnTo>
                  <a:pt x="33275" y="23299"/>
                </a:lnTo>
                <a:lnTo>
                  <a:pt x="28948" y="22612"/>
                </a:lnTo>
                <a:close/>
              </a:path>
              <a:path w="60325" h="52069">
                <a:moveTo>
                  <a:pt x="52505" y="0"/>
                </a:moveTo>
                <a:lnTo>
                  <a:pt x="50205" y="1160"/>
                </a:lnTo>
                <a:lnTo>
                  <a:pt x="47437" y="6602"/>
                </a:lnTo>
                <a:lnTo>
                  <a:pt x="44559" y="9399"/>
                </a:lnTo>
                <a:lnTo>
                  <a:pt x="36875" y="16648"/>
                </a:lnTo>
                <a:lnTo>
                  <a:pt x="31396" y="20834"/>
                </a:lnTo>
                <a:lnTo>
                  <a:pt x="28948" y="22612"/>
                </a:lnTo>
                <a:lnTo>
                  <a:pt x="33275" y="23299"/>
                </a:lnTo>
                <a:lnTo>
                  <a:pt x="37768" y="29483"/>
                </a:lnTo>
                <a:lnTo>
                  <a:pt x="37082" y="33809"/>
                </a:lnTo>
                <a:lnTo>
                  <a:pt x="33990" y="36056"/>
                </a:lnTo>
                <a:lnTo>
                  <a:pt x="40148" y="31583"/>
                </a:lnTo>
                <a:lnTo>
                  <a:pt x="46172" y="26743"/>
                </a:lnTo>
                <a:lnTo>
                  <a:pt x="54862" y="16944"/>
                </a:lnTo>
                <a:lnTo>
                  <a:pt x="58320" y="12091"/>
                </a:lnTo>
                <a:lnTo>
                  <a:pt x="59733" y="3651"/>
                </a:lnTo>
                <a:lnTo>
                  <a:pt x="57754" y="877"/>
                </a:lnTo>
                <a:lnTo>
                  <a:pt x="52505" y="0"/>
                </a:lnTo>
                <a:close/>
              </a:path>
              <a:path w="60325" h="52069">
                <a:moveTo>
                  <a:pt x="27779" y="23461"/>
                </a:moveTo>
                <a:lnTo>
                  <a:pt x="22764" y="27104"/>
                </a:lnTo>
                <a:lnTo>
                  <a:pt x="27779" y="23461"/>
                </a:lnTo>
                <a:close/>
              </a:path>
              <a:path w="60325" h="52069">
                <a:moveTo>
                  <a:pt x="28948" y="22612"/>
                </a:moveTo>
                <a:lnTo>
                  <a:pt x="27779" y="23461"/>
                </a:lnTo>
                <a:lnTo>
                  <a:pt x="28948" y="22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120431" y="2080137"/>
            <a:ext cx="236779" cy="28575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443410" y="2120718"/>
            <a:ext cx="318714" cy="26839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997555" y="2101472"/>
            <a:ext cx="418417" cy="270510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7596810" y="2352931"/>
            <a:ext cx="28575" cy="45720"/>
          </a:xfrm>
          <a:custGeom>
            <a:avLst/>
            <a:gdLst/>
            <a:ahLst/>
            <a:cxnLst/>
            <a:rect l="l" t="t" r="r" b="b"/>
            <a:pathLst>
              <a:path w="28575" h="45719">
                <a:moveTo>
                  <a:pt x="10789" y="22450"/>
                </a:moveTo>
                <a:lnTo>
                  <a:pt x="4284" y="33817"/>
                </a:lnTo>
                <a:lnTo>
                  <a:pt x="0" y="41191"/>
                </a:lnTo>
                <a:lnTo>
                  <a:pt x="659" y="43685"/>
                </a:lnTo>
                <a:lnTo>
                  <a:pt x="3726" y="45467"/>
                </a:lnTo>
                <a:lnTo>
                  <a:pt x="5092" y="45546"/>
                </a:lnTo>
                <a:lnTo>
                  <a:pt x="13059" y="42062"/>
                </a:lnTo>
                <a:lnTo>
                  <a:pt x="17847" y="35352"/>
                </a:lnTo>
                <a:lnTo>
                  <a:pt x="19087" y="33185"/>
                </a:lnTo>
                <a:lnTo>
                  <a:pt x="15854" y="33185"/>
                </a:lnTo>
                <a:lnTo>
                  <a:pt x="9847" y="29749"/>
                </a:lnTo>
                <a:lnTo>
                  <a:pt x="8804" y="25920"/>
                </a:lnTo>
                <a:lnTo>
                  <a:pt x="10789" y="22450"/>
                </a:lnTo>
                <a:close/>
              </a:path>
              <a:path w="28575" h="45719">
                <a:moveTo>
                  <a:pt x="16069" y="18869"/>
                </a:moveTo>
                <a:lnTo>
                  <a:pt x="12241" y="19913"/>
                </a:lnTo>
                <a:lnTo>
                  <a:pt x="8804" y="25920"/>
                </a:lnTo>
                <a:lnTo>
                  <a:pt x="9847" y="29749"/>
                </a:lnTo>
                <a:lnTo>
                  <a:pt x="15854" y="33185"/>
                </a:lnTo>
                <a:lnTo>
                  <a:pt x="19682" y="32143"/>
                </a:lnTo>
                <a:lnTo>
                  <a:pt x="23119" y="26135"/>
                </a:lnTo>
                <a:lnTo>
                  <a:pt x="22077" y="22307"/>
                </a:lnTo>
                <a:lnTo>
                  <a:pt x="16069" y="18869"/>
                </a:lnTo>
                <a:close/>
              </a:path>
              <a:path w="28575" h="45719">
                <a:moveTo>
                  <a:pt x="20183" y="31268"/>
                </a:moveTo>
                <a:lnTo>
                  <a:pt x="19682" y="32143"/>
                </a:lnTo>
                <a:lnTo>
                  <a:pt x="15854" y="33185"/>
                </a:lnTo>
                <a:lnTo>
                  <a:pt x="19087" y="33185"/>
                </a:lnTo>
                <a:lnTo>
                  <a:pt x="20183" y="31268"/>
                </a:lnTo>
                <a:close/>
              </a:path>
              <a:path w="28575" h="45719">
                <a:moveTo>
                  <a:pt x="26533" y="18869"/>
                </a:moveTo>
                <a:lnTo>
                  <a:pt x="16069" y="18869"/>
                </a:lnTo>
                <a:lnTo>
                  <a:pt x="22077" y="22307"/>
                </a:lnTo>
                <a:lnTo>
                  <a:pt x="23119" y="26135"/>
                </a:lnTo>
                <a:lnTo>
                  <a:pt x="20183" y="31268"/>
                </a:lnTo>
                <a:lnTo>
                  <a:pt x="25591" y="21813"/>
                </a:lnTo>
                <a:lnTo>
                  <a:pt x="26533" y="18869"/>
                </a:lnTo>
                <a:close/>
              </a:path>
              <a:path w="28575" h="45719">
                <a:moveTo>
                  <a:pt x="25779" y="0"/>
                </a:moveTo>
                <a:lnTo>
                  <a:pt x="20648" y="76"/>
                </a:lnTo>
                <a:lnTo>
                  <a:pt x="18638" y="1714"/>
                </a:lnTo>
                <a:lnTo>
                  <a:pt x="16650" y="10671"/>
                </a:lnTo>
                <a:lnTo>
                  <a:pt x="13906" y="17001"/>
                </a:lnTo>
                <a:lnTo>
                  <a:pt x="10789" y="22450"/>
                </a:lnTo>
                <a:lnTo>
                  <a:pt x="12241" y="19913"/>
                </a:lnTo>
                <a:lnTo>
                  <a:pt x="16069" y="18869"/>
                </a:lnTo>
                <a:lnTo>
                  <a:pt x="26533" y="18869"/>
                </a:lnTo>
                <a:lnTo>
                  <a:pt x="28246" y="13512"/>
                </a:lnTo>
                <a:lnTo>
                  <a:pt x="28075" y="2227"/>
                </a:lnTo>
                <a:lnTo>
                  <a:pt x="25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803419" y="2119456"/>
            <a:ext cx="445396" cy="24257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354005" y="2112959"/>
            <a:ext cx="431020" cy="30352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96662" y="1991851"/>
            <a:ext cx="212579" cy="36830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69504" y="2803031"/>
            <a:ext cx="269183" cy="38735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881607" y="2976252"/>
            <a:ext cx="958404" cy="20818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21649" y="2846684"/>
            <a:ext cx="365096" cy="332458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130751" y="2935191"/>
            <a:ext cx="263490" cy="26129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767936" y="2935658"/>
            <a:ext cx="349093" cy="28321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182502" y="2930783"/>
            <a:ext cx="233719" cy="33325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28034" y="3712868"/>
            <a:ext cx="248380" cy="354329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194444" y="3648019"/>
            <a:ext cx="221987" cy="396284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013890" y="3701202"/>
            <a:ext cx="483890" cy="338109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11418" y="3890616"/>
            <a:ext cx="191611" cy="112312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3153820" y="3905027"/>
            <a:ext cx="152195" cy="38788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3386202" y="3829185"/>
            <a:ext cx="120528" cy="144110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743840" y="3729066"/>
            <a:ext cx="323325" cy="334897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661473" y="3738549"/>
            <a:ext cx="296284" cy="231088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573525" y="4427947"/>
            <a:ext cx="262168" cy="41401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280397" y="4516440"/>
            <a:ext cx="245624" cy="290306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1608556" y="4643978"/>
            <a:ext cx="116839" cy="108585"/>
          </a:xfrm>
          <a:custGeom>
            <a:avLst/>
            <a:gdLst/>
            <a:ahLst/>
            <a:cxnLst/>
            <a:rect l="l" t="t" r="r" b="b"/>
            <a:pathLst>
              <a:path w="116839" h="108585">
                <a:moveTo>
                  <a:pt x="7340" y="23355"/>
                </a:moveTo>
                <a:lnTo>
                  <a:pt x="4457" y="20650"/>
                </a:lnTo>
                <a:lnTo>
                  <a:pt x="7035" y="23253"/>
                </a:lnTo>
                <a:lnTo>
                  <a:pt x="7340" y="23355"/>
                </a:lnTo>
                <a:close/>
              </a:path>
              <a:path w="116839" h="108585">
                <a:moveTo>
                  <a:pt x="75704" y="108140"/>
                </a:moveTo>
                <a:lnTo>
                  <a:pt x="71183" y="108191"/>
                </a:lnTo>
                <a:lnTo>
                  <a:pt x="75641" y="108204"/>
                </a:lnTo>
                <a:close/>
              </a:path>
              <a:path w="116839" h="108585">
                <a:moveTo>
                  <a:pt x="79908" y="28041"/>
                </a:moveTo>
                <a:lnTo>
                  <a:pt x="54508" y="14592"/>
                </a:lnTo>
                <a:lnTo>
                  <a:pt x="50609" y="14224"/>
                </a:lnTo>
                <a:lnTo>
                  <a:pt x="46685" y="13843"/>
                </a:lnTo>
                <a:lnTo>
                  <a:pt x="31140" y="12153"/>
                </a:lnTo>
                <a:lnTo>
                  <a:pt x="26581" y="11658"/>
                </a:lnTo>
                <a:lnTo>
                  <a:pt x="22250" y="11150"/>
                </a:lnTo>
                <a:lnTo>
                  <a:pt x="17119" y="10160"/>
                </a:lnTo>
                <a:lnTo>
                  <a:pt x="19723" y="7988"/>
                </a:lnTo>
                <a:lnTo>
                  <a:pt x="19799" y="7086"/>
                </a:lnTo>
                <a:lnTo>
                  <a:pt x="20015" y="4648"/>
                </a:lnTo>
                <a:lnTo>
                  <a:pt x="16611" y="571"/>
                </a:lnTo>
                <a:lnTo>
                  <a:pt x="14046" y="0"/>
                </a:lnTo>
                <a:lnTo>
                  <a:pt x="8597" y="2489"/>
                </a:lnTo>
                <a:lnTo>
                  <a:pt x="5181" y="4343"/>
                </a:lnTo>
                <a:lnTo>
                  <a:pt x="1765" y="9055"/>
                </a:lnTo>
                <a:lnTo>
                  <a:pt x="1765" y="14312"/>
                </a:lnTo>
                <a:lnTo>
                  <a:pt x="1689" y="15227"/>
                </a:lnTo>
                <a:lnTo>
                  <a:pt x="1612" y="14579"/>
                </a:lnTo>
                <a:lnTo>
                  <a:pt x="1765" y="14312"/>
                </a:lnTo>
                <a:lnTo>
                  <a:pt x="1765" y="9055"/>
                </a:lnTo>
                <a:lnTo>
                  <a:pt x="12" y="11468"/>
                </a:lnTo>
                <a:lnTo>
                  <a:pt x="0" y="12141"/>
                </a:lnTo>
                <a:lnTo>
                  <a:pt x="800" y="17208"/>
                </a:lnTo>
                <a:lnTo>
                  <a:pt x="4457" y="20650"/>
                </a:lnTo>
                <a:lnTo>
                  <a:pt x="4584" y="20764"/>
                </a:lnTo>
                <a:lnTo>
                  <a:pt x="7340" y="23355"/>
                </a:lnTo>
                <a:lnTo>
                  <a:pt x="7518" y="23533"/>
                </a:lnTo>
                <a:lnTo>
                  <a:pt x="7835" y="23520"/>
                </a:lnTo>
                <a:lnTo>
                  <a:pt x="10871" y="24536"/>
                </a:lnTo>
                <a:lnTo>
                  <a:pt x="19215" y="26797"/>
                </a:lnTo>
                <a:lnTo>
                  <a:pt x="24142" y="27559"/>
                </a:lnTo>
                <a:lnTo>
                  <a:pt x="27673" y="28041"/>
                </a:lnTo>
                <a:lnTo>
                  <a:pt x="33489" y="28816"/>
                </a:lnTo>
                <a:lnTo>
                  <a:pt x="37185" y="29311"/>
                </a:lnTo>
                <a:lnTo>
                  <a:pt x="45427" y="30543"/>
                </a:lnTo>
                <a:lnTo>
                  <a:pt x="53594" y="30683"/>
                </a:lnTo>
                <a:lnTo>
                  <a:pt x="60706" y="30899"/>
                </a:lnTo>
                <a:lnTo>
                  <a:pt x="68059" y="30772"/>
                </a:lnTo>
                <a:lnTo>
                  <a:pt x="77876" y="30276"/>
                </a:lnTo>
                <a:lnTo>
                  <a:pt x="79908" y="28041"/>
                </a:lnTo>
                <a:close/>
              </a:path>
              <a:path w="116839" h="108585">
                <a:moveTo>
                  <a:pt x="116243" y="94602"/>
                </a:moveTo>
                <a:lnTo>
                  <a:pt x="115735" y="92049"/>
                </a:lnTo>
                <a:lnTo>
                  <a:pt x="115633" y="91706"/>
                </a:lnTo>
                <a:lnTo>
                  <a:pt x="111848" y="89192"/>
                </a:lnTo>
                <a:lnTo>
                  <a:pt x="110083" y="88988"/>
                </a:lnTo>
                <a:lnTo>
                  <a:pt x="104762" y="90970"/>
                </a:lnTo>
                <a:lnTo>
                  <a:pt x="100393" y="91109"/>
                </a:lnTo>
                <a:lnTo>
                  <a:pt x="88061" y="91986"/>
                </a:lnTo>
                <a:lnTo>
                  <a:pt x="79629" y="92049"/>
                </a:lnTo>
                <a:lnTo>
                  <a:pt x="75692" y="92049"/>
                </a:lnTo>
                <a:lnTo>
                  <a:pt x="79248" y="95631"/>
                </a:lnTo>
                <a:lnTo>
                  <a:pt x="75679" y="92049"/>
                </a:lnTo>
                <a:lnTo>
                  <a:pt x="74968" y="92036"/>
                </a:lnTo>
                <a:lnTo>
                  <a:pt x="72517" y="92036"/>
                </a:lnTo>
                <a:lnTo>
                  <a:pt x="66763" y="92024"/>
                </a:lnTo>
                <a:lnTo>
                  <a:pt x="69875" y="92024"/>
                </a:lnTo>
                <a:lnTo>
                  <a:pt x="62801" y="91960"/>
                </a:lnTo>
                <a:lnTo>
                  <a:pt x="54381" y="91757"/>
                </a:lnTo>
                <a:lnTo>
                  <a:pt x="45961" y="91389"/>
                </a:lnTo>
                <a:lnTo>
                  <a:pt x="45224" y="91351"/>
                </a:lnTo>
                <a:lnTo>
                  <a:pt x="45224" y="95631"/>
                </a:lnTo>
                <a:lnTo>
                  <a:pt x="44411" y="103911"/>
                </a:lnTo>
                <a:lnTo>
                  <a:pt x="45212" y="95605"/>
                </a:lnTo>
                <a:lnTo>
                  <a:pt x="45224" y="91351"/>
                </a:lnTo>
                <a:lnTo>
                  <a:pt x="37553" y="90830"/>
                </a:lnTo>
                <a:lnTo>
                  <a:pt x="33312" y="90474"/>
                </a:lnTo>
                <a:lnTo>
                  <a:pt x="29933" y="90119"/>
                </a:lnTo>
                <a:lnTo>
                  <a:pt x="26911" y="89535"/>
                </a:lnTo>
                <a:lnTo>
                  <a:pt x="24218" y="91567"/>
                </a:lnTo>
                <a:lnTo>
                  <a:pt x="24511" y="91325"/>
                </a:lnTo>
                <a:lnTo>
                  <a:pt x="24714" y="91173"/>
                </a:lnTo>
                <a:lnTo>
                  <a:pt x="26911" y="89535"/>
                </a:lnTo>
                <a:lnTo>
                  <a:pt x="31788" y="85902"/>
                </a:lnTo>
                <a:lnTo>
                  <a:pt x="38938" y="80391"/>
                </a:lnTo>
                <a:lnTo>
                  <a:pt x="40284" y="79336"/>
                </a:lnTo>
                <a:lnTo>
                  <a:pt x="46075" y="74777"/>
                </a:lnTo>
                <a:lnTo>
                  <a:pt x="55118" y="67513"/>
                </a:lnTo>
                <a:lnTo>
                  <a:pt x="55422" y="64655"/>
                </a:lnTo>
                <a:lnTo>
                  <a:pt x="52349" y="60833"/>
                </a:lnTo>
                <a:lnTo>
                  <a:pt x="49657" y="60464"/>
                </a:lnTo>
                <a:lnTo>
                  <a:pt x="47701" y="61836"/>
                </a:lnTo>
                <a:lnTo>
                  <a:pt x="40411" y="66878"/>
                </a:lnTo>
                <a:lnTo>
                  <a:pt x="17767" y="80746"/>
                </a:lnTo>
                <a:lnTo>
                  <a:pt x="17627" y="80822"/>
                </a:lnTo>
                <a:lnTo>
                  <a:pt x="14744" y="82245"/>
                </a:lnTo>
                <a:lnTo>
                  <a:pt x="11391" y="84213"/>
                </a:lnTo>
                <a:lnTo>
                  <a:pt x="6667" y="92024"/>
                </a:lnTo>
                <a:lnTo>
                  <a:pt x="6553" y="92329"/>
                </a:lnTo>
                <a:lnTo>
                  <a:pt x="8559" y="98069"/>
                </a:lnTo>
                <a:lnTo>
                  <a:pt x="9855" y="98894"/>
                </a:lnTo>
                <a:lnTo>
                  <a:pt x="16141" y="102844"/>
                </a:lnTo>
                <a:lnTo>
                  <a:pt x="16751" y="103225"/>
                </a:lnTo>
                <a:lnTo>
                  <a:pt x="17119" y="103149"/>
                </a:lnTo>
                <a:lnTo>
                  <a:pt x="19659" y="103911"/>
                </a:lnTo>
                <a:lnTo>
                  <a:pt x="27266" y="105676"/>
                </a:lnTo>
                <a:lnTo>
                  <a:pt x="31813" y="106260"/>
                </a:lnTo>
                <a:lnTo>
                  <a:pt x="34137" y="106489"/>
                </a:lnTo>
                <a:lnTo>
                  <a:pt x="40513" y="107111"/>
                </a:lnTo>
                <a:lnTo>
                  <a:pt x="44881" y="107391"/>
                </a:lnTo>
                <a:lnTo>
                  <a:pt x="53644" y="107848"/>
                </a:lnTo>
                <a:lnTo>
                  <a:pt x="62407" y="108102"/>
                </a:lnTo>
                <a:lnTo>
                  <a:pt x="66687" y="108140"/>
                </a:lnTo>
                <a:lnTo>
                  <a:pt x="71183" y="108191"/>
                </a:lnTo>
                <a:lnTo>
                  <a:pt x="75666" y="108140"/>
                </a:lnTo>
                <a:lnTo>
                  <a:pt x="116205" y="95148"/>
                </a:lnTo>
                <a:lnTo>
                  <a:pt x="116243" y="946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4" name="object 44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2098575" y="4659302"/>
            <a:ext cx="183788" cy="263801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2371793" y="4649272"/>
            <a:ext cx="90805" cy="262890"/>
          </a:xfrm>
          <a:custGeom>
            <a:avLst/>
            <a:gdLst/>
            <a:ahLst/>
            <a:cxnLst/>
            <a:rect l="l" t="t" r="r" b="b"/>
            <a:pathLst>
              <a:path w="90805" h="262889">
                <a:moveTo>
                  <a:pt x="42420" y="242733"/>
                </a:moveTo>
                <a:lnTo>
                  <a:pt x="47424" y="243840"/>
                </a:lnTo>
                <a:lnTo>
                  <a:pt x="50590" y="248768"/>
                </a:lnTo>
                <a:lnTo>
                  <a:pt x="48446" y="258796"/>
                </a:lnTo>
                <a:lnTo>
                  <a:pt x="44055" y="261640"/>
                </a:lnTo>
                <a:lnTo>
                  <a:pt x="50426" y="262459"/>
                </a:lnTo>
                <a:lnTo>
                  <a:pt x="88878" y="255150"/>
                </a:lnTo>
                <a:lnTo>
                  <a:pt x="90420" y="251665"/>
                </a:lnTo>
                <a:lnTo>
                  <a:pt x="88251" y="246051"/>
                </a:lnTo>
                <a:lnTo>
                  <a:pt x="87174" y="245385"/>
                </a:lnTo>
                <a:lnTo>
                  <a:pt x="72850" y="245385"/>
                </a:lnTo>
                <a:lnTo>
                  <a:pt x="62644" y="245321"/>
                </a:lnTo>
                <a:lnTo>
                  <a:pt x="52480" y="244465"/>
                </a:lnTo>
                <a:lnTo>
                  <a:pt x="42420" y="242733"/>
                </a:lnTo>
                <a:close/>
              </a:path>
              <a:path w="90805" h="262889">
                <a:moveTo>
                  <a:pt x="38444" y="260918"/>
                </a:moveTo>
                <a:lnTo>
                  <a:pt x="43501" y="261999"/>
                </a:lnTo>
                <a:lnTo>
                  <a:pt x="44055" y="261640"/>
                </a:lnTo>
                <a:lnTo>
                  <a:pt x="38444" y="260918"/>
                </a:lnTo>
                <a:close/>
              </a:path>
              <a:path w="90805" h="262889">
                <a:moveTo>
                  <a:pt x="37398" y="241630"/>
                </a:moveTo>
                <a:lnTo>
                  <a:pt x="32434" y="244805"/>
                </a:lnTo>
                <a:lnTo>
                  <a:pt x="30225" y="254845"/>
                </a:lnTo>
                <a:lnTo>
                  <a:pt x="33184" y="259473"/>
                </a:lnTo>
                <a:lnTo>
                  <a:pt x="38492" y="260926"/>
                </a:lnTo>
                <a:lnTo>
                  <a:pt x="44055" y="261640"/>
                </a:lnTo>
                <a:lnTo>
                  <a:pt x="48446" y="258796"/>
                </a:lnTo>
                <a:lnTo>
                  <a:pt x="50590" y="248768"/>
                </a:lnTo>
                <a:lnTo>
                  <a:pt x="47424" y="243840"/>
                </a:lnTo>
                <a:lnTo>
                  <a:pt x="37398" y="241630"/>
                </a:lnTo>
                <a:close/>
              </a:path>
              <a:path w="90805" h="262889">
                <a:moveTo>
                  <a:pt x="33184" y="259473"/>
                </a:moveTo>
                <a:lnTo>
                  <a:pt x="33399" y="259810"/>
                </a:lnTo>
                <a:lnTo>
                  <a:pt x="38444" y="260918"/>
                </a:lnTo>
                <a:lnTo>
                  <a:pt x="33184" y="259473"/>
                </a:lnTo>
                <a:close/>
              </a:path>
              <a:path w="90805" h="262889">
                <a:moveTo>
                  <a:pt x="28480" y="237218"/>
                </a:moveTo>
                <a:lnTo>
                  <a:pt x="29004" y="237746"/>
                </a:lnTo>
                <a:lnTo>
                  <a:pt x="29067" y="243711"/>
                </a:lnTo>
                <a:lnTo>
                  <a:pt x="21790" y="251089"/>
                </a:lnTo>
                <a:lnTo>
                  <a:pt x="16513" y="251126"/>
                </a:lnTo>
                <a:lnTo>
                  <a:pt x="17896" y="252274"/>
                </a:lnTo>
                <a:lnTo>
                  <a:pt x="24323" y="256075"/>
                </a:lnTo>
                <a:lnTo>
                  <a:pt x="31239" y="258939"/>
                </a:lnTo>
                <a:lnTo>
                  <a:pt x="33184" y="259473"/>
                </a:lnTo>
                <a:lnTo>
                  <a:pt x="30225" y="254845"/>
                </a:lnTo>
                <a:lnTo>
                  <a:pt x="32434" y="244805"/>
                </a:lnTo>
                <a:lnTo>
                  <a:pt x="37398" y="241630"/>
                </a:lnTo>
                <a:lnTo>
                  <a:pt x="36161" y="241350"/>
                </a:lnTo>
                <a:lnTo>
                  <a:pt x="30003" y="238753"/>
                </a:lnTo>
                <a:lnTo>
                  <a:pt x="28480" y="237218"/>
                </a:lnTo>
                <a:close/>
              </a:path>
              <a:path w="90805" h="262889">
                <a:moveTo>
                  <a:pt x="12123" y="247478"/>
                </a:moveTo>
                <a:lnTo>
                  <a:pt x="15826" y="251131"/>
                </a:lnTo>
                <a:lnTo>
                  <a:pt x="16513" y="251126"/>
                </a:lnTo>
                <a:lnTo>
                  <a:pt x="12123" y="247478"/>
                </a:lnTo>
                <a:close/>
              </a:path>
              <a:path w="90805" h="262889">
                <a:moveTo>
                  <a:pt x="15796" y="230418"/>
                </a:moveTo>
                <a:lnTo>
                  <a:pt x="8408" y="237746"/>
                </a:lnTo>
                <a:lnTo>
                  <a:pt x="8387" y="242857"/>
                </a:lnTo>
                <a:lnTo>
                  <a:pt x="12123" y="247478"/>
                </a:lnTo>
                <a:lnTo>
                  <a:pt x="16513" y="251126"/>
                </a:lnTo>
                <a:lnTo>
                  <a:pt x="21790" y="251089"/>
                </a:lnTo>
                <a:lnTo>
                  <a:pt x="29067" y="243711"/>
                </a:lnTo>
                <a:lnTo>
                  <a:pt x="29004" y="237746"/>
                </a:lnTo>
                <a:lnTo>
                  <a:pt x="21761" y="230444"/>
                </a:lnTo>
                <a:lnTo>
                  <a:pt x="15796" y="230418"/>
                </a:lnTo>
                <a:close/>
              </a:path>
              <a:path w="90805" h="262889">
                <a:moveTo>
                  <a:pt x="8387" y="242857"/>
                </a:moveTo>
                <a:lnTo>
                  <a:pt x="8384" y="243711"/>
                </a:lnTo>
                <a:lnTo>
                  <a:pt x="12123" y="247478"/>
                </a:lnTo>
                <a:lnTo>
                  <a:pt x="8387" y="242857"/>
                </a:lnTo>
                <a:close/>
              </a:path>
              <a:path w="90805" h="262889">
                <a:moveTo>
                  <a:pt x="85723" y="244488"/>
                </a:moveTo>
                <a:lnTo>
                  <a:pt x="83038" y="244744"/>
                </a:lnTo>
                <a:lnTo>
                  <a:pt x="72850" y="245385"/>
                </a:lnTo>
                <a:lnTo>
                  <a:pt x="87174" y="245385"/>
                </a:lnTo>
                <a:lnTo>
                  <a:pt x="85723" y="244488"/>
                </a:lnTo>
                <a:close/>
              </a:path>
              <a:path w="90805" h="262889">
                <a:moveTo>
                  <a:pt x="1028" y="224360"/>
                </a:moveTo>
                <a:lnTo>
                  <a:pt x="1324" y="226653"/>
                </a:lnTo>
                <a:lnTo>
                  <a:pt x="3554" y="234250"/>
                </a:lnTo>
                <a:lnTo>
                  <a:pt x="7113" y="241280"/>
                </a:lnTo>
                <a:lnTo>
                  <a:pt x="8387" y="242857"/>
                </a:lnTo>
                <a:lnTo>
                  <a:pt x="8408" y="237746"/>
                </a:lnTo>
                <a:lnTo>
                  <a:pt x="15796" y="230418"/>
                </a:lnTo>
                <a:lnTo>
                  <a:pt x="21737" y="230418"/>
                </a:lnTo>
                <a:lnTo>
                  <a:pt x="21117" y="229793"/>
                </a:lnTo>
                <a:lnTo>
                  <a:pt x="20668" y="227978"/>
                </a:lnTo>
                <a:lnTo>
                  <a:pt x="5088" y="227978"/>
                </a:lnTo>
                <a:lnTo>
                  <a:pt x="1028" y="224360"/>
                </a:lnTo>
                <a:close/>
              </a:path>
              <a:path w="90805" h="262889">
                <a:moveTo>
                  <a:pt x="37426" y="241630"/>
                </a:moveTo>
                <a:lnTo>
                  <a:pt x="42420" y="242733"/>
                </a:lnTo>
                <a:lnTo>
                  <a:pt x="37426" y="241630"/>
                </a:lnTo>
                <a:close/>
              </a:path>
              <a:path w="90805" h="262889">
                <a:moveTo>
                  <a:pt x="21737" y="230418"/>
                </a:moveTo>
                <a:lnTo>
                  <a:pt x="15796" y="230418"/>
                </a:lnTo>
                <a:lnTo>
                  <a:pt x="21761" y="230444"/>
                </a:lnTo>
                <a:lnTo>
                  <a:pt x="28480" y="237218"/>
                </a:lnTo>
                <a:lnTo>
                  <a:pt x="21737" y="230418"/>
                </a:lnTo>
                <a:close/>
              </a:path>
              <a:path w="90805" h="262889">
                <a:moveTo>
                  <a:pt x="14453" y="208437"/>
                </a:moveTo>
                <a:lnTo>
                  <a:pt x="3995" y="209040"/>
                </a:lnTo>
                <a:lnTo>
                  <a:pt x="138" y="213369"/>
                </a:lnTo>
                <a:lnTo>
                  <a:pt x="302" y="218754"/>
                </a:lnTo>
                <a:lnTo>
                  <a:pt x="1028" y="224360"/>
                </a:lnTo>
                <a:lnTo>
                  <a:pt x="5088" y="227978"/>
                </a:lnTo>
                <a:lnTo>
                  <a:pt x="15548" y="227374"/>
                </a:lnTo>
                <a:lnTo>
                  <a:pt x="19542" y="222891"/>
                </a:lnTo>
                <a:lnTo>
                  <a:pt x="18938" y="212431"/>
                </a:lnTo>
                <a:lnTo>
                  <a:pt x="14453" y="208437"/>
                </a:lnTo>
                <a:close/>
              </a:path>
              <a:path w="90805" h="262889">
                <a:moveTo>
                  <a:pt x="19542" y="222891"/>
                </a:moveTo>
                <a:lnTo>
                  <a:pt x="15548" y="227374"/>
                </a:lnTo>
                <a:lnTo>
                  <a:pt x="5088" y="227978"/>
                </a:lnTo>
                <a:lnTo>
                  <a:pt x="20668" y="227978"/>
                </a:lnTo>
                <a:lnTo>
                  <a:pt x="19583" y="223600"/>
                </a:lnTo>
                <a:lnTo>
                  <a:pt x="19542" y="222891"/>
                </a:lnTo>
                <a:close/>
              </a:path>
              <a:path w="90805" h="262889">
                <a:moveTo>
                  <a:pt x="302" y="218754"/>
                </a:moveTo>
                <a:lnTo>
                  <a:pt x="604" y="223983"/>
                </a:lnTo>
                <a:lnTo>
                  <a:pt x="1028" y="224360"/>
                </a:lnTo>
                <a:lnTo>
                  <a:pt x="302" y="218754"/>
                </a:lnTo>
                <a:close/>
              </a:path>
              <a:path w="90805" h="262889">
                <a:moveTo>
                  <a:pt x="18946" y="208437"/>
                </a:moveTo>
                <a:lnTo>
                  <a:pt x="14453" y="208437"/>
                </a:lnTo>
                <a:lnTo>
                  <a:pt x="18938" y="212431"/>
                </a:lnTo>
                <a:lnTo>
                  <a:pt x="19542" y="222891"/>
                </a:lnTo>
                <a:lnTo>
                  <a:pt x="19240" y="217661"/>
                </a:lnTo>
                <a:lnTo>
                  <a:pt x="18946" y="208437"/>
                </a:lnTo>
                <a:close/>
              </a:path>
              <a:path w="90805" h="262889">
                <a:moveTo>
                  <a:pt x="138" y="213369"/>
                </a:moveTo>
                <a:lnTo>
                  <a:pt x="0" y="213525"/>
                </a:lnTo>
                <a:lnTo>
                  <a:pt x="302" y="218754"/>
                </a:lnTo>
                <a:lnTo>
                  <a:pt x="138" y="213369"/>
                </a:lnTo>
                <a:close/>
              </a:path>
              <a:path w="90805" h="262889">
                <a:moveTo>
                  <a:pt x="1015" y="186038"/>
                </a:moveTo>
                <a:lnTo>
                  <a:pt x="677" y="190336"/>
                </a:lnTo>
                <a:lnTo>
                  <a:pt x="174" y="199807"/>
                </a:lnTo>
                <a:lnTo>
                  <a:pt x="138" y="213369"/>
                </a:lnTo>
                <a:lnTo>
                  <a:pt x="3995" y="209040"/>
                </a:lnTo>
                <a:lnTo>
                  <a:pt x="14453" y="208437"/>
                </a:lnTo>
                <a:lnTo>
                  <a:pt x="18946" y="208437"/>
                </a:lnTo>
                <a:lnTo>
                  <a:pt x="19017" y="199807"/>
                </a:lnTo>
                <a:lnTo>
                  <a:pt x="19345" y="191373"/>
                </a:lnTo>
                <a:lnTo>
                  <a:pt x="14930" y="191373"/>
                </a:lnTo>
                <a:lnTo>
                  <a:pt x="4740" y="190480"/>
                </a:lnTo>
                <a:lnTo>
                  <a:pt x="1015" y="186038"/>
                </a:lnTo>
                <a:close/>
              </a:path>
              <a:path w="90805" h="262889">
                <a:moveTo>
                  <a:pt x="6235" y="172125"/>
                </a:moveTo>
                <a:lnTo>
                  <a:pt x="1918" y="175823"/>
                </a:lnTo>
                <a:lnTo>
                  <a:pt x="1419" y="180893"/>
                </a:lnTo>
                <a:lnTo>
                  <a:pt x="1015" y="186038"/>
                </a:lnTo>
                <a:lnTo>
                  <a:pt x="4740" y="190480"/>
                </a:lnTo>
                <a:lnTo>
                  <a:pt x="14930" y="191373"/>
                </a:lnTo>
                <a:lnTo>
                  <a:pt x="19422" y="187606"/>
                </a:lnTo>
                <a:lnTo>
                  <a:pt x="19883" y="182323"/>
                </a:lnTo>
                <a:lnTo>
                  <a:pt x="20226" y="177220"/>
                </a:lnTo>
                <a:lnTo>
                  <a:pt x="16367" y="172807"/>
                </a:lnTo>
                <a:lnTo>
                  <a:pt x="6235" y="172125"/>
                </a:lnTo>
                <a:close/>
              </a:path>
              <a:path w="90805" h="262889">
                <a:moveTo>
                  <a:pt x="19883" y="182323"/>
                </a:moveTo>
                <a:lnTo>
                  <a:pt x="19422" y="187606"/>
                </a:lnTo>
                <a:lnTo>
                  <a:pt x="14930" y="191373"/>
                </a:lnTo>
                <a:lnTo>
                  <a:pt x="19345" y="191373"/>
                </a:lnTo>
                <a:lnTo>
                  <a:pt x="19883" y="182323"/>
                </a:lnTo>
                <a:close/>
              </a:path>
              <a:path w="90805" h="262889">
                <a:moveTo>
                  <a:pt x="1419" y="180893"/>
                </a:moveTo>
                <a:lnTo>
                  <a:pt x="972" y="185987"/>
                </a:lnTo>
                <a:lnTo>
                  <a:pt x="1419" y="180893"/>
                </a:lnTo>
                <a:close/>
              </a:path>
              <a:path w="90805" h="262889">
                <a:moveTo>
                  <a:pt x="20679" y="172125"/>
                </a:moveTo>
                <a:lnTo>
                  <a:pt x="6235" y="172125"/>
                </a:lnTo>
                <a:lnTo>
                  <a:pt x="16367" y="172807"/>
                </a:lnTo>
                <a:lnTo>
                  <a:pt x="20226" y="177220"/>
                </a:lnTo>
                <a:lnTo>
                  <a:pt x="19883" y="182323"/>
                </a:lnTo>
                <a:lnTo>
                  <a:pt x="20679" y="172125"/>
                </a:lnTo>
                <a:close/>
              </a:path>
              <a:path w="90805" h="262889">
                <a:moveTo>
                  <a:pt x="1918" y="175823"/>
                </a:moveTo>
                <a:lnTo>
                  <a:pt x="1419" y="180893"/>
                </a:lnTo>
                <a:lnTo>
                  <a:pt x="1918" y="175823"/>
                </a:lnTo>
                <a:close/>
              </a:path>
              <a:path w="90805" h="262889">
                <a:moveTo>
                  <a:pt x="6554" y="139867"/>
                </a:moveTo>
                <a:lnTo>
                  <a:pt x="5514" y="146437"/>
                </a:lnTo>
                <a:lnTo>
                  <a:pt x="3920" y="157894"/>
                </a:lnTo>
                <a:lnTo>
                  <a:pt x="2552" y="169381"/>
                </a:lnTo>
                <a:lnTo>
                  <a:pt x="1918" y="175823"/>
                </a:lnTo>
                <a:lnTo>
                  <a:pt x="6235" y="172125"/>
                </a:lnTo>
                <a:lnTo>
                  <a:pt x="20679" y="172125"/>
                </a:lnTo>
                <a:lnTo>
                  <a:pt x="20755" y="171150"/>
                </a:lnTo>
                <a:lnTo>
                  <a:pt x="21863" y="159997"/>
                </a:lnTo>
                <a:lnTo>
                  <a:pt x="23195" y="148869"/>
                </a:lnTo>
                <a:lnTo>
                  <a:pt x="23599" y="145973"/>
                </a:lnTo>
                <a:lnTo>
                  <a:pt x="19364" y="145973"/>
                </a:lnTo>
                <a:lnTo>
                  <a:pt x="9758" y="144363"/>
                </a:lnTo>
                <a:lnTo>
                  <a:pt x="6554" y="139867"/>
                </a:lnTo>
                <a:close/>
              </a:path>
              <a:path w="90805" h="262889">
                <a:moveTo>
                  <a:pt x="12562" y="127040"/>
                </a:moveTo>
                <a:lnTo>
                  <a:pt x="8163" y="130239"/>
                </a:lnTo>
                <a:lnTo>
                  <a:pt x="7322" y="135012"/>
                </a:lnTo>
                <a:lnTo>
                  <a:pt x="6554" y="139867"/>
                </a:lnTo>
                <a:lnTo>
                  <a:pt x="9758" y="144363"/>
                </a:lnTo>
                <a:lnTo>
                  <a:pt x="19364" y="145973"/>
                </a:lnTo>
                <a:lnTo>
                  <a:pt x="23912" y="142732"/>
                </a:lnTo>
                <a:lnTo>
                  <a:pt x="24742" y="137769"/>
                </a:lnTo>
                <a:lnTo>
                  <a:pt x="25459" y="132952"/>
                </a:lnTo>
                <a:lnTo>
                  <a:pt x="22134" y="128465"/>
                </a:lnTo>
                <a:lnTo>
                  <a:pt x="12562" y="127040"/>
                </a:lnTo>
                <a:close/>
              </a:path>
              <a:path w="90805" h="262889">
                <a:moveTo>
                  <a:pt x="24742" y="137769"/>
                </a:moveTo>
                <a:lnTo>
                  <a:pt x="23912" y="142732"/>
                </a:lnTo>
                <a:lnTo>
                  <a:pt x="19364" y="145973"/>
                </a:lnTo>
                <a:lnTo>
                  <a:pt x="23599" y="145973"/>
                </a:lnTo>
                <a:lnTo>
                  <a:pt x="24742" y="137769"/>
                </a:lnTo>
                <a:close/>
              </a:path>
              <a:path w="90805" h="262889">
                <a:moveTo>
                  <a:pt x="7322" y="135012"/>
                </a:moveTo>
                <a:lnTo>
                  <a:pt x="6517" y="139815"/>
                </a:lnTo>
                <a:lnTo>
                  <a:pt x="7322" y="135012"/>
                </a:lnTo>
                <a:close/>
              </a:path>
              <a:path w="90805" h="262889">
                <a:moveTo>
                  <a:pt x="26419" y="127040"/>
                </a:moveTo>
                <a:lnTo>
                  <a:pt x="12562" y="127040"/>
                </a:lnTo>
                <a:lnTo>
                  <a:pt x="22134" y="128465"/>
                </a:lnTo>
                <a:lnTo>
                  <a:pt x="25459" y="132952"/>
                </a:lnTo>
                <a:lnTo>
                  <a:pt x="24742" y="137769"/>
                </a:lnTo>
                <a:lnTo>
                  <a:pt x="26419" y="127040"/>
                </a:lnTo>
                <a:close/>
              </a:path>
              <a:path w="90805" h="262889">
                <a:moveTo>
                  <a:pt x="8163" y="130239"/>
                </a:moveTo>
                <a:lnTo>
                  <a:pt x="7322" y="135012"/>
                </a:lnTo>
                <a:lnTo>
                  <a:pt x="8163" y="130239"/>
                </a:lnTo>
                <a:close/>
              </a:path>
              <a:path w="90805" h="262889">
                <a:moveTo>
                  <a:pt x="15360" y="95097"/>
                </a:moveTo>
                <a:lnTo>
                  <a:pt x="13798" y="101751"/>
                </a:lnTo>
                <a:lnTo>
                  <a:pt x="11453" y="112706"/>
                </a:lnTo>
                <a:lnTo>
                  <a:pt x="9290" y="123841"/>
                </a:lnTo>
                <a:lnTo>
                  <a:pt x="8163" y="130239"/>
                </a:lnTo>
                <a:lnTo>
                  <a:pt x="12562" y="127040"/>
                </a:lnTo>
                <a:lnTo>
                  <a:pt x="26419" y="127040"/>
                </a:lnTo>
                <a:lnTo>
                  <a:pt x="28324" y="115991"/>
                </a:lnTo>
                <a:lnTo>
                  <a:pt x="30386" y="105149"/>
                </a:lnTo>
                <a:lnTo>
                  <a:pt x="31096" y="101751"/>
                </a:lnTo>
                <a:lnTo>
                  <a:pt x="26983" y="101751"/>
                </a:lnTo>
                <a:lnTo>
                  <a:pt x="18053" y="99550"/>
                </a:lnTo>
                <a:lnTo>
                  <a:pt x="15360" y="95097"/>
                </a:lnTo>
                <a:close/>
              </a:path>
              <a:path w="90805" h="262889">
                <a:moveTo>
                  <a:pt x="21883" y="83463"/>
                </a:moveTo>
                <a:lnTo>
                  <a:pt x="17563" y="86151"/>
                </a:lnTo>
                <a:lnTo>
                  <a:pt x="16398" y="90685"/>
                </a:lnTo>
                <a:lnTo>
                  <a:pt x="15360" y="95097"/>
                </a:lnTo>
                <a:lnTo>
                  <a:pt x="18053" y="99550"/>
                </a:lnTo>
                <a:lnTo>
                  <a:pt x="26983" y="101751"/>
                </a:lnTo>
                <a:lnTo>
                  <a:pt x="31495" y="99024"/>
                </a:lnTo>
                <a:lnTo>
                  <a:pt x="32645" y="94348"/>
                </a:lnTo>
                <a:lnTo>
                  <a:pt x="33630" y="89856"/>
                </a:lnTo>
                <a:lnTo>
                  <a:pt x="30787" y="85416"/>
                </a:lnTo>
                <a:lnTo>
                  <a:pt x="21883" y="83463"/>
                </a:lnTo>
                <a:close/>
              </a:path>
              <a:path w="90805" h="262889">
                <a:moveTo>
                  <a:pt x="32645" y="94348"/>
                </a:moveTo>
                <a:lnTo>
                  <a:pt x="31495" y="99024"/>
                </a:lnTo>
                <a:lnTo>
                  <a:pt x="26983" y="101751"/>
                </a:lnTo>
                <a:lnTo>
                  <a:pt x="31096" y="101751"/>
                </a:lnTo>
                <a:lnTo>
                  <a:pt x="32645" y="94348"/>
                </a:lnTo>
                <a:close/>
              </a:path>
              <a:path w="90805" h="262889">
                <a:moveTo>
                  <a:pt x="16398" y="90685"/>
                </a:moveTo>
                <a:lnTo>
                  <a:pt x="15325" y="95039"/>
                </a:lnTo>
                <a:lnTo>
                  <a:pt x="16398" y="90685"/>
                </a:lnTo>
                <a:close/>
              </a:path>
              <a:path w="90805" h="262889">
                <a:moveTo>
                  <a:pt x="35176" y="83463"/>
                </a:moveTo>
                <a:lnTo>
                  <a:pt x="21883" y="83463"/>
                </a:lnTo>
                <a:lnTo>
                  <a:pt x="30787" y="85416"/>
                </a:lnTo>
                <a:lnTo>
                  <a:pt x="33630" y="89856"/>
                </a:lnTo>
                <a:lnTo>
                  <a:pt x="32645" y="94348"/>
                </a:lnTo>
                <a:lnTo>
                  <a:pt x="34702" y="85353"/>
                </a:lnTo>
                <a:lnTo>
                  <a:pt x="35176" y="83463"/>
                </a:lnTo>
                <a:close/>
              </a:path>
              <a:path w="90805" h="262889">
                <a:moveTo>
                  <a:pt x="17563" y="86151"/>
                </a:moveTo>
                <a:lnTo>
                  <a:pt x="16398" y="90685"/>
                </a:lnTo>
                <a:lnTo>
                  <a:pt x="17563" y="86151"/>
                </a:lnTo>
                <a:close/>
              </a:path>
              <a:path w="90805" h="262889">
                <a:moveTo>
                  <a:pt x="26124" y="57662"/>
                </a:moveTo>
                <a:lnTo>
                  <a:pt x="24263" y="62981"/>
                </a:lnTo>
                <a:lnTo>
                  <a:pt x="21464" y="71897"/>
                </a:lnTo>
                <a:lnTo>
                  <a:pt x="18834" y="81206"/>
                </a:lnTo>
                <a:lnTo>
                  <a:pt x="17563" y="86151"/>
                </a:lnTo>
                <a:lnTo>
                  <a:pt x="21883" y="83463"/>
                </a:lnTo>
                <a:lnTo>
                  <a:pt x="35176" y="83463"/>
                </a:lnTo>
                <a:lnTo>
                  <a:pt x="36949" y="76400"/>
                </a:lnTo>
                <a:lnTo>
                  <a:pt x="39429" y="67511"/>
                </a:lnTo>
                <a:lnTo>
                  <a:pt x="40210" y="65016"/>
                </a:lnTo>
                <a:lnTo>
                  <a:pt x="36130" y="65016"/>
                </a:lnTo>
                <a:lnTo>
                  <a:pt x="28112" y="62022"/>
                </a:lnTo>
                <a:lnTo>
                  <a:pt x="26124" y="57662"/>
                </a:lnTo>
                <a:close/>
              </a:path>
              <a:path w="90805" h="262889">
                <a:moveTo>
                  <a:pt x="33319" y="47590"/>
                </a:moveTo>
                <a:lnTo>
                  <a:pt x="29081" y="49619"/>
                </a:lnTo>
                <a:lnTo>
                  <a:pt x="27572" y="53548"/>
                </a:lnTo>
                <a:lnTo>
                  <a:pt x="26124" y="57662"/>
                </a:lnTo>
                <a:lnTo>
                  <a:pt x="28112" y="62022"/>
                </a:lnTo>
                <a:lnTo>
                  <a:pt x="36130" y="65016"/>
                </a:lnTo>
                <a:lnTo>
                  <a:pt x="40594" y="62981"/>
                </a:lnTo>
                <a:lnTo>
                  <a:pt x="42186" y="58704"/>
                </a:lnTo>
                <a:lnTo>
                  <a:pt x="43535" y="54643"/>
                </a:lnTo>
                <a:lnTo>
                  <a:pt x="41338" y="50256"/>
                </a:lnTo>
                <a:lnTo>
                  <a:pt x="33319" y="47590"/>
                </a:lnTo>
                <a:close/>
              </a:path>
              <a:path w="90805" h="262889">
                <a:moveTo>
                  <a:pt x="42186" y="58704"/>
                </a:moveTo>
                <a:lnTo>
                  <a:pt x="40594" y="62981"/>
                </a:lnTo>
                <a:lnTo>
                  <a:pt x="36130" y="65016"/>
                </a:lnTo>
                <a:lnTo>
                  <a:pt x="40210" y="65016"/>
                </a:lnTo>
                <a:lnTo>
                  <a:pt x="42186" y="58704"/>
                </a:lnTo>
                <a:close/>
              </a:path>
              <a:path w="90805" h="262889">
                <a:moveTo>
                  <a:pt x="46060" y="47590"/>
                </a:moveTo>
                <a:lnTo>
                  <a:pt x="33319" y="47590"/>
                </a:lnTo>
                <a:lnTo>
                  <a:pt x="41338" y="50256"/>
                </a:lnTo>
                <a:lnTo>
                  <a:pt x="43535" y="54643"/>
                </a:lnTo>
                <a:lnTo>
                  <a:pt x="42186" y="58704"/>
                </a:lnTo>
                <a:lnTo>
                  <a:pt x="44229" y="52670"/>
                </a:lnTo>
                <a:lnTo>
                  <a:pt x="46060" y="47590"/>
                </a:lnTo>
                <a:close/>
              </a:path>
              <a:path w="90805" h="262889">
                <a:moveTo>
                  <a:pt x="27572" y="53548"/>
                </a:moveTo>
                <a:lnTo>
                  <a:pt x="26076" y="57557"/>
                </a:lnTo>
                <a:lnTo>
                  <a:pt x="27572" y="53548"/>
                </a:lnTo>
                <a:close/>
              </a:path>
              <a:path w="90805" h="262889">
                <a:moveTo>
                  <a:pt x="29081" y="49619"/>
                </a:moveTo>
                <a:lnTo>
                  <a:pt x="27572" y="53548"/>
                </a:lnTo>
                <a:lnTo>
                  <a:pt x="29081" y="49619"/>
                </a:lnTo>
                <a:close/>
              </a:path>
              <a:path w="90805" h="262889">
                <a:moveTo>
                  <a:pt x="37033" y="31862"/>
                </a:moveTo>
                <a:lnTo>
                  <a:pt x="35655" y="34407"/>
                </a:lnTo>
                <a:lnTo>
                  <a:pt x="32697" y="40736"/>
                </a:lnTo>
                <a:lnTo>
                  <a:pt x="30052" y="47088"/>
                </a:lnTo>
                <a:lnTo>
                  <a:pt x="29081" y="49619"/>
                </a:lnTo>
                <a:lnTo>
                  <a:pt x="33319" y="47590"/>
                </a:lnTo>
                <a:lnTo>
                  <a:pt x="46060" y="47590"/>
                </a:lnTo>
                <a:lnTo>
                  <a:pt x="46393" y="46666"/>
                </a:lnTo>
                <a:lnTo>
                  <a:pt x="48767" y="40685"/>
                </a:lnTo>
                <a:lnTo>
                  <a:pt x="49115" y="39909"/>
                </a:lnTo>
                <a:lnTo>
                  <a:pt x="44801" y="39909"/>
                </a:lnTo>
                <a:lnTo>
                  <a:pt x="38105" y="35977"/>
                </a:lnTo>
                <a:lnTo>
                  <a:pt x="37033" y="31862"/>
                </a:lnTo>
                <a:close/>
              </a:path>
              <a:path w="90805" h="262889">
                <a:moveTo>
                  <a:pt x="44758" y="23962"/>
                </a:moveTo>
                <a:lnTo>
                  <a:pt x="40800" y="25170"/>
                </a:lnTo>
                <a:lnTo>
                  <a:pt x="38949" y="28323"/>
                </a:lnTo>
                <a:lnTo>
                  <a:pt x="37033" y="31862"/>
                </a:lnTo>
                <a:lnTo>
                  <a:pt x="38105" y="35977"/>
                </a:lnTo>
                <a:lnTo>
                  <a:pt x="44801" y="39909"/>
                </a:lnTo>
                <a:lnTo>
                  <a:pt x="49109" y="38789"/>
                </a:lnTo>
                <a:lnTo>
                  <a:pt x="51264" y="35098"/>
                </a:lnTo>
                <a:lnTo>
                  <a:pt x="53028" y="31422"/>
                </a:lnTo>
                <a:lnTo>
                  <a:pt x="51554" y="27222"/>
                </a:lnTo>
                <a:lnTo>
                  <a:pt x="44758" y="23962"/>
                </a:lnTo>
                <a:close/>
              </a:path>
              <a:path w="90805" h="262889">
                <a:moveTo>
                  <a:pt x="51351" y="34922"/>
                </a:moveTo>
                <a:lnTo>
                  <a:pt x="51264" y="35098"/>
                </a:lnTo>
                <a:lnTo>
                  <a:pt x="49109" y="38789"/>
                </a:lnTo>
                <a:lnTo>
                  <a:pt x="44801" y="39909"/>
                </a:lnTo>
                <a:lnTo>
                  <a:pt x="49115" y="39909"/>
                </a:lnTo>
                <a:lnTo>
                  <a:pt x="51351" y="34922"/>
                </a:lnTo>
                <a:close/>
              </a:path>
              <a:path w="90805" h="262889">
                <a:moveTo>
                  <a:pt x="51220" y="23962"/>
                </a:moveTo>
                <a:lnTo>
                  <a:pt x="44758" y="23962"/>
                </a:lnTo>
                <a:lnTo>
                  <a:pt x="51554" y="27222"/>
                </a:lnTo>
                <a:lnTo>
                  <a:pt x="53028" y="31422"/>
                </a:lnTo>
                <a:lnTo>
                  <a:pt x="51351" y="34922"/>
                </a:lnTo>
                <a:lnTo>
                  <a:pt x="53560" y="30314"/>
                </a:lnTo>
                <a:lnTo>
                  <a:pt x="55906" y="25714"/>
                </a:lnTo>
                <a:lnTo>
                  <a:pt x="56517" y="24819"/>
                </a:lnTo>
                <a:lnTo>
                  <a:pt x="52165" y="24819"/>
                </a:lnTo>
                <a:lnTo>
                  <a:pt x="51220" y="23962"/>
                </a:lnTo>
                <a:close/>
              </a:path>
              <a:path w="90805" h="262889">
                <a:moveTo>
                  <a:pt x="40739" y="25272"/>
                </a:moveTo>
                <a:lnTo>
                  <a:pt x="37129" y="31422"/>
                </a:lnTo>
                <a:lnTo>
                  <a:pt x="37033" y="31862"/>
                </a:lnTo>
                <a:lnTo>
                  <a:pt x="38949" y="28323"/>
                </a:lnTo>
                <a:lnTo>
                  <a:pt x="40739" y="25272"/>
                </a:lnTo>
                <a:close/>
              </a:path>
              <a:path w="90805" h="262889">
                <a:moveTo>
                  <a:pt x="51880" y="11653"/>
                </a:moveTo>
                <a:lnTo>
                  <a:pt x="51422" y="11701"/>
                </a:lnTo>
                <a:lnTo>
                  <a:pt x="45256" y="18154"/>
                </a:lnTo>
                <a:lnTo>
                  <a:pt x="41950" y="23210"/>
                </a:lnTo>
                <a:lnTo>
                  <a:pt x="40800" y="25170"/>
                </a:lnTo>
                <a:lnTo>
                  <a:pt x="44758" y="23962"/>
                </a:lnTo>
                <a:lnTo>
                  <a:pt x="51220" y="23962"/>
                </a:lnTo>
                <a:lnTo>
                  <a:pt x="47188" y="20304"/>
                </a:lnTo>
                <a:lnTo>
                  <a:pt x="47001" y="16457"/>
                </a:lnTo>
                <a:lnTo>
                  <a:pt x="49259" y="13968"/>
                </a:lnTo>
                <a:lnTo>
                  <a:pt x="51880" y="11653"/>
                </a:lnTo>
                <a:close/>
              </a:path>
              <a:path w="90805" h="262889">
                <a:moveTo>
                  <a:pt x="54733" y="11353"/>
                </a:moveTo>
                <a:lnTo>
                  <a:pt x="51880" y="11653"/>
                </a:lnTo>
                <a:lnTo>
                  <a:pt x="49259" y="13968"/>
                </a:lnTo>
                <a:lnTo>
                  <a:pt x="47001" y="16457"/>
                </a:lnTo>
                <a:lnTo>
                  <a:pt x="47188" y="20304"/>
                </a:lnTo>
                <a:lnTo>
                  <a:pt x="52165" y="24819"/>
                </a:lnTo>
                <a:lnTo>
                  <a:pt x="56013" y="24634"/>
                </a:lnTo>
                <a:lnTo>
                  <a:pt x="58567" y="21797"/>
                </a:lnTo>
                <a:lnTo>
                  <a:pt x="60684" y="18708"/>
                </a:lnTo>
                <a:lnTo>
                  <a:pt x="59968" y="14923"/>
                </a:lnTo>
                <a:lnTo>
                  <a:pt x="54733" y="11353"/>
                </a:lnTo>
                <a:close/>
              </a:path>
              <a:path w="90805" h="262889">
                <a:moveTo>
                  <a:pt x="58760" y="21529"/>
                </a:moveTo>
                <a:lnTo>
                  <a:pt x="58567" y="21797"/>
                </a:lnTo>
                <a:lnTo>
                  <a:pt x="56013" y="24634"/>
                </a:lnTo>
                <a:lnTo>
                  <a:pt x="52165" y="24819"/>
                </a:lnTo>
                <a:lnTo>
                  <a:pt x="56517" y="24819"/>
                </a:lnTo>
                <a:lnTo>
                  <a:pt x="58760" y="21529"/>
                </a:lnTo>
                <a:close/>
              </a:path>
              <a:path w="90805" h="262889">
                <a:moveTo>
                  <a:pt x="72528" y="11353"/>
                </a:moveTo>
                <a:lnTo>
                  <a:pt x="54733" y="11353"/>
                </a:lnTo>
                <a:lnTo>
                  <a:pt x="59968" y="14923"/>
                </a:lnTo>
                <a:lnTo>
                  <a:pt x="60684" y="18708"/>
                </a:lnTo>
                <a:lnTo>
                  <a:pt x="58760" y="21529"/>
                </a:lnTo>
                <a:lnTo>
                  <a:pt x="62937" y="15731"/>
                </a:lnTo>
                <a:lnTo>
                  <a:pt x="70411" y="12245"/>
                </a:lnTo>
                <a:lnTo>
                  <a:pt x="72528" y="11353"/>
                </a:lnTo>
                <a:close/>
              </a:path>
              <a:path w="90805" h="262889">
                <a:moveTo>
                  <a:pt x="76001" y="0"/>
                </a:moveTo>
                <a:lnTo>
                  <a:pt x="51880" y="11653"/>
                </a:lnTo>
                <a:lnTo>
                  <a:pt x="54733" y="11353"/>
                </a:lnTo>
                <a:lnTo>
                  <a:pt x="72528" y="11353"/>
                </a:lnTo>
                <a:lnTo>
                  <a:pt x="79273" y="8514"/>
                </a:lnTo>
                <a:lnTo>
                  <a:pt x="80394" y="5760"/>
                </a:lnTo>
                <a:lnTo>
                  <a:pt x="78456" y="1153"/>
                </a:lnTo>
                <a:lnTo>
                  <a:pt x="76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6" name="object 46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2559563" y="4650076"/>
            <a:ext cx="658470" cy="300429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3471967" y="4710625"/>
            <a:ext cx="579658" cy="288305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4394144" y="4595097"/>
            <a:ext cx="796695" cy="326463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632718" y="5339505"/>
            <a:ext cx="344304" cy="408940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5412988" y="4550064"/>
            <a:ext cx="840727" cy="373722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281405" y="5436733"/>
            <a:ext cx="456703" cy="358919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974799" y="5474404"/>
            <a:ext cx="526691" cy="374650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2626370" y="5736467"/>
            <a:ext cx="33295" cy="58085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2840645" y="5507725"/>
            <a:ext cx="553057" cy="312066"/>
          </a:xfrm>
          <a:prstGeom prst="rect">
            <a:avLst/>
          </a:prstGeom>
        </p:spPr>
      </p:pic>
      <p:sp>
        <p:nvSpPr>
          <p:cNvPr id="55" name="object 55"/>
          <p:cNvSpPr/>
          <p:nvPr/>
        </p:nvSpPr>
        <p:spPr>
          <a:xfrm>
            <a:off x="3534562" y="5772584"/>
            <a:ext cx="54610" cy="37465"/>
          </a:xfrm>
          <a:custGeom>
            <a:avLst/>
            <a:gdLst/>
            <a:ahLst/>
            <a:cxnLst/>
            <a:rect l="l" t="t" r="r" b="b"/>
            <a:pathLst>
              <a:path w="54610" h="37464">
                <a:moveTo>
                  <a:pt x="4753" y="24495"/>
                </a:moveTo>
                <a:lnTo>
                  <a:pt x="3364" y="27140"/>
                </a:lnTo>
                <a:lnTo>
                  <a:pt x="1939" y="30089"/>
                </a:lnTo>
                <a:lnTo>
                  <a:pt x="0" y="34650"/>
                </a:lnTo>
                <a:lnTo>
                  <a:pt x="722" y="36442"/>
                </a:lnTo>
                <a:lnTo>
                  <a:pt x="3091" y="37449"/>
                </a:lnTo>
                <a:lnTo>
                  <a:pt x="4019" y="37424"/>
                </a:lnTo>
                <a:lnTo>
                  <a:pt x="7976" y="35475"/>
                </a:lnTo>
                <a:lnTo>
                  <a:pt x="10901" y="33460"/>
                </a:lnTo>
                <a:lnTo>
                  <a:pt x="11626" y="32839"/>
                </a:lnTo>
                <a:lnTo>
                  <a:pt x="9541" y="32839"/>
                </a:lnTo>
                <a:lnTo>
                  <a:pt x="4869" y="30940"/>
                </a:lnTo>
                <a:lnTo>
                  <a:pt x="3475" y="27642"/>
                </a:lnTo>
                <a:lnTo>
                  <a:pt x="4753" y="24495"/>
                </a:lnTo>
                <a:close/>
              </a:path>
              <a:path w="54610" h="37464">
                <a:moveTo>
                  <a:pt x="8583" y="20549"/>
                </a:moveTo>
                <a:lnTo>
                  <a:pt x="5668" y="23047"/>
                </a:lnTo>
                <a:lnTo>
                  <a:pt x="5218" y="23611"/>
                </a:lnTo>
                <a:lnTo>
                  <a:pt x="4753" y="24495"/>
                </a:lnTo>
                <a:lnTo>
                  <a:pt x="3475" y="27642"/>
                </a:lnTo>
                <a:lnTo>
                  <a:pt x="4869" y="30940"/>
                </a:lnTo>
                <a:lnTo>
                  <a:pt x="9541" y="32839"/>
                </a:lnTo>
                <a:lnTo>
                  <a:pt x="11562" y="32610"/>
                </a:lnTo>
                <a:lnTo>
                  <a:pt x="13372" y="31343"/>
                </a:lnTo>
                <a:lnTo>
                  <a:pt x="15944" y="29138"/>
                </a:lnTo>
                <a:lnTo>
                  <a:pt x="16219" y="25567"/>
                </a:lnTo>
                <a:lnTo>
                  <a:pt x="12153" y="20823"/>
                </a:lnTo>
                <a:lnTo>
                  <a:pt x="8583" y="20549"/>
                </a:lnTo>
                <a:close/>
              </a:path>
              <a:path w="54610" h="37464">
                <a:moveTo>
                  <a:pt x="13372" y="31343"/>
                </a:moveTo>
                <a:lnTo>
                  <a:pt x="11562" y="32610"/>
                </a:lnTo>
                <a:lnTo>
                  <a:pt x="9541" y="32839"/>
                </a:lnTo>
                <a:lnTo>
                  <a:pt x="11626" y="32839"/>
                </a:lnTo>
                <a:lnTo>
                  <a:pt x="13372" y="31343"/>
                </a:lnTo>
                <a:close/>
              </a:path>
              <a:path w="54610" h="37464">
                <a:moveTo>
                  <a:pt x="17891" y="20549"/>
                </a:moveTo>
                <a:lnTo>
                  <a:pt x="8583" y="20549"/>
                </a:lnTo>
                <a:lnTo>
                  <a:pt x="12153" y="20823"/>
                </a:lnTo>
                <a:lnTo>
                  <a:pt x="16219" y="25567"/>
                </a:lnTo>
                <a:lnTo>
                  <a:pt x="15944" y="29138"/>
                </a:lnTo>
                <a:lnTo>
                  <a:pt x="13372" y="31343"/>
                </a:lnTo>
                <a:lnTo>
                  <a:pt x="17741" y="28286"/>
                </a:lnTo>
                <a:lnTo>
                  <a:pt x="21993" y="24475"/>
                </a:lnTo>
                <a:lnTo>
                  <a:pt x="23600" y="23125"/>
                </a:lnTo>
                <a:lnTo>
                  <a:pt x="23300" y="23125"/>
                </a:lnTo>
                <a:lnTo>
                  <a:pt x="19418" y="22577"/>
                </a:lnTo>
                <a:lnTo>
                  <a:pt x="17891" y="20549"/>
                </a:lnTo>
                <a:close/>
              </a:path>
              <a:path w="54610" h="37464">
                <a:moveTo>
                  <a:pt x="21268" y="9199"/>
                </a:moveTo>
                <a:lnTo>
                  <a:pt x="4753" y="24495"/>
                </a:lnTo>
                <a:lnTo>
                  <a:pt x="5218" y="23611"/>
                </a:lnTo>
                <a:lnTo>
                  <a:pt x="5668" y="23047"/>
                </a:lnTo>
                <a:lnTo>
                  <a:pt x="8583" y="20549"/>
                </a:lnTo>
                <a:lnTo>
                  <a:pt x="17891" y="20549"/>
                </a:lnTo>
                <a:lnTo>
                  <a:pt x="15304" y="17114"/>
                </a:lnTo>
                <a:lnTo>
                  <a:pt x="15852" y="13231"/>
                </a:lnTo>
                <a:lnTo>
                  <a:pt x="18585" y="11175"/>
                </a:lnTo>
                <a:lnTo>
                  <a:pt x="21432" y="9219"/>
                </a:lnTo>
                <a:lnTo>
                  <a:pt x="21268" y="9199"/>
                </a:lnTo>
                <a:close/>
              </a:path>
              <a:path w="54610" h="37464">
                <a:moveTo>
                  <a:pt x="21432" y="9219"/>
                </a:moveTo>
                <a:lnTo>
                  <a:pt x="18585" y="11175"/>
                </a:lnTo>
                <a:lnTo>
                  <a:pt x="15852" y="13231"/>
                </a:lnTo>
                <a:lnTo>
                  <a:pt x="15304" y="17114"/>
                </a:lnTo>
                <a:lnTo>
                  <a:pt x="19418" y="22577"/>
                </a:lnTo>
                <a:lnTo>
                  <a:pt x="23300" y="23125"/>
                </a:lnTo>
                <a:lnTo>
                  <a:pt x="26338" y="20823"/>
                </a:lnTo>
                <a:lnTo>
                  <a:pt x="28910" y="18662"/>
                </a:lnTo>
                <a:lnTo>
                  <a:pt x="29249" y="14757"/>
                </a:lnTo>
                <a:lnTo>
                  <a:pt x="24949" y="9638"/>
                </a:lnTo>
                <a:lnTo>
                  <a:pt x="21432" y="9219"/>
                </a:lnTo>
                <a:close/>
              </a:path>
              <a:path w="54610" h="37464">
                <a:moveTo>
                  <a:pt x="26322" y="20837"/>
                </a:moveTo>
                <a:lnTo>
                  <a:pt x="23300" y="23125"/>
                </a:lnTo>
                <a:lnTo>
                  <a:pt x="23600" y="23125"/>
                </a:lnTo>
                <a:lnTo>
                  <a:pt x="26322" y="20837"/>
                </a:lnTo>
                <a:close/>
              </a:path>
              <a:path w="54610" h="37464">
                <a:moveTo>
                  <a:pt x="41466" y="0"/>
                </a:moveTo>
                <a:lnTo>
                  <a:pt x="33264" y="2386"/>
                </a:lnTo>
                <a:lnTo>
                  <a:pt x="25560" y="6382"/>
                </a:lnTo>
                <a:lnTo>
                  <a:pt x="21432" y="9219"/>
                </a:lnTo>
                <a:lnTo>
                  <a:pt x="24949" y="9638"/>
                </a:lnTo>
                <a:lnTo>
                  <a:pt x="29249" y="14757"/>
                </a:lnTo>
                <a:lnTo>
                  <a:pt x="28910" y="18662"/>
                </a:lnTo>
                <a:lnTo>
                  <a:pt x="26322" y="20837"/>
                </a:lnTo>
                <a:lnTo>
                  <a:pt x="30252" y="17609"/>
                </a:lnTo>
                <a:lnTo>
                  <a:pt x="34538" y="14499"/>
                </a:lnTo>
                <a:lnTo>
                  <a:pt x="42254" y="10881"/>
                </a:lnTo>
                <a:lnTo>
                  <a:pt x="45556" y="9786"/>
                </a:lnTo>
                <a:lnTo>
                  <a:pt x="51857" y="9786"/>
                </a:lnTo>
                <a:lnTo>
                  <a:pt x="53941" y="7833"/>
                </a:lnTo>
                <a:lnTo>
                  <a:pt x="54109" y="2626"/>
                </a:lnTo>
                <a:lnTo>
                  <a:pt x="52368" y="473"/>
                </a:lnTo>
                <a:lnTo>
                  <a:pt x="49937" y="39"/>
                </a:lnTo>
                <a:lnTo>
                  <a:pt x="41466" y="0"/>
                </a:lnTo>
                <a:close/>
              </a:path>
              <a:path w="54610" h="37464">
                <a:moveTo>
                  <a:pt x="51857" y="9786"/>
                </a:moveTo>
                <a:lnTo>
                  <a:pt x="45556" y="9786"/>
                </a:lnTo>
                <a:lnTo>
                  <a:pt x="51645" y="9984"/>
                </a:lnTo>
                <a:lnTo>
                  <a:pt x="51857" y="9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6" name="object 5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3724119" y="5555015"/>
            <a:ext cx="347398" cy="293369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4136995" y="5584160"/>
            <a:ext cx="264510" cy="281939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4552207" y="5820550"/>
            <a:ext cx="37465" cy="66675"/>
          </a:xfrm>
          <a:custGeom>
            <a:avLst/>
            <a:gdLst/>
            <a:ahLst/>
            <a:cxnLst/>
            <a:rect l="l" t="t" r="r" b="b"/>
            <a:pathLst>
              <a:path w="37464" h="66675">
                <a:moveTo>
                  <a:pt x="9889" y="39255"/>
                </a:moveTo>
                <a:lnTo>
                  <a:pt x="6062" y="45443"/>
                </a:lnTo>
                <a:lnTo>
                  <a:pt x="3308" y="52301"/>
                </a:lnTo>
                <a:lnTo>
                  <a:pt x="0" y="61892"/>
                </a:lnTo>
                <a:lnTo>
                  <a:pt x="1442" y="64855"/>
                </a:lnTo>
                <a:lnTo>
                  <a:pt x="6040" y="66438"/>
                </a:lnTo>
                <a:lnTo>
                  <a:pt x="8125" y="65958"/>
                </a:lnTo>
                <a:lnTo>
                  <a:pt x="14695" y="59401"/>
                </a:lnTo>
                <a:lnTo>
                  <a:pt x="19667" y="53886"/>
                </a:lnTo>
                <a:lnTo>
                  <a:pt x="20472" y="52583"/>
                </a:lnTo>
                <a:lnTo>
                  <a:pt x="16258" y="52583"/>
                </a:lnTo>
                <a:lnTo>
                  <a:pt x="8737" y="47933"/>
                </a:lnTo>
                <a:lnTo>
                  <a:pt x="7574" y="43002"/>
                </a:lnTo>
                <a:lnTo>
                  <a:pt x="9889" y="39255"/>
                </a:lnTo>
                <a:close/>
              </a:path>
              <a:path w="37464" h="66675">
                <a:moveTo>
                  <a:pt x="17156" y="34316"/>
                </a:moveTo>
                <a:lnTo>
                  <a:pt x="12223" y="35479"/>
                </a:lnTo>
                <a:lnTo>
                  <a:pt x="7574" y="43002"/>
                </a:lnTo>
                <a:lnTo>
                  <a:pt x="8737" y="47933"/>
                </a:lnTo>
                <a:lnTo>
                  <a:pt x="16258" y="52583"/>
                </a:lnTo>
                <a:lnTo>
                  <a:pt x="21191" y="51419"/>
                </a:lnTo>
                <a:lnTo>
                  <a:pt x="23516" y="47659"/>
                </a:lnTo>
                <a:lnTo>
                  <a:pt x="25840" y="43898"/>
                </a:lnTo>
                <a:lnTo>
                  <a:pt x="24677" y="38966"/>
                </a:lnTo>
                <a:lnTo>
                  <a:pt x="17156" y="34316"/>
                </a:lnTo>
                <a:close/>
              </a:path>
              <a:path w="37464" h="66675">
                <a:moveTo>
                  <a:pt x="22554" y="49214"/>
                </a:moveTo>
                <a:lnTo>
                  <a:pt x="21191" y="51419"/>
                </a:lnTo>
                <a:lnTo>
                  <a:pt x="16258" y="52583"/>
                </a:lnTo>
                <a:lnTo>
                  <a:pt x="20472" y="52583"/>
                </a:lnTo>
                <a:lnTo>
                  <a:pt x="22554" y="49214"/>
                </a:lnTo>
                <a:close/>
              </a:path>
              <a:path w="37464" h="66675">
                <a:moveTo>
                  <a:pt x="18586" y="34316"/>
                </a:moveTo>
                <a:lnTo>
                  <a:pt x="17156" y="34316"/>
                </a:lnTo>
                <a:lnTo>
                  <a:pt x="24677" y="38966"/>
                </a:lnTo>
                <a:lnTo>
                  <a:pt x="25840" y="43898"/>
                </a:lnTo>
                <a:lnTo>
                  <a:pt x="26586" y="42692"/>
                </a:lnTo>
                <a:lnTo>
                  <a:pt x="28893" y="37514"/>
                </a:lnTo>
                <a:lnTo>
                  <a:pt x="24597" y="37514"/>
                </a:lnTo>
                <a:lnTo>
                  <a:pt x="18586" y="34316"/>
                </a:lnTo>
                <a:close/>
              </a:path>
              <a:path w="37464" h="66675">
                <a:moveTo>
                  <a:pt x="23929" y="20507"/>
                </a:moveTo>
                <a:lnTo>
                  <a:pt x="19772" y="21913"/>
                </a:lnTo>
                <a:lnTo>
                  <a:pt x="12711" y="34687"/>
                </a:lnTo>
                <a:lnTo>
                  <a:pt x="9889" y="39255"/>
                </a:lnTo>
                <a:lnTo>
                  <a:pt x="12223" y="35479"/>
                </a:lnTo>
                <a:lnTo>
                  <a:pt x="17156" y="34316"/>
                </a:lnTo>
                <a:lnTo>
                  <a:pt x="18586" y="34316"/>
                </a:lnTo>
                <a:lnTo>
                  <a:pt x="17278" y="33620"/>
                </a:lnTo>
                <a:lnTo>
                  <a:pt x="15890" y="29076"/>
                </a:lnTo>
                <a:lnTo>
                  <a:pt x="17837" y="25416"/>
                </a:lnTo>
                <a:lnTo>
                  <a:pt x="31931" y="25416"/>
                </a:lnTo>
                <a:lnTo>
                  <a:pt x="31276" y="23736"/>
                </a:lnTo>
                <a:lnTo>
                  <a:pt x="23929" y="20507"/>
                </a:lnTo>
                <a:close/>
              </a:path>
              <a:path w="37464" h="66675">
                <a:moveTo>
                  <a:pt x="31931" y="25416"/>
                </a:moveTo>
                <a:lnTo>
                  <a:pt x="17837" y="25416"/>
                </a:lnTo>
                <a:lnTo>
                  <a:pt x="15890" y="29076"/>
                </a:lnTo>
                <a:lnTo>
                  <a:pt x="17278" y="33620"/>
                </a:lnTo>
                <a:lnTo>
                  <a:pt x="24597" y="37514"/>
                </a:lnTo>
                <a:lnTo>
                  <a:pt x="29142" y="36125"/>
                </a:lnTo>
                <a:lnTo>
                  <a:pt x="31321" y="31989"/>
                </a:lnTo>
                <a:lnTo>
                  <a:pt x="33002" y="28163"/>
                </a:lnTo>
                <a:lnTo>
                  <a:pt x="31931" y="25416"/>
                </a:lnTo>
                <a:close/>
              </a:path>
              <a:path w="37464" h="66675">
                <a:moveTo>
                  <a:pt x="31321" y="31989"/>
                </a:moveTo>
                <a:lnTo>
                  <a:pt x="29142" y="36125"/>
                </a:lnTo>
                <a:lnTo>
                  <a:pt x="24597" y="37514"/>
                </a:lnTo>
                <a:lnTo>
                  <a:pt x="28893" y="37514"/>
                </a:lnTo>
                <a:lnTo>
                  <a:pt x="31321" y="31989"/>
                </a:lnTo>
                <a:close/>
              </a:path>
              <a:path w="37464" h="66675">
                <a:moveTo>
                  <a:pt x="35687" y="20507"/>
                </a:moveTo>
                <a:lnTo>
                  <a:pt x="23929" y="20507"/>
                </a:lnTo>
                <a:lnTo>
                  <a:pt x="31276" y="23736"/>
                </a:lnTo>
                <a:lnTo>
                  <a:pt x="33002" y="28163"/>
                </a:lnTo>
                <a:lnTo>
                  <a:pt x="31321" y="31989"/>
                </a:lnTo>
                <a:lnTo>
                  <a:pt x="33538" y="27156"/>
                </a:lnTo>
                <a:lnTo>
                  <a:pt x="35468" y="21986"/>
                </a:lnTo>
                <a:lnTo>
                  <a:pt x="35687" y="20507"/>
                </a:lnTo>
                <a:close/>
              </a:path>
              <a:path w="37464" h="66675">
                <a:moveTo>
                  <a:pt x="30116" y="0"/>
                </a:moveTo>
                <a:lnTo>
                  <a:pt x="25530" y="2354"/>
                </a:lnTo>
                <a:lnTo>
                  <a:pt x="24376" y="4389"/>
                </a:lnTo>
                <a:lnTo>
                  <a:pt x="24669" y="8886"/>
                </a:lnTo>
                <a:lnTo>
                  <a:pt x="23954" y="11291"/>
                </a:lnTo>
                <a:lnTo>
                  <a:pt x="21824" y="17618"/>
                </a:lnTo>
                <a:lnTo>
                  <a:pt x="19661" y="21986"/>
                </a:lnTo>
                <a:lnTo>
                  <a:pt x="17835" y="25416"/>
                </a:lnTo>
                <a:lnTo>
                  <a:pt x="19772" y="21913"/>
                </a:lnTo>
                <a:lnTo>
                  <a:pt x="23929" y="20507"/>
                </a:lnTo>
                <a:lnTo>
                  <a:pt x="35687" y="20507"/>
                </a:lnTo>
                <a:lnTo>
                  <a:pt x="36898" y="12311"/>
                </a:lnTo>
                <a:lnTo>
                  <a:pt x="36779" y="7663"/>
                </a:lnTo>
                <a:lnTo>
                  <a:pt x="33385" y="1051"/>
                </a:lnTo>
                <a:lnTo>
                  <a:pt x="30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9" name="object 59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4758343" y="5652797"/>
            <a:ext cx="467211" cy="259080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5312331" y="5576144"/>
            <a:ext cx="412078" cy="38861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779" y="380365"/>
            <a:ext cx="1803400" cy="49593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/>
              <a:t>NFA</a:t>
            </a:r>
            <a:r>
              <a:rPr dirty="0" spc="-5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 spc="-45"/>
              <a:t>DFA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595" y="1156581"/>
            <a:ext cx="4675505" cy="10693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00" spc="-5" b="1">
                <a:latin typeface="Calibri"/>
                <a:cs typeface="Calibri"/>
              </a:rPr>
              <a:t>Example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950" spc="10">
                <a:latin typeface="Calibri"/>
                <a:cs typeface="Calibri"/>
              </a:rPr>
              <a:t>How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can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we</a:t>
            </a:r>
            <a:r>
              <a:rPr dirty="0" sz="1950" spc="5">
                <a:latin typeface="Calibri"/>
                <a:cs typeface="Calibri"/>
              </a:rPr>
              <a:t> convert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above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-20">
                <a:latin typeface="Calibri"/>
                <a:cs typeface="Calibri"/>
              </a:rPr>
              <a:t>NFA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to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30">
                <a:latin typeface="Calibri"/>
                <a:cs typeface="Calibri"/>
              </a:rPr>
              <a:t>DFA?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7417" y="2437702"/>
            <a:ext cx="1346281" cy="125857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7509" y="3046060"/>
            <a:ext cx="584971" cy="19812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580330" y="3784917"/>
            <a:ext cx="1422400" cy="2630805"/>
            <a:chOff x="1580330" y="3784917"/>
            <a:chExt cx="1422400" cy="26308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6222" y="4102847"/>
              <a:ext cx="306350" cy="27813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0330" y="3784917"/>
              <a:ext cx="1422167" cy="263078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70694" y="3581360"/>
            <a:ext cx="2431854" cy="22098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947" y="1886681"/>
            <a:ext cx="8549005" cy="6305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0"/>
              </a:spcBef>
            </a:pP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finite</a:t>
            </a:r>
            <a:r>
              <a:rPr dirty="0" sz="1950" spc="5">
                <a:latin typeface="Calibri"/>
                <a:cs typeface="Calibri"/>
              </a:rPr>
              <a:t> automata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 b="1">
                <a:solidFill>
                  <a:srgbClr val="00B0F0"/>
                </a:solidFill>
                <a:latin typeface="Calibri"/>
                <a:cs typeface="Calibri"/>
              </a:rPr>
              <a:t>nondeterministic</a:t>
            </a:r>
            <a:r>
              <a:rPr dirty="0" sz="1950" spc="5">
                <a:latin typeface="Calibri"/>
                <a:cs typeface="Calibri"/>
              </a:rPr>
              <a:t>,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if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machine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allows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for</a:t>
            </a:r>
            <a:r>
              <a:rPr dirty="0" sz="1950">
                <a:latin typeface="Calibri"/>
                <a:cs typeface="Calibri"/>
              </a:rPr>
              <a:t> several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or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20">
                <a:latin typeface="Calibri"/>
                <a:cs typeface="Calibri"/>
              </a:rPr>
              <a:t>no </a:t>
            </a:r>
            <a:r>
              <a:rPr dirty="0" sz="1950" spc="-4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choices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to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exist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for</a:t>
            </a:r>
            <a:r>
              <a:rPr dirty="0" sz="1950" spc="15">
                <a:latin typeface="Calibri"/>
                <a:cs typeface="Calibri"/>
              </a:rPr>
              <a:t> the </a:t>
            </a:r>
            <a:r>
              <a:rPr dirty="0" sz="1950" spc="5">
                <a:latin typeface="Calibri"/>
                <a:cs typeface="Calibri"/>
              </a:rPr>
              <a:t>next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state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on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given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symbol.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47" y="4311340"/>
            <a:ext cx="6476365" cy="1941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-10">
                <a:latin typeface="Calibri"/>
                <a:cs typeface="Calibri"/>
              </a:rPr>
              <a:t>F</a:t>
            </a:r>
            <a:r>
              <a:rPr dirty="0" sz="1950" spc="10">
                <a:latin typeface="Calibri"/>
                <a:cs typeface="Calibri"/>
              </a:rPr>
              <a:t>o</a:t>
            </a:r>
            <a:r>
              <a:rPr dirty="0" sz="1950" spc="10">
                <a:latin typeface="Calibri"/>
                <a:cs typeface="Calibri"/>
              </a:rPr>
              <a:t>r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-15">
                <a:latin typeface="Calibri"/>
                <a:cs typeface="Calibri"/>
              </a:rPr>
              <a:t>s</a:t>
            </a:r>
            <a:r>
              <a:rPr dirty="0" sz="1950" spc="-20">
                <a:latin typeface="Calibri"/>
                <a:cs typeface="Calibri"/>
              </a:rPr>
              <a:t>t</a:t>
            </a:r>
            <a:r>
              <a:rPr dirty="0" sz="1950">
                <a:latin typeface="Calibri"/>
                <a:cs typeface="Calibri"/>
              </a:rPr>
              <a:t>a</a:t>
            </a:r>
            <a:r>
              <a:rPr dirty="0" sz="1950" spc="-20">
                <a:latin typeface="Calibri"/>
                <a:cs typeface="Calibri"/>
              </a:rPr>
              <a:t>t</a:t>
            </a:r>
            <a:r>
              <a:rPr dirty="0" sz="1950" spc="15">
                <a:latin typeface="Calibri"/>
                <a:cs typeface="Calibri"/>
              </a:rPr>
              <a:t>e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q</a:t>
            </a:r>
            <a:r>
              <a:rPr dirty="0" sz="1950" i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and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-30">
                <a:latin typeface="Calibri"/>
                <a:cs typeface="Calibri"/>
              </a:rPr>
              <a:t>s</a:t>
            </a:r>
            <a:r>
              <a:rPr dirty="0" sz="1950" spc="15">
                <a:latin typeface="Calibri"/>
                <a:cs typeface="Calibri"/>
              </a:rPr>
              <a:t>ymbol</a:t>
            </a:r>
            <a:r>
              <a:rPr dirty="0" sz="1950" spc="45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s</a:t>
            </a:r>
            <a:r>
              <a:rPr dirty="0" sz="1950" spc="10" i="1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SimSun"/>
                <a:cs typeface="SimSun"/>
              </a:rPr>
              <a:t>∈</a:t>
            </a:r>
            <a:r>
              <a:rPr dirty="0" sz="1950" spc="-490">
                <a:latin typeface="SimSun"/>
                <a:cs typeface="SimSu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Σ</a:t>
            </a:r>
            <a:r>
              <a:rPr dirty="0" sz="1950" spc="5">
                <a:latin typeface="Calibri"/>
                <a:cs typeface="Calibri"/>
              </a:rPr>
              <a:t>,</a:t>
            </a:r>
            <a:r>
              <a:rPr dirty="0" sz="1950" spc="65">
                <a:latin typeface="Calibri"/>
                <a:cs typeface="Calibri"/>
              </a:rPr>
              <a:t> </a:t>
            </a:r>
            <a:r>
              <a:rPr dirty="0" sz="1950" spc="20">
                <a:latin typeface="Calibri"/>
                <a:cs typeface="Calibri"/>
              </a:rPr>
              <a:t>N</a:t>
            </a:r>
            <a:r>
              <a:rPr dirty="0" sz="1950" spc="-90">
                <a:latin typeface="Calibri"/>
                <a:cs typeface="Calibri"/>
              </a:rPr>
              <a:t>F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c</a:t>
            </a:r>
            <a:r>
              <a:rPr dirty="0" sz="1950" spc="15">
                <a:latin typeface="Calibri"/>
                <a:cs typeface="Calibri"/>
              </a:rPr>
              <a:t>an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h</a:t>
            </a:r>
            <a:r>
              <a:rPr dirty="0" sz="1950" spc="-10">
                <a:latin typeface="Calibri"/>
                <a:cs typeface="Calibri"/>
              </a:rPr>
              <a:t>a</a:t>
            </a:r>
            <a:r>
              <a:rPr dirty="0" sz="1950" spc="5">
                <a:latin typeface="Calibri"/>
                <a:cs typeface="Calibri"/>
              </a:rPr>
              <a:t>v</a:t>
            </a:r>
            <a:r>
              <a:rPr dirty="0" sz="1950" spc="10">
                <a:latin typeface="Calibri"/>
                <a:cs typeface="Calibri"/>
              </a:rPr>
              <a:t>e: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Calibri"/>
              <a:cs typeface="Calibri"/>
            </a:endParaRPr>
          </a:p>
          <a:p>
            <a:pPr marL="328295" indent="-316230">
              <a:lnSpc>
                <a:spcPct val="100000"/>
              </a:lnSpc>
              <a:buFont typeface="Arial MT"/>
              <a:buChar char="•"/>
              <a:tabLst>
                <a:tab pos="328295" algn="l"/>
                <a:tab pos="328930" algn="l"/>
              </a:tabLst>
            </a:pPr>
            <a:r>
              <a:rPr dirty="0" sz="1950" spc="10">
                <a:latin typeface="Calibri"/>
                <a:cs typeface="Calibri"/>
              </a:rPr>
              <a:t>Multiple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edges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leaving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q</a:t>
            </a:r>
            <a:r>
              <a:rPr dirty="0" sz="1950" spc="-40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Calibri"/>
                <a:cs typeface="Calibri"/>
              </a:rPr>
              <a:t>labelled</a:t>
            </a:r>
            <a:r>
              <a:rPr dirty="0" sz="1950" spc="4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with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same </a:t>
            </a:r>
            <a:r>
              <a:rPr dirty="0" sz="1950" spc="10">
                <a:latin typeface="Calibri"/>
                <a:cs typeface="Calibri"/>
              </a:rPr>
              <a:t>symbol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s</a:t>
            </a:r>
            <a:r>
              <a:rPr dirty="0" sz="1950" spc="5">
                <a:latin typeface="Times New Roman"/>
                <a:cs typeface="Times New Roman"/>
              </a:rPr>
              <a:t>;</a:t>
            </a:r>
            <a:endParaRPr sz="1950">
              <a:latin typeface="Times New Roman"/>
              <a:cs typeface="Times New Roman"/>
            </a:endParaRPr>
          </a:p>
          <a:p>
            <a:pPr marL="328295" indent="-316230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328295" algn="l"/>
                <a:tab pos="328930" algn="l"/>
              </a:tabLst>
            </a:pPr>
            <a:r>
              <a:rPr dirty="0" sz="1950" spc="20">
                <a:latin typeface="Calibri"/>
                <a:cs typeface="Calibri"/>
              </a:rPr>
              <a:t>No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edge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leaving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q</a:t>
            </a:r>
            <a:r>
              <a:rPr dirty="0" sz="1950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Calibri"/>
                <a:cs typeface="Calibri"/>
              </a:rPr>
              <a:t>labelled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with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symbol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s</a:t>
            </a:r>
            <a:r>
              <a:rPr dirty="0" sz="1950" spc="5">
                <a:latin typeface="Times New Roman"/>
                <a:cs typeface="Times New Roman"/>
              </a:rPr>
              <a:t>;</a:t>
            </a:r>
            <a:endParaRPr sz="1950">
              <a:latin typeface="Times New Roman"/>
              <a:cs typeface="Times New Roman"/>
            </a:endParaRPr>
          </a:p>
          <a:p>
            <a:pPr marL="328295" indent="-316230">
              <a:lnSpc>
                <a:spcPct val="100000"/>
              </a:lnSpc>
              <a:spcBef>
                <a:spcPts val="1230"/>
              </a:spcBef>
              <a:buFont typeface="Arial MT"/>
              <a:buChar char="•"/>
              <a:tabLst>
                <a:tab pos="328295" algn="l"/>
                <a:tab pos="328930" algn="l"/>
              </a:tabLst>
            </a:pPr>
            <a:r>
              <a:rPr dirty="0" sz="1950" spc="5">
                <a:latin typeface="Calibri"/>
                <a:cs typeface="Calibri"/>
              </a:rPr>
              <a:t>Edge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leaving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q </a:t>
            </a:r>
            <a:r>
              <a:rPr dirty="0" sz="1950" spc="10">
                <a:latin typeface="Calibri"/>
                <a:cs typeface="Calibri"/>
              </a:rPr>
              <a:t>labelled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with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ϵ </a:t>
            </a:r>
            <a:r>
              <a:rPr dirty="0" sz="1950" spc="10">
                <a:latin typeface="Calibri"/>
                <a:cs typeface="Calibri"/>
              </a:rPr>
              <a:t>(without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reading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any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symbol).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7683" y="869021"/>
            <a:ext cx="6391910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Nondeterministic</a:t>
            </a:r>
            <a:r>
              <a:rPr dirty="0" spc="55"/>
              <a:t> </a:t>
            </a:r>
            <a:r>
              <a:rPr dirty="0"/>
              <a:t>Finite</a:t>
            </a:r>
            <a:r>
              <a:rPr dirty="0" spc="15"/>
              <a:t> </a:t>
            </a:r>
            <a:r>
              <a:rPr dirty="0"/>
              <a:t>Automata </a:t>
            </a:r>
            <a:r>
              <a:rPr dirty="0" spc="-25"/>
              <a:t>(NFA)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756802" y="2822904"/>
            <a:ext cx="5115560" cy="1088390"/>
            <a:chOff x="2756802" y="2822904"/>
            <a:chExt cx="5115560" cy="10883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6802" y="2822904"/>
              <a:ext cx="5115463" cy="10882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36750" y="2977124"/>
              <a:ext cx="217170" cy="42545"/>
            </a:xfrm>
            <a:custGeom>
              <a:avLst/>
              <a:gdLst/>
              <a:ahLst/>
              <a:cxnLst/>
              <a:rect l="l" t="t" r="r" b="b"/>
              <a:pathLst>
                <a:path w="217170" h="42544">
                  <a:moveTo>
                    <a:pt x="24430" y="15440"/>
                  </a:moveTo>
                  <a:lnTo>
                    <a:pt x="0" y="37485"/>
                  </a:lnTo>
                  <a:lnTo>
                    <a:pt x="4193" y="41697"/>
                  </a:lnTo>
                  <a:lnTo>
                    <a:pt x="7138" y="42077"/>
                  </a:lnTo>
                  <a:lnTo>
                    <a:pt x="9457" y="40717"/>
                  </a:lnTo>
                  <a:lnTo>
                    <a:pt x="15552" y="37262"/>
                  </a:lnTo>
                  <a:lnTo>
                    <a:pt x="21762" y="34012"/>
                  </a:lnTo>
                  <a:lnTo>
                    <a:pt x="28095" y="31012"/>
                  </a:lnTo>
                  <a:lnTo>
                    <a:pt x="30764" y="29895"/>
                  </a:lnTo>
                  <a:lnTo>
                    <a:pt x="30458" y="29895"/>
                  </a:lnTo>
                  <a:lnTo>
                    <a:pt x="25859" y="27893"/>
                  </a:lnTo>
                  <a:lnTo>
                    <a:pt x="22594" y="19720"/>
                  </a:lnTo>
                  <a:lnTo>
                    <a:pt x="24430" y="15440"/>
                  </a:lnTo>
                  <a:close/>
                </a:path>
                <a:path w="217170" h="42544">
                  <a:moveTo>
                    <a:pt x="175089" y="24604"/>
                  </a:moveTo>
                  <a:lnTo>
                    <a:pt x="169768" y="25798"/>
                  </a:lnTo>
                  <a:lnTo>
                    <a:pt x="163977" y="26640"/>
                  </a:lnTo>
                  <a:lnTo>
                    <a:pt x="162751" y="26640"/>
                  </a:lnTo>
                  <a:lnTo>
                    <a:pt x="165367" y="30290"/>
                  </a:lnTo>
                  <a:lnTo>
                    <a:pt x="164076" y="38627"/>
                  </a:lnTo>
                  <a:lnTo>
                    <a:pt x="160148" y="41501"/>
                  </a:lnTo>
                  <a:lnTo>
                    <a:pt x="163553" y="42029"/>
                  </a:lnTo>
                  <a:lnTo>
                    <a:pt x="171368" y="40838"/>
                  </a:lnTo>
                  <a:lnTo>
                    <a:pt x="175112" y="39817"/>
                  </a:lnTo>
                  <a:lnTo>
                    <a:pt x="174505" y="39817"/>
                  </a:lnTo>
                  <a:lnTo>
                    <a:pt x="170559" y="37360"/>
                  </a:lnTo>
                  <a:lnTo>
                    <a:pt x="168724" y="29458"/>
                  </a:lnTo>
                  <a:lnTo>
                    <a:pt x="170479" y="26640"/>
                  </a:lnTo>
                  <a:lnTo>
                    <a:pt x="163977" y="26640"/>
                  </a:lnTo>
                  <a:lnTo>
                    <a:pt x="162576" y="26396"/>
                  </a:lnTo>
                  <a:lnTo>
                    <a:pt x="170631" y="26396"/>
                  </a:lnTo>
                  <a:lnTo>
                    <a:pt x="171180" y="25514"/>
                  </a:lnTo>
                  <a:lnTo>
                    <a:pt x="175089" y="24604"/>
                  </a:lnTo>
                  <a:close/>
                </a:path>
                <a:path w="217170" h="42544">
                  <a:moveTo>
                    <a:pt x="144056" y="16814"/>
                  </a:moveTo>
                  <a:lnTo>
                    <a:pt x="149016" y="21429"/>
                  </a:lnTo>
                  <a:lnTo>
                    <a:pt x="149115" y="26396"/>
                  </a:lnTo>
                  <a:lnTo>
                    <a:pt x="143349" y="32566"/>
                  </a:lnTo>
                  <a:lnTo>
                    <a:pt x="138455" y="32732"/>
                  </a:lnTo>
                  <a:lnTo>
                    <a:pt x="141086" y="35191"/>
                  </a:lnTo>
                  <a:lnTo>
                    <a:pt x="148051" y="39625"/>
                  </a:lnTo>
                  <a:lnTo>
                    <a:pt x="160148" y="41501"/>
                  </a:lnTo>
                  <a:lnTo>
                    <a:pt x="155877" y="40838"/>
                  </a:lnTo>
                  <a:lnTo>
                    <a:pt x="151627" y="40098"/>
                  </a:lnTo>
                  <a:lnTo>
                    <a:pt x="148881" y="36194"/>
                  </a:lnTo>
                  <a:lnTo>
                    <a:pt x="148841" y="36037"/>
                  </a:lnTo>
                  <a:lnTo>
                    <a:pt x="150284" y="27750"/>
                  </a:lnTo>
                  <a:lnTo>
                    <a:pt x="154265" y="24950"/>
                  </a:lnTo>
                  <a:lnTo>
                    <a:pt x="153614" y="24837"/>
                  </a:lnTo>
                  <a:lnTo>
                    <a:pt x="149386" y="21741"/>
                  </a:lnTo>
                  <a:lnTo>
                    <a:pt x="144056" y="16814"/>
                  </a:lnTo>
                  <a:close/>
                </a:path>
                <a:path w="217170" h="42544">
                  <a:moveTo>
                    <a:pt x="154265" y="24950"/>
                  </a:moveTo>
                  <a:lnTo>
                    <a:pt x="150284" y="27750"/>
                  </a:lnTo>
                  <a:lnTo>
                    <a:pt x="148997" y="35143"/>
                  </a:lnTo>
                  <a:lnTo>
                    <a:pt x="148881" y="36194"/>
                  </a:lnTo>
                  <a:lnTo>
                    <a:pt x="151627" y="40098"/>
                  </a:lnTo>
                  <a:lnTo>
                    <a:pt x="155950" y="40850"/>
                  </a:lnTo>
                  <a:lnTo>
                    <a:pt x="160148" y="41501"/>
                  </a:lnTo>
                  <a:lnTo>
                    <a:pt x="164076" y="38627"/>
                  </a:lnTo>
                  <a:lnTo>
                    <a:pt x="165367" y="30290"/>
                  </a:lnTo>
                  <a:lnTo>
                    <a:pt x="162576" y="26396"/>
                  </a:lnTo>
                  <a:lnTo>
                    <a:pt x="154265" y="24950"/>
                  </a:lnTo>
                  <a:close/>
                </a:path>
                <a:path w="217170" h="42544">
                  <a:moveTo>
                    <a:pt x="179432" y="23974"/>
                  </a:moveTo>
                  <a:lnTo>
                    <a:pt x="175089" y="24604"/>
                  </a:lnTo>
                  <a:lnTo>
                    <a:pt x="171180" y="25514"/>
                  </a:lnTo>
                  <a:lnTo>
                    <a:pt x="168724" y="29458"/>
                  </a:lnTo>
                  <a:lnTo>
                    <a:pt x="170559" y="37360"/>
                  </a:lnTo>
                  <a:lnTo>
                    <a:pt x="174505" y="39817"/>
                  </a:lnTo>
                  <a:lnTo>
                    <a:pt x="178681" y="38843"/>
                  </a:lnTo>
                  <a:lnTo>
                    <a:pt x="182638" y="37764"/>
                  </a:lnTo>
                  <a:lnTo>
                    <a:pt x="184945" y="33728"/>
                  </a:lnTo>
                  <a:lnTo>
                    <a:pt x="182921" y="26310"/>
                  </a:lnTo>
                  <a:lnTo>
                    <a:pt x="182816" y="26011"/>
                  </a:lnTo>
                  <a:lnTo>
                    <a:pt x="179432" y="23974"/>
                  </a:lnTo>
                  <a:close/>
                </a:path>
                <a:path w="217170" h="42544">
                  <a:moveTo>
                    <a:pt x="178681" y="38843"/>
                  </a:moveTo>
                  <a:lnTo>
                    <a:pt x="174505" y="39817"/>
                  </a:lnTo>
                  <a:lnTo>
                    <a:pt x="175112" y="39817"/>
                  </a:lnTo>
                  <a:lnTo>
                    <a:pt x="178681" y="38843"/>
                  </a:lnTo>
                  <a:close/>
                </a:path>
                <a:path w="217170" h="42544">
                  <a:moveTo>
                    <a:pt x="184974" y="23175"/>
                  </a:moveTo>
                  <a:lnTo>
                    <a:pt x="179432" y="23974"/>
                  </a:lnTo>
                  <a:lnTo>
                    <a:pt x="182816" y="26011"/>
                  </a:lnTo>
                  <a:lnTo>
                    <a:pt x="184945" y="33728"/>
                  </a:lnTo>
                  <a:lnTo>
                    <a:pt x="182638" y="37764"/>
                  </a:lnTo>
                  <a:lnTo>
                    <a:pt x="178681" y="38843"/>
                  </a:lnTo>
                  <a:lnTo>
                    <a:pt x="186865" y="37115"/>
                  </a:lnTo>
                  <a:lnTo>
                    <a:pt x="195169" y="36194"/>
                  </a:lnTo>
                  <a:lnTo>
                    <a:pt x="203526" y="36037"/>
                  </a:lnTo>
                  <a:lnTo>
                    <a:pt x="215280" y="36037"/>
                  </a:lnTo>
                  <a:lnTo>
                    <a:pt x="216394" y="35143"/>
                  </a:lnTo>
                  <a:lnTo>
                    <a:pt x="194856" y="23387"/>
                  </a:lnTo>
                  <a:lnTo>
                    <a:pt x="184974" y="23175"/>
                  </a:lnTo>
                  <a:close/>
                </a:path>
                <a:path w="217170" h="42544">
                  <a:moveTo>
                    <a:pt x="215280" y="36037"/>
                  </a:moveTo>
                  <a:lnTo>
                    <a:pt x="203526" y="36037"/>
                  </a:lnTo>
                  <a:lnTo>
                    <a:pt x="211879" y="36600"/>
                  </a:lnTo>
                  <a:lnTo>
                    <a:pt x="214256" y="36859"/>
                  </a:lnTo>
                  <a:lnTo>
                    <a:pt x="215280" y="36037"/>
                  </a:lnTo>
                  <a:close/>
                </a:path>
                <a:path w="217170" h="42544">
                  <a:moveTo>
                    <a:pt x="142727" y="15586"/>
                  </a:moveTo>
                  <a:lnTo>
                    <a:pt x="137834" y="15778"/>
                  </a:lnTo>
                  <a:lnTo>
                    <a:pt x="132046" y="22040"/>
                  </a:lnTo>
                  <a:lnTo>
                    <a:pt x="132225" y="26911"/>
                  </a:lnTo>
                  <a:lnTo>
                    <a:pt x="138455" y="32732"/>
                  </a:lnTo>
                  <a:lnTo>
                    <a:pt x="143349" y="32566"/>
                  </a:lnTo>
                  <a:lnTo>
                    <a:pt x="149115" y="26396"/>
                  </a:lnTo>
                  <a:lnTo>
                    <a:pt x="149016" y="21429"/>
                  </a:lnTo>
                  <a:lnTo>
                    <a:pt x="142727" y="15586"/>
                  </a:lnTo>
                  <a:close/>
                </a:path>
                <a:path w="217170" h="42544">
                  <a:moveTo>
                    <a:pt x="32876" y="11800"/>
                  </a:moveTo>
                  <a:lnTo>
                    <a:pt x="28703" y="13424"/>
                  </a:lnTo>
                  <a:lnTo>
                    <a:pt x="24430" y="15440"/>
                  </a:lnTo>
                  <a:lnTo>
                    <a:pt x="22594" y="19720"/>
                  </a:lnTo>
                  <a:lnTo>
                    <a:pt x="25859" y="27893"/>
                  </a:lnTo>
                  <a:lnTo>
                    <a:pt x="30458" y="29895"/>
                  </a:lnTo>
                  <a:lnTo>
                    <a:pt x="38675" y="26708"/>
                  </a:lnTo>
                  <a:lnTo>
                    <a:pt x="40585" y="22367"/>
                  </a:lnTo>
                  <a:lnTo>
                    <a:pt x="40464" y="21429"/>
                  </a:lnTo>
                  <a:lnTo>
                    <a:pt x="37511" y="13839"/>
                  </a:lnTo>
                  <a:lnTo>
                    <a:pt x="32876" y="11800"/>
                  </a:lnTo>
                  <a:close/>
                </a:path>
                <a:path w="217170" h="42544">
                  <a:moveTo>
                    <a:pt x="34713" y="28248"/>
                  </a:moveTo>
                  <a:lnTo>
                    <a:pt x="30458" y="29895"/>
                  </a:lnTo>
                  <a:lnTo>
                    <a:pt x="30764" y="29895"/>
                  </a:lnTo>
                  <a:lnTo>
                    <a:pt x="34713" y="28248"/>
                  </a:lnTo>
                  <a:close/>
                </a:path>
                <a:path w="217170" h="42544">
                  <a:moveTo>
                    <a:pt x="41806" y="11800"/>
                  </a:moveTo>
                  <a:lnTo>
                    <a:pt x="32876" y="11800"/>
                  </a:lnTo>
                  <a:lnTo>
                    <a:pt x="37511" y="13839"/>
                  </a:lnTo>
                  <a:lnTo>
                    <a:pt x="40714" y="22072"/>
                  </a:lnTo>
                  <a:lnTo>
                    <a:pt x="38675" y="26708"/>
                  </a:lnTo>
                  <a:lnTo>
                    <a:pt x="34713" y="28248"/>
                  </a:lnTo>
                  <a:lnTo>
                    <a:pt x="40509" y="26011"/>
                  </a:lnTo>
                  <a:lnTo>
                    <a:pt x="46469" y="24102"/>
                  </a:lnTo>
                  <a:lnTo>
                    <a:pt x="48272" y="23587"/>
                  </a:lnTo>
                  <a:lnTo>
                    <a:pt x="43815" y="21097"/>
                  </a:lnTo>
                  <a:lnTo>
                    <a:pt x="41380" y="12566"/>
                  </a:lnTo>
                  <a:lnTo>
                    <a:pt x="41806" y="11800"/>
                  </a:lnTo>
                  <a:close/>
                </a:path>
                <a:path w="217170" h="42544">
                  <a:moveTo>
                    <a:pt x="128471" y="5286"/>
                  </a:moveTo>
                  <a:lnTo>
                    <a:pt x="132151" y="7467"/>
                  </a:lnTo>
                  <a:lnTo>
                    <a:pt x="133228" y="11683"/>
                  </a:lnTo>
                  <a:lnTo>
                    <a:pt x="133290" y="12279"/>
                  </a:lnTo>
                  <a:lnTo>
                    <a:pt x="129033" y="19460"/>
                  </a:lnTo>
                  <a:lnTo>
                    <a:pt x="124328" y="20662"/>
                  </a:lnTo>
                  <a:lnTo>
                    <a:pt x="126000" y="21653"/>
                  </a:lnTo>
                  <a:lnTo>
                    <a:pt x="130826" y="25604"/>
                  </a:lnTo>
                  <a:lnTo>
                    <a:pt x="132224" y="26911"/>
                  </a:lnTo>
                  <a:lnTo>
                    <a:pt x="132046" y="22040"/>
                  </a:lnTo>
                  <a:lnTo>
                    <a:pt x="137834" y="15778"/>
                  </a:lnTo>
                  <a:lnTo>
                    <a:pt x="142727" y="15586"/>
                  </a:lnTo>
                  <a:lnTo>
                    <a:pt x="140360" y="13417"/>
                  </a:lnTo>
                  <a:lnTo>
                    <a:pt x="134764" y="8953"/>
                  </a:lnTo>
                  <a:lnTo>
                    <a:pt x="128471" y="5286"/>
                  </a:lnTo>
                  <a:close/>
                </a:path>
                <a:path w="217170" h="42544">
                  <a:moveTo>
                    <a:pt x="154265" y="24950"/>
                  </a:moveTo>
                  <a:lnTo>
                    <a:pt x="162077" y="26310"/>
                  </a:lnTo>
                  <a:lnTo>
                    <a:pt x="154265" y="24950"/>
                  </a:lnTo>
                  <a:close/>
                </a:path>
                <a:path w="217170" h="42544">
                  <a:moveTo>
                    <a:pt x="179015" y="23723"/>
                  </a:moveTo>
                  <a:lnTo>
                    <a:pt x="175136" y="24594"/>
                  </a:lnTo>
                  <a:lnTo>
                    <a:pt x="179432" y="23974"/>
                  </a:lnTo>
                  <a:lnTo>
                    <a:pt x="179015" y="23723"/>
                  </a:lnTo>
                  <a:close/>
                </a:path>
                <a:path w="217170" h="42544">
                  <a:moveTo>
                    <a:pt x="52401" y="5673"/>
                  </a:moveTo>
                  <a:lnTo>
                    <a:pt x="43930" y="8091"/>
                  </a:lnTo>
                  <a:lnTo>
                    <a:pt x="41599" y="12172"/>
                  </a:lnTo>
                  <a:lnTo>
                    <a:pt x="41504" y="12999"/>
                  </a:lnTo>
                  <a:lnTo>
                    <a:pt x="43815" y="21097"/>
                  </a:lnTo>
                  <a:lnTo>
                    <a:pt x="48272" y="23587"/>
                  </a:lnTo>
                  <a:lnTo>
                    <a:pt x="56819" y="21146"/>
                  </a:lnTo>
                  <a:lnTo>
                    <a:pt x="59175" y="16906"/>
                  </a:lnTo>
                  <a:lnTo>
                    <a:pt x="59060" y="15878"/>
                  </a:lnTo>
                  <a:lnTo>
                    <a:pt x="56854" y="8148"/>
                  </a:lnTo>
                  <a:lnTo>
                    <a:pt x="52401" y="5673"/>
                  </a:lnTo>
                  <a:close/>
                </a:path>
                <a:path w="217170" h="42544">
                  <a:moveTo>
                    <a:pt x="63374" y="5673"/>
                  </a:moveTo>
                  <a:lnTo>
                    <a:pt x="52401" y="5673"/>
                  </a:lnTo>
                  <a:lnTo>
                    <a:pt x="56854" y="8148"/>
                  </a:lnTo>
                  <a:lnTo>
                    <a:pt x="59060" y="15878"/>
                  </a:lnTo>
                  <a:lnTo>
                    <a:pt x="59175" y="16906"/>
                  </a:lnTo>
                  <a:lnTo>
                    <a:pt x="56819" y="21146"/>
                  </a:lnTo>
                  <a:lnTo>
                    <a:pt x="59074" y="20502"/>
                  </a:lnTo>
                  <a:lnTo>
                    <a:pt x="65699" y="18982"/>
                  </a:lnTo>
                  <a:lnTo>
                    <a:pt x="68297" y="18543"/>
                  </a:lnTo>
                  <a:lnTo>
                    <a:pt x="67936" y="18543"/>
                  </a:lnTo>
                  <a:lnTo>
                    <a:pt x="63925" y="15612"/>
                  </a:lnTo>
                  <a:lnTo>
                    <a:pt x="63840" y="15440"/>
                  </a:lnTo>
                  <a:lnTo>
                    <a:pt x="62506" y="6859"/>
                  </a:lnTo>
                  <a:lnTo>
                    <a:pt x="63374" y="5673"/>
                  </a:lnTo>
                  <a:close/>
                </a:path>
                <a:path w="217170" h="42544">
                  <a:moveTo>
                    <a:pt x="123997" y="3356"/>
                  </a:moveTo>
                  <a:lnTo>
                    <a:pt x="120101" y="4385"/>
                  </a:lnTo>
                  <a:lnTo>
                    <a:pt x="115848" y="11683"/>
                  </a:lnTo>
                  <a:lnTo>
                    <a:pt x="117059" y="16353"/>
                  </a:lnTo>
                  <a:lnTo>
                    <a:pt x="124328" y="20662"/>
                  </a:lnTo>
                  <a:lnTo>
                    <a:pt x="129033" y="19460"/>
                  </a:lnTo>
                  <a:lnTo>
                    <a:pt x="133290" y="12279"/>
                  </a:lnTo>
                  <a:lnTo>
                    <a:pt x="133228" y="11683"/>
                  </a:lnTo>
                  <a:lnTo>
                    <a:pt x="132151" y="7467"/>
                  </a:lnTo>
                  <a:lnTo>
                    <a:pt x="128455" y="5277"/>
                  </a:lnTo>
                  <a:lnTo>
                    <a:pt x="123997" y="3356"/>
                  </a:lnTo>
                  <a:close/>
                </a:path>
                <a:path w="217170" h="42544">
                  <a:moveTo>
                    <a:pt x="74294" y="1538"/>
                  </a:moveTo>
                  <a:lnTo>
                    <a:pt x="69839" y="2105"/>
                  </a:lnTo>
                  <a:lnTo>
                    <a:pt x="65487" y="2782"/>
                  </a:lnTo>
                  <a:lnTo>
                    <a:pt x="62506" y="6859"/>
                  </a:lnTo>
                  <a:lnTo>
                    <a:pt x="63840" y="15440"/>
                  </a:lnTo>
                  <a:lnTo>
                    <a:pt x="63925" y="15612"/>
                  </a:lnTo>
                  <a:lnTo>
                    <a:pt x="67936" y="18543"/>
                  </a:lnTo>
                  <a:lnTo>
                    <a:pt x="72407" y="17848"/>
                  </a:lnTo>
                  <a:lnTo>
                    <a:pt x="76737" y="17115"/>
                  </a:lnTo>
                  <a:lnTo>
                    <a:pt x="79662" y="12999"/>
                  </a:lnTo>
                  <a:lnTo>
                    <a:pt x="78198" y="4354"/>
                  </a:lnTo>
                  <a:lnTo>
                    <a:pt x="74294" y="1538"/>
                  </a:lnTo>
                  <a:close/>
                </a:path>
                <a:path w="217170" h="42544">
                  <a:moveTo>
                    <a:pt x="72407" y="17848"/>
                  </a:moveTo>
                  <a:lnTo>
                    <a:pt x="67936" y="18543"/>
                  </a:lnTo>
                  <a:lnTo>
                    <a:pt x="68297" y="18543"/>
                  </a:lnTo>
                  <a:lnTo>
                    <a:pt x="72407" y="17848"/>
                  </a:lnTo>
                  <a:close/>
                </a:path>
                <a:path w="217170" h="42544">
                  <a:moveTo>
                    <a:pt x="94695" y="185"/>
                  </a:moveTo>
                  <a:lnTo>
                    <a:pt x="91704" y="259"/>
                  </a:lnTo>
                  <a:lnTo>
                    <a:pt x="84389" y="597"/>
                  </a:lnTo>
                  <a:lnTo>
                    <a:pt x="77092" y="1182"/>
                  </a:lnTo>
                  <a:lnTo>
                    <a:pt x="74294" y="1538"/>
                  </a:lnTo>
                  <a:lnTo>
                    <a:pt x="78198" y="4354"/>
                  </a:lnTo>
                  <a:lnTo>
                    <a:pt x="79662" y="12999"/>
                  </a:lnTo>
                  <a:lnTo>
                    <a:pt x="76737" y="17115"/>
                  </a:lnTo>
                  <a:lnTo>
                    <a:pt x="72407" y="17848"/>
                  </a:lnTo>
                  <a:lnTo>
                    <a:pt x="79106" y="16906"/>
                  </a:lnTo>
                  <a:lnTo>
                    <a:pt x="85865" y="16279"/>
                  </a:lnTo>
                  <a:lnTo>
                    <a:pt x="92644" y="15878"/>
                  </a:lnTo>
                  <a:lnTo>
                    <a:pt x="97339" y="15694"/>
                  </a:lnTo>
                  <a:lnTo>
                    <a:pt x="95007" y="15694"/>
                  </a:lnTo>
                  <a:lnTo>
                    <a:pt x="91465" y="12279"/>
                  </a:lnTo>
                  <a:lnTo>
                    <a:pt x="91309" y="3699"/>
                  </a:lnTo>
                  <a:lnTo>
                    <a:pt x="94695" y="185"/>
                  </a:lnTo>
                  <a:close/>
                </a:path>
                <a:path w="217170" h="42544">
                  <a:moveTo>
                    <a:pt x="116827" y="15457"/>
                  </a:moveTo>
                  <a:lnTo>
                    <a:pt x="104010" y="15457"/>
                  </a:lnTo>
                  <a:lnTo>
                    <a:pt x="108659" y="15509"/>
                  </a:lnTo>
                  <a:lnTo>
                    <a:pt x="115750" y="16611"/>
                  </a:lnTo>
                  <a:lnTo>
                    <a:pt x="118444" y="17174"/>
                  </a:lnTo>
                  <a:lnTo>
                    <a:pt x="117059" y="16353"/>
                  </a:lnTo>
                  <a:lnTo>
                    <a:pt x="116827" y="15457"/>
                  </a:lnTo>
                  <a:close/>
                </a:path>
                <a:path w="217170" h="42544">
                  <a:moveTo>
                    <a:pt x="142727" y="15586"/>
                  </a:moveTo>
                  <a:lnTo>
                    <a:pt x="144056" y="16814"/>
                  </a:lnTo>
                  <a:lnTo>
                    <a:pt x="142727" y="15586"/>
                  </a:lnTo>
                  <a:close/>
                </a:path>
                <a:path w="217170" h="42544">
                  <a:moveTo>
                    <a:pt x="99013" y="77"/>
                  </a:moveTo>
                  <a:lnTo>
                    <a:pt x="94695" y="185"/>
                  </a:lnTo>
                  <a:lnTo>
                    <a:pt x="91309" y="3699"/>
                  </a:lnTo>
                  <a:lnTo>
                    <a:pt x="91465" y="12279"/>
                  </a:lnTo>
                  <a:lnTo>
                    <a:pt x="95007" y="15694"/>
                  </a:lnTo>
                  <a:lnTo>
                    <a:pt x="99454" y="15612"/>
                  </a:lnTo>
                  <a:lnTo>
                    <a:pt x="103705" y="15467"/>
                  </a:lnTo>
                  <a:lnTo>
                    <a:pt x="107066" y="11874"/>
                  </a:lnTo>
                  <a:lnTo>
                    <a:pt x="106779" y="3342"/>
                  </a:lnTo>
                  <a:lnTo>
                    <a:pt x="103355" y="93"/>
                  </a:lnTo>
                  <a:lnTo>
                    <a:pt x="99013" y="77"/>
                  </a:lnTo>
                  <a:close/>
                </a:path>
                <a:path w="217170" h="42544">
                  <a:moveTo>
                    <a:pt x="99416" y="15612"/>
                  </a:moveTo>
                  <a:lnTo>
                    <a:pt x="95007" y="15694"/>
                  </a:lnTo>
                  <a:lnTo>
                    <a:pt x="97339" y="15694"/>
                  </a:lnTo>
                  <a:lnTo>
                    <a:pt x="99416" y="15613"/>
                  </a:lnTo>
                  <a:close/>
                </a:path>
                <a:path w="217170" h="42544">
                  <a:moveTo>
                    <a:pt x="103355" y="93"/>
                  </a:moveTo>
                  <a:lnTo>
                    <a:pt x="106779" y="3342"/>
                  </a:lnTo>
                  <a:lnTo>
                    <a:pt x="107066" y="11874"/>
                  </a:lnTo>
                  <a:lnTo>
                    <a:pt x="103705" y="15467"/>
                  </a:lnTo>
                  <a:lnTo>
                    <a:pt x="99416" y="15613"/>
                  </a:lnTo>
                  <a:lnTo>
                    <a:pt x="104010" y="15457"/>
                  </a:lnTo>
                  <a:lnTo>
                    <a:pt x="116827" y="15457"/>
                  </a:lnTo>
                  <a:lnTo>
                    <a:pt x="115848" y="11683"/>
                  </a:lnTo>
                  <a:lnTo>
                    <a:pt x="120101" y="4385"/>
                  </a:lnTo>
                  <a:lnTo>
                    <a:pt x="123997" y="3356"/>
                  </a:lnTo>
                  <a:lnTo>
                    <a:pt x="121573" y="2312"/>
                  </a:lnTo>
                  <a:lnTo>
                    <a:pt x="114141" y="718"/>
                  </a:lnTo>
                  <a:lnTo>
                    <a:pt x="106506" y="105"/>
                  </a:lnTo>
                  <a:lnTo>
                    <a:pt x="103355" y="93"/>
                  </a:lnTo>
                  <a:close/>
                </a:path>
                <a:path w="217170" h="42544">
                  <a:moveTo>
                    <a:pt x="28703" y="13424"/>
                  </a:moveTo>
                  <a:lnTo>
                    <a:pt x="24591" y="15067"/>
                  </a:lnTo>
                  <a:lnTo>
                    <a:pt x="24430" y="15440"/>
                  </a:lnTo>
                  <a:lnTo>
                    <a:pt x="28703" y="13424"/>
                  </a:lnTo>
                  <a:close/>
                </a:path>
                <a:path w="217170" h="42544">
                  <a:moveTo>
                    <a:pt x="43930" y="8091"/>
                  </a:moveTo>
                  <a:lnTo>
                    <a:pt x="41555" y="8769"/>
                  </a:lnTo>
                  <a:lnTo>
                    <a:pt x="35044" y="10892"/>
                  </a:lnTo>
                  <a:lnTo>
                    <a:pt x="28721" y="13417"/>
                  </a:lnTo>
                  <a:lnTo>
                    <a:pt x="32876" y="11800"/>
                  </a:lnTo>
                  <a:lnTo>
                    <a:pt x="41806" y="11800"/>
                  </a:lnTo>
                  <a:lnTo>
                    <a:pt x="43835" y="8148"/>
                  </a:lnTo>
                  <a:close/>
                </a:path>
                <a:path w="217170" h="42544">
                  <a:moveTo>
                    <a:pt x="68880" y="2253"/>
                  </a:moveTo>
                  <a:lnTo>
                    <a:pt x="62510" y="3243"/>
                  </a:lnTo>
                  <a:lnTo>
                    <a:pt x="55258" y="4856"/>
                  </a:lnTo>
                  <a:lnTo>
                    <a:pt x="43930" y="8091"/>
                  </a:lnTo>
                  <a:lnTo>
                    <a:pt x="52401" y="5673"/>
                  </a:lnTo>
                  <a:lnTo>
                    <a:pt x="63374" y="5673"/>
                  </a:lnTo>
                  <a:lnTo>
                    <a:pt x="65487" y="2782"/>
                  </a:lnTo>
                  <a:lnTo>
                    <a:pt x="68880" y="2253"/>
                  </a:lnTo>
                  <a:close/>
                </a:path>
                <a:path w="217170" h="42544">
                  <a:moveTo>
                    <a:pt x="124796" y="3145"/>
                  </a:moveTo>
                  <a:lnTo>
                    <a:pt x="123997" y="3356"/>
                  </a:lnTo>
                  <a:lnTo>
                    <a:pt x="128455" y="5277"/>
                  </a:lnTo>
                  <a:lnTo>
                    <a:pt x="124796" y="3145"/>
                  </a:lnTo>
                  <a:close/>
                </a:path>
                <a:path w="217170" h="42544">
                  <a:moveTo>
                    <a:pt x="69839" y="2104"/>
                  </a:moveTo>
                  <a:close/>
                </a:path>
                <a:path w="217170" h="42544">
                  <a:moveTo>
                    <a:pt x="74150" y="1435"/>
                  </a:moveTo>
                  <a:lnTo>
                    <a:pt x="69839" y="2105"/>
                  </a:lnTo>
                  <a:lnTo>
                    <a:pt x="74294" y="1538"/>
                  </a:lnTo>
                  <a:lnTo>
                    <a:pt x="74150" y="1435"/>
                  </a:lnTo>
                  <a:close/>
                </a:path>
                <a:path w="217170" h="42544">
                  <a:moveTo>
                    <a:pt x="99013" y="77"/>
                  </a:moveTo>
                  <a:lnTo>
                    <a:pt x="94722" y="156"/>
                  </a:lnTo>
                  <a:lnTo>
                    <a:pt x="99013" y="77"/>
                  </a:lnTo>
                  <a:close/>
                </a:path>
                <a:path w="217170" h="42544">
                  <a:moveTo>
                    <a:pt x="103257" y="0"/>
                  </a:moveTo>
                  <a:lnTo>
                    <a:pt x="99013" y="77"/>
                  </a:lnTo>
                  <a:lnTo>
                    <a:pt x="103355" y="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3565" y="3480094"/>
              <a:ext cx="280359" cy="5824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64961" y="2354881"/>
            <a:ext cx="1127020" cy="433566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044667" y="2508375"/>
            <a:ext cx="2071370" cy="751205"/>
            <a:chOff x="8044667" y="2508375"/>
            <a:chExt cx="2071370" cy="75120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43061" y="2508375"/>
              <a:ext cx="772528" cy="34255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44667" y="2885689"/>
              <a:ext cx="1664601" cy="373272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7714046" y="5249531"/>
            <a:ext cx="196215" cy="27940"/>
          </a:xfrm>
          <a:custGeom>
            <a:avLst/>
            <a:gdLst/>
            <a:ahLst/>
            <a:cxnLst/>
            <a:rect l="l" t="t" r="r" b="b"/>
            <a:pathLst>
              <a:path w="196215" h="27939">
                <a:moveTo>
                  <a:pt x="191644" y="0"/>
                </a:moveTo>
                <a:lnTo>
                  <a:pt x="188448" y="351"/>
                </a:lnTo>
                <a:lnTo>
                  <a:pt x="143064" y="4841"/>
                </a:lnTo>
                <a:lnTo>
                  <a:pt x="97594" y="8505"/>
                </a:lnTo>
                <a:lnTo>
                  <a:pt x="2837" y="14551"/>
                </a:lnTo>
                <a:lnTo>
                  <a:pt x="0" y="17740"/>
                </a:lnTo>
                <a:lnTo>
                  <a:pt x="426" y="25048"/>
                </a:lnTo>
                <a:lnTo>
                  <a:pt x="3413" y="27840"/>
                </a:lnTo>
                <a:lnTo>
                  <a:pt x="33221" y="27410"/>
                </a:lnTo>
                <a:lnTo>
                  <a:pt x="85616" y="25355"/>
                </a:lnTo>
                <a:lnTo>
                  <a:pt x="131548" y="21705"/>
                </a:lnTo>
                <a:lnTo>
                  <a:pt x="170945" y="16450"/>
                </a:lnTo>
                <a:lnTo>
                  <a:pt x="195994" y="8649"/>
                </a:lnTo>
                <a:lnTo>
                  <a:pt x="194588" y="2122"/>
                </a:lnTo>
                <a:lnTo>
                  <a:pt x="1916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7968142" y="5125294"/>
            <a:ext cx="240665" cy="293370"/>
            <a:chOff x="7968142" y="5125294"/>
            <a:chExt cx="240665" cy="29337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68142" y="5216913"/>
              <a:ext cx="88922" cy="15552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049902" y="5125294"/>
              <a:ext cx="158750" cy="293370"/>
            </a:xfrm>
            <a:custGeom>
              <a:avLst/>
              <a:gdLst/>
              <a:ahLst/>
              <a:cxnLst/>
              <a:rect l="l" t="t" r="r" b="b"/>
              <a:pathLst>
                <a:path w="158750" h="293370">
                  <a:moveTo>
                    <a:pt x="85313" y="249043"/>
                  </a:moveTo>
                  <a:lnTo>
                    <a:pt x="118487" y="275706"/>
                  </a:lnTo>
                  <a:lnTo>
                    <a:pt x="151979" y="293154"/>
                  </a:lnTo>
                  <a:lnTo>
                    <a:pt x="155787" y="291744"/>
                  </a:lnTo>
                  <a:lnTo>
                    <a:pt x="158592" y="285647"/>
                  </a:lnTo>
                  <a:lnTo>
                    <a:pt x="157612" y="282230"/>
                  </a:lnTo>
                  <a:lnTo>
                    <a:pt x="154963" y="280489"/>
                  </a:lnTo>
                  <a:lnTo>
                    <a:pt x="145995" y="274454"/>
                  </a:lnTo>
                  <a:lnTo>
                    <a:pt x="137177" y="268192"/>
                  </a:lnTo>
                  <a:lnTo>
                    <a:pt x="128556" y="261665"/>
                  </a:lnTo>
                  <a:lnTo>
                    <a:pt x="120180" y="254833"/>
                  </a:lnTo>
                  <a:lnTo>
                    <a:pt x="114380" y="249737"/>
                  </a:lnTo>
                  <a:lnTo>
                    <a:pt x="91367" y="249737"/>
                  </a:lnTo>
                  <a:lnTo>
                    <a:pt x="85313" y="249043"/>
                  </a:lnTo>
                  <a:close/>
                </a:path>
                <a:path w="158750" h="293370">
                  <a:moveTo>
                    <a:pt x="87568" y="226635"/>
                  </a:moveTo>
                  <a:lnTo>
                    <a:pt x="78653" y="233610"/>
                  </a:lnTo>
                  <a:lnTo>
                    <a:pt x="77899" y="239784"/>
                  </a:lnTo>
                  <a:lnTo>
                    <a:pt x="81403" y="244568"/>
                  </a:lnTo>
                  <a:lnTo>
                    <a:pt x="85313" y="249043"/>
                  </a:lnTo>
                  <a:lnTo>
                    <a:pt x="91367" y="249737"/>
                  </a:lnTo>
                  <a:lnTo>
                    <a:pt x="100202" y="242718"/>
                  </a:lnTo>
                  <a:lnTo>
                    <a:pt x="100964" y="236322"/>
                  </a:lnTo>
                  <a:lnTo>
                    <a:pt x="94008" y="227420"/>
                  </a:lnTo>
                  <a:lnTo>
                    <a:pt x="87568" y="226635"/>
                  </a:lnTo>
                  <a:close/>
                </a:path>
                <a:path w="158750" h="293370">
                  <a:moveTo>
                    <a:pt x="97499" y="231883"/>
                  </a:moveTo>
                  <a:lnTo>
                    <a:pt x="100964" y="236322"/>
                  </a:lnTo>
                  <a:lnTo>
                    <a:pt x="100202" y="242718"/>
                  </a:lnTo>
                  <a:lnTo>
                    <a:pt x="91367" y="249737"/>
                  </a:lnTo>
                  <a:lnTo>
                    <a:pt x="114380" y="249737"/>
                  </a:lnTo>
                  <a:lnTo>
                    <a:pt x="108254" y="243926"/>
                  </a:lnTo>
                  <a:lnTo>
                    <a:pt x="102688" y="238066"/>
                  </a:lnTo>
                  <a:lnTo>
                    <a:pt x="97499" y="231883"/>
                  </a:lnTo>
                  <a:close/>
                </a:path>
                <a:path w="158750" h="293370">
                  <a:moveTo>
                    <a:pt x="81403" y="244568"/>
                  </a:moveTo>
                  <a:lnTo>
                    <a:pt x="84920" y="248998"/>
                  </a:lnTo>
                  <a:lnTo>
                    <a:pt x="85313" y="249043"/>
                  </a:lnTo>
                  <a:lnTo>
                    <a:pt x="81403" y="244568"/>
                  </a:lnTo>
                  <a:close/>
                </a:path>
                <a:path w="158750" h="293370">
                  <a:moveTo>
                    <a:pt x="81393" y="244555"/>
                  </a:moveTo>
                  <a:close/>
                </a:path>
                <a:path w="158750" h="293370">
                  <a:moveTo>
                    <a:pt x="77899" y="239784"/>
                  </a:moveTo>
                  <a:lnTo>
                    <a:pt x="77867" y="240050"/>
                  </a:lnTo>
                  <a:lnTo>
                    <a:pt x="81392" y="244555"/>
                  </a:lnTo>
                  <a:lnTo>
                    <a:pt x="77899" y="239784"/>
                  </a:lnTo>
                  <a:close/>
                </a:path>
                <a:path w="158750" h="293370">
                  <a:moveTo>
                    <a:pt x="60242" y="209528"/>
                  </a:moveTo>
                  <a:lnTo>
                    <a:pt x="62678" y="214778"/>
                  </a:lnTo>
                  <a:lnTo>
                    <a:pt x="68237" y="225130"/>
                  </a:lnTo>
                  <a:lnTo>
                    <a:pt x="74462" y="235089"/>
                  </a:lnTo>
                  <a:lnTo>
                    <a:pt x="77899" y="239784"/>
                  </a:lnTo>
                  <a:lnTo>
                    <a:pt x="78653" y="233610"/>
                  </a:lnTo>
                  <a:lnTo>
                    <a:pt x="87568" y="226635"/>
                  </a:lnTo>
                  <a:lnTo>
                    <a:pt x="93738" y="226635"/>
                  </a:lnTo>
                  <a:lnTo>
                    <a:pt x="91463" y="223461"/>
                  </a:lnTo>
                  <a:lnTo>
                    <a:pt x="86077" y="214599"/>
                  </a:lnTo>
                  <a:lnTo>
                    <a:pt x="84671" y="211894"/>
                  </a:lnTo>
                  <a:lnTo>
                    <a:pt x="66207" y="211894"/>
                  </a:lnTo>
                  <a:lnTo>
                    <a:pt x="60242" y="209528"/>
                  </a:lnTo>
                  <a:close/>
                </a:path>
                <a:path w="158750" h="293370">
                  <a:moveTo>
                    <a:pt x="93738" y="226635"/>
                  </a:moveTo>
                  <a:lnTo>
                    <a:pt x="87568" y="226635"/>
                  </a:lnTo>
                  <a:lnTo>
                    <a:pt x="94008" y="227420"/>
                  </a:lnTo>
                  <a:lnTo>
                    <a:pt x="97499" y="231883"/>
                  </a:lnTo>
                  <a:lnTo>
                    <a:pt x="93738" y="226635"/>
                  </a:lnTo>
                  <a:close/>
                </a:path>
                <a:path w="158750" h="293370">
                  <a:moveTo>
                    <a:pt x="68682" y="188051"/>
                  </a:moveTo>
                  <a:lnTo>
                    <a:pt x="57985" y="192509"/>
                  </a:lnTo>
                  <a:lnTo>
                    <a:pt x="55465" y="198625"/>
                  </a:lnTo>
                  <a:lnTo>
                    <a:pt x="57735" y="204124"/>
                  </a:lnTo>
                  <a:lnTo>
                    <a:pt x="60242" y="209528"/>
                  </a:lnTo>
                  <a:lnTo>
                    <a:pt x="66207" y="211894"/>
                  </a:lnTo>
                  <a:lnTo>
                    <a:pt x="76797" y="207322"/>
                  </a:lnTo>
                  <a:lnTo>
                    <a:pt x="79261" y="201232"/>
                  </a:lnTo>
                  <a:lnTo>
                    <a:pt x="74825" y="190582"/>
                  </a:lnTo>
                  <a:lnTo>
                    <a:pt x="68682" y="188051"/>
                  </a:lnTo>
                  <a:close/>
                </a:path>
                <a:path w="158750" h="293370">
                  <a:moveTo>
                    <a:pt x="77042" y="195901"/>
                  </a:moveTo>
                  <a:lnTo>
                    <a:pt x="79261" y="201232"/>
                  </a:lnTo>
                  <a:lnTo>
                    <a:pt x="76797" y="207322"/>
                  </a:lnTo>
                  <a:lnTo>
                    <a:pt x="66207" y="211894"/>
                  </a:lnTo>
                  <a:lnTo>
                    <a:pt x="84671" y="211894"/>
                  </a:lnTo>
                  <a:lnTo>
                    <a:pt x="81292" y="205393"/>
                  </a:lnTo>
                  <a:lnTo>
                    <a:pt x="77042" y="195901"/>
                  </a:lnTo>
                  <a:close/>
                </a:path>
                <a:path w="158750" h="293370">
                  <a:moveTo>
                    <a:pt x="57735" y="204123"/>
                  </a:moveTo>
                  <a:lnTo>
                    <a:pt x="60031" y="209444"/>
                  </a:lnTo>
                  <a:lnTo>
                    <a:pt x="60242" y="209528"/>
                  </a:lnTo>
                  <a:lnTo>
                    <a:pt x="57735" y="204123"/>
                  </a:lnTo>
                  <a:close/>
                </a:path>
                <a:path w="158750" h="293370">
                  <a:moveTo>
                    <a:pt x="55465" y="198625"/>
                  </a:moveTo>
                  <a:lnTo>
                    <a:pt x="57679" y="203991"/>
                  </a:lnTo>
                  <a:lnTo>
                    <a:pt x="55465" y="198625"/>
                  </a:lnTo>
                  <a:close/>
                </a:path>
                <a:path w="158750" h="293370">
                  <a:moveTo>
                    <a:pt x="43559" y="164896"/>
                  </a:moveTo>
                  <a:lnTo>
                    <a:pt x="45227" y="170595"/>
                  </a:lnTo>
                  <a:lnTo>
                    <a:pt x="49005" y="181914"/>
                  </a:lnTo>
                  <a:lnTo>
                    <a:pt x="53183" y="193093"/>
                  </a:lnTo>
                  <a:lnTo>
                    <a:pt x="55465" y="198625"/>
                  </a:lnTo>
                  <a:lnTo>
                    <a:pt x="57985" y="192509"/>
                  </a:lnTo>
                  <a:lnTo>
                    <a:pt x="68682" y="188051"/>
                  </a:lnTo>
                  <a:lnTo>
                    <a:pt x="73906" y="188051"/>
                  </a:lnTo>
                  <a:lnTo>
                    <a:pt x="72895" y="185518"/>
                  </a:lnTo>
                  <a:lnTo>
                    <a:pt x="69054" y="174983"/>
                  </a:lnTo>
                  <a:lnTo>
                    <a:pt x="66816" y="168167"/>
                  </a:lnTo>
                  <a:lnTo>
                    <a:pt x="49266" y="168167"/>
                  </a:lnTo>
                  <a:lnTo>
                    <a:pt x="43559" y="164896"/>
                  </a:lnTo>
                  <a:close/>
                </a:path>
                <a:path w="158750" h="293370">
                  <a:moveTo>
                    <a:pt x="73906" y="188051"/>
                  </a:moveTo>
                  <a:lnTo>
                    <a:pt x="68682" y="188051"/>
                  </a:lnTo>
                  <a:lnTo>
                    <a:pt x="74825" y="190582"/>
                  </a:lnTo>
                  <a:lnTo>
                    <a:pt x="77042" y="195901"/>
                  </a:lnTo>
                  <a:lnTo>
                    <a:pt x="73906" y="188051"/>
                  </a:lnTo>
                  <a:close/>
                </a:path>
                <a:path w="158750" h="293370">
                  <a:moveTo>
                    <a:pt x="55036" y="144536"/>
                  </a:moveTo>
                  <a:lnTo>
                    <a:pt x="43687" y="147618"/>
                  </a:lnTo>
                  <a:lnTo>
                    <a:pt x="40495" y="153187"/>
                  </a:lnTo>
                  <a:lnTo>
                    <a:pt x="40391" y="153562"/>
                  </a:lnTo>
                  <a:lnTo>
                    <a:pt x="41904" y="159236"/>
                  </a:lnTo>
                  <a:lnTo>
                    <a:pt x="43559" y="164896"/>
                  </a:lnTo>
                  <a:lnTo>
                    <a:pt x="49266" y="168167"/>
                  </a:lnTo>
                  <a:lnTo>
                    <a:pt x="60615" y="165086"/>
                  </a:lnTo>
                  <a:lnTo>
                    <a:pt x="63966" y="159236"/>
                  </a:lnTo>
                  <a:lnTo>
                    <a:pt x="60885" y="147887"/>
                  </a:lnTo>
                  <a:lnTo>
                    <a:pt x="55036" y="144536"/>
                  </a:lnTo>
                  <a:close/>
                </a:path>
                <a:path w="158750" h="293370">
                  <a:moveTo>
                    <a:pt x="62324" y="153187"/>
                  </a:moveTo>
                  <a:lnTo>
                    <a:pt x="63966" y="159236"/>
                  </a:lnTo>
                  <a:lnTo>
                    <a:pt x="60615" y="165086"/>
                  </a:lnTo>
                  <a:lnTo>
                    <a:pt x="49266" y="168167"/>
                  </a:lnTo>
                  <a:lnTo>
                    <a:pt x="66816" y="168167"/>
                  </a:lnTo>
                  <a:lnTo>
                    <a:pt x="65556" y="164329"/>
                  </a:lnTo>
                  <a:lnTo>
                    <a:pt x="62324" y="153187"/>
                  </a:lnTo>
                  <a:close/>
                </a:path>
                <a:path w="158750" h="293370">
                  <a:moveTo>
                    <a:pt x="41881" y="159158"/>
                  </a:moveTo>
                  <a:lnTo>
                    <a:pt x="43418" y="164815"/>
                  </a:lnTo>
                  <a:lnTo>
                    <a:pt x="43559" y="164896"/>
                  </a:lnTo>
                  <a:lnTo>
                    <a:pt x="41881" y="159158"/>
                  </a:lnTo>
                  <a:close/>
                </a:path>
                <a:path w="158750" h="293370">
                  <a:moveTo>
                    <a:pt x="40356" y="153430"/>
                  </a:moveTo>
                  <a:lnTo>
                    <a:pt x="40361" y="153562"/>
                  </a:lnTo>
                  <a:lnTo>
                    <a:pt x="41876" y="159141"/>
                  </a:lnTo>
                  <a:lnTo>
                    <a:pt x="40356" y="153430"/>
                  </a:lnTo>
                  <a:close/>
                </a:path>
                <a:path w="158750" h="293370">
                  <a:moveTo>
                    <a:pt x="32724" y="122774"/>
                  </a:moveTo>
                  <a:lnTo>
                    <a:pt x="33852" y="127656"/>
                  </a:lnTo>
                  <a:lnTo>
                    <a:pt x="36413" y="138180"/>
                  </a:lnTo>
                  <a:lnTo>
                    <a:pt x="39090" y="148675"/>
                  </a:lnTo>
                  <a:lnTo>
                    <a:pt x="40356" y="153430"/>
                  </a:lnTo>
                  <a:lnTo>
                    <a:pt x="43687" y="147618"/>
                  </a:lnTo>
                  <a:lnTo>
                    <a:pt x="55036" y="144536"/>
                  </a:lnTo>
                  <a:lnTo>
                    <a:pt x="60005" y="144536"/>
                  </a:lnTo>
                  <a:lnTo>
                    <a:pt x="56979" y="132987"/>
                  </a:lnTo>
                  <a:lnTo>
                    <a:pt x="55280" y="126296"/>
                  </a:lnTo>
                  <a:lnTo>
                    <a:pt x="38286" y="126296"/>
                  </a:lnTo>
                  <a:lnTo>
                    <a:pt x="32724" y="122774"/>
                  </a:lnTo>
                  <a:close/>
                </a:path>
                <a:path w="158750" h="293370">
                  <a:moveTo>
                    <a:pt x="60005" y="144536"/>
                  </a:moveTo>
                  <a:lnTo>
                    <a:pt x="55036" y="144536"/>
                  </a:lnTo>
                  <a:lnTo>
                    <a:pt x="60885" y="147887"/>
                  </a:lnTo>
                  <a:lnTo>
                    <a:pt x="62324" y="153187"/>
                  </a:lnTo>
                  <a:lnTo>
                    <a:pt x="60005" y="144536"/>
                  </a:lnTo>
                  <a:close/>
                </a:path>
                <a:path w="158750" h="293370">
                  <a:moveTo>
                    <a:pt x="44789" y="103263"/>
                  </a:moveTo>
                  <a:lnTo>
                    <a:pt x="33610" y="105972"/>
                  </a:lnTo>
                  <a:lnTo>
                    <a:pt x="30159" y="111526"/>
                  </a:lnTo>
                  <a:lnTo>
                    <a:pt x="31414" y="117105"/>
                  </a:lnTo>
                  <a:lnTo>
                    <a:pt x="32724" y="122774"/>
                  </a:lnTo>
                  <a:lnTo>
                    <a:pt x="38286" y="126296"/>
                  </a:lnTo>
                  <a:lnTo>
                    <a:pt x="49576" y="123758"/>
                  </a:lnTo>
                  <a:lnTo>
                    <a:pt x="53123" y="118153"/>
                  </a:lnTo>
                  <a:lnTo>
                    <a:pt x="51815" y="112339"/>
                  </a:lnTo>
                  <a:lnTo>
                    <a:pt x="50384" y="106675"/>
                  </a:lnTo>
                  <a:lnTo>
                    <a:pt x="44789" y="103263"/>
                  </a:lnTo>
                  <a:close/>
                </a:path>
                <a:path w="158750" h="293370">
                  <a:moveTo>
                    <a:pt x="50384" y="106675"/>
                  </a:moveTo>
                  <a:lnTo>
                    <a:pt x="51815" y="112340"/>
                  </a:lnTo>
                  <a:lnTo>
                    <a:pt x="53123" y="118153"/>
                  </a:lnTo>
                  <a:lnTo>
                    <a:pt x="49576" y="123758"/>
                  </a:lnTo>
                  <a:lnTo>
                    <a:pt x="38286" y="126296"/>
                  </a:lnTo>
                  <a:lnTo>
                    <a:pt x="55280" y="126296"/>
                  </a:lnTo>
                  <a:lnTo>
                    <a:pt x="54360" y="122673"/>
                  </a:lnTo>
                  <a:lnTo>
                    <a:pt x="51815" y="112339"/>
                  </a:lnTo>
                  <a:lnTo>
                    <a:pt x="50452" y="106716"/>
                  </a:lnTo>
                  <a:close/>
                </a:path>
                <a:path w="158750" h="293370">
                  <a:moveTo>
                    <a:pt x="19390" y="67068"/>
                  </a:moveTo>
                  <a:lnTo>
                    <a:pt x="31414" y="117105"/>
                  </a:lnTo>
                  <a:lnTo>
                    <a:pt x="32666" y="122673"/>
                  </a:lnTo>
                  <a:lnTo>
                    <a:pt x="31414" y="117104"/>
                  </a:lnTo>
                  <a:lnTo>
                    <a:pt x="30159" y="111526"/>
                  </a:lnTo>
                  <a:lnTo>
                    <a:pt x="33610" y="105972"/>
                  </a:lnTo>
                  <a:lnTo>
                    <a:pt x="44789" y="103263"/>
                  </a:lnTo>
                  <a:lnTo>
                    <a:pt x="49523" y="103263"/>
                  </a:lnTo>
                  <a:lnTo>
                    <a:pt x="48413" y="98867"/>
                  </a:lnTo>
                  <a:lnTo>
                    <a:pt x="44791" y="85450"/>
                  </a:lnTo>
                  <a:lnTo>
                    <a:pt x="41005" y="72059"/>
                  </a:lnTo>
                  <a:lnTo>
                    <a:pt x="25084" y="72059"/>
                  </a:lnTo>
                  <a:lnTo>
                    <a:pt x="19859" y="68929"/>
                  </a:lnTo>
                  <a:lnTo>
                    <a:pt x="19390" y="67068"/>
                  </a:lnTo>
                  <a:close/>
                </a:path>
                <a:path w="158750" h="293370">
                  <a:moveTo>
                    <a:pt x="49523" y="103263"/>
                  </a:moveTo>
                  <a:lnTo>
                    <a:pt x="44789" y="103263"/>
                  </a:lnTo>
                  <a:lnTo>
                    <a:pt x="50384" y="106675"/>
                  </a:lnTo>
                  <a:lnTo>
                    <a:pt x="49523" y="103263"/>
                  </a:lnTo>
                  <a:close/>
                </a:path>
                <a:path w="158750" h="293370">
                  <a:moveTo>
                    <a:pt x="30292" y="50712"/>
                  </a:moveTo>
                  <a:lnTo>
                    <a:pt x="20239" y="53660"/>
                  </a:lnTo>
                  <a:lnTo>
                    <a:pt x="17333" y="58733"/>
                  </a:lnTo>
                  <a:lnTo>
                    <a:pt x="17357" y="58935"/>
                  </a:lnTo>
                  <a:lnTo>
                    <a:pt x="19859" y="68929"/>
                  </a:lnTo>
                  <a:lnTo>
                    <a:pt x="25084" y="72059"/>
                  </a:lnTo>
                  <a:lnTo>
                    <a:pt x="35390" y="69477"/>
                  </a:lnTo>
                  <a:lnTo>
                    <a:pt x="38522" y="64254"/>
                  </a:lnTo>
                  <a:lnTo>
                    <a:pt x="37122" y="58733"/>
                  </a:lnTo>
                  <a:lnTo>
                    <a:pt x="35626" y="53628"/>
                  </a:lnTo>
                  <a:lnTo>
                    <a:pt x="30292" y="50712"/>
                  </a:lnTo>
                  <a:close/>
                </a:path>
                <a:path w="158750" h="293370">
                  <a:moveTo>
                    <a:pt x="37181" y="58935"/>
                  </a:moveTo>
                  <a:lnTo>
                    <a:pt x="38522" y="64254"/>
                  </a:lnTo>
                  <a:lnTo>
                    <a:pt x="35390" y="69477"/>
                  </a:lnTo>
                  <a:lnTo>
                    <a:pt x="25084" y="72059"/>
                  </a:lnTo>
                  <a:lnTo>
                    <a:pt x="41005" y="72059"/>
                  </a:lnTo>
                  <a:lnTo>
                    <a:pt x="37181" y="58935"/>
                  </a:lnTo>
                  <a:close/>
                </a:path>
                <a:path w="158750" h="293370">
                  <a:moveTo>
                    <a:pt x="10780" y="27268"/>
                  </a:moveTo>
                  <a:lnTo>
                    <a:pt x="10820" y="33801"/>
                  </a:lnTo>
                  <a:lnTo>
                    <a:pt x="13357" y="43332"/>
                  </a:lnTo>
                  <a:lnTo>
                    <a:pt x="15120" y="50140"/>
                  </a:lnTo>
                  <a:lnTo>
                    <a:pt x="19390" y="67068"/>
                  </a:lnTo>
                  <a:lnTo>
                    <a:pt x="17357" y="58935"/>
                  </a:lnTo>
                  <a:lnTo>
                    <a:pt x="17333" y="58733"/>
                  </a:lnTo>
                  <a:lnTo>
                    <a:pt x="20239" y="53660"/>
                  </a:lnTo>
                  <a:lnTo>
                    <a:pt x="30292" y="50712"/>
                  </a:lnTo>
                  <a:lnTo>
                    <a:pt x="34761" y="50712"/>
                  </a:lnTo>
                  <a:lnTo>
                    <a:pt x="33072" y="45065"/>
                  </a:lnTo>
                  <a:lnTo>
                    <a:pt x="30986" y="38249"/>
                  </a:lnTo>
                  <a:lnTo>
                    <a:pt x="27966" y="28713"/>
                  </a:lnTo>
                  <a:lnTo>
                    <a:pt x="13666" y="28713"/>
                  </a:lnTo>
                  <a:lnTo>
                    <a:pt x="10780" y="27268"/>
                  </a:lnTo>
                  <a:close/>
                </a:path>
                <a:path w="158750" h="293370">
                  <a:moveTo>
                    <a:pt x="34761" y="50712"/>
                  </a:moveTo>
                  <a:lnTo>
                    <a:pt x="30292" y="50712"/>
                  </a:lnTo>
                  <a:lnTo>
                    <a:pt x="35626" y="53628"/>
                  </a:lnTo>
                  <a:lnTo>
                    <a:pt x="34761" y="50712"/>
                  </a:lnTo>
                  <a:close/>
                </a:path>
                <a:path w="158750" h="293370">
                  <a:moveTo>
                    <a:pt x="6628" y="0"/>
                  </a:moveTo>
                  <a:lnTo>
                    <a:pt x="0" y="21803"/>
                  </a:lnTo>
                  <a:lnTo>
                    <a:pt x="1287" y="39160"/>
                  </a:lnTo>
                  <a:lnTo>
                    <a:pt x="3621" y="41179"/>
                  </a:lnTo>
                  <a:lnTo>
                    <a:pt x="8865" y="40801"/>
                  </a:lnTo>
                  <a:lnTo>
                    <a:pt x="10842" y="38663"/>
                  </a:lnTo>
                  <a:lnTo>
                    <a:pt x="10820" y="33801"/>
                  </a:lnTo>
                  <a:lnTo>
                    <a:pt x="8940" y="26648"/>
                  </a:lnTo>
                  <a:lnTo>
                    <a:pt x="6190" y="18387"/>
                  </a:lnTo>
                  <a:lnTo>
                    <a:pt x="5027" y="15043"/>
                  </a:lnTo>
                  <a:lnTo>
                    <a:pt x="2074" y="10421"/>
                  </a:lnTo>
                  <a:lnTo>
                    <a:pt x="1738" y="8492"/>
                  </a:lnTo>
                  <a:lnTo>
                    <a:pt x="3026" y="2857"/>
                  </a:lnTo>
                  <a:lnTo>
                    <a:pt x="6797" y="485"/>
                  </a:lnTo>
                  <a:lnTo>
                    <a:pt x="8090" y="485"/>
                  </a:lnTo>
                  <a:lnTo>
                    <a:pt x="6628" y="0"/>
                  </a:lnTo>
                  <a:close/>
                </a:path>
                <a:path w="158750" h="293370">
                  <a:moveTo>
                    <a:pt x="8156" y="24292"/>
                  </a:moveTo>
                  <a:lnTo>
                    <a:pt x="8940" y="26648"/>
                  </a:lnTo>
                  <a:lnTo>
                    <a:pt x="10820" y="33801"/>
                  </a:lnTo>
                  <a:lnTo>
                    <a:pt x="10780" y="27268"/>
                  </a:lnTo>
                  <a:lnTo>
                    <a:pt x="8820" y="26286"/>
                  </a:lnTo>
                  <a:lnTo>
                    <a:pt x="8156" y="24292"/>
                  </a:lnTo>
                  <a:close/>
                </a:path>
                <a:path w="158750" h="293370">
                  <a:moveTo>
                    <a:pt x="16778" y="9500"/>
                  </a:moveTo>
                  <a:lnTo>
                    <a:pt x="15567" y="12908"/>
                  </a:lnTo>
                  <a:lnTo>
                    <a:pt x="12051" y="14577"/>
                  </a:lnTo>
                  <a:lnTo>
                    <a:pt x="10862" y="20869"/>
                  </a:lnTo>
                  <a:lnTo>
                    <a:pt x="10780" y="27268"/>
                  </a:lnTo>
                  <a:lnTo>
                    <a:pt x="13666" y="28713"/>
                  </a:lnTo>
                  <a:lnTo>
                    <a:pt x="22634" y="25726"/>
                  </a:lnTo>
                  <a:lnTo>
                    <a:pt x="25055" y="20869"/>
                  </a:lnTo>
                  <a:lnTo>
                    <a:pt x="23418" y="15977"/>
                  </a:lnTo>
                  <a:lnTo>
                    <a:pt x="21493" y="11417"/>
                  </a:lnTo>
                  <a:lnTo>
                    <a:pt x="16778" y="9500"/>
                  </a:lnTo>
                  <a:close/>
                </a:path>
                <a:path w="158750" h="293370">
                  <a:moveTo>
                    <a:pt x="21493" y="11417"/>
                  </a:moveTo>
                  <a:lnTo>
                    <a:pt x="23418" y="15977"/>
                  </a:lnTo>
                  <a:lnTo>
                    <a:pt x="25059" y="20881"/>
                  </a:lnTo>
                  <a:lnTo>
                    <a:pt x="22634" y="25726"/>
                  </a:lnTo>
                  <a:lnTo>
                    <a:pt x="13666" y="28713"/>
                  </a:lnTo>
                  <a:lnTo>
                    <a:pt x="27966" y="28713"/>
                  </a:lnTo>
                  <a:lnTo>
                    <a:pt x="25483" y="20869"/>
                  </a:lnTo>
                  <a:lnTo>
                    <a:pt x="21493" y="11417"/>
                  </a:lnTo>
                  <a:close/>
                </a:path>
                <a:path w="158750" h="293370">
                  <a:moveTo>
                    <a:pt x="16475" y="9377"/>
                  </a:moveTo>
                  <a:lnTo>
                    <a:pt x="8003" y="12954"/>
                  </a:lnTo>
                  <a:lnTo>
                    <a:pt x="5917" y="17565"/>
                  </a:lnTo>
                  <a:lnTo>
                    <a:pt x="8820" y="26286"/>
                  </a:lnTo>
                  <a:lnTo>
                    <a:pt x="10780" y="27268"/>
                  </a:lnTo>
                  <a:lnTo>
                    <a:pt x="10862" y="20869"/>
                  </a:lnTo>
                  <a:lnTo>
                    <a:pt x="12051" y="14577"/>
                  </a:lnTo>
                  <a:lnTo>
                    <a:pt x="15567" y="12908"/>
                  </a:lnTo>
                  <a:lnTo>
                    <a:pt x="16778" y="9500"/>
                  </a:lnTo>
                  <a:lnTo>
                    <a:pt x="16475" y="9377"/>
                  </a:lnTo>
                  <a:close/>
                </a:path>
                <a:path w="158750" h="293370">
                  <a:moveTo>
                    <a:pt x="6797" y="485"/>
                  </a:moveTo>
                  <a:lnTo>
                    <a:pt x="3026" y="2857"/>
                  </a:lnTo>
                  <a:lnTo>
                    <a:pt x="1738" y="8492"/>
                  </a:lnTo>
                  <a:lnTo>
                    <a:pt x="2074" y="10421"/>
                  </a:lnTo>
                  <a:lnTo>
                    <a:pt x="5027" y="15043"/>
                  </a:lnTo>
                  <a:lnTo>
                    <a:pt x="6391" y="18989"/>
                  </a:lnTo>
                  <a:lnTo>
                    <a:pt x="5917" y="17565"/>
                  </a:lnTo>
                  <a:lnTo>
                    <a:pt x="8003" y="12954"/>
                  </a:lnTo>
                  <a:lnTo>
                    <a:pt x="16475" y="9377"/>
                  </a:lnTo>
                  <a:lnTo>
                    <a:pt x="16821" y="9377"/>
                  </a:lnTo>
                  <a:lnTo>
                    <a:pt x="17060" y="8705"/>
                  </a:lnTo>
                  <a:lnTo>
                    <a:pt x="14563" y="3456"/>
                  </a:lnTo>
                  <a:lnTo>
                    <a:pt x="13066" y="2136"/>
                  </a:lnTo>
                  <a:lnTo>
                    <a:pt x="10918" y="1423"/>
                  </a:lnTo>
                  <a:lnTo>
                    <a:pt x="6797" y="485"/>
                  </a:lnTo>
                  <a:close/>
                </a:path>
                <a:path w="158750" h="293370">
                  <a:moveTo>
                    <a:pt x="10918" y="1423"/>
                  </a:moveTo>
                  <a:lnTo>
                    <a:pt x="13066" y="2136"/>
                  </a:lnTo>
                  <a:lnTo>
                    <a:pt x="14563" y="3456"/>
                  </a:lnTo>
                  <a:lnTo>
                    <a:pt x="17060" y="8705"/>
                  </a:lnTo>
                  <a:lnTo>
                    <a:pt x="16778" y="9500"/>
                  </a:lnTo>
                  <a:lnTo>
                    <a:pt x="21493" y="11417"/>
                  </a:lnTo>
                  <a:lnTo>
                    <a:pt x="20921" y="10060"/>
                  </a:lnTo>
                  <a:lnTo>
                    <a:pt x="17216" y="2857"/>
                  </a:lnTo>
                  <a:lnTo>
                    <a:pt x="10918" y="1423"/>
                  </a:lnTo>
                  <a:close/>
                </a:path>
                <a:path w="158750" h="293370">
                  <a:moveTo>
                    <a:pt x="16821" y="9377"/>
                  </a:moveTo>
                  <a:lnTo>
                    <a:pt x="16475" y="9377"/>
                  </a:lnTo>
                  <a:lnTo>
                    <a:pt x="16778" y="9500"/>
                  </a:lnTo>
                  <a:close/>
                </a:path>
                <a:path w="158750" h="293370">
                  <a:moveTo>
                    <a:pt x="8090" y="485"/>
                  </a:moveTo>
                  <a:lnTo>
                    <a:pt x="6797" y="485"/>
                  </a:lnTo>
                  <a:lnTo>
                    <a:pt x="10918" y="1423"/>
                  </a:lnTo>
                  <a:lnTo>
                    <a:pt x="8090" y="4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78951" y="5084786"/>
            <a:ext cx="410443" cy="328489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7302074" y="5675221"/>
            <a:ext cx="2965450" cy="1136015"/>
            <a:chOff x="7302074" y="5675221"/>
            <a:chExt cx="2965450" cy="1136015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26899" y="5776062"/>
              <a:ext cx="206992" cy="2222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02074" y="5675221"/>
              <a:ext cx="2965441" cy="1135726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02977" y="6338183"/>
            <a:ext cx="3165981" cy="4048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095" y="2881661"/>
            <a:ext cx="8625840" cy="6305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 marR="43180">
              <a:lnSpc>
                <a:spcPct val="101800"/>
              </a:lnSpc>
              <a:spcBef>
                <a:spcPts val="90"/>
              </a:spcBef>
            </a:pPr>
            <a:r>
              <a:rPr dirty="0" sz="1950" spc="10">
                <a:latin typeface="Calibri"/>
                <a:cs typeface="Calibri"/>
              </a:rPr>
              <a:t>This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 spc="-20">
                <a:latin typeface="Calibri"/>
                <a:cs typeface="Calibri"/>
              </a:rPr>
              <a:t>NFA</a:t>
            </a:r>
            <a:r>
              <a:rPr dirty="0" sz="1950" spc="5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in</a:t>
            </a:r>
            <a:r>
              <a:rPr dirty="0" sz="1950" spc="5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state</a:t>
            </a:r>
            <a:r>
              <a:rPr dirty="0" sz="1950" spc="5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with</a:t>
            </a:r>
            <a:r>
              <a:rPr dirty="0" sz="1950" spc="6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multiple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ways</a:t>
            </a:r>
            <a:r>
              <a:rPr dirty="0" sz="1950" spc="5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to</a:t>
            </a:r>
            <a:r>
              <a:rPr dirty="0" sz="1950" spc="4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proceed,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 spc="20">
                <a:latin typeface="Calibri"/>
                <a:cs typeface="Calibri"/>
              </a:rPr>
              <a:t>e.g.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state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q</a:t>
            </a:r>
            <a:r>
              <a:rPr dirty="0" baseline="-21367" sz="1950" spc="7">
                <a:latin typeface="Times New Roman"/>
                <a:cs typeface="Times New Roman"/>
              </a:rPr>
              <a:t>1</a:t>
            </a:r>
            <a:r>
              <a:rPr dirty="0" baseline="-21367" sz="1950" spc="450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has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two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transition </a:t>
            </a:r>
            <a:r>
              <a:rPr dirty="0" sz="1950" spc="-4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paths with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1.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2195" y="3787180"/>
            <a:ext cx="589216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0">
                <a:latin typeface="Calibri"/>
                <a:cs typeface="Calibri"/>
              </a:rPr>
              <a:t>The</a:t>
            </a:r>
            <a:r>
              <a:rPr dirty="0" sz="1950" spc="15">
                <a:latin typeface="Calibri"/>
                <a:cs typeface="Calibri"/>
              </a:rPr>
              <a:t> machine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splits </a:t>
            </a:r>
            <a:r>
              <a:rPr dirty="0" sz="1950">
                <a:latin typeface="Calibri"/>
                <a:cs typeface="Calibri"/>
              </a:rPr>
              <a:t>into</a:t>
            </a:r>
            <a:r>
              <a:rPr dirty="0" sz="1950" spc="10">
                <a:latin typeface="Calibri"/>
                <a:cs typeface="Calibri"/>
              </a:rPr>
              <a:t> multiple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copies</a:t>
            </a:r>
            <a:r>
              <a:rPr dirty="0" sz="1950" spc="10">
                <a:latin typeface="Calibri"/>
                <a:cs typeface="Calibri"/>
              </a:rPr>
              <a:t> of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itself </a:t>
            </a:r>
            <a:r>
              <a:rPr dirty="0" sz="1950" spc="5">
                <a:latin typeface="Calibri"/>
                <a:cs typeface="Calibri"/>
              </a:rPr>
              <a:t>(threads):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2195" y="4043470"/>
            <a:ext cx="8546465" cy="2294890"/>
          </a:xfrm>
          <a:prstGeom prst="rect">
            <a:avLst/>
          </a:prstGeom>
        </p:spPr>
        <p:txBody>
          <a:bodyPr wrap="square" lIns="0" tIns="168910" rIns="0" bIns="0" rtlCol="0" vert="horz">
            <a:spAutoFit/>
          </a:bodyPr>
          <a:lstStyle/>
          <a:p>
            <a:pPr marL="328295" indent="-316230">
              <a:lnSpc>
                <a:spcPct val="100000"/>
              </a:lnSpc>
              <a:spcBef>
                <a:spcPts val="1330"/>
              </a:spcBef>
              <a:buFont typeface="Arial MT"/>
              <a:buChar char="•"/>
              <a:tabLst>
                <a:tab pos="328295" algn="l"/>
                <a:tab pos="328930" algn="l"/>
              </a:tabLst>
            </a:pPr>
            <a:r>
              <a:rPr dirty="0" sz="1950" spc="5">
                <a:latin typeface="Calibri"/>
                <a:cs typeface="Calibri"/>
              </a:rPr>
              <a:t>Each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copy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proceeds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with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computation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independently</a:t>
            </a:r>
            <a:r>
              <a:rPr dirty="0" sz="1950" spc="4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 </a:t>
            </a:r>
            <a:r>
              <a:rPr dirty="0" sz="1950" spc="5">
                <a:latin typeface="Calibri"/>
                <a:cs typeface="Calibri"/>
              </a:rPr>
              <a:t>others.</a:t>
            </a:r>
            <a:endParaRPr sz="1950">
              <a:latin typeface="Calibri"/>
              <a:cs typeface="Calibri"/>
            </a:endParaRPr>
          </a:p>
          <a:p>
            <a:pPr marL="328295" indent="-316230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328295" algn="l"/>
                <a:tab pos="328930" algn="l"/>
              </a:tabLst>
            </a:pPr>
            <a:r>
              <a:rPr dirty="0" sz="1950" spc="-20">
                <a:latin typeface="Calibri"/>
                <a:cs typeface="Calibri"/>
              </a:rPr>
              <a:t>NFA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may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be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in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set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 </a:t>
            </a:r>
            <a:r>
              <a:rPr dirty="0" sz="1950" spc="-5">
                <a:latin typeface="Calibri"/>
                <a:cs typeface="Calibri"/>
              </a:rPr>
              <a:t>states,</a:t>
            </a:r>
            <a:r>
              <a:rPr dirty="0" sz="1950" spc="5">
                <a:latin typeface="Calibri"/>
                <a:cs typeface="Calibri"/>
              </a:rPr>
              <a:t> instead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single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state.</a:t>
            </a:r>
            <a:endParaRPr sz="1950">
              <a:latin typeface="Calibri"/>
              <a:cs typeface="Calibri"/>
            </a:endParaRPr>
          </a:p>
          <a:p>
            <a:pPr marL="328295" indent="-316230">
              <a:lnSpc>
                <a:spcPct val="100000"/>
              </a:lnSpc>
              <a:spcBef>
                <a:spcPts val="1230"/>
              </a:spcBef>
              <a:buFont typeface="Arial MT"/>
              <a:buChar char="•"/>
              <a:tabLst>
                <a:tab pos="328295" algn="l"/>
                <a:tab pos="328930" algn="l"/>
              </a:tabLst>
            </a:pPr>
            <a:r>
              <a:rPr dirty="0" sz="1950" spc="-20">
                <a:latin typeface="Calibri"/>
                <a:cs typeface="Calibri"/>
              </a:rPr>
              <a:t>NFA</a:t>
            </a:r>
            <a:r>
              <a:rPr dirty="0" sz="1950">
                <a:latin typeface="Calibri"/>
                <a:cs typeface="Calibri"/>
              </a:rPr>
              <a:t> follows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all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possible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computation</a:t>
            </a:r>
            <a:r>
              <a:rPr dirty="0" sz="1950" spc="4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paths</a:t>
            </a:r>
            <a:r>
              <a:rPr dirty="0" sz="1950" spc="5">
                <a:latin typeface="Calibri"/>
                <a:cs typeface="Calibri"/>
              </a:rPr>
              <a:t> in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parallel.</a:t>
            </a:r>
            <a:endParaRPr sz="1950">
              <a:latin typeface="Calibri"/>
              <a:cs typeface="Calibri"/>
            </a:endParaRPr>
          </a:p>
          <a:p>
            <a:pPr marL="328295" indent="-316230">
              <a:lnSpc>
                <a:spcPct val="100000"/>
              </a:lnSpc>
              <a:spcBef>
                <a:spcPts val="1230"/>
              </a:spcBef>
              <a:buFont typeface="Arial MT"/>
              <a:buChar char="•"/>
              <a:tabLst>
                <a:tab pos="328295" algn="l"/>
                <a:tab pos="328930" algn="l"/>
              </a:tabLst>
            </a:pPr>
            <a:r>
              <a:rPr dirty="0" sz="1950" spc="10">
                <a:latin typeface="Calibri"/>
                <a:cs typeface="Calibri"/>
              </a:rPr>
              <a:t>If</a:t>
            </a:r>
            <a:r>
              <a:rPr dirty="0" sz="1950" spc="26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26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copy</a:t>
            </a:r>
            <a:r>
              <a:rPr dirty="0" sz="1950" spc="26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28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in</a:t>
            </a:r>
            <a:r>
              <a:rPr dirty="0" sz="1950" spc="27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27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state</a:t>
            </a:r>
            <a:r>
              <a:rPr dirty="0" sz="1950" spc="26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and</a:t>
            </a:r>
            <a:r>
              <a:rPr dirty="0" sz="1950" spc="28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next</a:t>
            </a:r>
            <a:r>
              <a:rPr dirty="0" sz="1950" spc="28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input</a:t>
            </a:r>
            <a:r>
              <a:rPr dirty="0" sz="1950" spc="28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symbol</a:t>
            </a:r>
            <a:r>
              <a:rPr dirty="0" sz="1950" spc="254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doesn’t</a:t>
            </a:r>
            <a:r>
              <a:rPr dirty="0" sz="1950" spc="26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appear</a:t>
            </a:r>
            <a:r>
              <a:rPr dirty="0" sz="1950" spc="275">
                <a:latin typeface="Calibri"/>
                <a:cs typeface="Calibri"/>
              </a:rPr>
              <a:t> </a:t>
            </a:r>
            <a:r>
              <a:rPr dirty="0" sz="1950" spc="20">
                <a:latin typeface="Calibri"/>
                <a:cs typeface="Calibri"/>
              </a:rPr>
              <a:t>on</a:t>
            </a:r>
            <a:r>
              <a:rPr dirty="0" sz="1950" spc="26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any</a:t>
            </a:r>
            <a:r>
              <a:rPr dirty="0" sz="1950" spc="27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outgoing</a:t>
            </a:r>
            <a:endParaRPr sz="1950">
              <a:latin typeface="Calibri"/>
              <a:cs typeface="Calibri"/>
            </a:endParaRPr>
          </a:p>
          <a:p>
            <a:pPr marL="328295">
              <a:lnSpc>
                <a:spcPct val="100000"/>
              </a:lnSpc>
              <a:spcBef>
                <a:spcPts val="1235"/>
              </a:spcBef>
            </a:pPr>
            <a:r>
              <a:rPr dirty="0" sz="1950" spc="15">
                <a:latin typeface="Calibri"/>
                <a:cs typeface="Calibri"/>
              </a:rPr>
              <a:t>edge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from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state,</a:t>
            </a:r>
            <a:r>
              <a:rPr dirty="0" sz="1950" spc="15">
                <a:latin typeface="Calibri"/>
                <a:cs typeface="Calibri"/>
              </a:rPr>
              <a:t> then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copy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dies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or</a:t>
            </a:r>
            <a:r>
              <a:rPr dirty="0" sz="1950" spc="5">
                <a:latin typeface="Calibri"/>
                <a:cs typeface="Calibri"/>
              </a:rPr>
              <a:t> crashes.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2579" y="491301"/>
            <a:ext cx="6391910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Nondeterministic</a:t>
            </a:r>
            <a:r>
              <a:rPr dirty="0" spc="55"/>
              <a:t> </a:t>
            </a:r>
            <a:r>
              <a:rPr dirty="0"/>
              <a:t>Finite</a:t>
            </a:r>
            <a:r>
              <a:rPr dirty="0" spc="15"/>
              <a:t> </a:t>
            </a:r>
            <a:r>
              <a:rPr dirty="0"/>
              <a:t>Automata </a:t>
            </a:r>
            <a:r>
              <a:rPr dirty="0" spc="-25"/>
              <a:t>(NFA)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602" y="1452024"/>
            <a:ext cx="5115463" cy="108822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210507" y="3267636"/>
            <a:ext cx="1497330" cy="0"/>
          </a:xfrm>
          <a:custGeom>
            <a:avLst/>
            <a:gdLst/>
            <a:ahLst/>
            <a:cxnLst/>
            <a:rect l="l" t="t" r="r" b="b"/>
            <a:pathLst>
              <a:path w="1497329" h="0">
                <a:moveTo>
                  <a:pt x="0" y="0"/>
                </a:moveTo>
                <a:lnTo>
                  <a:pt x="1497048" y="0"/>
                </a:lnTo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77476" y="3613912"/>
            <a:ext cx="1250315" cy="0"/>
          </a:xfrm>
          <a:custGeom>
            <a:avLst/>
            <a:gdLst/>
            <a:ahLst/>
            <a:cxnLst/>
            <a:rect l="l" t="t" r="r" b="b"/>
            <a:pathLst>
              <a:path w="1250314" h="0">
                <a:moveTo>
                  <a:pt x="0" y="0"/>
                </a:moveTo>
                <a:lnTo>
                  <a:pt x="1250143" y="0"/>
                </a:lnTo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169684" y="3980639"/>
            <a:ext cx="210248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10" b="1">
                <a:latin typeface="Microsoft YaHei UI"/>
                <a:cs typeface="Microsoft YaHei UI"/>
              </a:rPr>
              <a:t>每个副本都独⽴于其他副本进⾏计算。</a:t>
            </a:r>
            <a:endParaRPr sz="950">
              <a:latin typeface="Microsoft YaHei UI"/>
              <a:cs typeface="Microsoft YaHei U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1432" y="4546321"/>
            <a:ext cx="1703138" cy="33192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4225" y="5048443"/>
            <a:ext cx="530678" cy="32300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99411" y="5080334"/>
            <a:ext cx="449173" cy="29648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28432" y="4997847"/>
            <a:ext cx="791556" cy="472307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6913129" y="5852211"/>
            <a:ext cx="3187065" cy="1113155"/>
            <a:chOff x="6913129" y="5852211"/>
            <a:chExt cx="3187065" cy="111315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23513" y="5880024"/>
              <a:ext cx="876411" cy="2788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13129" y="5852211"/>
              <a:ext cx="2506220" cy="11128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579" y="1303721"/>
            <a:ext cx="6391910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Nondeterministic</a:t>
            </a:r>
            <a:r>
              <a:rPr dirty="0" spc="55"/>
              <a:t> </a:t>
            </a:r>
            <a:r>
              <a:rPr dirty="0"/>
              <a:t>Finite</a:t>
            </a:r>
            <a:r>
              <a:rPr dirty="0" spc="15"/>
              <a:t> </a:t>
            </a:r>
            <a:r>
              <a:rPr dirty="0"/>
              <a:t>Automata </a:t>
            </a:r>
            <a:r>
              <a:rPr dirty="0" spc="-25"/>
              <a:t>(NFA)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1602" y="2359223"/>
            <a:ext cx="5115463" cy="10882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7043" y="3966520"/>
            <a:ext cx="8548370" cy="15379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0"/>
              </a:spcBef>
            </a:pPr>
            <a:r>
              <a:rPr dirty="0" sz="1950" spc="10">
                <a:latin typeface="Calibri"/>
                <a:cs typeface="Calibri"/>
              </a:rPr>
              <a:t>The</a:t>
            </a:r>
            <a:r>
              <a:rPr dirty="0" sz="1950" spc="120">
                <a:latin typeface="Calibri"/>
                <a:cs typeface="Calibri"/>
              </a:rPr>
              <a:t> </a:t>
            </a:r>
            <a:r>
              <a:rPr dirty="0" sz="1950" spc="-15">
                <a:latin typeface="Calibri"/>
                <a:cs typeface="Calibri"/>
              </a:rPr>
              <a:t>NFA</a:t>
            </a:r>
            <a:r>
              <a:rPr dirty="0" sz="1950" spc="114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accepts</a:t>
            </a:r>
            <a:r>
              <a:rPr dirty="0" sz="1950" spc="1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13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input</a:t>
            </a:r>
            <a:r>
              <a:rPr dirty="0" sz="1950" spc="1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string,</a:t>
            </a:r>
            <a:r>
              <a:rPr dirty="0" sz="1950" spc="114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if</a:t>
            </a:r>
            <a:r>
              <a:rPr dirty="0" sz="1950" spc="13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any</a:t>
            </a:r>
            <a:r>
              <a:rPr dirty="0" sz="1950" spc="13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copy</a:t>
            </a:r>
            <a:r>
              <a:rPr dirty="0" sz="1950" spc="114">
                <a:latin typeface="Calibri"/>
                <a:cs typeface="Calibri"/>
              </a:rPr>
              <a:t> </a:t>
            </a:r>
            <a:r>
              <a:rPr dirty="0" sz="1950" spc="20">
                <a:latin typeface="Calibri"/>
                <a:cs typeface="Calibri"/>
              </a:rPr>
              <a:t>ends</a:t>
            </a:r>
            <a:r>
              <a:rPr dirty="0" sz="1950" spc="13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in</a:t>
            </a:r>
            <a:r>
              <a:rPr dirty="0" sz="1950" spc="12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an</a:t>
            </a:r>
            <a:r>
              <a:rPr dirty="0" sz="1950" spc="1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accept</a:t>
            </a:r>
            <a:r>
              <a:rPr dirty="0" sz="1950" spc="140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state</a:t>
            </a:r>
            <a:r>
              <a:rPr dirty="0" sz="1950" spc="12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after</a:t>
            </a:r>
            <a:r>
              <a:rPr dirty="0" sz="1950" spc="1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reading </a:t>
            </a:r>
            <a:r>
              <a:rPr dirty="0" sz="1950" spc="-4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entire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string.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950" spc="10">
                <a:latin typeface="Calibri"/>
                <a:cs typeface="Calibri"/>
              </a:rPr>
              <a:t>The</a:t>
            </a:r>
            <a:r>
              <a:rPr dirty="0" sz="1950" spc="225">
                <a:latin typeface="Calibri"/>
                <a:cs typeface="Calibri"/>
              </a:rPr>
              <a:t> </a:t>
            </a:r>
            <a:r>
              <a:rPr dirty="0" sz="1950" spc="-15">
                <a:latin typeface="Calibri"/>
                <a:cs typeface="Calibri"/>
              </a:rPr>
              <a:t>NFA</a:t>
            </a:r>
            <a:r>
              <a:rPr dirty="0" sz="1950" spc="22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rejects</a:t>
            </a:r>
            <a:r>
              <a:rPr dirty="0" sz="1950" spc="21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2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input</a:t>
            </a:r>
            <a:r>
              <a:rPr dirty="0" sz="1950" spc="2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string,</a:t>
            </a:r>
            <a:r>
              <a:rPr dirty="0" sz="1950" spc="22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if</a:t>
            </a:r>
            <a:r>
              <a:rPr dirty="0" sz="1950" spc="2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no</a:t>
            </a:r>
            <a:r>
              <a:rPr dirty="0" sz="1950" spc="2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copy</a:t>
            </a:r>
            <a:r>
              <a:rPr dirty="0" sz="1950" spc="225">
                <a:latin typeface="Calibri"/>
                <a:cs typeface="Calibri"/>
              </a:rPr>
              <a:t> </a:t>
            </a:r>
            <a:r>
              <a:rPr dirty="0" sz="1950" spc="20">
                <a:latin typeface="Calibri"/>
                <a:cs typeface="Calibri"/>
              </a:rPr>
              <a:t>ends</a:t>
            </a:r>
            <a:r>
              <a:rPr dirty="0" sz="1950" spc="22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in</a:t>
            </a:r>
            <a:r>
              <a:rPr dirty="0" sz="1950" spc="2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an</a:t>
            </a:r>
            <a:r>
              <a:rPr dirty="0" sz="1950" spc="2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accept</a:t>
            </a:r>
            <a:r>
              <a:rPr dirty="0" sz="1950" spc="21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state</a:t>
            </a:r>
            <a:r>
              <a:rPr dirty="0" sz="1950" spc="229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after</a:t>
            </a:r>
            <a:r>
              <a:rPr dirty="0" sz="1950" spc="2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reading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entire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string.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6619" y="4295769"/>
            <a:ext cx="726578" cy="3242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38126" y="4274989"/>
            <a:ext cx="2082341" cy="3542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09998" y="5302710"/>
            <a:ext cx="972582" cy="3193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49809" y="5288917"/>
            <a:ext cx="1346925" cy="3480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62821" y="5330728"/>
            <a:ext cx="499883" cy="3270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37133" y="5293352"/>
            <a:ext cx="675493" cy="40472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283272" y="5441831"/>
            <a:ext cx="660824" cy="27191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41169" y="5456788"/>
            <a:ext cx="565193" cy="17673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798001" y="5410649"/>
            <a:ext cx="1454618" cy="2657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2579" y="366281"/>
            <a:ext cx="6391910" cy="495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50" spc="5">
                <a:solidFill>
                  <a:srgbClr val="000044"/>
                </a:solidFill>
                <a:latin typeface="Calibri"/>
                <a:cs typeface="Calibri"/>
              </a:rPr>
              <a:t>Nondeterministic</a:t>
            </a:r>
            <a:r>
              <a:rPr dirty="0" sz="3050" spc="5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3050">
                <a:solidFill>
                  <a:srgbClr val="000044"/>
                </a:solidFill>
                <a:latin typeface="Calibri"/>
                <a:cs typeface="Calibri"/>
              </a:rPr>
              <a:t>Finite</a:t>
            </a:r>
            <a:r>
              <a:rPr dirty="0" sz="3050" spc="1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3050">
                <a:solidFill>
                  <a:srgbClr val="000044"/>
                </a:solidFill>
                <a:latin typeface="Calibri"/>
                <a:cs typeface="Calibri"/>
              </a:rPr>
              <a:t>Automata </a:t>
            </a:r>
            <a:r>
              <a:rPr dirty="0" sz="3050" spc="-25">
                <a:solidFill>
                  <a:srgbClr val="000044"/>
                </a:solidFill>
                <a:latin typeface="Calibri"/>
                <a:cs typeface="Calibri"/>
              </a:rPr>
              <a:t>(NFA)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2147" y="1249345"/>
            <a:ext cx="711009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0">
                <a:latin typeface="Calibri"/>
                <a:cs typeface="Calibri"/>
              </a:rPr>
              <a:t>What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can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this automaton </a:t>
            </a:r>
            <a:r>
              <a:rPr dirty="0" sz="1950" spc="15">
                <a:latin typeface="Calibri"/>
                <a:cs typeface="Calibri"/>
              </a:rPr>
              <a:t>do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20">
                <a:latin typeface="Calibri"/>
                <a:cs typeface="Calibri"/>
              </a:rPr>
              <a:t>when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it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gets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string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010110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as</a:t>
            </a:r>
            <a:r>
              <a:rPr dirty="0" sz="1950" spc="10">
                <a:latin typeface="Calibri"/>
                <a:cs typeface="Calibri"/>
              </a:rPr>
              <a:t> input?</a:t>
            </a:r>
            <a:endParaRPr sz="19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58880" y="1900004"/>
            <a:ext cx="6470015" cy="4474845"/>
            <a:chOff x="1758880" y="1900004"/>
            <a:chExt cx="6470015" cy="44748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8880" y="1900004"/>
              <a:ext cx="6469709" cy="447477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306209" y="3916939"/>
              <a:ext cx="403225" cy="35560"/>
            </a:xfrm>
            <a:custGeom>
              <a:avLst/>
              <a:gdLst/>
              <a:ahLst/>
              <a:cxnLst/>
              <a:rect l="l" t="t" r="r" b="b"/>
              <a:pathLst>
                <a:path w="403225" h="35560">
                  <a:moveTo>
                    <a:pt x="25800" y="24081"/>
                  </a:moveTo>
                  <a:lnTo>
                    <a:pt x="17670" y="24199"/>
                  </a:lnTo>
                  <a:lnTo>
                    <a:pt x="5626" y="24538"/>
                  </a:lnTo>
                  <a:lnTo>
                    <a:pt x="5892" y="24737"/>
                  </a:lnTo>
                  <a:lnTo>
                    <a:pt x="13317" y="29067"/>
                  </a:lnTo>
                  <a:lnTo>
                    <a:pt x="25982" y="35444"/>
                  </a:lnTo>
                  <a:lnTo>
                    <a:pt x="29121" y="34413"/>
                  </a:lnTo>
                  <a:lnTo>
                    <a:pt x="31607" y="29485"/>
                  </a:lnTo>
                  <a:lnTo>
                    <a:pt x="30850" y="26615"/>
                  </a:lnTo>
                  <a:lnTo>
                    <a:pt x="27062" y="24088"/>
                  </a:lnTo>
                  <a:lnTo>
                    <a:pt x="25800" y="24081"/>
                  </a:lnTo>
                  <a:close/>
                </a:path>
                <a:path w="403225" h="35560">
                  <a:moveTo>
                    <a:pt x="382787" y="20723"/>
                  </a:moveTo>
                  <a:lnTo>
                    <a:pt x="379891" y="23935"/>
                  </a:lnTo>
                  <a:lnTo>
                    <a:pt x="380089" y="27787"/>
                  </a:lnTo>
                  <a:lnTo>
                    <a:pt x="383367" y="30744"/>
                  </a:lnTo>
                  <a:lnTo>
                    <a:pt x="384313" y="31234"/>
                  </a:lnTo>
                  <a:lnTo>
                    <a:pt x="389559" y="32412"/>
                  </a:lnTo>
                  <a:lnTo>
                    <a:pt x="394031" y="31600"/>
                  </a:lnTo>
                  <a:lnTo>
                    <a:pt x="399056" y="27218"/>
                  </a:lnTo>
                  <a:lnTo>
                    <a:pt x="392082" y="27218"/>
                  </a:lnTo>
                  <a:lnTo>
                    <a:pt x="385993" y="25573"/>
                  </a:lnTo>
                  <a:lnTo>
                    <a:pt x="383251" y="20806"/>
                  </a:lnTo>
                  <a:lnTo>
                    <a:pt x="382787" y="20723"/>
                  </a:lnTo>
                  <a:close/>
                </a:path>
                <a:path w="403225" h="35560">
                  <a:moveTo>
                    <a:pt x="382880" y="20620"/>
                  </a:moveTo>
                  <a:lnTo>
                    <a:pt x="383268" y="20796"/>
                  </a:lnTo>
                  <a:lnTo>
                    <a:pt x="385993" y="25573"/>
                  </a:lnTo>
                  <a:lnTo>
                    <a:pt x="392082" y="27218"/>
                  </a:lnTo>
                  <a:lnTo>
                    <a:pt x="400606" y="22316"/>
                  </a:lnTo>
                  <a:lnTo>
                    <a:pt x="401343" y="20659"/>
                  </a:lnTo>
                  <a:lnTo>
                    <a:pt x="386208" y="20659"/>
                  </a:lnTo>
                  <a:lnTo>
                    <a:pt x="382880" y="20620"/>
                  </a:lnTo>
                  <a:close/>
                </a:path>
                <a:path w="403225" h="35560">
                  <a:moveTo>
                    <a:pt x="401594" y="13612"/>
                  </a:moveTo>
                  <a:lnTo>
                    <a:pt x="402535" y="17978"/>
                  </a:lnTo>
                  <a:lnTo>
                    <a:pt x="400606" y="22316"/>
                  </a:lnTo>
                  <a:lnTo>
                    <a:pt x="392082" y="27218"/>
                  </a:lnTo>
                  <a:lnTo>
                    <a:pt x="399056" y="27218"/>
                  </a:lnTo>
                  <a:lnTo>
                    <a:pt x="401623" y="24980"/>
                  </a:lnTo>
                  <a:lnTo>
                    <a:pt x="402708" y="19523"/>
                  </a:lnTo>
                  <a:lnTo>
                    <a:pt x="402662" y="18383"/>
                  </a:lnTo>
                  <a:lnTo>
                    <a:pt x="401594" y="13612"/>
                  </a:lnTo>
                  <a:close/>
                </a:path>
                <a:path w="403225" h="35560">
                  <a:moveTo>
                    <a:pt x="273671" y="6819"/>
                  </a:moveTo>
                  <a:lnTo>
                    <a:pt x="134560" y="6819"/>
                  </a:lnTo>
                  <a:lnTo>
                    <a:pt x="139634" y="6880"/>
                  </a:lnTo>
                  <a:lnTo>
                    <a:pt x="143694" y="11027"/>
                  </a:lnTo>
                  <a:lnTo>
                    <a:pt x="143648" y="15286"/>
                  </a:lnTo>
                  <a:lnTo>
                    <a:pt x="143529" y="21221"/>
                  </a:lnTo>
                  <a:lnTo>
                    <a:pt x="139438" y="25225"/>
                  </a:lnTo>
                  <a:lnTo>
                    <a:pt x="203446" y="25622"/>
                  </a:lnTo>
                  <a:lnTo>
                    <a:pt x="254790" y="25298"/>
                  </a:lnTo>
                  <a:lnTo>
                    <a:pt x="268946" y="24956"/>
                  </a:lnTo>
                  <a:lnTo>
                    <a:pt x="277298" y="24613"/>
                  </a:lnTo>
                  <a:lnTo>
                    <a:pt x="272474" y="20262"/>
                  </a:lnTo>
                  <a:lnTo>
                    <a:pt x="271884" y="8799"/>
                  </a:lnTo>
                  <a:lnTo>
                    <a:pt x="273671" y="6819"/>
                  </a:lnTo>
                  <a:close/>
                </a:path>
                <a:path w="403225" h="35560">
                  <a:moveTo>
                    <a:pt x="126963" y="9255"/>
                  </a:moveTo>
                  <a:lnTo>
                    <a:pt x="21347" y="9255"/>
                  </a:lnTo>
                  <a:lnTo>
                    <a:pt x="24761" y="12481"/>
                  </a:lnTo>
                  <a:lnTo>
                    <a:pt x="24839" y="15286"/>
                  </a:lnTo>
                  <a:lnTo>
                    <a:pt x="24941" y="20723"/>
                  </a:lnTo>
                  <a:lnTo>
                    <a:pt x="23809" y="21921"/>
                  </a:lnTo>
                  <a:lnTo>
                    <a:pt x="27062" y="24088"/>
                  </a:lnTo>
                  <a:lnTo>
                    <a:pt x="139438" y="25225"/>
                  </a:lnTo>
                  <a:lnTo>
                    <a:pt x="129373" y="25123"/>
                  </a:lnTo>
                  <a:lnTo>
                    <a:pt x="125352" y="21105"/>
                  </a:lnTo>
                  <a:lnTo>
                    <a:pt x="125232" y="11027"/>
                  </a:lnTo>
                  <a:lnTo>
                    <a:pt x="126963" y="9255"/>
                  </a:lnTo>
                  <a:close/>
                </a:path>
                <a:path w="403225" h="35560">
                  <a:moveTo>
                    <a:pt x="134560" y="6819"/>
                  </a:moveTo>
                  <a:lnTo>
                    <a:pt x="129284" y="6880"/>
                  </a:lnTo>
                  <a:lnTo>
                    <a:pt x="125232" y="11027"/>
                  </a:lnTo>
                  <a:lnTo>
                    <a:pt x="125352" y="21105"/>
                  </a:lnTo>
                  <a:lnTo>
                    <a:pt x="129373" y="25123"/>
                  </a:lnTo>
                  <a:lnTo>
                    <a:pt x="139438" y="25225"/>
                  </a:lnTo>
                  <a:lnTo>
                    <a:pt x="143529" y="21221"/>
                  </a:lnTo>
                  <a:lnTo>
                    <a:pt x="143648" y="15286"/>
                  </a:lnTo>
                  <a:lnTo>
                    <a:pt x="143694" y="11027"/>
                  </a:lnTo>
                  <a:lnTo>
                    <a:pt x="139628" y="6874"/>
                  </a:lnTo>
                  <a:lnTo>
                    <a:pt x="134560" y="6819"/>
                  </a:lnTo>
                  <a:close/>
                </a:path>
                <a:path w="403225" h="35560">
                  <a:moveTo>
                    <a:pt x="283090" y="24375"/>
                  </a:moveTo>
                  <a:lnTo>
                    <a:pt x="277298" y="24613"/>
                  </a:lnTo>
                  <a:lnTo>
                    <a:pt x="283090" y="24375"/>
                  </a:lnTo>
                  <a:close/>
                </a:path>
                <a:path w="403225" h="35560">
                  <a:moveTo>
                    <a:pt x="287761" y="3332"/>
                  </a:moveTo>
                  <a:lnTo>
                    <a:pt x="276292" y="3915"/>
                  </a:lnTo>
                  <a:lnTo>
                    <a:pt x="271884" y="8799"/>
                  </a:lnTo>
                  <a:lnTo>
                    <a:pt x="272474" y="20262"/>
                  </a:lnTo>
                  <a:lnTo>
                    <a:pt x="277298" y="24613"/>
                  </a:lnTo>
                  <a:lnTo>
                    <a:pt x="284519" y="24301"/>
                  </a:lnTo>
                  <a:lnTo>
                    <a:pt x="288822" y="24079"/>
                  </a:lnTo>
                  <a:lnTo>
                    <a:pt x="293229" y="19194"/>
                  </a:lnTo>
                  <a:lnTo>
                    <a:pt x="292638" y="7731"/>
                  </a:lnTo>
                  <a:lnTo>
                    <a:pt x="287761" y="3332"/>
                  </a:lnTo>
                  <a:close/>
                </a:path>
                <a:path w="403225" h="35560">
                  <a:moveTo>
                    <a:pt x="2502" y="22057"/>
                  </a:moveTo>
                  <a:lnTo>
                    <a:pt x="2529" y="22204"/>
                  </a:lnTo>
                  <a:lnTo>
                    <a:pt x="5420" y="24544"/>
                  </a:lnTo>
                  <a:lnTo>
                    <a:pt x="5328" y="24301"/>
                  </a:lnTo>
                  <a:lnTo>
                    <a:pt x="2502" y="22057"/>
                  </a:lnTo>
                  <a:close/>
                </a:path>
                <a:path w="403225" h="35560">
                  <a:moveTo>
                    <a:pt x="10626" y="10575"/>
                  </a:moveTo>
                  <a:lnTo>
                    <a:pt x="7383" y="11097"/>
                  </a:lnTo>
                  <a:lnTo>
                    <a:pt x="3676" y="11779"/>
                  </a:lnTo>
                  <a:lnTo>
                    <a:pt x="1257" y="15286"/>
                  </a:lnTo>
                  <a:lnTo>
                    <a:pt x="2427" y="21648"/>
                  </a:lnTo>
                  <a:lnTo>
                    <a:pt x="2549" y="22094"/>
                  </a:lnTo>
                  <a:lnTo>
                    <a:pt x="5626" y="24538"/>
                  </a:lnTo>
                  <a:lnTo>
                    <a:pt x="14011" y="24301"/>
                  </a:lnTo>
                  <a:lnTo>
                    <a:pt x="10829" y="21724"/>
                  </a:lnTo>
                  <a:lnTo>
                    <a:pt x="9427" y="14098"/>
                  </a:lnTo>
                  <a:lnTo>
                    <a:pt x="11495" y="11097"/>
                  </a:lnTo>
                  <a:lnTo>
                    <a:pt x="10626" y="10575"/>
                  </a:lnTo>
                  <a:close/>
                </a:path>
                <a:path w="403225" h="35560">
                  <a:moveTo>
                    <a:pt x="339674" y="976"/>
                  </a:moveTo>
                  <a:lnTo>
                    <a:pt x="287761" y="3332"/>
                  </a:lnTo>
                  <a:lnTo>
                    <a:pt x="292638" y="7731"/>
                  </a:lnTo>
                  <a:lnTo>
                    <a:pt x="293229" y="19194"/>
                  </a:lnTo>
                  <a:lnTo>
                    <a:pt x="288822" y="24079"/>
                  </a:lnTo>
                  <a:lnTo>
                    <a:pt x="283090" y="24375"/>
                  </a:lnTo>
                  <a:lnTo>
                    <a:pt x="288925" y="24079"/>
                  </a:lnTo>
                  <a:lnTo>
                    <a:pt x="341380" y="21648"/>
                  </a:lnTo>
                  <a:lnTo>
                    <a:pt x="340429" y="21648"/>
                  </a:lnTo>
                  <a:lnTo>
                    <a:pt x="335631" y="17183"/>
                  </a:lnTo>
                  <a:lnTo>
                    <a:pt x="335225" y="5754"/>
                  </a:lnTo>
                  <a:lnTo>
                    <a:pt x="339674" y="976"/>
                  </a:lnTo>
                  <a:close/>
                </a:path>
                <a:path w="403225" h="35560">
                  <a:moveTo>
                    <a:pt x="14014" y="24301"/>
                  </a:moveTo>
                  <a:close/>
                </a:path>
                <a:path w="403225" h="35560">
                  <a:moveTo>
                    <a:pt x="23809" y="21921"/>
                  </a:moveTo>
                  <a:lnTo>
                    <a:pt x="21765" y="24083"/>
                  </a:lnTo>
                  <a:lnTo>
                    <a:pt x="14014" y="24301"/>
                  </a:lnTo>
                  <a:lnTo>
                    <a:pt x="17670" y="24199"/>
                  </a:lnTo>
                  <a:lnTo>
                    <a:pt x="25800" y="24081"/>
                  </a:lnTo>
                  <a:lnTo>
                    <a:pt x="27052" y="24081"/>
                  </a:lnTo>
                  <a:lnTo>
                    <a:pt x="23809" y="21921"/>
                  </a:lnTo>
                  <a:close/>
                </a:path>
                <a:path w="403225" h="35560">
                  <a:moveTo>
                    <a:pt x="11505" y="11082"/>
                  </a:moveTo>
                  <a:lnTo>
                    <a:pt x="9427" y="14098"/>
                  </a:lnTo>
                  <a:lnTo>
                    <a:pt x="10829" y="21724"/>
                  </a:lnTo>
                  <a:lnTo>
                    <a:pt x="14014" y="24301"/>
                  </a:lnTo>
                  <a:lnTo>
                    <a:pt x="21768" y="24079"/>
                  </a:lnTo>
                  <a:lnTo>
                    <a:pt x="23809" y="21921"/>
                  </a:lnTo>
                  <a:lnTo>
                    <a:pt x="19187" y="18916"/>
                  </a:lnTo>
                  <a:lnTo>
                    <a:pt x="14829" y="15330"/>
                  </a:lnTo>
                  <a:lnTo>
                    <a:pt x="13699" y="12348"/>
                  </a:lnTo>
                  <a:lnTo>
                    <a:pt x="11505" y="11082"/>
                  </a:lnTo>
                  <a:close/>
                </a:path>
                <a:path w="403225" h="35560">
                  <a:moveTo>
                    <a:pt x="27052" y="24081"/>
                  </a:moveTo>
                  <a:lnTo>
                    <a:pt x="25800" y="24081"/>
                  </a:lnTo>
                  <a:lnTo>
                    <a:pt x="27062" y="24088"/>
                  </a:lnTo>
                  <a:close/>
                </a:path>
                <a:path w="403225" h="35560">
                  <a:moveTo>
                    <a:pt x="7383" y="11097"/>
                  </a:moveTo>
                  <a:lnTo>
                    <a:pt x="996" y="12127"/>
                  </a:lnTo>
                  <a:lnTo>
                    <a:pt x="0" y="20069"/>
                  </a:lnTo>
                  <a:lnTo>
                    <a:pt x="2502" y="22057"/>
                  </a:lnTo>
                  <a:lnTo>
                    <a:pt x="1257" y="15286"/>
                  </a:lnTo>
                  <a:lnTo>
                    <a:pt x="3676" y="11779"/>
                  </a:lnTo>
                  <a:lnTo>
                    <a:pt x="7383" y="11097"/>
                  </a:lnTo>
                  <a:close/>
                </a:path>
                <a:path w="403225" h="35560">
                  <a:moveTo>
                    <a:pt x="21347" y="9255"/>
                  </a:moveTo>
                  <a:lnTo>
                    <a:pt x="11532" y="11097"/>
                  </a:lnTo>
                  <a:lnTo>
                    <a:pt x="13699" y="12348"/>
                  </a:lnTo>
                  <a:lnTo>
                    <a:pt x="14829" y="15330"/>
                  </a:lnTo>
                  <a:lnTo>
                    <a:pt x="19187" y="18916"/>
                  </a:lnTo>
                  <a:lnTo>
                    <a:pt x="23809" y="21921"/>
                  </a:lnTo>
                  <a:lnTo>
                    <a:pt x="24941" y="20723"/>
                  </a:lnTo>
                  <a:lnTo>
                    <a:pt x="24839" y="15286"/>
                  </a:lnTo>
                  <a:lnTo>
                    <a:pt x="24761" y="12481"/>
                  </a:lnTo>
                  <a:lnTo>
                    <a:pt x="21347" y="9255"/>
                  </a:lnTo>
                  <a:close/>
                </a:path>
                <a:path w="403225" h="35560">
                  <a:moveTo>
                    <a:pt x="351106" y="551"/>
                  </a:moveTo>
                  <a:lnTo>
                    <a:pt x="339674" y="976"/>
                  </a:lnTo>
                  <a:lnTo>
                    <a:pt x="335225" y="5754"/>
                  </a:lnTo>
                  <a:lnTo>
                    <a:pt x="335631" y="17183"/>
                  </a:lnTo>
                  <a:lnTo>
                    <a:pt x="340429" y="21648"/>
                  </a:lnTo>
                  <a:lnTo>
                    <a:pt x="351817" y="21221"/>
                  </a:lnTo>
                  <a:lnTo>
                    <a:pt x="356341" y="16410"/>
                  </a:lnTo>
                  <a:lnTo>
                    <a:pt x="355897" y="4997"/>
                  </a:lnTo>
                  <a:lnTo>
                    <a:pt x="351106" y="551"/>
                  </a:lnTo>
                  <a:close/>
                </a:path>
                <a:path w="403225" h="35560">
                  <a:moveTo>
                    <a:pt x="351891" y="21218"/>
                  </a:moveTo>
                  <a:lnTo>
                    <a:pt x="340429" y="21648"/>
                  </a:lnTo>
                  <a:lnTo>
                    <a:pt x="341380" y="21648"/>
                  </a:lnTo>
                  <a:lnTo>
                    <a:pt x="351891" y="21218"/>
                  </a:lnTo>
                  <a:close/>
                </a:path>
                <a:path w="403225" h="35560">
                  <a:moveTo>
                    <a:pt x="374793" y="551"/>
                  </a:moveTo>
                  <a:lnTo>
                    <a:pt x="351106" y="551"/>
                  </a:lnTo>
                  <a:lnTo>
                    <a:pt x="355897" y="4997"/>
                  </a:lnTo>
                  <a:lnTo>
                    <a:pt x="356341" y="16410"/>
                  </a:lnTo>
                  <a:lnTo>
                    <a:pt x="351891" y="21218"/>
                  </a:lnTo>
                  <a:lnTo>
                    <a:pt x="363368" y="20803"/>
                  </a:lnTo>
                  <a:lnTo>
                    <a:pt x="371971" y="20609"/>
                  </a:lnTo>
                  <a:lnTo>
                    <a:pt x="380570" y="20594"/>
                  </a:lnTo>
                  <a:lnTo>
                    <a:pt x="374721" y="20408"/>
                  </a:lnTo>
                  <a:lnTo>
                    <a:pt x="370300" y="15692"/>
                  </a:lnTo>
                  <a:lnTo>
                    <a:pt x="370666" y="4420"/>
                  </a:lnTo>
                  <a:lnTo>
                    <a:pt x="374793" y="551"/>
                  </a:lnTo>
                  <a:close/>
                </a:path>
                <a:path w="403225" h="35560">
                  <a:moveTo>
                    <a:pt x="381479" y="20604"/>
                  </a:moveTo>
                  <a:lnTo>
                    <a:pt x="382441" y="20671"/>
                  </a:lnTo>
                  <a:lnTo>
                    <a:pt x="382787" y="20723"/>
                  </a:lnTo>
                  <a:lnTo>
                    <a:pt x="381479" y="20604"/>
                  </a:lnTo>
                  <a:close/>
                </a:path>
                <a:path w="403225" h="35560">
                  <a:moveTo>
                    <a:pt x="390950" y="5843"/>
                  </a:moveTo>
                  <a:lnTo>
                    <a:pt x="384342" y="7322"/>
                  </a:lnTo>
                  <a:lnTo>
                    <a:pt x="380964" y="12647"/>
                  </a:lnTo>
                  <a:lnTo>
                    <a:pt x="382254" y="18383"/>
                  </a:lnTo>
                  <a:lnTo>
                    <a:pt x="382557" y="19523"/>
                  </a:lnTo>
                  <a:lnTo>
                    <a:pt x="382789" y="20069"/>
                  </a:lnTo>
                  <a:lnTo>
                    <a:pt x="382880" y="20620"/>
                  </a:lnTo>
                  <a:lnTo>
                    <a:pt x="386208" y="20659"/>
                  </a:lnTo>
                  <a:lnTo>
                    <a:pt x="390831" y="16141"/>
                  </a:lnTo>
                  <a:lnTo>
                    <a:pt x="390950" y="5843"/>
                  </a:lnTo>
                  <a:close/>
                </a:path>
                <a:path w="403225" h="35560">
                  <a:moveTo>
                    <a:pt x="395079" y="4918"/>
                  </a:moveTo>
                  <a:lnTo>
                    <a:pt x="390950" y="5843"/>
                  </a:lnTo>
                  <a:lnTo>
                    <a:pt x="390831" y="16141"/>
                  </a:lnTo>
                  <a:lnTo>
                    <a:pt x="386208" y="20659"/>
                  </a:lnTo>
                  <a:lnTo>
                    <a:pt x="401343" y="20659"/>
                  </a:lnTo>
                  <a:lnTo>
                    <a:pt x="402535" y="17978"/>
                  </a:lnTo>
                  <a:lnTo>
                    <a:pt x="400543" y="8911"/>
                  </a:lnTo>
                  <a:lnTo>
                    <a:pt x="399614" y="7795"/>
                  </a:lnTo>
                  <a:lnTo>
                    <a:pt x="395079" y="4918"/>
                  </a:lnTo>
                  <a:close/>
                </a:path>
                <a:path w="403225" h="35560">
                  <a:moveTo>
                    <a:pt x="375278" y="96"/>
                  </a:moveTo>
                  <a:lnTo>
                    <a:pt x="370666" y="4420"/>
                  </a:lnTo>
                  <a:lnTo>
                    <a:pt x="370300" y="15692"/>
                  </a:lnTo>
                  <a:lnTo>
                    <a:pt x="374721" y="20408"/>
                  </a:lnTo>
                  <a:lnTo>
                    <a:pt x="380499" y="20594"/>
                  </a:lnTo>
                  <a:lnTo>
                    <a:pt x="382880" y="20620"/>
                  </a:lnTo>
                  <a:lnTo>
                    <a:pt x="382789" y="20069"/>
                  </a:lnTo>
                  <a:lnTo>
                    <a:pt x="382557" y="19523"/>
                  </a:lnTo>
                  <a:lnTo>
                    <a:pt x="382163" y="17978"/>
                  </a:lnTo>
                  <a:lnTo>
                    <a:pt x="381181" y="13612"/>
                  </a:lnTo>
                  <a:lnTo>
                    <a:pt x="381154" y="12348"/>
                  </a:lnTo>
                  <a:lnTo>
                    <a:pt x="384342" y="7322"/>
                  </a:lnTo>
                  <a:lnTo>
                    <a:pt x="390924" y="5849"/>
                  </a:lnTo>
                  <a:lnTo>
                    <a:pt x="390932" y="4918"/>
                  </a:lnTo>
                  <a:lnTo>
                    <a:pt x="386772" y="572"/>
                  </a:lnTo>
                  <a:lnTo>
                    <a:pt x="385136" y="316"/>
                  </a:lnTo>
                  <a:lnTo>
                    <a:pt x="380955" y="180"/>
                  </a:lnTo>
                  <a:lnTo>
                    <a:pt x="375278" y="96"/>
                  </a:lnTo>
                  <a:close/>
                </a:path>
                <a:path w="403225" h="35560">
                  <a:moveTo>
                    <a:pt x="400543" y="8911"/>
                  </a:moveTo>
                  <a:lnTo>
                    <a:pt x="401594" y="13612"/>
                  </a:lnTo>
                  <a:lnTo>
                    <a:pt x="400596" y="8975"/>
                  </a:lnTo>
                  <a:close/>
                </a:path>
                <a:path w="403225" h="35560">
                  <a:moveTo>
                    <a:pt x="12091" y="10232"/>
                  </a:moveTo>
                  <a:lnTo>
                    <a:pt x="7383" y="11097"/>
                  </a:lnTo>
                  <a:lnTo>
                    <a:pt x="10626" y="10575"/>
                  </a:lnTo>
                  <a:lnTo>
                    <a:pt x="11855" y="10575"/>
                  </a:lnTo>
                  <a:lnTo>
                    <a:pt x="12091" y="10232"/>
                  </a:lnTo>
                  <a:close/>
                </a:path>
                <a:path w="403225" h="35560">
                  <a:moveTo>
                    <a:pt x="11855" y="10575"/>
                  </a:moveTo>
                  <a:lnTo>
                    <a:pt x="10626" y="10575"/>
                  </a:lnTo>
                  <a:lnTo>
                    <a:pt x="11505" y="11082"/>
                  </a:lnTo>
                  <a:lnTo>
                    <a:pt x="11855" y="10575"/>
                  </a:lnTo>
                  <a:close/>
                </a:path>
                <a:path w="403225" h="35560">
                  <a:moveTo>
                    <a:pt x="129284" y="6880"/>
                  </a:moveTo>
                  <a:lnTo>
                    <a:pt x="34356" y="8434"/>
                  </a:lnTo>
                  <a:lnTo>
                    <a:pt x="23065" y="8892"/>
                  </a:lnTo>
                  <a:lnTo>
                    <a:pt x="19372" y="8892"/>
                  </a:lnTo>
                  <a:lnTo>
                    <a:pt x="12091" y="10232"/>
                  </a:lnTo>
                  <a:lnTo>
                    <a:pt x="16493" y="9423"/>
                  </a:lnTo>
                  <a:lnTo>
                    <a:pt x="16873" y="9382"/>
                  </a:lnTo>
                  <a:lnTo>
                    <a:pt x="21347" y="9255"/>
                  </a:lnTo>
                  <a:lnTo>
                    <a:pt x="126963" y="9255"/>
                  </a:lnTo>
                  <a:lnTo>
                    <a:pt x="127318" y="8892"/>
                  </a:lnTo>
                  <a:lnTo>
                    <a:pt x="23065" y="8892"/>
                  </a:lnTo>
                  <a:lnTo>
                    <a:pt x="127342" y="8868"/>
                  </a:lnTo>
                  <a:lnTo>
                    <a:pt x="129284" y="6880"/>
                  </a:lnTo>
                  <a:close/>
                </a:path>
                <a:path w="403225" h="35560">
                  <a:moveTo>
                    <a:pt x="399614" y="7795"/>
                  </a:moveTo>
                  <a:lnTo>
                    <a:pt x="400543" y="8911"/>
                  </a:lnTo>
                  <a:lnTo>
                    <a:pt x="400436" y="8434"/>
                  </a:lnTo>
                  <a:lnTo>
                    <a:pt x="400337" y="8253"/>
                  </a:lnTo>
                  <a:lnTo>
                    <a:pt x="399614" y="7795"/>
                  </a:lnTo>
                  <a:close/>
                </a:path>
                <a:path w="403225" h="35560">
                  <a:moveTo>
                    <a:pt x="397042" y="4918"/>
                  </a:moveTo>
                  <a:lnTo>
                    <a:pt x="395079" y="4918"/>
                  </a:lnTo>
                  <a:lnTo>
                    <a:pt x="399614" y="7795"/>
                  </a:lnTo>
                  <a:lnTo>
                    <a:pt x="397355" y="5078"/>
                  </a:lnTo>
                  <a:lnTo>
                    <a:pt x="397042" y="4918"/>
                  </a:lnTo>
                  <a:close/>
                </a:path>
                <a:path w="403225" h="35560">
                  <a:moveTo>
                    <a:pt x="287754" y="3326"/>
                  </a:moveTo>
                  <a:lnTo>
                    <a:pt x="268073" y="4243"/>
                  </a:lnTo>
                  <a:lnTo>
                    <a:pt x="240159" y="5082"/>
                  </a:lnTo>
                  <a:lnTo>
                    <a:pt x="129284" y="6880"/>
                  </a:lnTo>
                  <a:lnTo>
                    <a:pt x="134560" y="6819"/>
                  </a:lnTo>
                  <a:lnTo>
                    <a:pt x="273671" y="6819"/>
                  </a:lnTo>
                  <a:lnTo>
                    <a:pt x="276292" y="3915"/>
                  </a:lnTo>
                  <a:lnTo>
                    <a:pt x="287761" y="3332"/>
                  </a:lnTo>
                  <a:close/>
                </a:path>
                <a:path w="403225" h="35560">
                  <a:moveTo>
                    <a:pt x="386772" y="572"/>
                  </a:moveTo>
                  <a:lnTo>
                    <a:pt x="390932" y="4918"/>
                  </a:lnTo>
                  <a:lnTo>
                    <a:pt x="390950" y="5843"/>
                  </a:lnTo>
                  <a:lnTo>
                    <a:pt x="395079" y="4918"/>
                  </a:lnTo>
                  <a:lnTo>
                    <a:pt x="397042" y="4918"/>
                  </a:lnTo>
                  <a:lnTo>
                    <a:pt x="389347" y="976"/>
                  </a:lnTo>
                  <a:lnTo>
                    <a:pt x="386772" y="572"/>
                  </a:lnTo>
                  <a:close/>
                </a:path>
                <a:path w="403225" h="35560">
                  <a:moveTo>
                    <a:pt x="372117" y="49"/>
                  </a:moveTo>
                  <a:lnTo>
                    <a:pt x="362673" y="181"/>
                  </a:lnTo>
                  <a:lnTo>
                    <a:pt x="339690" y="958"/>
                  </a:lnTo>
                  <a:lnTo>
                    <a:pt x="351106" y="551"/>
                  </a:lnTo>
                  <a:lnTo>
                    <a:pt x="374793" y="551"/>
                  </a:lnTo>
                  <a:lnTo>
                    <a:pt x="375278" y="96"/>
                  </a:lnTo>
                  <a:lnTo>
                    <a:pt x="372117" y="49"/>
                  </a:lnTo>
                  <a:close/>
                </a:path>
                <a:path w="403225" h="35560">
                  <a:moveTo>
                    <a:pt x="380955" y="180"/>
                  </a:moveTo>
                  <a:lnTo>
                    <a:pt x="385136" y="316"/>
                  </a:lnTo>
                  <a:lnTo>
                    <a:pt x="386772" y="572"/>
                  </a:lnTo>
                  <a:lnTo>
                    <a:pt x="386570" y="361"/>
                  </a:lnTo>
                  <a:lnTo>
                    <a:pt x="380955" y="180"/>
                  </a:lnTo>
                  <a:close/>
                </a:path>
                <a:path w="403225" h="35560">
                  <a:moveTo>
                    <a:pt x="375381" y="0"/>
                  </a:moveTo>
                  <a:lnTo>
                    <a:pt x="380955" y="180"/>
                  </a:lnTo>
                  <a:lnTo>
                    <a:pt x="3753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6345" y="3696377"/>
              <a:ext cx="854626" cy="2560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2579" y="366281"/>
            <a:ext cx="6391910" cy="495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50" spc="5">
                <a:solidFill>
                  <a:srgbClr val="000044"/>
                </a:solidFill>
                <a:latin typeface="Calibri"/>
                <a:cs typeface="Calibri"/>
              </a:rPr>
              <a:t>Nondeterministic</a:t>
            </a:r>
            <a:r>
              <a:rPr dirty="0" sz="3050" spc="5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3050">
                <a:solidFill>
                  <a:srgbClr val="000044"/>
                </a:solidFill>
                <a:latin typeface="Calibri"/>
                <a:cs typeface="Calibri"/>
              </a:rPr>
              <a:t>Finite</a:t>
            </a:r>
            <a:r>
              <a:rPr dirty="0" sz="3050" spc="1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3050">
                <a:solidFill>
                  <a:srgbClr val="000044"/>
                </a:solidFill>
                <a:latin typeface="Calibri"/>
                <a:cs typeface="Calibri"/>
              </a:rPr>
              <a:t>Automata </a:t>
            </a:r>
            <a:r>
              <a:rPr dirty="0" sz="3050" spc="-25">
                <a:solidFill>
                  <a:srgbClr val="000044"/>
                </a:solidFill>
                <a:latin typeface="Calibri"/>
                <a:cs typeface="Calibri"/>
              </a:rPr>
              <a:t>(NFA)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2147" y="1247665"/>
            <a:ext cx="1012825" cy="362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00" spc="-10" b="1">
                <a:latin typeface="Calibri"/>
                <a:cs typeface="Calibri"/>
              </a:rPr>
              <a:t>Example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8719" y="1866746"/>
            <a:ext cx="4015041" cy="264998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2528" y="4795273"/>
            <a:ext cx="203691" cy="238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13253" y="4858844"/>
            <a:ext cx="692632" cy="2629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22880" y="4872420"/>
            <a:ext cx="668642" cy="30634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63616" y="4921561"/>
            <a:ext cx="183846" cy="18415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191398" y="5075508"/>
            <a:ext cx="21590" cy="38100"/>
          </a:xfrm>
          <a:custGeom>
            <a:avLst/>
            <a:gdLst/>
            <a:ahLst/>
            <a:cxnLst/>
            <a:rect l="l" t="t" r="r" b="b"/>
            <a:pathLst>
              <a:path w="21589" h="38100">
                <a:moveTo>
                  <a:pt x="12388" y="0"/>
                </a:moveTo>
                <a:lnTo>
                  <a:pt x="9071" y="778"/>
                </a:lnTo>
                <a:lnTo>
                  <a:pt x="6225" y="5372"/>
                </a:lnTo>
                <a:lnTo>
                  <a:pt x="6492" y="8042"/>
                </a:lnTo>
                <a:lnTo>
                  <a:pt x="9288" y="11027"/>
                </a:lnTo>
                <a:lnTo>
                  <a:pt x="7162" y="20279"/>
                </a:lnTo>
                <a:lnTo>
                  <a:pt x="4109" y="25620"/>
                </a:lnTo>
                <a:lnTo>
                  <a:pt x="0" y="32631"/>
                </a:lnTo>
                <a:lnTo>
                  <a:pt x="685" y="35257"/>
                </a:lnTo>
                <a:lnTo>
                  <a:pt x="4503" y="37496"/>
                </a:lnTo>
                <a:lnTo>
                  <a:pt x="6769" y="37128"/>
                </a:lnTo>
                <a:lnTo>
                  <a:pt x="12739" y="30304"/>
                </a:lnTo>
                <a:lnTo>
                  <a:pt x="17418" y="24386"/>
                </a:lnTo>
                <a:lnTo>
                  <a:pt x="21362" y="11779"/>
                </a:lnTo>
                <a:lnTo>
                  <a:pt x="20476" y="5011"/>
                </a:lnTo>
                <a:lnTo>
                  <a:pt x="12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64144" y="4938378"/>
            <a:ext cx="99828" cy="16256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4543526" y="5080703"/>
            <a:ext cx="38100" cy="61594"/>
          </a:xfrm>
          <a:custGeom>
            <a:avLst/>
            <a:gdLst/>
            <a:ahLst/>
            <a:cxnLst/>
            <a:rect l="l" t="t" r="r" b="b"/>
            <a:pathLst>
              <a:path w="38100" h="61595">
                <a:moveTo>
                  <a:pt x="31136" y="0"/>
                </a:moveTo>
                <a:lnTo>
                  <a:pt x="28529" y="1220"/>
                </a:lnTo>
                <a:lnTo>
                  <a:pt x="27556" y="3571"/>
                </a:lnTo>
                <a:lnTo>
                  <a:pt x="21739" y="16639"/>
                </a:lnTo>
                <a:lnTo>
                  <a:pt x="15318" y="29431"/>
                </a:lnTo>
                <a:lnTo>
                  <a:pt x="8431" y="41984"/>
                </a:lnTo>
                <a:lnTo>
                  <a:pt x="1215" y="54334"/>
                </a:lnTo>
                <a:lnTo>
                  <a:pt x="0" y="56366"/>
                </a:lnTo>
                <a:lnTo>
                  <a:pt x="662" y="59001"/>
                </a:lnTo>
                <a:lnTo>
                  <a:pt x="4588" y="61349"/>
                </a:lnTo>
                <a:lnTo>
                  <a:pt x="7029" y="60862"/>
                </a:lnTo>
                <a:lnTo>
                  <a:pt x="8406" y="59001"/>
                </a:lnTo>
                <a:lnTo>
                  <a:pt x="31494" y="20843"/>
                </a:lnTo>
                <a:lnTo>
                  <a:pt x="37597" y="4328"/>
                </a:lnTo>
                <a:lnTo>
                  <a:pt x="36154" y="1570"/>
                </a:lnTo>
                <a:lnTo>
                  <a:pt x="311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736538" y="4974368"/>
            <a:ext cx="325157" cy="19074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10058" y="4887325"/>
            <a:ext cx="354196" cy="270578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5787373" y="5120353"/>
            <a:ext cx="50165" cy="45085"/>
          </a:xfrm>
          <a:custGeom>
            <a:avLst/>
            <a:gdLst/>
            <a:ahLst/>
            <a:cxnLst/>
            <a:rect l="l" t="t" r="r" b="b"/>
            <a:pathLst>
              <a:path w="50164" h="45085">
                <a:moveTo>
                  <a:pt x="44861" y="0"/>
                </a:moveTo>
                <a:lnTo>
                  <a:pt x="41747" y="275"/>
                </a:lnTo>
                <a:lnTo>
                  <a:pt x="39814" y="2283"/>
                </a:lnTo>
                <a:lnTo>
                  <a:pt x="30906" y="11211"/>
                </a:lnTo>
                <a:lnTo>
                  <a:pt x="21647" y="19844"/>
                </a:lnTo>
                <a:lnTo>
                  <a:pt x="12168" y="28091"/>
                </a:lnTo>
                <a:lnTo>
                  <a:pt x="2379" y="36046"/>
                </a:lnTo>
                <a:lnTo>
                  <a:pt x="353" y="37638"/>
                </a:lnTo>
                <a:lnTo>
                  <a:pt x="0" y="40575"/>
                </a:lnTo>
                <a:lnTo>
                  <a:pt x="2966" y="44349"/>
                </a:lnTo>
                <a:lnTo>
                  <a:pt x="5379" y="44888"/>
                </a:lnTo>
                <a:lnTo>
                  <a:pt x="7364" y="43889"/>
                </a:lnTo>
                <a:lnTo>
                  <a:pt x="39760" y="19813"/>
                </a:lnTo>
                <a:lnTo>
                  <a:pt x="50162" y="6939"/>
                </a:lnTo>
                <a:lnTo>
                  <a:pt x="49608" y="3448"/>
                </a:lnTo>
                <a:lnTo>
                  <a:pt x="44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52981" y="4836080"/>
            <a:ext cx="556207" cy="309855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6612613" y="5121772"/>
            <a:ext cx="26034" cy="20955"/>
          </a:xfrm>
          <a:custGeom>
            <a:avLst/>
            <a:gdLst/>
            <a:ahLst/>
            <a:cxnLst/>
            <a:rect l="l" t="t" r="r" b="b"/>
            <a:pathLst>
              <a:path w="26034" h="20954">
                <a:moveTo>
                  <a:pt x="4732" y="0"/>
                </a:moveTo>
                <a:lnTo>
                  <a:pt x="638" y="3011"/>
                </a:lnTo>
                <a:lnTo>
                  <a:pt x="0" y="5568"/>
                </a:lnTo>
                <a:lnTo>
                  <a:pt x="1061" y="7757"/>
                </a:lnTo>
                <a:lnTo>
                  <a:pt x="4762" y="13344"/>
                </a:lnTo>
                <a:lnTo>
                  <a:pt x="9789" y="17615"/>
                </a:lnTo>
                <a:lnTo>
                  <a:pt x="15814" y="20243"/>
                </a:lnTo>
                <a:lnTo>
                  <a:pt x="22547" y="20956"/>
                </a:lnTo>
                <a:lnTo>
                  <a:pt x="24433" y="20867"/>
                </a:lnTo>
                <a:lnTo>
                  <a:pt x="25887" y="19265"/>
                </a:lnTo>
                <a:lnTo>
                  <a:pt x="25736" y="16088"/>
                </a:lnTo>
                <a:lnTo>
                  <a:pt x="24952" y="14944"/>
                </a:lnTo>
                <a:lnTo>
                  <a:pt x="17967" y="11842"/>
                </a:lnTo>
                <a:lnTo>
                  <a:pt x="13169" y="7757"/>
                </a:lnTo>
                <a:lnTo>
                  <a:pt x="7809" y="468"/>
                </a:lnTo>
                <a:lnTo>
                  <a:pt x="47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718327" y="5118332"/>
            <a:ext cx="36830" cy="24765"/>
          </a:xfrm>
          <a:custGeom>
            <a:avLst/>
            <a:gdLst/>
            <a:ahLst/>
            <a:cxnLst/>
            <a:rect l="l" t="t" r="r" b="b"/>
            <a:pathLst>
              <a:path w="36829" h="24764">
                <a:moveTo>
                  <a:pt x="17843" y="0"/>
                </a:moveTo>
                <a:lnTo>
                  <a:pt x="3832" y="5758"/>
                </a:lnTo>
                <a:lnTo>
                  <a:pt x="54" y="12222"/>
                </a:lnTo>
                <a:lnTo>
                  <a:pt x="0" y="22353"/>
                </a:lnTo>
                <a:lnTo>
                  <a:pt x="2334" y="24712"/>
                </a:lnTo>
                <a:lnTo>
                  <a:pt x="7783" y="24740"/>
                </a:lnTo>
                <a:lnTo>
                  <a:pt x="9974" y="22915"/>
                </a:lnTo>
                <a:lnTo>
                  <a:pt x="10975" y="17299"/>
                </a:lnTo>
                <a:lnTo>
                  <a:pt x="12435" y="14754"/>
                </a:lnTo>
                <a:lnTo>
                  <a:pt x="20363" y="10850"/>
                </a:lnTo>
                <a:lnTo>
                  <a:pt x="35358" y="10850"/>
                </a:lnTo>
                <a:lnTo>
                  <a:pt x="36530" y="9823"/>
                </a:lnTo>
                <a:lnTo>
                  <a:pt x="36817" y="5459"/>
                </a:lnTo>
                <a:lnTo>
                  <a:pt x="35485" y="3619"/>
                </a:lnTo>
                <a:lnTo>
                  <a:pt x="26203" y="1236"/>
                </a:lnTo>
                <a:lnTo>
                  <a:pt x="17843" y="0"/>
                </a:lnTo>
                <a:close/>
              </a:path>
              <a:path w="36829" h="24764">
                <a:moveTo>
                  <a:pt x="35358" y="10850"/>
                </a:moveTo>
                <a:lnTo>
                  <a:pt x="20363" y="10850"/>
                </a:lnTo>
                <a:lnTo>
                  <a:pt x="26739" y="11078"/>
                </a:lnTo>
                <a:lnTo>
                  <a:pt x="34514" y="11590"/>
                </a:lnTo>
                <a:lnTo>
                  <a:pt x="35358" y="10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02466" y="5133198"/>
            <a:ext cx="29209" cy="24130"/>
          </a:xfrm>
          <a:custGeom>
            <a:avLst/>
            <a:gdLst/>
            <a:ahLst/>
            <a:cxnLst/>
            <a:rect l="l" t="t" r="r" b="b"/>
            <a:pathLst>
              <a:path w="29209" h="24129">
                <a:moveTo>
                  <a:pt x="5900" y="0"/>
                </a:moveTo>
                <a:lnTo>
                  <a:pt x="999" y="3157"/>
                </a:lnTo>
                <a:lnTo>
                  <a:pt x="0" y="5819"/>
                </a:lnTo>
                <a:lnTo>
                  <a:pt x="2156" y="13332"/>
                </a:lnTo>
                <a:lnTo>
                  <a:pt x="5246" y="17847"/>
                </a:lnTo>
                <a:lnTo>
                  <a:pt x="14187" y="23172"/>
                </a:lnTo>
                <a:lnTo>
                  <a:pt x="19452" y="23782"/>
                </a:lnTo>
                <a:lnTo>
                  <a:pt x="27138" y="22326"/>
                </a:lnTo>
                <a:lnTo>
                  <a:pt x="28910" y="19725"/>
                </a:lnTo>
                <a:lnTo>
                  <a:pt x="28040" y="15126"/>
                </a:lnTo>
                <a:lnTo>
                  <a:pt x="26610" y="13608"/>
                </a:lnTo>
                <a:lnTo>
                  <a:pt x="18997" y="11680"/>
                </a:lnTo>
                <a:lnTo>
                  <a:pt x="14493" y="8489"/>
                </a:lnTo>
                <a:lnTo>
                  <a:pt x="9530" y="787"/>
                </a:lnTo>
                <a:lnTo>
                  <a:pt x="5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63138" y="5401088"/>
            <a:ext cx="323125" cy="287019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2170935" y="5566907"/>
            <a:ext cx="19685" cy="20320"/>
          </a:xfrm>
          <a:custGeom>
            <a:avLst/>
            <a:gdLst/>
            <a:ahLst/>
            <a:cxnLst/>
            <a:rect l="l" t="t" r="r" b="b"/>
            <a:pathLst>
              <a:path w="19685" h="20320">
                <a:moveTo>
                  <a:pt x="11313" y="0"/>
                </a:moveTo>
                <a:lnTo>
                  <a:pt x="1725" y="4677"/>
                </a:lnTo>
                <a:lnTo>
                  <a:pt x="0" y="9692"/>
                </a:lnTo>
                <a:lnTo>
                  <a:pt x="4057" y="18007"/>
                </a:lnTo>
                <a:lnTo>
                  <a:pt x="9072" y="19733"/>
                </a:lnTo>
                <a:lnTo>
                  <a:pt x="17387" y="15676"/>
                </a:lnTo>
                <a:lnTo>
                  <a:pt x="19113" y="10661"/>
                </a:lnTo>
                <a:lnTo>
                  <a:pt x="16954" y="6236"/>
                </a:lnTo>
                <a:lnTo>
                  <a:pt x="16653" y="5727"/>
                </a:lnTo>
                <a:lnTo>
                  <a:pt x="13444" y="608"/>
                </a:lnTo>
                <a:lnTo>
                  <a:pt x="113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467136" y="5386346"/>
            <a:ext cx="429454" cy="17112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070563" y="5390927"/>
            <a:ext cx="691825" cy="20762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087786" y="6039789"/>
            <a:ext cx="349489" cy="13131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557057" y="5870985"/>
            <a:ext cx="383093" cy="43307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079126" y="5872750"/>
            <a:ext cx="395711" cy="27947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678856" y="5886722"/>
            <a:ext cx="341816" cy="41910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62810" y="5791363"/>
            <a:ext cx="359562" cy="371835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586645" y="5803479"/>
            <a:ext cx="426261" cy="49275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179981" y="5809792"/>
            <a:ext cx="433735" cy="33468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738399" y="5847131"/>
            <a:ext cx="356461" cy="41275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269377" y="5804548"/>
            <a:ext cx="422134" cy="32007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845761" y="5792823"/>
            <a:ext cx="488853" cy="55880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327990" y="6718205"/>
            <a:ext cx="209659" cy="26670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845132" y="6680651"/>
            <a:ext cx="394398" cy="35179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351443" y="6811657"/>
            <a:ext cx="299636" cy="163614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954994" y="6821648"/>
            <a:ext cx="667439" cy="266342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3946330" y="6796346"/>
            <a:ext cx="434975" cy="229870"/>
            <a:chOff x="3946330" y="6796346"/>
            <a:chExt cx="434975" cy="229870"/>
          </a:xfrm>
        </p:grpSpPr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946330" y="6796346"/>
              <a:ext cx="156189" cy="22957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142425" y="6867047"/>
              <a:ext cx="238422" cy="157765"/>
            </a:xfrm>
            <a:prstGeom prst="rect">
              <a:avLst/>
            </a:prstGeom>
          </p:spPr>
        </p:pic>
      </p:grpSp>
      <p:pic>
        <p:nvPicPr>
          <p:cNvPr id="40" name="object 40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617359" y="6803193"/>
            <a:ext cx="760940" cy="287487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5497485" y="6813430"/>
            <a:ext cx="741412" cy="30878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488798" y="6754823"/>
            <a:ext cx="227300" cy="272731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6884577" y="6722177"/>
            <a:ext cx="359804" cy="31588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7376683" y="6727023"/>
            <a:ext cx="342626" cy="298349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7917155" y="6735638"/>
            <a:ext cx="461078" cy="304383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8499392" y="6978663"/>
            <a:ext cx="31115" cy="13970"/>
          </a:xfrm>
          <a:custGeom>
            <a:avLst/>
            <a:gdLst/>
            <a:ahLst/>
            <a:cxnLst/>
            <a:rect l="l" t="t" r="r" b="b"/>
            <a:pathLst>
              <a:path w="31115" h="13970">
                <a:moveTo>
                  <a:pt x="23789" y="0"/>
                </a:moveTo>
                <a:lnTo>
                  <a:pt x="1652" y="855"/>
                </a:lnTo>
                <a:lnTo>
                  <a:pt x="0" y="2639"/>
                </a:lnTo>
                <a:lnTo>
                  <a:pt x="148" y="6496"/>
                </a:lnTo>
                <a:lnTo>
                  <a:pt x="1372" y="7971"/>
                </a:lnTo>
                <a:lnTo>
                  <a:pt x="3067" y="8356"/>
                </a:lnTo>
                <a:lnTo>
                  <a:pt x="25506" y="13461"/>
                </a:lnTo>
                <a:lnTo>
                  <a:pt x="28942" y="11299"/>
                </a:lnTo>
                <a:lnTo>
                  <a:pt x="30511" y="4396"/>
                </a:lnTo>
                <a:lnTo>
                  <a:pt x="28350" y="961"/>
                </a:lnTo>
                <a:lnTo>
                  <a:pt x="24350" y="52"/>
                </a:lnTo>
                <a:lnTo>
                  <a:pt x="23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711110" y="7010858"/>
            <a:ext cx="33655" cy="24130"/>
          </a:xfrm>
          <a:custGeom>
            <a:avLst/>
            <a:gdLst/>
            <a:ahLst/>
            <a:cxnLst/>
            <a:rect l="l" t="t" r="r" b="b"/>
            <a:pathLst>
              <a:path w="33654" h="24129">
                <a:moveTo>
                  <a:pt x="26873" y="0"/>
                </a:moveTo>
                <a:lnTo>
                  <a:pt x="16154" y="6900"/>
                </a:lnTo>
                <a:lnTo>
                  <a:pt x="11574" y="9082"/>
                </a:lnTo>
                <a:lnTo>
                  <a:pt x="9231" y="6636"/>
                </a:lnTo>
                <a:lnTo>
                  <a:pt x="5347" y="6553"/>
                </a:lnTo>
                <a:lnTo>
                  <a:pt x="2254" y="9519"/>
                </a:lnTo>
                <a:lnTo>
                  <a:pt x="1750" y="10276"/>
                </a:lnTo>
                <a:lnTo>
                  <a:pt x="0" y="14798"/>
                </a:lnTo>
                <a:lnTo>
                  <a:pt x="196" y="19167"/>
                </a:lnTo>
                <a:lnTo>
                  <a:pt x="6513" y="24030"/>
                </a:lnTo>
                <a:lnTo>
                  <a:pt x="10309" y="23689"/>
                </a:lnTo>
                <a:lnTo>
                  <a:pt x="20076" y="19559"/>
                </a:lnTo>
                <a:lnTo>
                  <a:pt x="25734" y="14265"/>
                </a:lnTo>
                <a:lnTo>
                  <a:pt x="30977" y="9615"/>
                </a:lnTo>
                <a:lnTo>
                  <a:pt x="33116" y="7716"/>
                </a:lnTo>
                <a:lnTo>
                  <a:pt x="33312" y="4442"/>
                </a:lnTo>
                <a:lnTo>
                  <a:pt x="29715" y="387"/>
                </a:lnTo>
                <a:lnTo>
                  <a:pt x="268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331" y="1231481"/>
            <a:ext cx="6391910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Nondeterministic</a:t>
            </a:r>
            <a:r>
              <a:rPr dirty="0" spc="55"/>
              <a:t> </a:t>
            </a:r>
            <a:r>
              <a:rPr dirty="0"/>
              <a:t>Finite</a:t>
            </a:r>
            <a:r>
              <a:rPr dirty="0" spc="15"/>
              <a:t> </a:t>
            </a:r>
            <a:r>
              <a:rPr dirty="0"/>
              <a:t>Automata </a:t>
            </a:r>
            <a:r>
              <a:rPr dirty="0" spc="-25"/>
              <a:t>(NFA)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5459" y="2219405"/>
            <a:ext cx="981710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20" b="1">
                <a:latin typeface="Calibri"/>
                <a:cs typeface="Calibri"/>
              </a:rPr>
              <a:t>Q</a:t>
            </a:r>
            <a:r>
              <a:rPr dirty="0" sz="1950" spc="20" b="1">
                <a:latin typeface="Calibri"/>
                <a:cs typeface="Calibri"/>
              </a:rPr>
              <a:t>ue</a:t>
            </a:r>
            <a:r>
              <a:rPr dirty="0" sz="1950" spc="-15" b="1">
                <a:latin typeface="Calibri"/>
                <a:cs typeface="Calibri"/>
              </a:rPr>
              <a:t>s</a:t>
            </a:r>
            <a:r>
              <a:rPr dirty="0" sz="1950" spc="15" b="1">
                <a:latin typeface="Calibri"/>
                <a:cs typeface="Calibri"/>
              </a:rPr>
              <a:t>tion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5459" y="4034700"/>
            <a:ext cx="171513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0">
                <a:latin typeface="Calibri"/>
                <a:cs typeface="Calibri"/>
              </a:rPr>
              <a:t>How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about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010?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0641" y="2656583"/>
            <a:ext cx="5115463" cy="10882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5247" y="5288022"/>
            <a:ext cx="230850" cy="35091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8734" y="5125681"/>
            <a:ext cx="485451" cy="3809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54052" y="5296468"/>
            <a:ext cx="231643" cy="3327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67177" y="4961675"/>
            <a:ext cx="601104" cy="45768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50320" y="5619805"/>
            <a:ext cx="504404" cy="39769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33268" y="4732492"/>
            <a:ext cx="221954" cy="32131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58806" y="4283191"/>
            <a:ext cx="572234" cy="54650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640246" y="4260391"/>
            <a:ext cx="255342" cy="31622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10883" y="5796781"/>
            <a:ext cx="342652" cy="34691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293399" y="6104893"/>
            <a:ext cx="481389" cy="38457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984061" y="6123451"/>
            <a:ext cx="268966" cy="31211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208504" y="5399386"/>
            <a:ext cx="646709" cy="47646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093288" y="5384531"/>
            <a:ext cx="267156" cy="30733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470315" y="5425162"/>
            <a:ext cx="475385" cy="12687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038639" y="5300533"/>
            <a:ext cx="467174" cy="4370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2859" y="1337741"/>
            <a:ext cx="8232140" cy="51689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35"/>
              </a:spcBef>
            </a:pPr>
            <a:r>
              <a:rPr dirty="0" sz="1950" spc="5">
                <a:latin typeface="Calibri"/>
                <a:cs typeface="Calibri"/>
              </a:rPr>
              <a:t>For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any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alphabet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Σ</a:t>
            </a:r>
            <a:r>
              <a:rPr dirty="0" sz="1950" spc="10" i="1">
                <a:latin typeface="Times New Roman"/>
                <a:cs typeface="Times New Roman"/>
              </a:rPr>
              <a:t>,</a:t>
            </a:r>
            <a:r>
              <a:rPr dirty="0" sz="1950" spc="5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Calibri"/>
                <a:cs typeface="Calibri"/>
              </a:rPr>
              <a:t>we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define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Σ</a:t>
            </a:r>
            <a:r>
              <a:rPr dirty="0" baseline="-21367" sz="1950" spc="15" i="1">
                <a:latin typeface="Times New Roman"/>
                <a:cs typeface="Times New Roman"/>
              </a:rPr>
              <a:t>ϵ</a:t>
            </a:r>
            <a:r>
              <a:rPr dirty="0" baseline="-21367" sz="1950" spc="270" i="1">
                <a:latin typeface="Times New Roman"/>
                <a:cs typeface="Times New Roman"/>
              </a:rPr>
              <a:t> </a:t>
            </a:r>
            <a:r>
              <a:rPr dirty="0" sz="1950">
                <a:latin typeface="Calibri"/>
                <a:cs typeface="Calibri"/>
              </a:rPr>
              <a:t>to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be the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set: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Calibri"/>
              <a:cs typeface="Calibri"/>
            </a:endParaRPr>
          </a:p>
          <a:p>
            <a:pPr algn="ctr" marL="906780">
              <a:lnSpc>
                <a:spcPct val="100000"/>
              </a:lnSpc>
            </a:pPr>
            <a:r>
              <a:rPr dirty="0" sz="1950" spc="10">
                <a:latin typeface="Times New Roman"/>
                <a:cs typeface="Times New Roman"/>
              </a:rPr>
              <a:t>Σ</a:t>
            </a:r>
            <a:r>
              <a:rPr dirty="0" baseline="-21367" sz="1950" spc="15">
                <a:latin typeface="Times New Roman"/>
                <a:cs typeface="Times New Roman"/>
              </a:rPr>
              <a:t>ϵ</a:t>
            </a:r>
            <a:r>
              <a:rPr dirty="0" baseline="-21367" sz="1950" spc="187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=</a:t>
            </a:r>
            <a:r>
              <a:rPr dirty="0" sz="1950" spc="-60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Σ</a:t>
            </a:r>
            <a:r>
              <a:rPr dirty="0" sz="1950" spc="-5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Microsoft YaHei"/>
                <a:cs typeface="Microsoft YaHei"/>
              </a:rPr>
              <a:t>∪</a:t>
            </a:r>
            <a:r>
              <a:rPr dirty="0" sz="1950" spc="-130">
                <a:latin typeface="Microsoft YaHei"/>
                <a:cs typeface="Microsoft YaHei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{</a:t>
            </a:r>
            <a:r>
              <a:rPr dirty="0" sz="1950" spc="10" i="1">
                <a:latin typeface="Times New Roman"/>
                <a:cs typeface="Times New Roman"/>
              </a:rPr>
              <a:t>ϵ</a:t>
            </a:r>
            <a:r>
              <a:rPr dirty="0" sz="1950" spc="10">
                <a:latin typeface="Times New Roman"/>
                <a:cs typeface="Times New Roman"/>
              </a:rPr>
              <a:t>}</a:t>
            </a:r>
            <a:endParaRPr sz="19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2425"/>
              </a:spcBef>
            </a:pPr>
            <a:r>
              <a:rPr dirty="0" sz="1950">
                <a:latin typeface="Calibri"/>
                <a:cs typeface="Calibri"/>
              </a:rPr>
              <a:t>Recall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 </a:t>
            </a:r>
            <a:r>
              <a:rPr dirty="0" sz="1950" spc="10">
                <a:latin typeface="Calibri"/>
                <a:cs typeface="Calibri"/>
              </a:rPr>
              <a:t>notion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power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set:</a:t>
            </a:r>
            <a:r>
              <a:rPr dirty="0" sz="1950" spc="5">
                <a:latin typeface="Calibri"/>
                <a:cs typeface="Calibri"/>
              </a:rPr>
              <a:t> For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any </a:t>
            </a:r>
            <a:r>
              <a:rPr dirty="0" sz="1950" spc="10">
                <a:latin typeface="Calibri"/>
                <a:cs typeface="Calibri"/>
              </a:rPr>
              <a:t>set</a:t>
            </a:r>
            <a:r>
              <a:rPr dirty="0" sz="1950" spc="-35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sz="1950" spc="10">
                <a:latin typeface="Calibri"/>
                <a:cs typeface="Calibri"/>
              </a:rPr>
              <a:t>,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power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set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sz="1950" spc="10">
                <a:latin typeface="Calibri"/>
                <a:cs typeface="Calibri"/>
              </a:rPr>
              <a:t>, denoted</a:t>
            </a:r>
            <a:r>
              <a:rPr dirty="0" sz="1950" spc="4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by</a:t>
            </a:r>
            <a:endParaRPr sz="195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40"/>
              </a:spcBef>
            </a:pPr>
            <a:r>
              <a:rPr dirty="0" sz="1950" spc="15" i="1">
                <a:latin typeface="Times New Roman"/>
                <a:cs typeface="Times New Roman"/>
              </a:rPr>
              <a:t>P</a:t>
            </a:r>
            <a:r>
              <a:rPr dirty="0" sz="1950" spc="15">
                <a:latin typeface="Times New Roman"/>
                <a:cs typeface="Times New Roman"/>
              </a:rPr>
              <a:t>(</a:t>
            </a:r>
            <a:r>
              <a:rPr dirty="0" sz="1950" spc="15" i="1">
                <a:latin typeface="Times New Roman"/>
                <a:cs typeface="Times New Roman"/>
              </a:rPr>
              <a:t>Q</a:t>
            </a:r>
            <a:r>
              <a:rPr dirty="0" sz="1950" spc="15">
                <a:latin typeface="Times New Roman"/>
                <a:cs typeface="Times New Roman"/>
              </a:rPr>
              <a:t>)</a:t>
            </a:r>
            <a:r>
              <a:rPr dirty="0" sz="1950" spc="15" i="1">
                <a:latin typeface="Times New Roman"/>
                <a:cs typeface="Times New Roman"/>
              </a:rPr>
              <a:t>,</a:t>
            </a:r>
            <a:r>
              <a:rPr dirty="0" sz="1950" spc="-5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6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set</a:t>
            </a:r>
            <a:r>
              <a:rPr dirty="0" sz="1950" spc="-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all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subsets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sz="1950" spc="10">
                <a:latin typeface="Calibri"/>
                <a:cs typeface="Calibri"/>
              </a:rPr>
              <a:t>: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alibri"/>
              <a:cs typeface="Calibri"/>
            </a:endParaRPr>
          </a:p>
          <a:p>
            <a:pPr algn="ctr" marL="886460">
              <a:lnSpc>
                <a:spcPct val="100000"/>
              </a:lnSpc>
            </a:pPr>
            <a:r>
              <a:rPr dirty="0" sz="1950" spc="15" i="1">
                <a:latin typeface="Times New Roman"/>
                <a:cs typeface="Times New Roman"/>
              </a:rPr>
              <a:t>P</a:t>
            </a:r>
            <a:r>
              <a:rPr dirty="0" sz="1950" spc="15">
                <a:latin typeface="Times New Roman"/>
                <a:cs typeface="Times New Roman"/>
              </a:rPr>
              <a:t>(</a:t>
            </a:r>
            <a:r>
              <a:rPr dirty="0" sz="1950" spc="15" i="1">
                <a:latin typeface="Times New Roman"/>
                <a:cs typeface="Times New Roman"/>
              </a:rPr>
              <a:t>Q</a:t>
            </a:r>
            <a:r>
              <a:rPr dirty="0" sz="1950" spc="15">
                <a:latin typeface="Times New Roman"/>
                <a:cs typeface="Times New Roman"/>
              </a:rPr>
              <a:t>)</a:t>
            </a:r>
            <a:r>
              <a:rPr dirty="0" sz="1950" spc="-10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=</a:t>
            </a:r>
            <a:r>
              <a:rPr dirty="0" sz="1950" spc="-10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{</a:t>
            </a:r>
            <a:r>
              <a:rPr dirty="0" sz="1950" spc="15" i="1">
                <a:latin typeface="Times New Roman"/>
                <a:cs typeface="Times New Roman"/>
              </a:rPr>
              <a:t>R</a:t>
            </a:r>
            <a:r>
              <a:rPr dirty="0" sz="1950" spc="-5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:</a:t>
            </a:r>
            <a:r>
              <a:rPr dirty="0" sz="1950" spc="-5">
                <a:latin typeface="Times New Roman"/>
                <a:cs typeface="Times New Roman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R</a:t>
            </a:r>
            <a:r>
              <a:rPr dirty="0" sz="1950" spc="-5" i="1">
                <a:latin typeface="Times New Roman"/>
                <a:cs typeface="Times New Roman"/>
              </a:rPr>
              <a:t> </a:t>
            </a:r>
            <a:r>
              <a:rPr dirty="0" sz="1950" spc="25">
                <a:latin typeface="Cambria Math"/>
                <a:cs typeface="Cambria Math"/>
              </a:rPr>
              <a:t>⊆</a:t>
            </a:r>
            <a:r>
              <a:rPr dirty="0" sz="1950" spc="20">
                <a:latin typeface="Cambria Math"/>
                <a:cs typeface="Cambria Math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Q}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88900" marR="553720">
              <a:lnSpc>
                <a:spcPct val="101200"/>
              </a:lnSpc>
            </a:pPr>
            <a:r>
              <a:rPr dirty="0" sz="1950" spc="15">
                <a:latin typeface="Calibri"/>
                <a:cs typeface="Calibri"/>
              </a:rPr>
              <a:t>A </a:t>
            </a:r>
            <a:r>
              <a:rPr dirty="0" sz="1950" spc="5" b="1">
                <a:latin typeface="Calibri"/>
                <a:cs typeface="Calibri"/>
              </a:rPr>
              <a:t>nondeterministic finite </a:t>
            </a:r>
            <a:r>
              <a:rPr dirty="0" sz="1950" spc="10" b="1">
                <a:latin typeface="Calibri"/>
                <a:cs typeface="Calibri"/>
              </a:rPr>
              <a:t>automaton </a:t>
            </a:r>
            <a:r>
              <a:rPr dirty="0" sz="1950" spc="-10">
                <a:latin typeface="Calibri"/>
                <a:cs typeface="Calibri"/>
              </a:rPr>
              <a:t>(NFA) </a:t>
            </a:r>
            <a:r>
              <a:rPr dirty="0" sz="1950" spc="5">
                <a:latin typeface="Calibri"/>
                <a:cs typeface="Calibri"/>
              </a:rPr>
              <a:t>is </a:t>
            </a:r>
            <a:r>
              <a:rPr dirty="0" sz="1950" spc="15">
                <a:latin typeface="Calibri"/>
                <a:cs typeface="Calibri"/>
              </a:rPr>
              <a:t>a </a:t>
            </a:r>
            <a:r>
              <a:rPr dirty="0" u="heavy" sz="1950" spc="15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5-tuple </a:t>
            </a:r>
            <a:r>
              <a:rPr dirty="0" u="heavy" sz="1950" spc="30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M </a:t>
            </a:r>
            <a:r>
              <a:rPr dirty="0" u="heavy" sz="1950" spc="15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= </a:t>
            </a:r>
            <a:r>
              <a:rPr dirty="0" u="heavy" sz="1950" spc="1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(</a:t>
            </a:r>
            <a:r>
              <a:rPr dirty="0" u="heavy" sz="1950" spc="10" i="1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Q, </a:t>
            </a:r>
            <a:r>
              <a:rPr dirty="0" u="heavy" sz="1950" spc="10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Σ</a:t>
            </a:r>
            <a:r>
              <a:rPr dirty="0" u="heavy" sz="1950" spc="10" i="1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, δ, q, </a:t>
            </a:r>
            <a:r>
              <a:rPr dirty="0" u="heavy" sz="1950" spc="5" i="1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sz="1950" spc="5">
                <a:latin typeface="Calibri"/>
                <a:cs typeface="Calibri"/>
              </a:rPr>
              <a:t>), </a:t>
            </a:r>
            <a:r>
              <a:rPr dirty="0" sz="1950" spc="-4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where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alibri"/>
              <a:cs typeface="Calibri"/>
            </a:endParaRPr>
          </a:p>
          <a:p>
            <a:pPr marL="593090" indent="-504825">
              <a:lnSpc>
                <a:spcPct val="100000"/>
              </a:lnSpc>
              <a:buAutoNum type="arabicPeriod"/>
              <a:tabLst>
                <a:tab pos="593090" algn="l"/>
                <a:tab pos="593725" algn="l"/>
              </a:tabLst>
            </a:pPr>
            <a:r>
              <a:rPr dirty="0" sz="1950" spc="20" i="1">
                <a:latin typeface="Times New Roman"/>
                <a:cs typeface="Times New Roman"/>
              </a:rPr>
              <a:t>Q</a:t>
            </a:r>
            <a:r>
              <a:rPr dirty="0" sz="1950" spc="-40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is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>
                <a:latin typeface="Calibri"/>
                <a:cs typeface="Calibri"/>
              </a:rPr>
              <a:t> finite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set</a:t>
            </a:r>
            <a:r>
              <a:rPr dirty="0" sz="1950" spc="-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b="1">
                <a:latin typeface="Calibri"/>
                <a:cs typeface="Calibri"/>
              </a:rPr>
              <a:t>states</a:t>
            </a:r>
            <a:r>
              <a:rPr dirty="0" sz="1950">
                <a:latin typeface="Calibri"/>
                <a:cs typeface="Calibri"/>
              </a:rPr>
              <a:t>,</a:t>
            </a:r>
            <a:endParaRPr sz="1950">
              <a:latin typeface="Calibri"/>
              <a:cs typeface="Calibri"/>
            </a:endParaRPr>
          </a:p>
          <a:p>
            <a:pPr marL="593090" indent="-504825">
              <a:lnSpc>
                <a:spcPct val="100000"/>
              </a:lnSpc>
              <a:spcBef>
                <a:spcPts val="40"/>
              </a:spcBef>
              <a:buAutoNum type="arabicPeriod"/>
              <a:tabLst>
                <a:tab pos="593090" algn="l"/>
                <a:tab pos="593725" algn="l"/>
              </a:tabLst>
            </a:pPr>
            <a:r>
              <a:rPr dirty="0" sz="1950" spc="20" i="1">
                <a:latin typeface="Times New Roman"/>
                <a:cs typeface="Times New Roman"/>
              </a:rPr>
              <a:t>Σ</a:t>
            </a:r>
            <a:r>
              <a:rPr dirty="0" sz="1950" spc="-30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is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finite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set of</a:t>
            </a:r>
            <a:r>
              <a:rPr dirty="0" sz="1950" spc="5">
                <a:latin typeface="Calibri"/>
                <a:cs typeface="Calibri"/>
              </a:rPr>
              <a:t> symbols, called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 </a:t>
            </a:r>
            <a:r>
              <a:rPr dirty="0" sz="1950" spc="15" b="1">
                <a:latin typeface="Calibri"/>
                <a:cs typeface="Calibri"/>
              </a:rPr>
              <a:t>alphabet</a:t>
            </a:r>
            <a:r>
              <a:rPr dirty="0" sz="1950" spc="-15" b="1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automaton,</a:t>
            </a:r>
            <a:endParaRPr sz="1950">
              <a:latin typeface="Calibri"/>
              <a:cs typeface="Calibri"/>
            </a:endParaRPr>
          </a:p>
          <a:p>
            <a:pPr marL="593090" indent="-504825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593090" algn="l"/>
                <a:tab pos="593725" algn="l"/>
              </a:tabLst>
            </a:pPr>
            <a:r>
              <a:rPr dirty="0" sz="1950" spc="15" i="1">
                <a:latin typeface="Times New Roman"/>
                <a:cs typeface="Times New Roman"/>
              </a:rPr>
              <a:t>δ</a:t>
            </a:r>
            <a:r>
              <a:rPr dirty="0" sz="1950" spc="-35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: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Q</a:t>
            </a:r>
            <a:r>
              <a:rPr dirty="0" sz="1950" spc="-30" i="1">
                <a:latin typeface="Times New Roman"/>
                <a:cs typeface="Times New Roman"/>
              </a:rPr>
              <a:t> </a:t>
            </a:r>
            <a:r>
              <a:rPr dirty="0" sz="1300" spc="20">
                <a:latin typeface="SimSun"/>
                <a:cs typeface="SimSun"/>
              </a:rPr>
              <a:t>×</a:t>
            </a:r>
            <a:r>
              <a:rPr dirty="0" sz="1300" spc="-204">
                <a:latin typeface="SimSun"/>
                <a:cs typeface="SimSu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Σ</a:t>
            </a:r>
            <a:r>
              <a:rPr dirty="0" baseline="-21367" sz="1950" spc="15">
                <a:latin typeface="Times New Roman"/>
                <a:cs typeface="Times New Roman"/>
              </a:rPr>
              <a:t>ϵ</a:t>
            </a:r>
            <a:r>
              <a:rPr dirty="0" baseline="-21367" sz="1950" spc="209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Times New Roman"/>
                <a:cs typeface="Times New Roman"/>
              </a:rPr>
              <a:t>→</a:t>
            </a:r>
            <a:r>
              <a:rPr dirty="0" sz="1950" spc="-40">
                <a:latin typeface="Times New Roman"/>
                <a:cs typeface="Times New Roman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P</a:t>
            </a:r>
            <a:r>
              <a:rPr dirty="0" sz="1950" spc="15">
                <a:latin typeface="Times New Roman"/>
                <a:cs typeface="Times New Roman"/>
              </a:rPr>
              <a:t>(</a:t>
            </a:r>
            <a:r>
              <a:rPr dirty="0" sz="1950" spc="15" i="1">
                <a:latin typeface="Times New Roman"/>
                <a:cs typeface="Times New Roman"/>
              </a:rPr>
              <a:t>Q</a:t>
            </a:r>
            <a:r>
              <a:rPr dirty="0" sz="1950" spc="15">
                <a:latin typeface="Times New Roman"/>
                <a:cs typeface="Times New Roman"/>
              </a:rPr>
              <a:t>)</a:t>
            </a:r>
            <a:r>
              <a:rPr dirty="0" sz="1950" spc="-2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function,</a:t>
            </a:r>
            <a:r>
              <a:rPr dirty="0" sz="1950" spc="4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called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45">
                <a:latin typeface="Calibri"/>
                <a:cs typeface="Calibri"/>
              </a:rPr>
              <a:t> </a:t>
            </a:r>
            <a:r>
              <a:rPr dirty="0" sz="1950" spc="5" b="1">
                <a:latin typeface="Calibri"/>
                <a:cs typeface="Calibri"/>
              </a:rPr>
              <a:t>transition</a:t>
            </a:r>
            <a:r>
              <a:rPr dirty="0" sz="1950" b="1">
                <a:latin typeface="Calibri"/>
                <a:cs typeface="Calibri"/>
              </a:rPr>
              <a:t> </a:t>
            </a:r>
            <a:r>
              <a:rPr dirty="0" sz="1950" spc="10" b="1">
                <a:latin typeface="Calibri"/>
                <a:cs typeface="Calibri"/>
              </a:rPr>
              <a:t>function</a:t>
            </a:r>
            <a:r>
              <a:rPr dirty="0" sz="1950" spc="10">
                <a:latin typeface="Calibri"/>
                <a:cs typeface="Calibri"/>
              </a:rPr>
              <a:t>,</a:t>
            </a:r>
            <a:endParaRPr sz="1950">
              <a:latin typeface="Calibri"/>
              <a:cs typeface="Calibri"/>
            </a:endParaRPr>
          </a:p>
          <a:p>
            <a:pPr marL="593090" indent="-504825">
              <a:lnSpc>
                <a:spcPct val="100000"/>
              </a:lnSpc>
              <a:spcBef>
                <a:spcPts val="70"/>
              </a:spcBef>
              <a:buAutoNum type="arabicPeriod"/>
              <a:tabLst>
                <a:tab pos="593090" algn="l"/>
                <a:tab pos="593725" algn="l"/>
              </a:tabLst>
            </a:pPr>
            <a:r>
              <a:rPr dirty="0" sz="1950" spc="15" i="1">
                <a:latin typeface="Times New Roman"/>
                <a:cs typeface="Times New Roman"/>
              </a:rPr>
              <a:t>q</a:t>
            </a:r>
            <a:r>
              <a:rPr dirty="0" sz="1950" spc="15" i="1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SimSun"/>
                <a:cs typeface="SimSun"/>
              </a:rPr>
              <a:t>∈</a:t>
            </a:r>
            <a:r>
              <a:rPr dirty="0" sz="1950" spc="-515">
                <a:latin typeface="SimSun"/>
                <a:cs typeface="SimSun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Q</a:t>
            </a:r>
            <a:r>
              <a:rPr dirty="0" sz="1950" spc="10" i="1">
                <a:latin typeface="Times New Roman"/>
                <a:cs typeface="Times New Roman"/>
              </a:rPr>
              <a:t> </a:t>
            </a:r>
            <a:r>
              <a:rPr dirty="0" sz="1950">
                <a:latin typeface="Calibri"/>
                <a:cs typeface="Calibri"/>
              </a:rPr>
              <a:t>i</a:t>
            </a:r>
            <a:r>
              <a:rPr dirty="0" sz="1950" spc="10">
                <a:latin typeface="Calibri"/>
                <a:cs typeface="Calibri"/>
              </a:rPr>
              <a:t>s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c</a:t>
            </a:r>
            <a:r>
              <a:rPr dirty="0" sz="1950" spc="10">
                <a:latin typeface="Calibri"/>
                <a:cs typeface="Calibri"/>
              </a:rPr>
              <a:t>al</a:t>
            </a:r>
            <a:r>
              <a:rPr dirty="0" sz="1950" spc="-10">
                <a:latin typeface="Calibri"/>
                <a:cs typeface="Calibri"/>
              </a:rPr>
              <a:t>l</a:t>
            </a:r>
            <a:r>
              <a:rPr dirty="0" sz="1950" spc="15">
                <a:latin typeface="Calibri"/>
                <a:cs typeface="Calibri"/>
              </a:rPr>
              <a:t>ed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5" b="1">
                <a:latin typeface="Calibri"/>
                <a:cs typeface="Calibri"/>
              </a:rPr>
              <a:t>i</a:t>
            </a:r>
            <a:r>
              <a:rPr dirty="0" sz="1950" spc="20" b="1">
                <a:latin typeface="Calibri"/>
                <a:cs typeface="Calibri"/>
              </a:rPr>
              <a:t>n</a:t>
            </a:r>
            <a:r>
              <a:rPr dirty="0" sz="1950" spc="10" b="1">
                <a:latin typeface="Calibri"/>
                <a:cs typeface="Calibri"/>
              </a:rPr>
              <a:t>itial</a:t>
            </a:r>
            <a:r>
              <a:rPr dirty="0" sz="1950" spc="-50" b="1">
                <a:latin typeface="Calibri"/>
                <a:cs typeface="Calibri"/>
              </a:rPr>
              <a:t>/</a:t>
            </a:r>
            <a:r>
              <a:rPr dirty="0" sz="1950" spc="-15" b="1">
                <a:latin typeface="Calibri"/>
                <a:cs typeface="Calibri"/>
              </a:rPr>
              <a:t>s</a:t>
            </a:r>
            <a:r>
              <a:rPr dirty="0" sz="1950" spc="-5" b="1">
                <a:latin typeface="Calibri"/>
                <a:cs typeface="Calibri"/>
              </a:rPr>
              <a:t>t</a:t>
            </a:r>
            <a:r>
              <a:rPr dirty="0" sz="1950" spc="10" b="1">
                <a:latin typeface="Calibri"/>
                <a:cs typeface="Calibri"/>
              </a:rPr>
              <a:t>art</a:t>
            </a:r>
            <a:r>
              <a:rPr dirty="0" sz="1950" spc="-35" b="1">
                <a:latin typeface="Calibri"/>
                <a:cs typeface="Calibri"/>
              </a:rPr>
              <a:t> </a:t>
            </a:r>
            <a:r>
              <a:rPr dirty="0" sz="1950" spc="-15" b="1">
                <a:latin typeface="Calibri"/>
                <a:cs typeface="Calibri"/>
              </a:rPr>
              <a:t>s</a:t>
            </a:r>
            <a:r>
              <a:rPr dirty="0" sz="1950" spc="-5" b="1">
                <a:latin typeface="Calibri"/>
                <a:cs typeface="Calibri"/>
              </a:rPr>
              <a:t>ta</a:t>
            </a:r>
            <a:r>
              <a:rPr dirty="0" sz="1950" spc="-20" b="1">
                <a:latin typeface="Calibri"/>
                <a:cs typeface="Calibri"/>
              </a:rPr>
              <a:t>t</a:t>
            </a:r>
            <a:r>
              <a:rPr dirty="0" sz="1950" spc="15" b="1">
                <a:latin typeface="Calibri"/>
                <a:cs typeface="Calibri"/>
              </a:rPr>
              <a:t>e</a:t>
            </a:r>
            <a:r>
              <a:rPr dirty="0" sz="1950" spc="5">
                <a:latin typeface="Calibri"/>
                <a:cs typeface="Calibri"/>
              </a:rPr>
              <a:t>,</a:t>
            </a:r>
            <a:endParaRPr sz="1950">
              <a:latin typeface="Calibri"/>
              <a:cs typeface="Calibri"/>
            </a:endParaRPr>
          </a:p>
          <a:p>
            <a:pPr marL="593090" indent="-50482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93090" algn="l"/>
                <a:tab pos="593725" algn="l"/>
              </a:tabLst>
            </a:pPr>
            <a:r>
              <a:rPr dirty="0" sz="1950" spc="20" i="1">
                <a:latin typeface="Times New Roman"/>
                <a:cs typeface="Times New Roman"/>
              </a:rPr>
              <a:t>F</a:t>
            </a:r>
            <a:r>
              <a:rPr dirty="0" sz="1950" spc="5" i="1">
                <a:latin typeface="Times New Roman"/>
                <a:cs typeface="Times New Roman"/>
              </a:rPr>
              <a:t> </a:t>
            </a:r>
            <a:r>
              <a:rPr dirty="0" sz="1950" spc="25">
                <a:latin typeface="Cambria Math"/>
                <a:cs typeface="Cambria Math"/>
              </a:rPr>
              <a:t>⊆</a:t>
            </a:r>
            <a:r>
              <a:rPr dirty="0" sz="1950" spc="70">
                <a:latin typeface="Cambria Math"/>
                <a:cs typeface="Cambria Math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Q</a:t>
            </a:r>
            <a:r>
              <a:rPr dirty="0" sz="1950" spc="420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set</a:t>
            </a:r>
            <a:r>
              <a:rPr dirty="0" sz="1950" spc="-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 spc="10" b="1">
                <a:latin typeface="Calibri"/>
                <a:cs typeface="Calibri"/>
              </a:rPr>
              <a:t>accepting/terminal</a:t>
            </a:r>
            <a:r>
              <a:rPr dirty="0" sz="1950" spc="-10" b="1">
                <a:latin typeface="Calibri"/>
                <a:cs typeface="Calibri"/>
              </a:rPr>
              <a:t> </a:t>
            </a:r>
            <a:r>
              <a:rPr dirty="0" sz="1950" spc="-5" b="1">
                <a:latin typeface="Calibri"/>
                <a:cs typeface="Calibri"/>
              </a:rPr>
              <a:t>states</a:t>
            </a:r>
            <a:r>
              <a:rPr dirty="0" sz="1950" spc="-5">
                <a:latin typeface="Calibri"/>
                <a:cs typeface="Calibri"/>
              </a:rPr>
              <a:t>.</a:t>
            </a:r>
            <a:endParaRPr sz="19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6000" y="7328154"/>
            <a:ext cx="10080625" cy="232410"/>
            <a:chOff x="306000" y="7328154"/>
            <a:chExt cx="10080625" cy="2324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00" y="7328154"/>
              <a:ext cx="10080000" cy="268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000" y="7355039"/>
              <a:ext cx="10080000" cy="2049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6000" y="7355039"/>
              <a:ext cx="10080625" cy="0"/>
            </a:xfrm>
            <a:custGeom>
              <a:avLst/>
              <a:gdLst/>
              <a:ahLst/>
              <a:cxnLst/>
              <a:rect l="l" t="t" r="r" b="b"/>
              <a:pathLst>
                <a:path w="10080625" h="0">
                  <a:moveTo>
                    <a:pt x="10080000" y="0"/>
                  </a:moveTo>
                  <a:lnTo>
                    <a:pt x="0" y="0"/>
                  </a:lnTo>
                </a:path>
              </a:pathLst>
            </a:custGeom>
            <a:ln w="104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01440" y="6535200"/>
            <a:ext cx="393119" cy="49055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05027" y="411641"/>
            <a:ext cx="3931920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Formal Definition</a:t>
            </a:r>
            <a:r>
              <a:rPr dirty="0" spc="45"/>
              <a:t> </a:t>
            </a:r>
            <a:r>
              <a:rPr dirty="0" spc="10"/>
              <a:t>of</a:t>
            </a:r>
            <a:r>
              <a:rPr dirty="0" spc="-5"/>
              <a:t> </a:t>
            </a:r>
            <a:r>
              <a:rPr dirty="0" spc="-45"/>
              <a:t>NFA</a:t>
            </a:r>
          </a:p>
        </p:txBody>
      </p:sp>
      <p:sp>
        <p:nvSpPr>
          <p:cNvPr id="9" name="object 9"/>
          <p:cNvSpPr/>
          <p:nvPr/>
        </p:nvSpPr>
        <p:spPr>
          <a:xfrm>
            <a:off x="4604680" y="2350841"/>
            <a:ext cx="1377315" cy="0"/>
          </a:xfrm>
          <a:custGeom>
            <a:avLst/>
            <a:gdLst/>
            <a:ahLst/>
            <a:cxnLst/>
            <a:rect l="l" t="t" r="r" b="b"/>
            <a:pathLst>
              <a:path w="1377314" h="0">
                <a:moveTo>
                  <a:pt x="0" y="0"/>
                </a:moveTo>
                <a:lnTo>
                  <a:pt x="1376912" y="0"/>
                </a:lnTo>
              </a:path>
            </a:pathLst>
          </a:custGeom>
          <a:ln w="15874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9808" y="3237758"/>
            <a:ext cx="3584575" cy="0"/>
          </a:xfrm>
          <a:custGeom>
            <a:avLst/>
            <a:gdLst/>
            <a:ahLst/>
            <a:cxnLst/>
            <a:rect l="l" t="t" r="r" b="b"/>
            <a:pathLst>
              <a:path w="3584575" h="0">
                <a:moveTo>
                  <a:pt x="0" y="0"/>
                </a:moveTo>
                <a:lnTo>
                  <a:pt x="3584133" y="0"/>
                </a:lnTo>
              </a:path>
            </a:pathLst>
          </a:custGeom>
          <a:ln w="15874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6000" y="5132280"/>
            <a:ext cx="512731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</dc:title>
  <dcterms:created xsi:type="dcterms:W3CDTF">2024-12-02T05:55:44Z</dcterms:created>
  <dcterms:modified xsi:type="dcterms:W3CDTF">2024-12-02T05:55:44Z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2024-12-02T00:00:00Z</vt:filetime>
  </property>
  <property fmtid="{D5CDD505-2E9C-101B-9397-08002B2CF9AE}" pid="3" name="Creator">
    <vt:lpwstr>pdftopdf filter</vt:lpwstr>
  </property>
  <property fmtid="{D5CDD505-2E9C-101B-9397-08002B2CF9AE}" pid="4" name="LastSaved">
    <vt:filetime>2024-12-02T00:00:00Z</vt:filetime>
  </property>
</Properties>
</file>