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jpg" ContentType="image/jp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57630" y="1227201"/>
            <a:ext cx="6428739" cy="124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rgbClr val="000044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392172" y="3654831"/>
            <a:ext cx="4359655" cy="10502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000044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9" Type="http://schemas.openxmlformats.org/officeDocument/2006/relationships/image" Target="../media/image3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6647683"/>
            <a:ext cx="9143999" cy="24389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6672072"/>
            <a:ext cx="9144000" cy="185927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0" y="6672072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 h="0">
                <a:moveTo>
                  <a:pt x="914400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D8D8D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19" name="bg object 19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8432292" y="5928360"/>
            <a:ext cx="356616" cy="44500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663189" y="2850007"/>
            <a:ext cx="3817620" cy="939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34822" y="1455547"/>
            <a:ext cx="7874355" cy="41522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1.jpg"/><Relationship Id="rId3" Type="http://schemas.openxmlformats.org/officeDocument/2006/relationships/image" Target="../media/image92.png"/><Relationship Id="rId4" Type="http://schemas.openxmlformats.org/officeDocument/2006/relationships/image" Target="../media/image93.png"/><Relationship Id="rId5" Type="http://schemas.openxmlformats.org/officeDocument/2006/relationships/image" Target="../media/image94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5.png"/><Relationship Id="rId3" Type="http://schemas.openxmlformats.org/officeDocument/2006/relationships/image" Target="../media/image96.png"/><Relationship Id="rId4" Type="http://schemas.openxmlformats.org/officeDocument/2006/relationships/image" Target="../media/image97.png"/><Relationship Id="rId5" Type="http://schemas.openxmlformats.org/officeDocument/2006/relationships/image" Target="../media/image98.png"/><Relationship Id="rId6" Type="http://schemas.openxmlformats.org/officeDocument/2006/relationships/image" Target="../media/image99.png"/><Relationship Id="rId7" Type="http://schemas.openxmlformats.org/officeDocument/2006/relationships/image" Target="../media/image100.png"/><Relationship Id="rId8" Type="http://schemas.openxmlformats.org/officeDocument/2006/relationships/image" Target="../media/image101.png"/><Relationship Id="rId9" Type="http://schemas.openxmlformats.org/officeDocument/2006/relationships/image" Target="../media/image102.png"/><Relationship Id="rId10" Type="http://schemas.openxmlformats.org/officeDocument/2006/relationships/image" Target="../media/image103.png"/><Relationship Id="rId11" Type="http://schemas.openxmlformats.org/officeDocument/2006/relationships/image" Target="../media/image104.png"/><Relationship Id="rId12" Type="http://schemas.openxmlformats.org/officeDocument/2006/relationships/image" Target="../media/image105.png"/><Relationship Id="rId13" Type="http://schemas.openxmlformats.org/officeDocument/2006/relationships/image" Target="../media/image106.png"/><Relationship Id="rId14" Type="http://schemas.openxmlformats.org/officeDocument/2006/relationships/image" Target="../media/image107.png"/><Relationship Id="rId15" Type="http://schemas.openxmlformats.org/officeDocument/2006/relationships/image" Target="../media/image108.png"/><Relationship Id="rId16" Type="http://schemas.openxmlformats.org/officeDocument/2006/relationships/image" Target="../media/image109.png"/><Relationship Id="rId17" Type="http://schemas.openxmlformats.org/officeDocument/2006/relationships/image" Target="../media/image110.png"/><Relationship Id="rId18" Type="http://schemas.openxmlformats.org/officeDocument/2006/relationships/image" Target="../media/image111.png"/><Relationship Id="rId19" Type="http://schemas.openxmlformats.org/officeDocument/2006/relationships/image" Target="../media/image112.png"/><Relationship Id="rId20" Type="http://schemas.openxmlformats.org/officeDocument/2006/relationships/image" Target="../media/image113.png"/><Relationship Id="rId21" Type="http://schemas.openxmlformats.org/officeDocument/2006/relationships/image" Target="../media/image114.png"/><Relationship Id="rId22" Type="http://schemas.openxmlformats.org/officeDocument/2006/relationships/image" Target="../media/image115.png"/><Relationship Id="rId23" Type="http://schemas.openxmlformats.org/officeDocument/2006/relationships/image" Target="../media/image116.png"/><Relationship Id="rId24" Type="http://schemas.openxmlformats.org/officeDocument/2006/relationships/image" Target="../media/image117.png"/><Relationship Id="rId25" Type="http://schemas.openxmlformats.org/officeDocument/2006/relationships/image" Target="../media/image118.png"/><Relationship Id="rId26" Type="http://schemas.openxmlformats.org/officeDocument/2006/relationships/image" Target="../media/image119.png"/><Relationship Id="rId27" Type="http://schemas.openxmlformats.org/officeDocument/2006/relationships/image" Target="../media/image120.png"/><Relationship Id="rId28" Type="http://schemas.openxmlformats.org/officeDocument/2006/relationships/image" Target="../media/image121.png"/><Relationship Id="rId29" Type="http://schemas.openxmlformats.org/officeDocument/2006/relationships/image" Target="../media/image122.png"/><Relationship Id="rId30" Type="http://schemas.openxmlformats.org/officeDocument/2006/relationships/image" Target="../media/image123.png"/><Relationship Id="rId31" Type="http://schemas.openxmlformats.org/officeDocument/2006/relationships/image" Target="../media/image124.png"/><Relationship Id="rId32" Type="http://schemas.openxmlformats.org/officeDocument/2006/relationships/image" Target="../media/image125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6.png"/><Relationship Id="rId3" Type="http://schemas.openxmlformats.org/officeDocument/2006/relationships/image" Target="../media/image127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8.jpg"/><Relationship Id="rId3" Type="http://schemas.openxmlformats.org/officeDocument/2006/relationships/image" Target="../media/image129.png"/><Relationship Id="rId4" Type="http://schemas.openxmlformats.org/officeDocument/2006/relationships/image" Target="../media/image130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1.png"/><Relationship Id="rId3" Type="http://schemas.openxmlformats.org/officeDocument/2006/relationships/image" Target="../media/image132.png"/><Relationship Id="rId4" Type="http://schemas.openxmlformats.org/officeDocument/2006/relationships/image" Target="../media/image133.png"/><Relationship Id="rId5" Type="http://schemas.openxmlformats.org/officeDocument/2006/relationships/image" Target="../media/image134.png"/><Relationship Id="rId6" Type="http://schemas.openxmlformats.org/officeDocument/2006/relationships/image" Target="../media/image135.png"/><Relationship Id="rId7" Type="http://schemas.openxmlformats.org/officeDocument/2006/relationships/image" Target="../media/image136.png"/><Relationship Id="rId8" Type="http://schemas.openxmlformats.org/officeDocument/2006/relationships/image" Target="../media/image137.png"/><Relationship Id="rId9" Type="http://schemas.openxmlformats.org/officeDocument/2006/relationships/image" Target="../media/image138.png"/><Relationship Id="rId10" Type="http://schemas.openxmlformats.org/officeDocument/2006/relationships/image" Target="../media/image139.png"/><Relationship Id="rId11" Type="http://schemas.openxmlformats.org/officeDocument/2006/relationships/image" Target="../media/image140.png"/><Relationship Id="rId12" Type="http://schemas.openxmlformats.org/officeDocument/2006/relationships/image" Target="../media/image141.png"/><Relationship Id="rId13" Type="http://schemas.openxmlformats.org/officeDocument/2006/relationships/image" Target="../media/image142.png"/><Relationship Id="rId14" Type="http://schemas.openxmlformats.org/officeDocument/2006/relationships/image" Target="../media/image143.png"/><Relationship Id="rId15" Type="http://schemas.openxmlformats.org/officeDocument/2006/relationships/image" Target="../media/image144.png"/><Relationship Id="rId16" Type="http://schemas.openxmlformats.org/officeDocument/2006/relationships/image" Target="../media/image145.png"/><Relationship Id="rId17" Type="http://schemas.openxmlformats.org/officeDocument/2006/relationships/image" Target="../media/image146.png"/><Relationship Id="rId18" Type="http://schemas.openxmlformats.org/officeDocument/2006/relationships/image" Target="../media/image147.png"/><Relationship Id="rId19" Type="http://schemas.openxmlformats.org/officeDocument/2006/relationships/image" Target="../media/image148.png"/><Relationship Id="rId20" Type="http://schemas.openxmlformats.org/officeDocument/2006/relationships/image" Target="../media/image149.png"/><Relationship Id="rId21" Type="http://schemas.openxmlformats.org/officeDocument/2006/relationships/image" Target="../media/image150.png"/><Relationship Id="rId22" Type="http://schemas.openxmlformats.org/officeDocument/2006/relationships/image" Target="../media/image151.png"/><Relationship Id="rId23" Type="http://schemas.openxmlformats.org/officeDocument/2006/relationships/image" Target="../media/image152.png"/><Relationship Id="rId24" Type="http://schemas.openxmlformats.org/officeDocument/2006/relationships/image" Target="../media/image153.png"/><Relationship Id="rId25" Type="http://schemas.openxmlformats.org/officeDocument/2006/relationships/image" Target="../media/image154.png"/><Relationship Id="rId26" Type="http://schemas.openxmlformats.org/officeDocument/2006/relationships/image" Target="../media/image155.png"/><Relationship Id="rId27" Type="http://schemas.openxmlformats.org/officeDocument/2006/relationships/image" Target="../media/image156.png"/><Relationship Id="rId28" Type="http://schemas.openxmlformats.org/officeDocument/2006/relationships/image" Target="../media/image157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8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9.jpg"/><Relationship Id="rId3" Type="http://schemas.openxmlformats.org/officeDocument/2006/relationships/image" Target="../media/image160.png"/><Relationship Id="rId4" Type="http://schemas.openxmlformats.org/officeDocument/2006/relationships/image" Target="../media/image161.png"/><Relationship Id="rId5" Type="http://schemas.openxmlformats.org/officeDocument/2006/relationships/image" Target="../media/image162.pn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3.png"/><Relationship Id="rId3" Type="http://schemas.openxmlformats.org/officeDocument/2006/relationships/image" Target="../media/image164.png"/><Relationship Id="rId4" Type="http://schemas.openxmlformats.org/officeDocument/2006/relationships/image" Target="../media/image165.png"/><Relationship Id="rId5" Type="http://schemas.openxmlformats.org/officeDocument/2006/relationships/image" Target="../media/image166.png"/><Relationship Id="rId6" Type="http://schemas.openxmlformats.org/officeDocument/2006/relationships/image" Target="../media/image167.png"/><Relationship Id="rId7" Type="http://schemas.openxmlformats.org/officeDocument/2006/relationships/image" Target="../media/image168.png"/><Relationship Id="rId8" Type="http://schemas.openxmlformats.org/officeDocument/2006/relationships/image" Target="../media/image169.png"/><Relationship Id="rId9" Type="http://schemas.openxmlformats.org/officeDocument/2006/relationships/image" Target="../media/image170.png"/><Relationship Id="rId10" Type="http://schemas.openxmlformats.org/officeDocument/2006/relationships/image" Target="../media/image171.png"/><Relationship Id="rId11" Type="http://schemas.openxmlformats.org/officeDocument/2006/relationships/image" Target="../media/image172.png"/><Relationship Id="rId12" Type="http://schemas.openxmlformats.org/officeDocument/2006/relationships/image" Target="../media/image173.png"/><Relationship Id="rId13" Type="http://schemas.openxmlformats.org/officeDocument/2006/relationships/image" Target="../media/image174.png"/><Relationship Id="rId14" Type="http://schemas.openxmlformats.org/officeDocument/2006/relationships/image" Target="../media/image175.png"/><Relationship Id="rId15" Type="http://schemas.openxmlformats.org/officeDocument/2006/relationships/image" Target="../media/image176.png"/><Relationship Id="rId16" Type="http://schemas.openxmlformats.org/officeDocument/2006/relationships/image" Target="../media/image177.png"/><Relationship Id="rId17" Type="http://schemas.openxmlformats.org/officeDocument/2006/relationships/image" Target="../media/image178.png"/><Relationship Id="rId18" Type="http://schemas.openxmlformats.org/officeDocument/2006/relationships/image" Target="../media/image179.png"/><Relationship Id="rId19" Type="http://schemas.openxmlformats.org/officeDocument/2006/relationships/image" Target="../media/image180.png"/><Relationship Id="rId20" Type="http://schemas.openxmlformats.org/officeDocument/2006/relationships/image" Target="../media/image181.pn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2.png"/><Relationship Id="rId3" Type="http://schemas.openxmlformats.org/officeDocument/2006/relationships/image" Target="../media/image183.png"/><Relationship Id="rId4" Type="http://schemas.openxmlformats.org/officeDocument/2006/relationships/image" Target="../media/image184.png"/><Relationship Id="rId5" Type="http://schemas.openxmlformats.org/officeDocument/2006/relationships/image" Target="../media/image185.png"/><Relationship Id="rId6" Type="http://schemas.openxmlformats.org/officeDocument/2006/relationships/image" Target="../media/image186.png"/><Relationship Id="rId7" Type="http://schemas.openxmlformats.org/officeDocument/2006/relationships/image" Target="../media/image187.png"/><Relationship Id="rId8" Type="http://schemas.openxmlformats.org/officeDocument/2006/relationships/image" Target="../media/image188.png"/><Relationship Id="rId9" Type="http://schemas.openxmlformats.org/officeDocument/2006/relationships/image" Target="../media/image189.png"/><Relationship Id="rId10" Type="http://schemas.openxmlformats.org/officeDocument/2006/relationships/image" Target="../media/image190.png"/><Relationship Id="rId11" Type="http://schemas.openxmlformats.org/officeDocument/2006/relationships/image" Target="../media/image191.png"/><Relationship Id="rId12" Type="http://schemas.openxmlformats.org/officeDocument/2006/relationships/image" Target="../media/image192.png"/><Relationship Id="rId13" Type="http://schemas.openxmlformats.org/officeDocument/2006/relationships/image" Target="../media/image193.png"/><Relationship Id="rId14" Type="http://schemas.openxmlformats.org/officeDocument/2006/relationships/image" Target="../media/image194.png"/><Relationship Id="rId15" Type="http://schemas.openxmlformats.org/officeDocument/2006/relationships/image" Target="../media/image195.png"/><Relationship Id="rId16" Type="http://schemas.openxmlformats.org/officeDocument/2006/relationships/image" Target="../media/image196.png"/><Relationship Id="rId17" Type="http://schemas.openxmlformats.org/officeDocument/2006/relationships/image" Target="../media/image197.png"/><Relationship Id="rId18" Type="http://schemas.openxmlformats.org/officeDocument/2006/relationships/image" Target="../media/image198.png"/><Relationship Id="rId19" Type="http://schemas.openxmlformats.org/officeDocument/2006/relationships/image" Target="../media/image199.png"/><Relationship Id="rId20" Type="http://schemas.openxmlformats.org/officeDocument/2006/relationships/image" Target="../media/image200.pn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1.png"/><Relationship Id="rId3" Type="http://schemas.openxmlformats.org/officeDocument/2006/relationships/image" Target="../media/image202.png"/><Relationship Id="rId4" Type="http://schemas.openxmlformats.org/officeDocument/2006/relationships/image" Target="../media/image203.png"/><Relationship Id="rId5" Type="http://schemas.openxmlformats.org/officeDocument/2006/relationships/image" Target="../media/image204.png"/><Relationship Id="rId6" Type="http://schemas.openxmlformats.org/officeDocument/2006/relationships/image" Target="../media/image205.png"/><Relationship Id="rId7" Type="http://schemas.openxmlformats.org/officeDocument/2006/relationships/image" Target="../media/image206.png"/><Relationship Id="rId8" Type="http://schemas.openxmlformats.org/officeDocument/2006/relationships/image" Target="../media/image207.png"/><Relationship Id="rId9" Type="http://schemas.openxmlformats.org/officeDocument/2006/relationships/image" Target="../media/image208.png"/><Relationship Id="rId10" Type="http://schemas.openxmlformats.org/officeDocument/2006/relationships/image" Target="../media/image209.png"/><Relationship Id="rId11" Type="http://schemas.openxmlformats.org/officeDocument/2006/relationships/image" Target="../media/image210.png"/><Relationship Id="rId12" Type="http://schemas.openxmlformats.org/officeDocument/2006/relationships/image" Target="../media/image211.png"/><Relationship Id="rId13" Type="http://schemas.openxmlformats.org/officeDocument/2006/relationships/image" Target="../media/image212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Relationship Id="rId9" Type="http://schemas.openxmlformats.org/officeDocument/2006/relationships/image" Target="../media/image13.png"/><Relationship Id="rId10" Type="http://schemas.openxmlformats.org/officeDocument/2006/relationships/image" Target="../media/image14.png"/><Relationship Id="rId11" Type="http://schemas.openxmlformats.org/officeDocument/2006/relationships/image" Target="../media/image15.png"/><Relationship Id="rId12" Type="http://schemas.openxmlformats.org/officeDocument/2006/relationships/image" Target="../media/image16.png"/><Relationship Id="rId13" Type="http://schemas.openxmlformats.org/officeDocument/2006/relationships/image" Target="../media/image17.png"/><Relationship Id="rId14" Type="http://schemas.openxmlformats.org/officeDocument/2006/relationships/image" Target="../media/image18.png"/><Relationship Id="rId15" Type="http://schemas.openxmlformats.org/officeDocument/2006/relationships/image" Target="../media/image19.png"/><Relationship Id="rId16" Type="http://schemas.openxmlformats.org/officeDocument/2006/relationships/image" Target="../media/image20.png"/><Relationship Id="rId17" Type="http://schemas.openxmlformats.org/officeDocument/2006/relationships/image" Target="../media/image21.png"/><Relationship Id="rId18" Type="http://schemas.openxmlformats.org/officeDocument/2006/relationships/image" Target="../media/image22.png"/><Relationship Id="rId19" Type="http://schemas.openxmlformats.org/officeDocument/2006/relationships/image" Target="../media/image23.png"/><Relationship Id="rId20" Type="http://schemas.openxmlformats.org/officeDocument/2006/relationships/image" Target="../media/image24.png"/><Relationship Id="rId21" Type="http://schemas.openxmlformats.org/officeDocument/2006/relationships/image" Target="../media/image25.png"/><Relationship Id="rId22" Type="http://schemas.openxmlformats.org/officeDocument/2006/relationships/image" Target="../media/image26.png"/><Relationship Id="rId23" Type="http://schemas.openxmlformats.org/officeDocument/2006/relationships/image" Target="../media/image27.png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3.png"/><Relationship Id="rId3" Type="http://schemas.openxmlformats.org/officeDocument/2006/relationships/image" Target="../media/image214.png"/><Relationship Id="rId4" Type="http://schemas.openxmlformats.org/officeDocument/2006/relationships/image" Target="../media/image215.png"/><Relationship Id="rId5" Type="http://schemas.openxmlformats.org/officeDocument/2006/relationships/image" Target="../media/image216.png"/><Relationship Id="rId6" Type="http://schemas.openxmlformats.org/officeDocument/2006/relationships/image" Target="../media/image217.png"/><Relationship Id="rId7" Type="http://schemas.openxmlformats.org/officeDocument/2006/relationships/image" Target="../media/image218.png"/><Relationship Id="rId8" Type="http://schemas.openxmlformats.org/officeDocument/2006/relationships/image" Target="../media/image219.png"/><Relationship Id="rId9" Type="http://schemas.openxmlformats.org/officeDocument/2006/relationships/image" Target="../media/image220.png"/><Relationship Id="rId10" Type="http://schemas.openxmlformats.org/officeDocument/2006/relationships/image" Target="../media/image221.png"/><Relationship Id="rId11" Type="http://schemas.openxmlformats.org/officeDocument/2006/relationships/image" Target="../media/image222.png"/><Relationship Id="rId12" Type="http://schemas.openxmlformats.org/officeDocument/2006/relationships/image" Target="../media/image223.png"/><Relationship Id="rId13" Type="http://schemas.openxmlformats.org/officeDocument/2006/relationships/image" Target="../media/image224.png"/><Relationship Id="rId14" Type="http://schemas.openxmlformats.org/officeDocument/2006/relationships/image" Target="../media/image225.png"/><Relationship Id="rId15" Type="http://schemas.openxmlformats.org/officeDocument/2006/relationships/image" Target="../media/image226.png"/><Relationship Id="rId16" Type="http://schemas.openxmlformats.org/officeDocument/2006/relationships/image" Target="../media/image227.png"/><Relationship Id="rId17" Type="http://schemas.openxmlformats.org/officeDocument/2006/relationships/image" Target="../media/image228.png"/><Relationship Id="rId18" Type="http://schemas.openxmlformats.org/officeDocument/2006/relationships/image" Target="../media/image229.png"/><Relationship Id="rId19" Type="http://schemas.openxmlformats.org/officeDocument/2006/relationships/image" Target="../media/image230.png"/><Relationship Id="rId20" Type="http://schemas.openxmlformats.org/officeDocument/2006/relationships/image" Target="../media/image231.png"/><Relationship Id="rId21" Type="http://schemas.openxmlformats.org/officeDocument/2006/relationships/image" Target="../media/image232.png"/><Relationship Id="rId22" Type="http://schemas.openxmlformats.org/officeDocument/2006/relationships/image" Target="../media/image233.png"/><Relationship Id="rId23" Type="http://schemas.openxmlformats.org/officeDocument/2006/relationships/image" Target="../media/image234.png"/><Relationship Id="rId24" Type="http://schemas.openxmlformats.org/officeDocument/2006/relationships/image" Target="../media/image235.png"/><Relationship Id="rId25" Type="http://schemas.openxmlformats.org/officeDocument/2006/relationships/image" Target="../media/image236.png"/><Relationship Id="rId26" Type="http://schemas.openxmlformats.org/officeDocument/2006/relationships/image" Target="../media/image237.png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8.png"/><Relationship Id="rId3" Type="http://schemas.openxmlformats.org/officeDocument/2006/relationships/image" Target="../media/image239.png"/><Relationship Id="rId4" Type="http://schemas.openxmlformats.org/officeDocument/2006/relationships/image" Target="../media/image240.png"/><Relationship Id="rId5" Type="http://schemas.openxmlformats.org/officeDocument/2006/relationships/image" Target="../media/image241.png"/><Relationship Id="rId6" Type="http://schemas.openxmlformats.org/officeDocument/2006/relationships/image" Target="../media/image242.png"/><Relationship Id="rId7" Type="http://schemas.openxmlformats.org/officeDocument/2006/relationships/image" Target="../media/image243.png"/><Relationship Id="rId8" Type="http://schemas.openxmlformats.org/officeDocument/2006/relationships/image" Target="../media/image244.png"/><Relationship Id="rId9" Type="http://schemas.openxmlformats.org/officeDocument/2006/relationships/image" Target="../media/image245.png"/><Relationship Id="rId10" Type="http://schemas.openxmlformats.org/officeDocument/2006/relationships/image" Target="../media/image246.png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47.png"/><Relationship Id="rId3" Type="http://schemas.openxmlformats.org/officeDocument/2006/relationships/image" Target="../media/image248.png"/><Relationship Id="rId4" Type="http://schemas.openxmlformats.org/officeDocument/2006/relationships/image" Target="../media/image249.png"/><Relationship Id="rId5" Type="http://schemas.openxmlformats.org/officeDocument/2006/relationships/image" Target="../media/image250.png"/><Relationship Id="rId6" Type="http://schemas.openxmlformats.org/officeDocument/2006/relationships/image" Target="../media/image251.png"/><Relationship Id="rId7" Type="http://schemas.openxmlformats.org/officeDocument/2006/relationships/image" Target="../media/image252.png"/><Relationship Id="rId8" Type="http://schemas.openxmlformats.org/officeDocument/2006/relationships/image" Target="../media/image253.png"/><Relationship Id="rId9" Type="http://schemas.openxmlformats.org/officeDocument/2006/relationships/image" Target="../media/image254.png"/><Relationship Id="rId10" Type="http://schemas.openxmlformats.org/officeDocument/2006/relationships/image" Target="../media/image255.png"/><Relationship Id="rId11" Type="http://schemas.openxmlformats.org/officeDocument/2006/relationships/image" Target="../media/image256.png"/><Relationship Id="rId12" Type="http://schemas.openxmlformats.org/officeDocument/2006/relationships/image" Target="../media/image257.png"/><Relationship Id="rId13" Type="http://schemas.openxmlformats.org/officeDocument/2006/relationships/image" Target="../media/image258.png"/><Relationship Id="rId14" Type="http://schemas.openxmlformats.org/officeDocument/2006/relationships/image" Target="../media/image259.png"/><Relationship Id="rId15" Type="http://schemas.openxmlformats.org/officeDocument/2006/relationships/image" Target="../media/image260.png"/><Relationship Id="rId16" Type="http://schemas.openxmlformats.org/officeDocument/2006/relationships/image" Target="../media/image261.png"/><Relationship Id="rId17" Type="http://schemas.openxmlformats.org/officeDocument/2006/relationships/image" Target="../media/image262.png"/><Relationship Id="rId18" Type="http://schemas.openxmlformats.org/officeDocument/2006/relationships/image" Target="../media/image263.png"/><Relationship Id="rId19" Type="http://schemas.openxmlformats.org/officeDocument/2006/relationships/image" Target="../media/image264.png"/><Relationship Id="rId20" Type="http://schemas.openxmlformats.org/officeDocument/2006/relationships/image" Target="../media/image265.png"/><Relationship Id="rId21" Type="http://schemas.openxmlformats.org/officeDocument/2006/relationships/image" Target="../media/image266.png"/><Relationship Id="rId22" Type="http://schemas.openxmlformats.org/officeDocument/2006/relationships/image" Target="../media/image267.png"/><Relationship Id="rId23" Type="http://schemas.openxmlformats.org/officeDocument/2006/relationships/image" Target="../media/image268.png"/><Relationship Id="rId24" Type="http://schemas.openxmlformats.org/officeDocument/2006/relationships/image" Target="../media/image269.png"/><Relationship Id="rId25" Type="http://schemas.openxmlformats.org/officeDocument/2006/relationships/image" Target="../media/image270.png"/><Relationship Id="rId26" Type="http://schemas.openxmlformats.org/officeDocument/2006/relationships/image" Target="../media/image271.png"/><Relationship Id="rId27" Type="http://schemas.openxmlformats.org/officeDocument/2006/relationships/image" Target="../media/image272.png"/><Relationship Id="rId28" Type="http://schemas.openxmlformats.org/officeDocument/2006/relationships/image" Target="../media/image273.png"/><Relationship Id="rId29" Type="http://schemas.openxmlformats.org/officeDocument/2006/relationships/image" Target="../media/image274.png"/><Relationship Id="rId30" Type="http://schemas.openxmlformats.org/officeDocument/2006/relationships/image" Target="../media/image275.png"/><Relationship Id="rId31" Type="http://schemas.openxmlformats.org/officeDocument/2006/relationships/image" Target="../media/image276.png"/><Relationship Id="rId32" Type="http://schemas.openxmlformats.org/officeDocument/2006/relationships/image" Target="../media/image277.png"/><Relationship Id="rId33" Type="http://schemas.openxmlformats.org/officeDocument/2006/relationships/image" Target="../media/image278.png"/><Relationship Id="rId34" Type="http://schemas.openxmlformats.org/officeDocument/2006/relationships/image" Target="../media/image279.png"/><Relationship Id="rId35" Type="http://schemas.openxmlformats.org/officeDocument/2006/relationships/image" Target="../media/image280.png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1.png"/><Relationship Id="rId3" Type="http://schemas.openxmlformats.org/officeDocument/2006/relationships/image" Target="../media/image282.png"/><Relationship Id="rId4" Type="http://schemas.openxmlformats.org/officeDocument/2006/relationships/image" Target="../media/image283.png"/><Relationship Id="rId5" Type="http://schemas.openxmlformats.org/officeDocument/2006/relationships/image" Target="../media/image284.png"/><Relationship Id="rId6" Type="http://schemas.openxmlformats.org/officeDocument/2006/relationships/image" Target="../media/image285.png"/><Relationship Id="rId7" Type="http://schemas.openxmlformats.org/officeDocument/2006/relationships/image" Target="../media/image286.png"/><Relationship Id="rId8" Type="http://schemas.openxmlformats.org/officeDocument/2006/relationships/image" Target="../media/image287.png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88.jpg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89.jpg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290.png"/><Relationship Id="rId6" Type="http://schemas.openxmlformats.org/officeDocument/2006/relationships/image" Target="../media/image291.png"/><Relationship Id="rId7" Type="http://schemas.openxmlformats.org/officeDocument/2006/relationships/image" Target="../media/image292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5" Type="http://schemas.openxmlformats.org/officeDocument/2006/relationships/image" Target="../media/image31.png"/><Relationship Id="rId6" Type="http://schemas.openxmlformats.org/officeDocument/2006/relationships/image" Target="../media/image32.png"/><Relationship Id="rId7" Type="http://schemas.openxmlformats.org/officeDocument/2006/relationships/image" Target="../media/image33.png"/><Relationship Id="rId8" Type="http://schemas.openxmlformats.org/officeDocument/2006/relationships/image" Target="../media/image34.png"/><Relationship Id="rId9" Type="http://schemas.openxmlformats.org/officeDocument/2006/relationships/image" Target="../media/image35.png"/><Relationship Id="rId10" Type="http://schemas.openxmlformats.org/officeDocument/2006/relationships/image" Target="../media/image36.png"/><Relationship Id="rId11" Type="http://schemas.openxmlformats.org/officeDocument/2006/relationships/image" Target="../media/image37.png"/><Relationship Id="rId12" Type="http://schemas.openxmlformats.org/officeDocument/2006/relationships/image" Target="../media/image38.png"/><Relationship Id="rId13" Type="http://schemas.openxmlformats.org/officeDocument/2006/relationships/image" Target="../media/image39.png"/><Relationship Id="rId14" Type="http://schemas.openxmlformats.org/officeDocument/2006/relationships/image" Target="../media/image40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png"/><Relationship Id="rId3" Type="http://schemas.openxmlformats.org/officeDocument/2006/relationships/image" Target="../media/image42.png"/><Relationship Id="rId4" Type="http://schemas.openxmlformats.org/officeDocument/2006/relationships/image" Target="../media/image43.png"/><Relationship Id="rId5" Type="http://schemas.openxmlformats.org/officeDocument/2006/relationships/image" Target="../media/image44.png"/><Relationship Id="rId6" Type="http://schemas.openxmlformats.org/officeDocument/2006/relationships/image" Target="../media/image45.png"/><Relationship Id="rId7" Type="http://schemas.openxmlformats.org/officeDocument/2006/relationships/image" Target="../media/image46.png"/><Relationship Id="rId8" Type="http://schemas.openxmlformats.org/officeDocument/2006/relationships/image" Target="../media/image47.png"/><Relationship Id="rId9" Type="http://schemas.openxmlformats.org/officeDocument/2006/relationships/image" Target="../media/image48.png"/><Relationship Id="rId10" Type="http://schemas.openxmlformats.org/officeDocument/2006/relationships/image" Target="../media/image49.png"/><Relationship Id="rId11" Type="http://schemas.openxmlformats.org/officeDocument/2006/relationships/image" Target="../media/image50.png"/><Relationship Id="rId12" Type="http://schemas.openxmlformats.org/officeDocument/2006/relationships/image" Target="../media/image51.png"/><Relationship Id="rId13" Type="http://schemas.openxmlformats.org/officeDocument/2006/relationships/image" Target="../media/image52.png"/><Relationship Id="rId14" Type="http://schemas.openxmlformats.org/officeDocument/2006/relationships/image" Target="../media/image53.png"/><Relationship Id="rId15" Type="http://schemas.openxmlformats.org/officeDocument/2006/relationships/image" Target="../media/image54.png"/><Relationship Id="rId16" Type="http://schemas.openxmlformats.org/officeDocument/2006/relationships/image" Target="../media/image55.png"/><Relationship Id="rId17" Type="http://schemas.openxmlformats.org/officeDocument/2006/relationships/image" Target="../media/image56.png"/><Relationship Id="rId18" Type="http://schemas.openxmlformats.org/officeDocument/2006/relationships/image" Target="../media/image57.png"/><Relationship Id="rId19" Type="http://schemas.openxmlformats.org/officeDocument/2006/relationships/image" Target="../media/image58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9.png"/><Relationship Id="rId3" Type="http://schemas.openxmlformats.org/officeDocument/2006/relationships/image" Target="../media/image60.png"/><Relationship Id="rId4" Type="http://schemas.openxmlformats.org/officeDocument/2006/relationships/image" Target="../media/image61.png"/><Relationship Id="rId5" Type="http://schemas.openxmlformats.org/officeDocument/2006/relationships/image" Target="../media/image62.png"/><Relationship Id="rId6" Type="http://schemas.openxmlformats.org/officeDocument/2006/relationships/image" Target="../media/image63.png"/><Relationship Id="rId7" Type="http://schemas.openxmlformats.org/officeDocument/2006/relationships/image" Target="../media/image64.png"/><Relationship Id="rId8" Type="http://schemas.openxmlformats.org/officeDocument/2006/relationships/image" Target="../media/image65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6.jpg"/><Relationship Id="rId3" Type="http://schemas.openxmlformats.org/officeDocument/2006/relationships/image" Target="../media/image67.png"/><Relationship Id="rId4" Type="http://schemas.openxmlformats.org/officeDocument/2006/relationships/image" Target="../media/image68.png"/><Relationship Id="rId5" Type="http://schemas.openxmlformats.org/officeDocument/2006/relationships/image" Target="../media/image69.png"/><Relationship Id="rId6" Type="http://schemas.openxmlformats.org/officeDocument/2006/relationships/image" Target="../media/image70.png"/><Relationship Id="rId7" Type="http://schemas.openxmlformats.org/officeDocument/2006/relationships/image" Target="../media/image71.png"/><Relationship Id="rId8" Type="http://schemas.openxmlformats.org/officeDocument/2006/relationships/image" Target="../media/image72.png"/><Relationship Id="rId9" Type="http://schemas.openxmlformats.org/officeDocument/2006/relationships/image" Target="../media/image73.png"/><Relationship Id="rId10" Type="http://schemas.openxmlformats.org/officeDocument/2006/relationships/image" Target="../media/image74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5.png"/><Relationship Id="rId3" Type="http://schemas.openxmlformats.org/officeDocument/2006/relationships/image" Target="../media/image76.png"/><Relationship Id="rId4" Type="http://schemas.openxmlformats.org/officeDocument/2006/relationships/image" Target="../media/image77.png"/><Relationship Id="rId5" Type="http://schemas.openxmlformats.org/officeDocument/2006/relationships/image" Target="../media/image78.png"/><Relationship Id="rId6" Type="http://schemas.openxmlformats.org/officeDocument/2006/relationships/image" Target="../media/image79.png"/><Relationship Id="rId7" Type="http://schemas.openxmlformats.org/officeDocument/2006/relationships/image" Target="../media/image80.png"/><Relationship Id="rId8" Type="http://schemas.openxmlformats.org/officeDocument/2006/relationships/image" Target="../media/image81.png"/><Relationship Id="rId9" Type="http://schemas.openxmlformats.org/officeDocument/2006/relationships/image" Target="../media/image82.png"/><Relationship Id="rId10" Type="http://schemas.openxmlformats.org/officeDocument/2006/relationships/image" Target="../media/image83.png"/><Relationship Id="rId11" Type="http://schemas.openxmlformats.org/officeDocument/2006/relationships/image" Target="../media/image84.png"/><Relationship Id="rId12" Type="http://schemas.openxmlformats.org/officeDocument/2006/relationships/image" Target="../media/image85.png"/><Relationship Id="rId13" Type="http://schemas.openxmlformats.org/officeDocument/2006/relationships/image" Target="../media/image86.png"/><Relationship Id="rId14" Type="http://schemas.openxmlformats.org/officeDocument/2006/relationships/image" Target="../media/image87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8.png"/><Relationship Id="rId3" Type="http://schemas.openxmlformats.org/officeDocument/2006/relationships/image" Target="../media/image89.png"/><Relationship Id="rId4" Type="http://schemas.openxmlformats.org/officeDocument/2006/relationships/image" Target="../media/image90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47081" y="5588210"/>
            <a:ext cx="297180" cy="297180"/>
          </a:xfrm>
          <a:custGeom>
            <a:avLst/>
            <a:gdLst/>
            <a:ahLst/>
            <a:cxnLst/>
            <a:rect l="l" t="t" r="r" b="b"/>
            <a:pathLst>
              <a:path w="297179" h="297179">
                <a:moveTo>
                  <a:pt x="246351" y="294639"/>
                </a:moveTo>
                <a:lnTo>
                  <a:pt x="233512" y="294639"/>
                </a:lnTo>
                <a:lnTo>
                  <a:pt x="237578" y="297179"/>
                </a:lnTo>
                <a:lnTo>
                  <a:pt x="242977" y="295909"/>
                </a:lnTo>
                <a:lnTo>
                  <a:pt x="246351" y="294639"/>
                </a:lnTo>
                <a:close/>
              </a:path>
              <a:path w="297179" h="297179">
                <a:moveTo>
                  <a:pt x="178327" y="171449"/>
                </a:moveTo>
                <a:lnTo>
                  <a:pt x="82341" y="171449"/>
                </a:lnTo>
                <a:lnTo>
                  <a:pt x="86390" y="172719"/>
                </a:lnTo>
                <a:lnTo>
                  <a:pt x="85041" y="176529"/>
                </a:lnTo>
                <a:lnTo>
                  <a:pt x="87740" y="180339"/>
                </a:lnTo>
                <a:lnTo>
                  <a:pt x="93137" y="181609"/>
                </a:lnTo>
                <a:lnTo>
                  <a:pt x="93137" y="184149"/>
                </a:lnTo>
                <a:lnTo>
                  <a:pt x="94487" y="184149"/>
                </a:lnTo>
                <a:lnTo>
                  <a:pt x="94487" y="187959"/>
                </a:lnTo>
                <a:lnTo>
                  <a:pt x="98536" y="191769"/>
                </a:lnTo>
                <a:lnTo>
                  <a:pt x="107984" y="199389"/>
                </a:lnTo>
                <a:lnTo>
                  <a:pt x="107984" y="205739"/>
                </a:lnTo>
                <a:lnTo>
                  <a:pt x="102585" y="209549"/>
                </a:lnTo>
                <a:lnTo>
                  <a:pt x="101235" y="217169"/>
                </a:lnTo>
                <a:lnTo>
                  <a:pt x="94487" y="219709"/>
                </a:lnTo>
                <a:lnTo>
                  <a:pt x="94487" y="222249"/>
                </a:lnTo>
                <a:lnTo>
                  <a:pt x="87740" y="223519"/>
                </a:lnTo>
                <a:lnTo>
                  <a:pt x="80992" y="232409"/>
                </a:lnTo>
                <a:lnTo>
                  <a:pt x="74244" y="233679"/>
                </a:lnTo>
                <a:lnTo>
                  <a:pt x="74244" y="236219"/>
                </a:lnTo>
                <a:lnTo>
                  <a:pt x="71545" y="236219"/>
                </a:lnTo>
                <a:lnTo>
                  <a:pt x="70195" y="237489"/>
                </a:lnTo>
                <a:lnTo>
                  <a:pt x="139042" y="237489"/>
                </a:lnTo>
                <a:lnTo>
                  <a:pt x="148489" y="241299"/>
                </a:lnTo>
                <a:lnTo>
                  <a:pt x="149838" y="247649"/>
                </a:lnTo>
                <a:lnTo>
                  <a:pt x="153887" y="247649"/>
                </a:lnTo>
                <a:lnTo>
                  <a:pt x="160635" y="251459"/>
                </a:lnTo>
                <a:lnTo>
                  <a:pt x="161984" y="255269"/>
                </a:lnTo>
                <a:lnTo>
                  <a:pt x="163334" y="255269"/>
                </a:lnTo>
                <a:lnTo>
                  <a:pt x="175480" y="262889"/>
                </a:lnTo>
                <a:lnTo>
                  <a:pt x="175480" y="265429"/>
                </a:lnTo>
                <a:lnTo>
                  <a:pt x="176829" y="265429"/>
                </a:lnTo>
                <a:lnTo>
                  <a:pt x="179529" y="266699"/>
                </a:lnTo>
                <a:lnTo>
                  <a:pt x="180878" y="266699"/>
                </a:lnTo>
                <a:lnTo>
                  <a:pt x="180878" y="270509"/>
                </a:lnTo>
                <a:lnTo>
                  <a:pt x="183578" y="270509"/>
                </a:lnTo>
                <a:lnTo>
                  <a:pt x="186277" y="274319"/>
                </a:lnTo>
                <a:lnTo>
                  <a:pt x="190326" y="275589"/>
                </a:lnTo>
                <a:lnTo>
                  <a:pt x="194374" y="280669"/>
                </a:lnTo>
                <a:lnTo>
                  <a:pt x="199773" y="281939"/>
                </a:lnTo>
                <a:lnTo>
                  <a:pt x="206521" y="283209"/>
                </a:lnTo>
                <a:lnTo>
                  <a:pt x="206521" y="285749"/>
                </a:lnTo>
                <a:lnTo>
                  <a:pt x="210569" y="288289"/>
                </a:lnTo>
                <a:lnTo>
                  <a:pt x="214618" y="289559"/>
                </a:lnTo>
                <a:lnTo>
                  <a:pt x="220017" y="289559"/>
                </a:lnTo>
                <a:lnTo>
                  <a:pt x="220017" y="292099"/>
                </a:lnTo>
                <a:lnTo>
                  <a:pt x="225414" y="292099"/>
                </a:lnTo>
                <a:lnTo>
                  <a:pt x="226764" y="293369"/>
                </a:lnTo>
                <a:lnTo>
                  <a:pt x="226764" y="294639"/>
                </a:lnTo>
                <a:lnTo>
                  <a:pt x="228113" y="295909"/>
                </a:lnTo>
                <a:lnTo>
                  <a:pt x="232162" y="295909"/>
                </a:lnTo>
                <a:lnTo>
                  <a:pt x="233512" y="294639"/>
                </a:lnTo>
                <a:lnTo>
                  <a:pt x="246351" y="294639"/>
                </a:lnTo>
                <a:lnTo>
                  <a:pt x="249725" y="293369"/>
                </a:lnTo>
                <a:lnTo>
                  <a:pt x="268618" y="293369"/>
                </a:lnTo>
                <a:lnTo>
                  <a:pt x="269968" y="288289"/>
                </a:lnTo>
                <a:lnTo>
                  <a:pt x="272667" y="287019"/>
                </a:lnTo>
                <a:lnTo>
                  <a:pt x="275367" y="287019"/>
                </a:lnTo>
                <a:lnTo>
                  <a:pt x="275367" y="285749"/>
                </a:lnTo>
                <a:lnTo>
                  <a:pt x="276716" y="285749"/>
                </a:lnTo>
                <a:lnTo>
                  <a:pt x="276716" y="284479"/>
                </a:lnTo>
                <a:lnTo>
                  <a:pt x="278066" y="284479"/>
                </a:lnTo>
                <a:lnTo>
                  <a:pt x="296960" y="256539"/>
                </a:lnTo>
                <a:lnTo>
                  <a:pt x="295610" y="253999"/>
                </a:lnTo>
                <a:lnTo>
                  <a:pt x="295610" y="252729"/>
                </a:lnTo>
                <a:lnTo>
                  <a:pt x="294261" y="252729"/>
                </a:lnTo>
                <a:lnTo>
                  <a:pt x="295610" y="247649"/>
                </a:lnTo>
                <a:lnTo>
                  <a:pt x="295610" y="240029"/>
                </a:lnTo>
                <a:lnTo>
                  <a:pt x="290402" y="237489"/>
                </a:lnTo>
                <a:lnTo>
                  <a:pt x="287344" y="233679"/>
                </a:lnTo>
                <a:lnTo>
                  <a:pt x="284034" y="231139"/>
                </a:lnTo>
                <a:lnTo>
                  <a:pt x="278066" y="231139"/>
                </a:lnTo>
                <a:lnTo>
                  <a:pt x="278066" y="228599"/>
                </a:lnTo>
                <a:lnTo>
                  <a:pt x="270812" y="226059"/>
                </a:lnTo>
                <a:lnTo>
                  <a:pt x="258329" y="220979"/>
                </a:lnTo>
                <a:lnTo>
                  <a:pt x="251075" y="218439"/>
                </a:lnTo>
                <a:lnTo>
                  <a:pt x="248035" y="214629"/>
                </a:lnTo>
                <a:lnTo>
                  <a:pt x="241956" y="213359"/>
                </a:lnTo>
                <a:lnTo>
                  <a:pt x="226764" y="210819"/>
                </a:lnTo>
                <a:lnTo>
                  <a:pt x="221366" y="210819"/>
                </a:lnTo>
                <a:lnTo>
                  <a:pt x="221366" y="208279"/>
                </a:lnTo>
                <a:lnTo>
                  <a:pt x="211919" y="205739"/>
                </a:lnTo>
                <a:lnTo>
                  <a:pt x="211919" y="201929"/>
                </a:lnTo>
                <a:lnTo>
                  <a:pt x="198423" y="201929"/>
                </a:lnTo>
                <a:lnTo>
                  <a:pt x="198423" y="198119"/>
                </a:lnTo>
                <a:lnTo>
                  <a:pt x="195724" y="196849"/>
                </a:lnTo>
                <a:lnTo>
                  <a:pt x="194374" y="195579"/>
                </a:lnTo>
                <a:lnTo>
                  <a:pt x="190326" y="195579"/>
                </a:lnTo>
                <a:lnTo>
                  <a:pt x="188976" y="194309"/>
                </a:lnTo>
                <a:lnTo>
                  <a:pt x="188976" y="193039"/>
                </a:lnTo>
                <a:lnTo>
                  <a:pt x="183578" y="191769"/>
                </a:lnTo>
                <a:lnTo>
                  <a:pt x="175480" y="185419"/>
                </a:lnTo>
                <a:lnTo>
                  <a:pt x="176450" y="176529"/>
                </a:lnTo>
                <a:lnTo>
                  <a:pt x="178327" y="171449"/>
                </a:lnTo>
                <a:close/>
              </a:path>
              <a:path w="297179" h="297179">
                <a:moveTo>
                  <a:pt x="268618" y="293369"/>
                </a:moveTo>
                <a:lnTo>
                  <a:pt x="249725" y="293369"/>
                </a:lnTo>
                <a:lnTo>
                  <a:pt x="256472" y="295909"/>
                </a:lnTo>
                <a:lnTo>
                  <a:pt x="261871" y="294639"/>
                </a:lnTo>
                <a:lnTo>
                  <a:pt x="268618" y="293369"/>
                </a:lnTo>
                <a:close/>
              </a:path>
              <a:path w="297179" h="297179">
                <a:moveTo>
                  <a:pt x="13514" y="250189"/>
                </a:moveTo>
                <a:lnTo>
                  <a:pt x="6747" y="250189"/>
                </a:lnTo>
                <a:lnTo>
                  <a:pt x="8097" y="252729"/>
                </a:lnTo>
                <a:lnTo>
                  <a:pt x="4048" y="252729"/>
                </a:lnTo>
                <a:lnTo>
                  <a:pt x="1350" y="253999"/>
                </a:lnTo>
                <a:lnTo>
                  <a:pt x="1350" y="256539"/>
                </a:lnTo>
                <a:lnTo>
                  <a:pt x="2698" y="257809"/>
                </a:lnTo>
                <a:lnTo>
                  <a:pt x="4048" y="260349"/>
                </a:lnTo>
                <a:lnTo>
                  <a:pt x="1350" y="260349"/>
                </a:lnTo>
                <a:lnTo>
                  <a:pt x="1350" y="266699"/>
                </a:lnTo>
                <a:lnTo>
                  <a:pt x="0" y="267969"/>
                </a:lnTo>
                <a:lnTo>
                  <a:pt x="1350" y="269239"/>
                </a:lnTo>
                <a:lnTo>
                  <a:pt x="2698" y="269239"/>
                </a:lnTo>
                <a:lnTo>
                  <a:pt x="16661" y="280669"/>
                </a:lnTo>
                <a:lnTo>
                  <a:pt x="39484" y="281939"/>
                </a:lnTo>
                <a:lnTo>
                  <a:pt x="82341" y="276859"/>
                </a:lnTo>
                <a:lnTo>
                  <a:pt x="82341" y="275589"/>
                </a:lnTo>
                <a:lnTo>
                  <a:pt x="83691" y="275589"/>
                </a:lnTo>
                <a:lnTo>
                  <a:pt x="87740" y="273049"/>
                </a:lnTo>
                <a:lnTo>
                  <a:pt x="93139" y="271779"/>
                </a:lnTo>
                <a:lnTo>
                  <a:pt x="95838" y="269239"/>
                </a:lnTo>
                <a:lnTo>
                  <a:pt x="95838" y="266699"/>
                </a:lnTo>
                <a:lnTo>
                  <a:pt x="98536" y="266699"/>
                </a:lnTo>
                <a:lnTo>
                  <a:pt x="101235" y="265429"/>
                </a:lnTo>
                <a:lnTo>
                  <a:pt x="102585" y="264159"/>
                </a:lnTo>
                <a:lnTo>
                  <a:pt x="102585" y="262889"/>
                </a:lnTo>
                <a:lnTo>
                  <a:pt x="103935" y="262889"/>
                </a:lnTo>
                <a:lnTo>
                  <a:pt x="112204" y="259079"/>
                </a:lnTo>
                <a:lnTo>
                  <a:pt x="120476" y="251459"/>
                </a:lnTo>
                <a:lnTo>
                  <a:pt x="13514" y="251459"/>
                </a:lnTo>
                <a:lnTo>
                  <a:pt x="13514" y="250189"/>
                </a:lnTo>
                <a:close/>
              </a:path>
              <a:path w="297179" h="297179">
                <a:moveTo>
                  <a:pt x="9447" y="247649"/>
                </a:moveTo>
                <a:lnTo>
                  <a:pt x="5398" y="247649"/>
                </a:lnTo>
                <a:lnTo>
                  <a:pt x="5398" y="251459"/>
                </a:lnTo>
                <a:lnTo>
                  <a:pt x="6747" y="250189"/>
                </a:lnTo>
                <a:lnTo>
                  <a:pt x="13514" y="250189"/>
                </a:lnTo>
                <a:lnTo>
                  <a:pt x="9447" y="248919"/>
                </a:lnTo>
                <a:lnTo>
                  <a:pt x="9447" y="247649"/>
                </a:lnTo>
                <a:close/>
              </a:path>
              <a:path w="297179" h="297179">
                <a:moveTo>
                  <a:pt x="134993" y="237489"/>
                </a:moveTo>
                <a:lnTo>
                  <a:pt x="68846" y="237489"/>
                </a:lnTo>
                <a:lnTo>
                  <a:pt x="61697" y="242569"/>
                </a:lnTo>
                <a:lnTo>
                  <a:pt x="51133" y="245109"/>
                </a:lnTo>
                <a:lnTo>
                  <a:pt x="41327" y="246379"/>
                </a:lnTo>
                <a:lnTo>
                  <a:pt x="36456" y="248919"/>
                </a:lnTo>
                <a:lnTo>
                  <a:pt x="33757" y="250189"/>
                </a:lnTo>
                <a:lnTo>
                  <a:pt x="28359" y="250189"/>
                </a:lnTo>
                <a:lnTo>
                  <a:pt x="28359" y="251459"/>
                </a:lnTo>
                <a:lnTo>
                  <a:pt x="120476" y="251459"/>
                </a:lnTo>
                <a:lnTo>
                  <a:pt x="128242" y="245109"/>
                </a:lnTo>
                <a:lnTo>
                  <a:pt x="134993" y="237489"/>
                </a:lnTo>
                <a:close/>
              </a:path>
              <a:path w="297179" h="297179">
                <a:moveTo>
                  <a:pt x="211919" y="200659"/>
                </a:moveTo>
                <a:lnTo>
                  <a:pt x="203822" y="200659"/>
                </a:lnTo>
                <a:lnTo>
                  <a:pt x="203822" y="201929"/>
                </a:lnTo>
                <a:lnTo>
                  <a:pt x="211919" y="201929"/>
                </a:lnTo>
                <a:lnTo>
                  <a:pt x="211919" y="200659"/>
                </a:lnTo>
                <a:close/>
              </a:path>
              <a:path w="297179" h="297179">
                <a:moveTo>
                  <a:pt x="87740" y="93979"/>
                </a:moveTo>
                <a:lnTo>
                  <a:pt x="79642" y="95249"/>
                </a:lnTo>
                <a:lnTo>
                  <a:pt x="76944" y="100329"/>
                </a:lnTo>
                <a:lnTo>
                  <a:pt x="70195" y="104139"/>
                </a:lnTo>
                <a:lnTo>
                  <a:pt x="70195" y="109219"/>
                </a:lnTo>
                <a:lnTo>
                  <a:pt x="67496" y="113029"/>
                </a:lnTo>
                <a:lnTo>
                  <a:pt x="66146" y="120649"/>
                </a:lnTo>
                <a:lnTo>
                  <a:pt x="61571" y="123189"/>
                </a:lnTo>
                <a:lnTo>
                  <a:pt x="53832" y="128269"/>
                </a:lnTo>
                <a:lnTo>
                  <a:pt x="45840" y="134619"/>
                </a:lnTo>
                <a:lnTo>
                  <a:pt x="40505" y="138429"/>
                </a:lnTo>
                <a:lnTo>
                  <a:pt x="40505" y="140969"/>
                </a:lnTo>
                <a:lnTo>
                  <a:pt x="35106" y="140969"/>
                </a:lnTo>
                <a:lnTo>
                  <a:pt x="29709" y="143509"/>
                </a:lnTo>
                <a:lnTo>
                  <a:pt x="24310" y="143509"/>
                </a:lnTo>
                <a:lnTo>
                  <a:pt x="20261" y="151129"/>
                </a:lnTo>
                <a:lnTo>
                  <a:pt x="17562" y="153669"/>
                </a:lnTo>
                <a:lnTo>
                  <a:pt x="13514" y="162559"/>
                </a:lnTo>
                <a:lnTo>
                  <a:pt x="12146" y="162559"/>
                </a:lnTo>
                <a:lnTo>
                  <a:pt x="8097" y="173989"/>
                </a:lnTo>
                <a:lnTo>
                  <a:pt x="10796" y="179069"/>
                </a:lnTo>
                <a:lnTo>
                  <a:pt x="17562" y="179069"/>
                </a:lnTo>
                <a:lnTo>
                  <a:pt x="14862" y="180339"/>
                </a:lnTo>
                <a:lnTo>
                  <a:pt x="21611" y="182879"/>
                </a:lnTo>
                <a:lnTo>
                  <a:pt x="21611" y="181609"/>
                </a:lnTo>
                <a:lnTo>
                  <a:pt x="22960" y="180339"/>
                </a:lnTo>
                <a:lnTo>
                  <a:pt x="28359" y="171449"/>
                </a:lnTo>
                <a:lnTo>
                  <a:pt x="39155" y="171449"/>
                </a:lnTo>
                <a:lnTo>
                  <a:pt x="47041" y="166369"/>
                </a:lnTo>
                <a:lnTo>
                  <a:pt x="62308" y="161289"/>
                </a:lnTo>
                <a:lnTo>
                  <a:pt x="70195" y="160019"/>
                </a:lnTo>
                <a:lnTo>
                  <a:pt x="70195" y="157479"/>
                </a:lnTo>
                <a:lnTo>
                  <a:pt x="116068" y="157479"/>
                </a:lnTo>
                <a:lnTo>
                  <a:pt x="113381" y="154939"/>
                </a:lnTo>
                <a:lnTo>
                  <a:pt x="109333" y="153669"/>
                </a:lnTo>
                <a:lnTo>
                  <a:pt x="106634" y="149859"/>
                </a:lnTo>
                <a:lnTo>
                  <a:pt x="93137" y="143509"/>
                </a:lnTo>
                <a:lnTo>
                  <a:pt x="95838" y="138429"/>
                </a:lnTo>
                <a:lnTo>
                  <a:pt x="97186" y="137159"/>
                </a:lnTo>
                <a:lnTo>
                  <a:pt x="97186" y="130809"/>
                </a:lnTo>
                <a:lnTo>
                  <a:pt x="99886" y="130809"/>
                </a:lnTo>
                <a:lnTo>
                  <a:pt x="101235" y="129539"/>
                </a:lnTo>
                <a:lnTo>
                  <a:pt x="101235" y="126999"/>
                </a:lnTo>
                <a:lnTo>
                  <a:pt x="102585" y="126999"/>
                </a:lnTo>
                <a:lnTo>
                  <a:pt x="102585" y="118109"/>
                </a:lnTo>
                <a:lnTo>
                  <a:pt x="103935" y="118109"/>
                </a:lnTo>
                <a:lnTo>
                  <a:pt x="103935" y="116839"/>
                </a:lnTo>
                <a:lnTo>
                  <a:pt x="105284" y="110489"/>
                </a:lnTo>
                <a:lnTo>
                  <a:pt x="106634" y="101599"/>
                </a:lnTo>
                <a:lnTo>
                  <a:pt x="98536" y="101599"/>
                </a:lnTo>
                <a:lnTo>
                  <a:pt x="98536" y="100329"/>
                </a:lnTo>
                <a:lnTo>
                  <a:pt x="97186" y="99059"/>
                </a:lnTo>
                <a:lnTo>
                  <a:pt x="97186" y="96519"/>
                </a:lnTo>
                <a:lnTo>
                  <a:pt x="94487" y="95249"/>
                </a:lnTo>
                <a:lnTo>
                  <a:pt x="87740" y="95249"/>
                </a:lnTo>
                <a:lnTo>
                  <a:pt x="87740" y="93979"/>
                </a:lnTo>
                <a:close/>
              </a:path>
              <a:path w="297179" h="297179">
                <a:moveTo>
                  <a:pt x="116068" y="157479"/>
                </a:moveTo>
                <a:lnTo>
                  <a:pt x="72895" y="157479"/>
                </a:lnTo>
                <a:lnTo>
                  <a:pt x="76944" y="162559"/>
                </a:lnTo>
                <a:lnTo>
                  <a:pt x="78292" y="165099"/>
                </a:lnTo>
                <a:lnTo>
                  <a:pt x="76944" y="172719"/>
                </a:lnTo>
                <a:lnTo>
                  <a:pt x="82341" y="171449"/>
                </a:lnTo>
                <a:lnTo>
                  <a:pt x="178327" y="171449"/>
                </a:lnTo>
                <a:lnTo>
                  <a:pt x="180203" y="166369"/>
                </a:lnTo>
                <a:lnTo>
                  <a:pt x="134084" y="166369"/>
                </a:lnTo>
                <a:lnTo>
                  <a:pt x="125368" y="162559"/>
                </a:lnTo>
                <a:lnTo>
                  <a:pt x="117412" y="158749"/>
                </a:lnTo>
                <a:lnTo>
                  <a:pt x="116068" y="157479"/>
                </a:lnTo>
                <a:close/>
              </a:path>
              <a:path w="297179" h="297179">
                <a:moveTo>
                  <a:pt x="176829" y="107949"/>
                </a:moveTo>
                <a:lnTo>
                  <a:pt x="174130" y="107949"/>
                </a:lnTo>
                <a:lnTo>
                  <a:pt x="170082" y="111759"/>
                </a:lnTo>
                <a:lnTo>
                  <a:pt x="161984" y="111759"/>
                </a:lnTo>
                <a:lnTo>
                  <a:pt x="159391" y="120649"/>
                </a:lnTo>
                <a:lnTo>
                  <a:pt x="157430" y="128269"/>
                </a:lnTo>
                <a:lnTo>
                  <a:pt x="153887" y="144779"/>
                </a:lnTo>
                <a:lnTo>
                  <a:pt x="149838" y="149859"/>
                </a:lnTo>
                <a:lnTo>
                  <a:pt x="148489" y="149859"/>
                </a:lnTo>
                <a:lnTo>
                  <a:pt x="148489" y="156209"/>
                </a:lnTo>
                <a:lnTo>
                  <a:pt x="145789" y="156209"/>
                </a:lnTo>
                <a:lnTo>
                  <a:pt x="145789" y="161289"/>
                </a:lnTo>
                <a:lnTo>
                  <a:pt x="143090" y="163829"/>
                </a:lnTo>
                <a:lnTo>
                  <a:pt x="140392" y="163829"/>
                </a:lnTo>
                <a:lnTo>
                  <a:pt x="140392" y="166369"/>
                </a:lnTo>
                <a:lnTo>
                  <a:pt x="180203" y="166369"/>
                </a:lnTo>
                <a:lnTo>
                  <a:pt x="188976" y="147319"/>
                </a:lnTo>
                <a:lnTo>
                  <a:pt x="190326" y="147319"/>
                </a:lnTo>
                <a:lnTo>
                  <a:pt x="191085" y="140969"/>
                </a:lnTo>
                <a:lnTo>
                  <a:pt x="191211" y="137159"/>
                </a:lnTo>
                <a:lnTo>
                  <a:pt x="191085" y="126999"/>
                </a:lnTo>
                <a:lnTo>
                  <a:pt x="190326" y="120649"/>
                </a:lnTo>
                <a:lnTo>
                  <a:pt x="187627" y="119379"/>
                </a:lnTo>
                <a:lnTo>
                  <a:pt x="181554" y="111759"/>
                </a:lnTo>
                <a:lnTo>
                  <a:pt x="170082" y="111759"/>
                </a:lnTo>
                <a:lnTo>
                  <a:pt x="167383" y="110489"/>
                </a:lnTo>
                <a:lnTo>
                  <a:pt x="180541" y="110489"/>
                </a:lnTo>
                <a:lnTo>
                  <a:pt x="179529" y="109219"/>
                </a:lnTo>
                <a:lnTo>
                  <a:pt x="176829" y="107949"/>
                </a:lnTo>
                <a:close/>
              </a:path>
              <a:path w="297179" h="297179">
                <a:moveTo>
                  <a:pt x="249725" y="86359"/>
                </a:moveTo>
                <a:lnTo>
                  <a:pt x="215334" y="86359"/>
                </a:lnTo>
                <a:lnTo>
                  <a:pt x="202809" y="88900"/>
                </a:lnTo>
                <a:lnTo>
                  <a:pt x="192814" y="91439"/>
                </a:lnTo>
                <a:lnTo>
                  <a:pt x="187627" y="96519"/>
                </a:lnTo>
                <a:lnTo>
                  <a:pt x="180878" y="100329"/>
                </a:lnTo>
                <a:lnTo>
                  <a:pt x="182228" y="100329"/>
                </a:lnTo>
                <a:lnTo>
                  <a:pt x="182228" y="106679"/>
                </a:lnTo>
                <a:lnTo>
                  <a:pt x="186277" y="107949"/>
                </a:lnTo>
                <a:lnTo>
                  <a:pt x="186277" y="110489"/>
                </a:lnTo>
                <a:lnTo>
                  <a:pt x="190326" y="113029"/>
                </a:lnTo>
                <a:lnTo>
                  <a:pt x="199077" y="120649"/>
                </a:lnTo>
                <a:lnTo>
                  <a:pt x="207701" y="125729"/>
                </a:lnTo>
                <a:lnTo>
                  <a:pt x="217085" y="128269"/>
                </a:lnTo>
                <a:lnTo>
                  <a:pt x="228113" y="129539"/>
                </a:lnTo>
                <a:lnTo>
                  <a:pt x="230813" y="129539"/>
                </a:lnTo>
                <a:lnTo>
                  <a:pt x="234862" y="130809"/>
                </a:lnTo>
                <a:lnTo>
                  <a:pt x="249409" y="130809"/>
                </a:lnTo>
                <a:lnTo>
                  <a:pt x="254954" y="129539"/>
                </a:lnTo>
                <a:lnTo>
                  <a:pt x="259235" y="125729"/>
                </a:lnTo>
                <a:lnTo>
                  <a:pt x="265920" y="118109"/>
                </a:lnTo>
                <a:lnTo>
                  <a:pt x="268618" y="116839"/>
                </a:lnTo>
                <a:lnTo>
                  <a:pt x="271318" y="116839"/>
                </a:lnTo>
                <a:lnTo>
                  <a:pt x="274017" y="113029"/>
                </a:lnTo>
                <a:lnTo>
                  <a:pt x="274017" y="100329"/>
                </a:lnTo>
                <a:lnTo>
                  <a:pt x="267270" y="99059"/>
                </a:lnTo>
                <a:lnTo>
                  <a:pt x="267270" y="93979"/>
                </a:lnTo>
                <a:lnTo>
                  <a:pt x="265920" y="91439"/>
                </a:lnTo>
                <a:lnTo>
                  <a:pt x="260521" y="91439"/>
                </a:lnTo>
                <a:lnTo>
                  <a:pt x="257822" y="90169"/>
                </a:lnTo>
                <a:lnTo>
                  <a:pt x="257822" y="88900"/>
                </a:lnTo>
                <a:lnTo>
                  <a:pt x="251075" y="87629"/>
                </a:lnTo>
                <a:lnTo>
                  <a:pt x="249725" y="86359"/>
                </a:lnTo>
                <a:close/>
              </a:path>
              <a:path w="297179" h="297179">
                <a:moveTo>
                  <a:pt x="89089" y="49529"/>
                </a:moveTo>
                <a:lnTo>
                  <a:pt x="86390" y="52069"/>
                </a:lnTo>
                <a:lnTo>
                  <a:pt x="72220" y="54609"/>
                </a:lnTo>
                <a:lnTo>
                  <a:pt x="29709" y="54609"/>
                </a:lnTo>
                <a:lnTo>
                  <a:pt x="25849" y="62229"/>
                </a:lnTo>
                <a:lnTo>
                  <a:pt x="23129" y="69850"/>
                </a:lnTo>
                <a:lnTo>
                  <a:pt x="22686" y="77469"/>
                </a:lnTo>
                <a:lnTo>
                  <a:pt x="25660" y="86359"/>
                </a:lnTo>
                <a:lnTo>
                  <a:pt x="28359" y="86359"/>
                </a:lnTo>
                <a:lnTo>
                  <a:pt x="28359" y="90169"/>
                </a:lnTo>
                <a:lnTo>
                  <a:pt x="33756" y="91439"/>
                </a:lnTo>
                <a:lnTo>
                  <a:pt x="37805" y="92709"/>
                </a:lnTo>
                <a:lnTo>
                  <a:pt x="68634" y="92709"/>
                </a:lnTo>
                <a:lnTo>
                  <a:pt x="78292" y="91439"/>
                </a:lnTo>
                <a:lnTo>
                  <a:pt x="78292" y="90169"/>
                </a:lnTo>
                <a:lnTo>
                  <a:pt x="87740" y="90169"/>
                </a:lnTo>
                <a:lnTo>
                  <a:pt x="91789" y="88900"/>
                </a:lnTo>
                <a:lnTo>
                  <a:pt x="94487" y="88900"/>
                </a:lnTo>
                <a:lnTo>
                  <a:pt x="97186" y="87629"/>
                </a:lnTo>
                <a:lnTo>
                  <a:pt x="97186" y="86359"/>
                </a:lnTo>
                <a:lnTo>
                  <a:pt x="152619" y="74929"/>
                </a:lnTo>
                <a:lnTo>
                  <a:pt x="171432" y="69850"/>
                </a:lnTo>
                <a:lnTo>
                  <a:pt x="182692" y="64769"/>
                </a:lnTo>
                <a:lnTo>
                  <a:pt x="196736" y="62229"/>
                </a:lnTo>
                <a:lnTo>
                  <a:pt x="211286" y="60959"/>
                </a:lnTo>
                <a:lnTo>
                  <a:pt x="224064" y="59689"/>
                </a:lnTo>
                <a:lnTo>
                  <a:pt x="225414" y="59689"/>
                </a:lnTo>
                <a:lnTo>
                  <a:pt x="226764" y="58419"/>
                </a:lnTo>
                <a:lnTo>
                  <a:pt x="229463" y="58419"/>
                </a:lnTo>
                <a:lnTo>
                  <a:pt x="242637" y="55879"/>
                </a:lnTo>
                <a:lnTo>
                  <a:pt x="247700" y="50800"/>
                </a:lnTo>
                <a:lnTo>
                  <a:pt x="91789" y="50800"/>
                </a:lnTo>
                <a:lnTo>
                  <a:pt x="89089" y="49529"/>
                </a:lnTo>
                <a:close/>
              </a:path>
              <a:path w="297179" h="297179">
                <a:moveTo>
                  <a:pt x="87740" y="90169"/>
                </a:moveTo>
                <a:lnTo>
                  <a:pt x="79642" y="90169"/>
                </a:lnTo>
                <a:lnTo>
                  <a:pt x="87740" y="91439"/>
                </a:lnTo>
                <a:lnTo>
                  <a:pt x="87740" y="90169"/>
                </a:lnTo>
                <a:close/>
              </a:path>
              <a:path w="297179" h="297179">
                <a:moveTo>
                  <a:pt x="148489" y="0"/>
                </a:moveTo>
                <a:lnTo>
                  <a:pt x="134568" y="0"/>
                </a:lnTo>
                <a:lnTo>
                  <a:pt x="126211" y="1269"/>
                </a:lnTo>
                <a:lnTo>
                  <a:pt x="121904" y="7619"/>
                </a:lnTo>
                <a:lnTo>
                  <a:pt x="120130" y="21589"/>
                </a:lnTo>
                <a:lnTo>
                  <a:pt x="124197" y="24129"/>
                </a:lnTo>
                <a:lnTo>
                  <a:pt x="124197" y="27939"/>
                </a:lnTo>
                <a:lnTo>
                  <a:pt x="125545" y="33019"/>
                </a:lnTo>
                <a:lnTo>
                  <a:pt x="128245" y="34289"/>
                </a:lnTo>
                <a:lnTo>
                  <a:pt x="130944" y="36829"/>
                </a:lnTo>
                <a:lnTo>
                  <a:pt x="133643" y="40639"/>
                </a:lnTo>
                <a:lnTo>
                  <a:pt x="114731" y="45719"/>
                </a:lnTo>
                <a:lnTo>
                  <a:pt x="113381" y="46989"/>
                </a:lnTo>
                <a:lnTo>
                  <a:pt x="102585" y="46989"/>
                </a:lnTo>
                <a:lnTo>
                  <a:pt x="95838" y="48259"/>
                </a:lnTo>
                <a:lnTo>
                  <a:pt x="95838" y="50800"/>
                </a:lnTo>
                <a:lnTo>
                  <a:pt x="247700" y="50800"/>
                </a:lnTo>
                <a:lnTo>
                  <a:pt x="249725" y="41909"/>
                </a:lnTo>
                <a:lnTo>
                  <a:pt x="260521" y="41909"/>
                </a:lnTo>
                <a:lnTo>
                  <a:pt x="260521" y="38100"/>
                </a:lnTo>
                <a:lnTo>
                  <a:pt x="260971" y="36829"/>
                </a:lnTo>
                <a:lnTo>
                  <a:pt x="149838" y="36829"/>
                </a:lnTo>
                <a:lnTo>
                  <a:pt x="151188" y="34289"/>
                </a:lnTo>
                <a:lnTo>
                  <a:pt x="151188" y="31750"/>
                </a:lnTo>
                <a:lnTo>
                  <a:pt x="152538" y="29209"/>
                </a:lnTo>
                <a:lnTo>
                  <a:pt x="156333" y="22859"/>
                </a:lnTo>
                <a:lnTo>
                  <a:pt x="156586" y="16509"/>
                </a:lnTo>
                <a:lnTo>
                  <a:pt x="154815" y="10159"/>
                </a:lnTo>
                <a:lnTo>
                  <a:pt x="152538" y="3809"/>
                </a:lnTo>
                <a:lnTo>
                  <a:pt x="151188" y="2539"/>
                </a:lnTo>
                <a:lnTo>
                  <a:pt x="148489" y="2539"/>
                </a:lnTo>
                <a:lnTo>
                  <a:pt x="148489" y="0"/>
                </a:lnTo>
                <a:close/>
              </a:path>
              <a:path w="297179" h="297179">
                <a:moveTo>
                  <a:pt x="260521" y="41909"/>
                </a:moveTo>
                <a:lnTo>
                  <a:pt x="252423" y="41909"/>
                </a:lnTo>
                <a:lnTo>
                  <a:pt x="260521" y="44450"/>
                </a:lnTo>
                <a:lnTo>
                  <a:pt x="260521" y="41909"/>
                </a:lnTo>
                <a:close/>
              </a:path>
              <a:path w="297179" h="297179">
                <a:moveTo>
                  <a:pt x="240277" y="12700"/>
                </a:moveTo>
                <a:lnTo>
                  <a:pt x="219257" y="12700"/>
                </a:lnTo>
                <a:lnTo>
                  <a:pt x="208545" y="13969"/>
                </a:lnTo>
                <a:lnTo>
                  <a:pt x="199857" y="16509"/>
                </a:lnTo>
                <a:lnTo>
                  <a:pt x="195724" y="19050"/>
                </a:lnTo>
                <a:lnTo>
                  <a:pt x="194374" y="19050"/>
                </a:lnTo>
                <a:lnTo>
                  <a:pt x="191676" y="20319"/>
                </a:lnTo>
                <a:lnTo>
                  <a:pt x="190326" y="20319"/>
                </a:lnTo>
                <a:lnTo>
                  <a:pt x="190326" y="21589"/>
                </a:lnTo>
                <a:lnTo>
                  <a:pt x="186277" y="22859"/>
                </a:lnTo>
                <a:lnTo>
                  <a:pt x="179529" y="22859"/>
                </a:lnTo>
                <a:lnTo>
                  <a:pt x="178179" y="29209"/>
                </a:lnTo>
                <a:lnTo>
                  <a:pt x="171094" y="30479"/>
                </a:lnTo>
                <a:lnTo>
                  <a:pt x="164009" y="33019"/>
                </a:lnTo>
                <a:lnTo>
                  <a:pt x="156923" y="34289"/>
                </a:lnTo>
                <a:lnTo>
                  <a:pt x="149838" y="36829"/>
                </a:lnTo>
                <a:lnTo>
                  <a:pt x="260971" y="36829"/>
                </a:lnTo>
                <a:lnTo>
                  <a:pt x="261871" y="34289"/>
                </a:lnTo>
                <a:lnTo>
                  <a:pt x="259172" y="30479"/>
                </a:lnTo>
                <a:lnTo>
                  <a:pt x="257822" y="30479"/>
                </a:lnTo>
                <a:lnTo>
                  <a:pt x="256472" y="29209"/>
                </a:lnTo>
                <a:lnTo>
                  <a:pt x="255123" y="26669"/>
                </a:lnTo>
                <a:lnTo>
                  <a:pt x="252423" y="24129"/>
                </a:lnTo>
                <a:lnTo>
                  <a:pt x="250526" y="19050"/>
                </a:lnTo>
                <a:lnTo>
                  <a:pt x="247363" y="16509"/>
                </a:lnTo>
                <a:lnTo>
                  <a:pt x="243693" y="15239"/>
                </a:lnTo>
                <a:lnTo>
                  <a:pt x="240277" y="12700"/>
                </a:lnTo>
                <a:close/>
              </a:path>
            </a:pathLst>
          </a:custGeom>
          <a:solidFill>
            <a:srgbClr val="010544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3582178" y="5369271"/>
            <a:ext cx="2596515" cy="541020"/>
            <a:chOff x="3582178" y="5369271"/>
            <a:chExt cx="2596515" cy="541020"/>
          </a:xfrm>
        </p:grpSpPr>
        <p:sp>
          <p:nvSpPr>
            <p:cNvPr id="4" name="object 4"/>
            <p:cNvSpPr/>
            <p:nvPr/>
          </p:nvSpPr>
          <p:spPr>
            <a:xfrm>
              <a:off x="3582178" y="5603246"/>
              <a:ext cx="296545" cy="288290"/>
            </a:xfrm>
            <a:custGeom>
              <a:avLst/>
              <a:gdLst/>
              <a:ahLst/>
              <a:cxnLst/>
              <a:rect l="l" t="t" r="r" b="b"/>
              <a:pathLst>
                <a:path w="296545" h="288289">
                  <a:moveTo>
                    <a:pt x="115357" y="55880"/>
                  </a:moveTo>
                  <a:lnTo>
                    <a:pt x="76057" y="55880"/>
                  </a:lnTo>
                  <a:lnTo>
                    <a:pt x="74707" y="57150"/>
                  </a:lnTo>
                  <a:lnTo>
                    <a:pt x="66610" y="63500"/>
                  </a:lnTo>
                  <a:lnTo>
                    <a:pt x="66610" y="64769"/>
                  </a:lnTo>
                  <a:lnTo>
                    <a:pt x="63911" y="67310"/>
                  </a:lnTo>
                  <a:lnTo>
                    <a:pt x="59862" y="69850"/>
                  </a:lnTo>
                  <a:lnTo>
                    <a:pt x="53115" y="73660"/>
                  </a:lnTo>
                  <a:lnTo>
                    <a:pt x="51765" y="77469"/>
                  </a:lnTo>
                  <a:lnTo>
                    <a:pt x="45668" y="83819"/>
                  </a:lnTo>
                  <a:lnTo>
                    <a:pt x="37416" y="92709"/>
                  </a:lnTo>
                  <a:lnTo>
                    <a:pt x="29924" y="102870"/>
                  </a:lnTo>
                  <a:lnTo>
                    <a:pt x="26105" y="106680"/>
                  </a:lnTo>
                  <a:lnTo>
                    <a:pt x="23406" y="114300"/>
                  </a:lnTo>
                  <a:lnTo>
                    <a:pt x="22056" y="114300"/>
                  </a:lnTo>
                  <a:lnTo>
                    <a:pt x="19357" y="121920"/>
                  </a:lnTo>
                  <a:lnTo>
                    <a:pt x="15330" y="137159"/>
                  </a:lnTo>
                  <a:lnTo>
                    <a:pt x="9404" y="158750"/>
                  </a:lnTo>
                  <a:lnTo>
                    <a:pt x="4744" y="179070"/>
                  </a:lnTo>
                  <a:lnTo>
                    <a:pt x="4512" y="193040"/>
                  </a:lnTo>
                  <a:lnTo>
                    <a:pt x="3500" y="204470"/>
                  </a:lnTo>
                  <a:lnTo>
                    <a:pt x="1476" y="222250"/>
                  </a:lnTo>
                  <a:lnTo>
                    <a:pt x="191" y="236220"/>
                  </a:lnTo>
                  <a:lnTo>
                    <a:pt x="84" y="241300"/>
                  </a:lnTo>
                  <a:lnTo>
                    <a:pt x="274" y="245109"/>
                  </a:lnTo>
                  <a:lnTo>
                    <a:pt x="370" y="250190"/>
                  </a:lnTo>
                  <a:lnTo>
                    <a:pt x="13242" y="288290"/>
                  </a:lnTo>
                  <a:lnTo>
                    <a:pt x="22773" y="288290"/>
                  </a:lnTo>
                  <a:lnTo>
                    <a:pt x="28805" y="287020"/>
                  </a:lnTo>
                  <a:lnTo>
                    <a:pt x="30153" y="284480"/>
                  </a:lnTo>
                  <a:lnTo>
                    <a:pt x="30153" y="283209"/>
                  </a:lnTo>
                  <a:lnTo>
                    <a:pt x="31503" y="281940"/>
                  </a:lnTo>
                  <a:lnTo>
                    <a:pt x="32853" y="281940"/>
                  </a:lnTo>
                  <a:lnTo>
                    <a:pt x="32853" y="274320"/>
                  </a:lnTo>
                  <a:lnTo>
                    <a:pt x="34202" y="271780"/>
                  </a:lnTo>
                  <a:lnTo>
                    <a:pt x="36002" y="271780"/>
                  </a:lnTo>
                  <a:lnTo>
                    <a:pt x="36902" y="269240"/>
                  </a:lnTo>
                  <a:lnTo>
                    <a:pt x="36902" y="264159"/>
                  </a:lnTo>
                  <a:lnTo>
                    <a:pt x="45017" y="264159"/>
                  </a:lnTo>
                  <a:lnTo>
                    <a:pt x="53115" y="259080"/>
                  </a:lnTo>
                  <a:lnTo>
                    <a:pt x="61212" y="256540"/>
                  </a:lnTo>
                  <a:lnTo>
                    <a:pt x="66610" y="254000"/>
                  </a:lnTo>
                  <a:lnTo>
                    <a:pt x="72009" y="252730"/>
                  </a:lnTo>
                  <a:lnTo>
                    <a:pt x="78756" y="252730"/>
                  </a:lnTo>
                  <a:lnTo>
                    <a:pt x="88941" y="250190"/>
                  </a:lnTo>
                  <a:lnTo>
                    <a:pt x="112348" y="247650"/>
                  </a:lnTo>
                  <a:lnTo>
                    <a:pt x="123293" y="247650"/>
                  </a:lnTo>
                  <a:lnTo>
                    <a:pt x="124643" y="245109"/>
                  </a:lnTo>
                  <a:lnTo>
                    <a:pt x="132739" y="241300"/>
                  </a:lnTo>
                  <a:lnTo>
                    <a:pt x="142186" y="238759"/>
                  </a:lnTo>
                  <a:lnTo>
                    <a:pt x="150392" y="237490"/>
                  </a:lnTo>
                  <a:lnTo>
                    <a:pt x="158221" y="237490"/>
                  </a:lnTo>
                  <a:lnTo>
                    <a:pt x="164785" y="236220"/>
                  </a:lnTo>
                  <a:lnTo>
                    <a:pt x="174594" y="236220"/>
                  </a:lnTo>
                  <a:lnTo>
                    <a:pt x="178643" y="234950"/>
                  </a:lnTo>
                  <a:lnTo>
                    <a:pt x="38251" y="234950"/>
                  </a:lnTo>
                  <a:lnTo>
                    <a:pt x="39601" y="232409"/>
                  </a:lnTo>
                  <a:lnTo>
                    <a:pt x="39601" y="228600"/>
                  </a:lnTo>
                  <a:lnTo>
                    <a:pt x="44335" y="224790"/>
                  </a:lnTo>
                  <a:lnTo>
                    <a:pt x="50076" y="215900"/>
                  </a:lnTo>
                  <a:lnTo>
                    <a:pt x="56319" y="205740"/>
                  </a:lnTo>
                  <a:lnTo>
                    <a:pt x="62561" y="196850"/>
                  </a:lnTo>
                  <a:lnTo>
                    <a:pt x="65261" y="193040"/>
                  </a:lnTo>
                  <a:lnTo>
                    <a:pt x="69310" y="187959"/>
                  </a:lnTo>
                  <a:lnTo>
                    <a:pt x="72009" y="184150"/>
                  </a:lnTo>
                  <a:lnTo>
                    <a:pt x="28805" y="184150"/>
                  </a:lnTo>
                  <a:lnTo>
                    <a:pt x="29880" y="171450"/>
                  </a:lnTo>
                  <a:lnTo>
                    <a:pt x="32347" y="158750"/>
                  </a:lnTo>
                  <a:lnTo>
                    <a:pt x="35067" y="147320"/>
                  </a:lnTo>
                  <a:lnTo>
                    <a:pt x="36902" y="135890"/>
                  </a:lnTo>
                  <a:lnTo>
                    <a:pt x="36902" y="129540"/>
                  </a:lnTo>
                  <a:lnTo>
                    <a:pt x="39601" y="125730"/>
                  </a:lnTo>
                  <a:lnTo>
                    <a:pt x="39601" y="121920"/>
                  </a:lnTo>
                  <a:lnTo>
                    <a:pt x="43786" y="115570"/>
                  </a:lnTo>
                  <a:lnTo>
                    <a:pt x="49738" y="107950"/>
                  </a:lnTo>
                  <a:lnTo>
                    <a:pt x="56699" y="97790"/>
                  </a:lnTo>
                  <a:lnTo>
                    <a:pt x="63911" y="88900"/>
                  </a:lnTo>
                  <a:lnTo>
                    <a:pt x="69310" y="82550"/>
                  </a:lnTo>
                  <a:lnTo>
                    <a:pt x="76057" y="76200"/>
                  </a:lnTo>
                  <a:lnTo>
                    <a:pt x="120561" y="76200"/>
                  </a:lnTo>
                  <a:lnTo>
                    <a:pt x="119180" y="71119"/>
                  </a:lnTo>
                  <a:lnTo>
                    <a:pt x="117051" y="63500"/>
                  </a:lnTo>
                  <a:lnTo>
                    <a:pt x="115680" y="58419"/>
                  </a:lnTo>
                  <a:lnTo>
                    <a:pt x="115357" y="55880"/>
                  </a:lnTo>
                  <a:close/>
                </a:path>
                <a:path w="296545" h="288289">
                  <a:moveTo>
                    <a:pt x="36002" y="271780"/>
                  </a:moveTo>
                  <a:lnTo>
                    <a:pt x="35552" y="271780"/>
                  </a:lnTo>
                  <a:lnTo>
                    <a:pt x="35552" y="273050"/>
                  </a:lnTo>
                  <a:lnTo>
                    <a:pt x="36002" y="271780"/>
                  </a:lnTo>
                  <a:close/>
                </a:path>
                <a:path w="296545" h="288289">
                  <a:moveTo>
                    <a:pt x="175944" y="236220"/>
                  </a:moveTo>
                  <a:lnTo>
                    <a:pt x="169195" y="236220"/>
                  </a:lnTo>
                  <a:lnTo>
                    <a:pt x="169195" y="241300"/>
                  </a:lnTo>
                  <a:lnTo>
                    <a:pt x="173244" y="242570"/>
                  </a:lnTo>
                  <a:lnTo>
                    <a:pt x="177293" y="242570"/>
                  </a:lnTo>
                  <a:lnTo>
                    <a:pt x="181342" y="245109"/>
                  </a:lnTo>
                  <a:lnTo>
                    <a:pt x="181342" y="247650"/>
                  </a:lnTo>
                  <a:lnTo>
                    <a:pt x="182692" y="247650"/>
                  </a:lnTo>
                  <a:lnTo>
                    <a:pt x="182692" y="252730"/>
                  </a:lnTo>
                  <a:lnTo>
                    <a:pt x="184042" y="255270"/>
                  </a:lnTo>
                  <a:lnTo>
                    <a:pt x="186740" y="255270"/>
                  </a:lnTo>
                  <a:lnTo>
                    <a:pt x="188091" y="256540"/>
                  </a:lnTo>
                  <a:lnTo>
                    <a:pt x="200237" y="256540"/>
                  </a:lnTo>
                  <a:lnTo>
                    <a:pt x="206984" y="257809"/>
                  </a:lnTo>
                  <a:lnTo>
                    <a:pt x="217781" y="257809"/>
                  </a:lnTo>
                  <a:lnTo>
                    <a:pt x="217781" y="260350"/>
                  </a:lnTo>
                  <a:lnTo>
                    <a:pt x="224528" y="260350"/>
                  </a:lnTo>
                  <a:lnTo>
                    <a:pt x="237012" y="265430"/>
                  </a:lnTo>
                  <a:lnTo>
                    <a:pt x="250510" y="266700"/>
                  </a:lnTo>
                  <a:lnTo>
                    <a:pt x="262493" y="262890"/>
                  </a:lnTo>
                  <a:lnTo>
                    <a:pt x="270432" y="251459"/>
                  </a:lnTo>
                  <a:lnTo>
                    <a:pt x="271782" y="251459"/>
                  </a:lnTo>
                  <a:lnTo>
                    <a:pt x="273321" y="247650"/>
                  </a:lnTo>
                  <a:lnTo>
                    <a:pt x="279207" y="237490"/>
                  </a:lnTo>
                  <a:lnTo>
                    <a:pt x="177293" y="237490"/>
                  </a:lnTo>
                  <a:lnTo>
                    <a:pt x="175944" y="236220"/>
                  </a:lnTo>
                  <a:close/>
                </a:path>
                <a:path w="296545" h="288289">
                  <a:moveTo>
                    <a:pt x="124181" y="173990"/>
                  </a:moveTo>
                  <a:lnTo>
                    <a:pt x="81455" y="173990"/>
                  </a:lnTo>
                  <a:lnTo>
                    <a:pt x="81636" y="181609"/>
                  </a:lnTo>
                  <a:lnTo>
                    <a:pt x="81798" y="185420"/>
                  </a:lnTo>
                  <a:lnTo>
                    <a:pt x="82594" y="200659"/>
                  </a:lnTo>
                  <a:lnTo>
                    <a:pt x="82805" y="210820"/>
                  </a:lnTo>
                  <a:lnTo>
                    <a:pt x="84155" y="212090"/>
                  </a:lnTo>
                  <a:lnTo>
                    <a:pt x="85504" y="217170"/>
                  </a:lnTo>
                  <a:lnTo>
                    <a:pt x="84155" y="219709"/>
                  </a:lnTo>
                  <a:lnTo>
                    <a:pt x="76057" y="222250"/>
                  </a:lnTo>
                  <a:lnTo>
                    <a:pt x="69310" y="223520"/>
                  </a:lnTo>
                  <a:lnTo>
                    <a:pt x="58512" y="228600"/>
                  </a:lnTo>
                  <a:lnTo>
                    <a:pt x="202936" y="228600"/>
                  </a:lnTo>
                  <a:lnTo>
                    <a:pt x="212382" y="231140"/>
                  </a:lnTo>
                  <a:lnTo>
                    <a:pt x="209683" y="231140"/>
                  </a:lnTo>
                  <a:lnTo>
                    <a:pt x="193488" y="234950"/>
                  </a:lnTo>
                  <a:lnTo>
                    <a:pt x="189439" y="236220"/>
                  </a:lnTo>
                  <a:lnTo>
                    <a:pt x="184042" y="236220"/>
                  </a:lnTo>
                  <a:lnTo>
                    <a:pt x="178643" y="237490"/>
                  </a:lnTo>
                  <a:lnTo>
                    <a:pt x="279207" y="237490"/>
                  </a:lnTo>
                  <a:lnTo>
                    <a:pt x="279942" y="236220"/>
                  </a:lnTo>
                  <a:lnTo>
                    <a:pt x="284610" y="227330"/>
                  </a:lnTo>
                  <a:lnTo>
                    <a:pt x="223179" y="227330"/>
                  </a:lnTo>
                  <a:lnTo>
                    <a:pt x="223179" y="213359"/>
                  </a:lnTo>
                  <a:lnTo>
                    <a:pt x="124643" y="213359"/>
                  </a:lnTo>
                  <a:lnTo>
                    <a:pt x="124643" y="205740"/>
                  </a:lnTo>
                  <a:lnTo>
                    <a:pt x="125991" y="205740"/>
                  </a:lnTo>
                  <a:lnTo>
                    <a:pt x="125991" y="182880"/>
                  </a:lnTo>
                  <a:lnTo>
                    <a:pt x="124643" y="182880"/>
                  </a:lnTo>
                  <a:lnTo>
                    <a:pt x="124181" y="173990"/>
                  </a:lnTo>
                  <a:close/>
                </a:path>
                <a:path w="296545" h="288289">
                  <a:moveTo>
                    <a:pt x="197537" y="228600"/>
                  </a:moveTo>
                  <a:lnTo>
                    <a:pt x="54464" y="228600"/>
                  </a:lnTo>
                  <a:lnTo>
                    <a:pt x="51765" y="229870"/>
                  </a:lnTo>
                  <a:lnTo>
                    <a:pt x="51765" y="232409"/>
                  </a:lnTo>
                  <a:lnTo>
                    <a:pt x="46366" y="233680"/>
                  </a:lnTo>
                  <a:lnTo>
                    <a:pt x="45017" y="233680"/>
                  </a:lnTo>
                  <a:lnTo>
                    <a:pt x="38251" y="234950"/>
                  </a:lnTo>
                  <a:lnTo>
                    <a:pt x="178643" y="234950"/>
                  </a:lnTo>
                  <a:lnTo>
                    <a:pt x="182692" y="233680"/>
                  </a:lnTo>
                  <a:lnTo>
                    <a:pt x="188091" y="231140"/>
                  </a:lnTo>
                  <a:lnTo>
                    <a:pt x="193488" y="229870"/>
                  </a:lnTo>
                  <a:lnTo>
                    <a:pt x="197537" y="228600"/>
                  </a:lnTo>
                  <a:close/>
                </a:path>
                <a:path w="296545" h="288289">
                  <a:moveTo>
                    <a:pt x="288229" y="109220"/>
                  </a:moveTo>
                  <a:lnTo>
                    <a:pt x="229252" y="109220"/>
                  </a:lnTo>
                  <a:lnTo>
                    <a:pt x="242410" y="113030"/>
                  </a:lnTo>
                  <a:lnTo>
                    <a:pt x="251519" y="123190"/>
                  </a:lnTo>
                  <a:lnTo>
                    <a:pt x="255568" y="124459"/>
                  </a:lnTo>
                  <a:lnTo>
                    <a:pt x="256710" y="138430"/>
                  </a:lnTo>
                  <a:lnTo>
                    <a:pt x="256830" y="151130"/>
                  </a:lnTo>
                  <a:lnTo>
                    <a:pt x="256623" y="160020"/>
                  </a:lnTo>
                  <a:lnTo>
                    <a:pt x="255568" y="171450"/>
                  </a:lnTo>
                  <a:lnTo>
                    <a:pt x="253502" y="182880"/>
                  </a:lnTo>
                  <a:lnTo>
                    <a:pt x="250171" y="195580"/>
                  </a:lnTo>
                  <a:lnTo>
                    <a:pt x="254219" y="195580"/>
                  </a:lnTo>
                  <a:lnTo>
                    <a:pt x="254219" y="196850"/>
                  </a:lnTo>
                  <a:lnTo>
                    <a:pt x="250171" y="198120"/>
                  </a:lnTo>
                  <a:lnTo>
                    <a:pt x="247472" y="201930"/>
                  </a:lnTo>
                  <a:lnTo>
                    <a:pt x="250171" y="205740"/>
                  </a:lnTo>
                  <a:lnTo>
                    <a:pt x="247472" y="205740"/>
                  </a:lnTo>
                  <a:lnTo>
                    <a:pt x="244772" y="209550"/>
                  </a:lnTo>
                  <a:lnTo>
                    <a:pt x="244772" y="213359"/>
                  </a:lnTo>
                  <a:lnTo>
                    <a:pt x="240723" y="213359"/>
                  </a:lnTo>
                  <a:lnTo>
                    <a:pt x="236674" y="219709"/>
                  </a:lnTo>
                  <a:lnTo>
                    <a:pt x="233976" y="222250"/>
                  </a:lnTo>
                  <a:lnTo>
                    <a:pt x="229927" y="223520"/>
                  </a:lnTo>
                  <a:lnTo>
                    <a:pt x="227228" y="226059"/>
                  </a:lnTo>
                  <a:lnTo>
                    <a:pt x="223179" y="227330"/>
                  </a:lnTo>
                  <a:lnTo>
                    <a:pt x="284610" y="227330"/>
                  </a:lnTo>
                  <a:lnTo>
                    <a:pt x="285277" y="226059"/>
                  </a:lnTo>
                  <a:lnTo>
                    <a:pt x="287280" y="218440"/>
                  </a:lnTo>
                  <a:lnTo>
                    <a:pt x="289157" y="210820"/>
                  </a:lnTo>
                  <a:lnTo>
                    <a:pt x="290781" y="204470"/>
                  </a:lnTo>
                  <a:lnTo>
                    <a:pt x="292025" y="198120"/>
                  </a:lnTo>
                  <a:lnTo>
                    <a:pt x="296074" y="195580"/>
                  </a:lnTo>
                  <a:lnTo>
                    <a:pt x="294725" y="193040"/>
                  </a:lnTo>
                  <a:lnTo>
                    <a:pt x="294830" y="182880"/>
                  </a:lnTo>
                  <a:lnTo>
                    <a:pt x="294936" y="177800"/>
                  </a:lnTo>
                  <a:lnTo>
                    <a:pt x="295863" y="154940"/>
                  </a:lnTo>
                  <a:lnTo>
                    <a:pt x="296074" y="143509"/>
                  </a:lnTo>
                  <a:lnTo>
                    <a:pt x="293670" y="134620"/>
                  </a:lnTo>
                  <a:lnTo>
                    <a:pt x="291013" y="124459"/>
                  </a:lnTo>
                  <a:lnTo>
                    <a:pt x="288862" y="115570"/>
                  </a:lnTo>
                  <a:lnTo>
                    <a:pt x="288229" y="109220"/>
                  </a:lnTo>
                  <a:close/>
                </a:path>
                <a:path w="296545" h="288289">
                  <a:moveTo>
                    <a:pt x="199717" y="123190"/>
                  </a:moveTo>
                  <a:lnTo>
                    <a:pt x="159749" y="123190"/>
                  </a:lnTo>
                  <a:lnTo>
                    <a:pt x="163798" y="124459"/>
                  </a:lnTo>
                  <a:lnTo>
                    <a:pt x="162300" y="135890"/>
                  </a:lnTo>
                  <a:lnTo>
                    <a:pt x="159915" y="147320"/>
                  </a:lnTo>
                  <a:lnTo>
                    <a:pt x="156768" y="158750"/>
                  </a:lnTo>
                  <a:lnTo>
                    <a:pt x="152983" y="168909"/>
                  </a:lnTo>
                  <a:lnTo>
                    <a:pt x="150937" y="177800"/>
                  </a:lnTo>
                  <a:lnTo>
                    <a:pt x="134089" y="212090"/>
                  </a:lnTo>
                  <a:lnTo>
                    <a:pt x="124643" y="213359"/>
                  </a:lnTo>
                  <a:lnTo>
                    <a:pt x="223179" y="213359"/>
                  </a:lnTo>
                  <a:lnTo>
                    <a:pt x="223179" y="204470"/>
                  </a:lnTo>
                  <a:lnTo>
                    <a:pt x="171895" y="204470"/>
                  </a:lnTo>
                  <a:lnTo>
                    <a:pt x="173244" y="200659"/>
                  </a:lnTo>
                  <a:lnTo>
                    <a:pt x="174594" y="199390"/>
                  </a:lnTo>
                  <a:lnTo>
                    <a:pt x="174594" y="195580"/>
                  </a:lnTo>
                  <a:lnTo>
                    <a:pt x="177230" y="191770"/>
                  </a:lnTo>
                  <a:lnTo>
                    <a:pt x="180499" y="185420"/>
                  </a:lnTo>
                  <a:lnTo>
                    <a:pt x="183514" y="177800"/>
                  </a:lnTo>
                  <a:lnTo>
                    <a:pt x="185390" y="172720"/>
                  </a:lnTo>
                  <a:lnTo>
                    <a:pt x="186740" y="172720"/>
                  </a:lnTo>
                  <a:lnTo>
                    <a:pt x="189313" y="166370"/>
                  </a:lnTo>
                  <a:lnTo>
                    <a:pt x="191127" y="160020"/>
                  </a:lnTo>
                  <a:lnTo>
                    <a:pt x="192434" y="153670"/>
                  </a:lnTo>
                  <a:lnTo>
                    <a:pt x="193488" y="147320"/>
                  </a:lnTo>
                  <a:lnTo>
                    <a:pt x="195534" y="138430"/>
                  </a:lnTo>
                  <a:lnTo>
                    <a:pt x="197706" y="129540"/>
                  </a:lnTo>
                  <a:lnTo>
                    <a:pt x="199717" y="123190"/>
                  </a:lnTo>
                  <a:close/>
                </a:path>
                <a:path w="296545" h="288289">
                  <a:moveTo>
                    <a:pt x="215082" y="194309"/>
                  </a:moveTo>
                  <a:lnTo>
                    <a:pt x="208333" y="194309"/>
                  </a:lnTo>
                  <a:lnTo>
                    <a:pt x="201586" y="196850"/>
                  </a:lnTo>
                  <a:lnTo>
                    <a:pt x="193488" y="199390"/>
                  </a:lnTo>
                  <a:lnTo>
                    <a:pt x="186740" y="200659"/>
                  </a:lnTo>
                  <a:lnTo>
                    <a:pt x="178643" y="203200"/>
                  </a:lnTo>
                  <a:lnTo>
                    <a:pt x="171895" y="204470"/>
                  </a:lnTo>
                  <a:lnTo>
                    <a:pt x="221829" y="204470"/>
                  </a:lnTo>
                  <a:lnTo>
                    <a:pt x="221829" y="198120"/>
                  </a:lnTo>
                  <a:lnTo>
                    <a:pt x="220479" y="196850"/>
                  </a:lnTo>
                  <a:lnTo>
                    <a:pt x="215082" y="196850"/>
                  </a:lnTo>
                  <a:lnTo>
                    <a:pt x="215082" y="194309"/>
                  </a:lnTo>
                  <a:close/>
                </a:path>
                <a:path w="296545" h="288289">
                  <a:moveTo>
                    <a:pt x="120561" y="76200"/>
                  </a:moveTo>
                  <a:lnTo>
                    <a:pt x="78756" y="76200"/>
                  </a:lnTo>
                  <a:lnTo>
                    <a:pt x="81940" y="88900"/>
                  </a:lnTo>
                  <a:lnTo>
                    <a:pt x="84779" y="105409"/>
                  </a:lnTo>
                  <a:lnTo>
                    <a:pt x="84884" y="109220"/>
                  </a:lnTo>
                  <a:lnTo>
                    <a:pt x="84260" y="123190"/>
                  </a:lnTo>
                  <a:lnTo>
                    <a:pt x="76057" y="132080"/>
                  </a:lnTo>
                  <a:lnTo>
                    <a:pt x="76057" y="133350"/>
                  </a:lnTo>
                  <a:lnTo>
                    <a:pt x="72009" y="133350"/>
                  </a:lnTo>
                  <a:lnTo>
                    <a:pt x="69310" y="139700"/>
                  </a:lnTo>
                  <a:lnTo>
                    <a:pt x="65261" y="140970"/>
                  </a:lnTo>
                  <a:lnTo>
                    <a:pt x="63911" y="142240"/>
                  </a:lnTo>
                  <a:lnTo>
                    <a:pt x="63911" y="143509"/>
                  </a:lnTo>
                  <a:lnTo>
                    <a:pt x="62561" y="143509"/>
                  </a:lnTo>
                  <a:lnTo>
                    <a:pt x="53681" y="153670"/>
                  </a:lnTo>
                  <a:lnTo>
                    <a:pt x="45177" y="163830"/>
                  </a:lnTo>
                  <a:lnTo>
                    <a:pt x="36926" y="173990"/>
                  </a:lnTo>
                  <a:lnTo>
                    <a:pt x="28805" y="184150"/>
                  </a:lnTo>
                  <a:lnTo>
                    <a:pt x="72009" y="184150"/>
                  </a:lnTo>
                  <a:lnTo>
                    <a:pt x="74707" y="181609"/>
                  </a:lnTo>
                  <a:lnTo>
                    <a:pt x="76057" y="181609"/>
                  </a:lnTo>
                  <a:lnTo>
                    <a:pt x="76057" y="177800"/>
                  </a:lnTo>
                  <a:lnTo>
                    <a:pt x="78756" y="176530"/>
                  </a:lnTo>
                  <a:lnTo>
                    <a:pt x="81455" y="173990"/>
                  </a:lnTo>
                  <a:lnTo>
                    <a:pt x="124181" y="173990"/>
                  </a:lnTo>
                  <a:lnTo>
                    <a:pt x="123462" y="162559"/>
                  </a:lnTo>
                  <a:lnTo>
                    <a:pt x="124073" y="151130"/>
                  </a:lnTo>
                  <a:lnTo>
                    <a:pt x="127341" y="142240"/>
                  </a:lnTo>
                  <a:lnTo>
                    <a:pt x="131390" y="139700"/>
                  </a:lnTo>
                  <a:lnTo>
                    <a:pt x="136788" y="138430"/>
                  </a:lnTo>
                  <a:lnTo>
                    <a:pt x="138138" y="133350"/>
                  </a:lnTo>
                  <a:lnTo>
                    <a:pt x="139488" y="132080"/>
                  </a:lnTo>
                  <a:lnTo>
                    <a:pt x="142186" y="132080"/>
                  </a:lnTo>
                  <a:lnTo>
                    <a:pt x="143536" y="130809"/>
                  </a:lnTo>
                  <a:lnTo>
                    <a:pt x="147585" y="129540"/>
                  </a:lnTo>
                  <a:lnTo>
                    <a:pt x="152983" y="128270"/>
                  </a:lnTo>
                  <a:lnTo>
                    <a:pt x="157049" y="127000"/>
                  </a:lnTo>
                  <a:lnTo>
                    <a:pt x="157049" y="125730"/>
                  </a:lnTo>
                  <a:lnTo>
                    <a:pt x="159749" y="125730"/>
                  </a:lnTo>
                  <a:lnTo>
                    <a:pt x="159749" y="123190"/>
                  </a:lnTo>
                  <a:lnTo>
                    <a:pt x="199717" y="123190"/>
                  </a:lnTo>
                  <a:lnTo>
                    <a:pt x="202936" y="113030"/>
                  </a:lnTo>
                  <a:lnTo>
                    <a:pt x="215081" y="109220"/>
                  </a:lnTo>
                  <a:lnTo>
                    <a:pt x="288229" y="109220"/>
                  </a:lnTo>
                  <a:lnTo>
                    <a:pt x="287976" y="106680"/>
                  </a:lnTo>
                  <a:lnTo>
                    <a:pt x="286627" y="105409"/>
                  </a:lnTo>
                  <a:lnTo>
                    <a:pt x="285277" y="105409"/>
                  </a:lnTo>
                  <a:lnTo>
                    <a:pt x="285277" y="104140"/>
                  </a:lnTo>
                  <a:lnTo>
                    <a:pt x="121943" y="104140"/>
                  </a:lnTo>
                  <a:lnTo>
                    <a:pt x="120594" y="100330"/>
                  </a:lnTo>
                  <a:lnTo>
                    <a:pt x="121943" y="81280"/>
                  </a:lnTo>
                  <a:lnTo>
                    <a:pt x="120561" y="76200"/>
                  </a:lnTo>
                  <a:close/>
                </a:path>
                <a:path w="296545" h="288289">
                  <a:moveTo>
                    <a:pt x="186740" y="40640"/>
                  </a:moveTo>
                  <a:lnTo>
                    <a:pt x="175944" y="40640"/>
                  </a:lnTo>
                  <a:lnTo>
                    <a:pt x="173244" y="46990"/>
                  </a:lnTo>
                  <a:lnTo>
                    <a:pt x="169195" y="49530"/>
                  </a:lnTo>
                  <a:lnTo>
                    <a:pt x="168036" y="55880"/>
                  </a:lnTo>
                  <a:lnTo>
                    <a:pt x="168054" y="64769"/>
                  </a:lnTo>
                  <a:lnTo>
                    <a:pt x="168180" y="72390"/>
                  </a:lnTo>
                  <a:lnTo>
                    <a:pt x="167847" y="78740"/>
                  </a:lnTo>
                  <a:lnTo>
                    <a:pt x="156872" y="86359"/>
                  </a:lnTo>
                  <a:lnTo>
                    <a:pt x="150940" y="90170"/>
                  </a:lnTo>
                  <a:lnTo>
                    <a:pt x="144885" y="92709"/>
                  </a:lnTo>
                  <a:lnTo>
                    <a:pt x="138833" y="96520"/>
                  </a:lnTo>
                  <a:lnTo>
                    <a:pt x="132908" y="99059"/>
                  </a:lnTo>
                  <a:lnTo>
                    <a:pt x="127235" y="101600"/>
                  </a:lnTo>
                  <a:lnTo>
                    <a:pt x="121943" y="104140"/>
                  </a:lnTo>
                  <a:lnTo>
                    <a:pt x="285277" y="104140"/>
                  </a:lnTo>
                  <a:lnTo>
                    <a:pt x="285277" y="102870"/>
                  </a:lnTo>
                  <a:lnTo>
                    <a:pt x="282579" y="96520"/>
                  </a:lnTo>
                  <a:lnTo>
                    <a:pt x="281228" y="96520"/>
                  </a:lnTo>
                  <a:lnTo>
                    <a:pt x="281228" y="95250"/>
                  </a:lnTo>
                  <a:lnTo>
                    <a:pt x="277180" y="92709"/>
                  </a:lnTo>
                  <a:lnTo>
                    <a:pt x="277180" y="91440"/>
                  </a:lnTo>
                  <a:lnTo>
                    <a:pt x="275830" y="90170"/>
                  </a:lnTo>
                  <a:lnTo>
                    <a:pt x="274481" y="90170"/>
                  </a:lnTo>
                  <a:lnTo>
                    <a:pt x="259541" y="78740"/>
                  </a:lnTo>
                  <a:lnTo>
                    <a:pt x="242075" y="73660"/>
                  </a:lnTo>
                  <a:lnTo>
                    <a:pt x="223601" y="72390"/>
                  </a:lnTo>
                  <a:lnTo>
                    <a:pt x="205634" y="72390"/>
                  </a:lnTo>
                  <a:lnTo>
                    <a:pt x="201586" y="69850"/>
                  </a:lnTo>
                  <a:lnTo>
                    <a:pt x="200236" y="67310"/>
                  </a:lnTo>
                  <a:lnTo>
                    <a:pt x="200236" y="63500"/>
                  </a:lnTo>
                  <a:lnTo>
                    <a:pt x="197537" y="58419"/>
                  </a:lnTo>
                  <a:lnTo>
                    <a:pt x="196187" y="57150"/>
                  </a:lnTo>
                  <a:lnTo>
                    <a:pt x="194838" y="54610"/>
                  </a:lnTo>
                  <a:lnTo>
                    <a:pt x="194838" y="52069"/>
                  </a:lnTo>
                  <a:lnTo>
                    <a:pt x="193488" y="52069"/>
                  </a:lnTo>
                  <a:lnTo>
                    <a:pt x="189439" y="50800"/>
                  </a:lnTo>
                  <a:lnTo>
                    <a:pt x="186740" y="44450"/>
                  </a:lnTo>
                  <a:lnTo>
                    <a:pt x="186740" y="40640"/>
                  </a:lnTo>
                  <a:close/>
                </a:path>
                <a:path w="296545" h="288289">
                  <a:moveTo>
                    <a:pt x="244603" y="0"/>
                  </a:moveTo>
                  <a:lnTo>
                    <a:pt x="220479" y="2540"/>
                  </a:lnTo>
                  <a:lnTo>
                    <a:pt x="215082" y="3810"/>
                  </a:lnTo>
                  <a:lnTo>
                    <a:pt x="200236" y="3810"/>
                  </a:lnTo>
                  <a:lnTo>
                    <a:pt x="198887" y="5080"/>
                  </a:lnTo>
                  <a:lnTo>
                    <a:pt x="196187" y="5080"/>
                  </a:lnTo>
                  <a:lnTo>
                    <a:pt x="154350" y="10160"/>
                  </a:lnTo>
                  <a:lnTo>
                    <a:pt x="148934" y="10160"/>
                  </a:lnTo>
                  <a:lnTo>
                    <a:pt x="146235" y="11430"/>
                  </a:lnTo>
                  <a:lnTo>
                    <a:pt x="130968" y="12700"/>
                  </a:lnTo>
                  <a:lnTo>
                    <a:pt x="114183" y="15240"/>
                  </a:lnTo>
                  <a:lnTo>
                    <a:pt x="99928" y="17780"/>
                  </a:lnTo>
                  <a:lnTo>
                    <a:pt x="84155" y="20319"/>
                  </a:lnTo>
                  <a:lnTo>
                    <a:pt x="82805" y="21590"/>
                  </a:lnTo>
                  <a:lnTo>
                    <a:pt x="77406" y="21590"/>
                  </a:lnTo>
                  <a:lnTo>
                    <a:pt x="74707" y="22860"/>
                  </a:lnTo>
                  <a:lnTo>
                    <a:pt x="70659" y="24130"/>
                  </a:lnTo>
                  <a:lnTo>
                    <a:pt x="63911" y="24130"/>
                  </a:lnTo>
                  <a:lnTo>
                    <a:pt x="50687" y="26669"/>
                  </a:lnTo>
                  <a:lnTo>
                    <a:pt x="37079" y="27940"/>
                  </a:lnTo>
                  <a:lnTo>
                    <a:pt x="25749" y="30480"/>
                  </a:lnTo>
                  <a:lnTo>
                    <a:pt x="19357" y="33019"/>
                  </a:lnTo>
                  <a:lnTo>
                    <a:pt x="19716" y="41910"/>
                  </a:lnTo>
                  <a:lnTo>
                    <a:pt x="20201" y="49530"/>
                  </a:lnTo>
                  <a:lnTo>
                    <a:pt x="22963" y="54610"/>
                  </a:lnTo>
                  <a:lnTo>
                    <a:pt x="30153" y="58419"/>
                  </a:lnTo>
                  <a:lnTo>
                    <a:pt x="46526" y="58419"/>
                  </a:lnTo>
                  <a:lnTo>
                    <a:pt x="63911" y="55880"/>
                  </a:lnTo>
                  <a:lnTo>
                    <a:pt x="115357" y="55880"/>
                  </a:lnTo>
                  <a:lnTo>
                    <a:pt x="115195" y="54610"/>
                  </a:lnTo>
                  <a:lnTo>
                    <a:pt x="122491" y="52069"/>
                  </a:lnTo>
                  <a:lnTo>
                    <a:pt x="130040" y="48260"/>
                  </a:lnTo>
                  <a:lnTo>
                    <a:pt x="137589" y="45719"/>
                  </a:lnTo>
                  <a:lnTo>
                    <a:pt x="144885" y="44450"/>
                  </a:lnTo>
                  <a:lnTo>
                    <a:pt x="152782" y="41910"/>
                  </a:lnTo>
                  <a:lnTo>
                    <a:pt x="160421" y="40640"/>
                  </a:lnTo>
                  <a:lnTo>
                    <a:pt x="189439" y="40640"/>
                  </a:lnTo>
                  <a:lnTo>
                    <a:pt x="192139" y="39369"/>
                  </a:lnTo>
                  <a:lnTo>
                    <a:pt x="251519" y="39369"/>
                  </a:lnTo>
                  <a:lnTo>
                    <a:pt x="259617" y="36830"/>
                  </a:lnTo>
                  <a:lnTo>
                    <a:pt x="261768" y="30480"/>
                  </a:lnTo>
                  <a:lnTo>
                    <a:pt x="262654" y="24130"/>
                  </a:lnTo>
                  <a:lnTo>
                    <a:pt x="263033" y="17780"/>
                  </a:lnTo>
                  <a:lnTo>
                    <a:pt x="263666" y="11430"/>
                  </a:lnTo>
                  <a:lnTo>
                    <a:pt x="255589" y="2540"/>
                  </a:lnTo>
                  <a:lnTo>
                    <a:pt x="244603" y="0"/>
                  </a:lnTo>
                  <a:close/>
                </a:path>
                <a:path w="296545" h="288289">
                  <a:moveTo>
                    <a:pt x="250171" y="39369"/>
                  </a:moveTo>
                  <a:lnTo>
                    <a:pt x="220480" y="39369"/>
                  </a:lnTo>
                  <a:lnTo>
                    <a:pt x="228577" y="40640"/>
                  </a:lnTo>
                  <a:lnTo>
                    <a:pt x="243423" y="40640"/>
                  </a:lnTo>
                  <a:lnTo>
                    <a:pt x="250171" y="39369"/>
                  </a:lnTo>
                  <a:close/>
                </a:path>
              </a:pathLst>
            </a:custGeom>
            <a:solidFill>
              <a:srgbClr val="01054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88039" y="5369271"/>
              <a:ext cx="2590267" cy="540697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994135" y="5347412"/>
            <a:ext cx="464327" cy="585768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0" y="6647683"/>
            <a:ext cx="9144000" cy="210820"/>
            <a:chOff x="0" y="6647683"/>
            <a:chExt cx="9144000" cy="210820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6647683"/>
              <a:ext cx="9143999" cy="2438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6672072"/>
              <a:ext cx="9144000" cy="185927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0" y="6672072"/>
              <a:ext cx="9144000" cy="0"/>
            </a:xfrm>
            <a:custGeom>
              <a:avLst/>
              <a:gdLst/>
              <a:ahLst/>
              <a:cxnLst/>
              <a:rect l="l" t="t" r="r" b="b"/>
              <a:pathLst>
                <a:path w="9144000" h="0">
                  <a:moveTo>
                    <a:pt x="9144000" y="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D8D8D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>
            <a:spLocks noGrp="1"/>
          </p:cNvSpPr>
          <p:nvPr>
            <p:ph type="subTitle" idx="4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381125" marR="5080" indent="-1369060">
              <a:lnSpc>
                <a:spcPct val="120100"/>
              </a:lnSpc>
              <a:spcBef>
                <a:spcPts val="100"/>
              </a:spcBef>
            </a:pPr>
            <a:r>
              <a:rPr dirty="0" spc="-10"/>
              <a:t>Lecture </a:t>
            </a:r>
            <a:r>
              <a:rPr dirty="0" spc="-5"/>
              <a:t>4 – </a:t>
            </a:r>
            <a:r>
              <a:rPr dirty="0" spc="-10"/>
              <a:t>Regular Language </a:t>
            </a:r>
            <a:r>
              <a:rPr dirty="0" spc="-620"/>
              <a:t> </a:t>
            </a:r>
            <a:r>
              <a:rPr dirty="0" spc="-5"/>
              <a:t>Dr</a:t>
            </a:r>
            <a:r>
              <a:rPr dirty="0" spc="5"/>
              <a:t> </a:t>
            </a:r>
            <a:r>
              <a:rPr dirty="0" spc="-35"/>
              <a:t>Yushi</a:t>
            </a:r>
            <a:r>
              <a:rPr dirty="0" spc="20"/>
              <a:t> </a:t>
            </a:r>
            <a:r>
              <a:rPr dirty="0" spc="-5"/>
              <a:t>Li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762125" marR="5080" indent="-175006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INT201</a:t>
            </a:r>
            <a:r>
              <a:rPr dirty="0" spc="-10"/>
              <a:t> Decision,</a:t>
            </a:r>
            <a:r>
              <a:rPr dirty="0" spc="10"/>
              <a:t> </a:t>
            </a:r>
            <a:r>
              <a:rPr dirty="0" spc="-15"/>
              <a:t>Computation </a:t>
            </a:r>
            <a:r>
              <a:rPr dirty="0" spc="-890"/>
              <a:t> </a:t>
            </a:r>
            <a:r>
              <a:rPr dirty="0" spc="-5"/>
              <a:t>and</a:t>
            </a:r>
            <a:r>
              <a:rPr dirty="0" spc="5"/>
              <a:t> </a:t>
            </a:r>
            <a:r>
              <a:rPr dirty="0" spc="-10"/>
              <a:t>Language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9312" y="1390650"/>
            <a:ext cx="6609080" cy="2682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88900">
              <a:lnSpc>
                <a:spcPct val="100000"/>
              </a:lnSpc>
              <a:spcBef>
                <a:spcPts val="100"/>
              </a:spcBef>
            </a:pPr>
            <a:r>
              <a:rPr dirty="0" sz="1800" spc="-15">
                <a:latin typeface="Calibri"/>
                <a:cs typeface="Calibri"/>
              </a:rPr>
              <a:t>Proof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800">
              <a:latin typeface="Calibri"/>
              <a:cs typeface="Calibri"/>
            </a:endParaRPr>
          </a:p>
          <a:p>
            <a:pPr marL="375285" indent="-287020">
              <a:lnSpc>
                <a:spcPct val="100000"/>
              </a:lnSpc>
              <a:buFont typeface="Arial MT"/>
              <a:buChar char="•"/>
              <a:tabLst>
                <a:tab pos="375285" algn="l"/>
                <a:tab pos="375920" algn="l"/>
              </a:tabLst>
            </a:pPr>
            <a:r>
              <a:rPr dirty="0" sz="1800" i="1">
                <a:latin typeface="Times New Roman"/>
                <a:cs typeface="Times New Roman"/>
              </a:rPr>
              <a:t>Q =</a:t>
            </a:r>
            <a:r>
              <a:rPr dirty="0" sz="1800" spc="-10" i="1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{</a:t>
            </a:r>
            <a:r>
              <a:rPr dirty="0" sz="1800" i="1">
                <a:latin typeface="Times New Roman"/>
                <a:cs typeface="Times New Roman"/>
              </a:rPr>
              <a:t>q</a:t>
            </a:r>
            <a:r>
              <a:rPr dirty="0" baseline="-20833" sz="1800" i="1">
                <a:latin typeface="Times New Roman"/>
                <a:cs typeface="Times New Roman"/>
              </a:rPr>
              <a:t>0</a:t>
            </a:r>
            <a:r>
              <a:rPr dirty="0" sz="1800">
                <a:latin typeface="Times New Roman"/>
                <a:cs typeface="Times New Roman"/>
              </a:rPr>
              <a:t>}</a:t>
            </a:r>
            <a:r>
              <a:rPr dirty="0" sz="1800">
                <a:latin typeface="SimSun"/>
                <a:cs typeface="SimSun"/>
              </a:rPr>
              <a:t>∪</a:t>
            </a:r>
            <a:r>
              <a:rPr dirty="0" sz="1800" spc="-445">
                <a:latin typeface="SimSun"/>
                <a:cs typeface="SimSun"/>
              </a:rPr>
              <a:t> </a:t>
            </a:r>
            <a:r>
              <a:rPr dirty="0" sz="1800" spc="-5" i="1">
                <a:latin typeface="Times New Roman"/>
                <a:cs typeface="Times New Roman"/>
              </a:rPr>
              <a:t>Q</a:t>
            </a:r>
            <a:r>
              <a:rPr dirty="0" baseline="-20833" sz="1800" i="1">
                <a:latin typeface="Times New Roman"/>
                <a:cs typeface="Times New Roman"/>
              </a:rPr>
              <a:t>1   </a:t>
            </a:r>
            <a:r>
              <a:rPr dirty="0" sz="1800">
                <a:latin typeface="SimSun"/>
                <a:cs typeface="SimSun"/>
              </a:rPr>
              <a:t>∪</a:t>
            </a:r>
            <a:r>
              <a:rPr dirty="0" sz="1800" spc="-459">
                <a:latin typeface="SimSun"/>
                <a:cs typeface="SimSun"/>
              </a:rPr>
              <a:t> </a:t>
            </a:r>
            <a:r>
              <a:rPr dirty="0" sz="1800" spc="-5" i="1">
                <a:latin typeface="Times New Roman"/>
                <a:cs typeface="Times New Roman"/>
              </a:rPr>
              <a:t>Q</a:t>
            </a:r>
            <a:r>
              <a:rPr dirty="0" baseline="-20833" sz="1800" i="1">
                <a:latin typeface="Times New Roman"/>
                <a:cs typeface="Times New Roman"/>
              </a:rPr>
              <a:t>2</a:t>
            </a:r>
            <a:endParaRPr baseline="-20833"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 MT"/>
              <a:buChar char="•"/>
            </a:pPr>
            <a:endParaRPr sz="1850">
              <a:latin typeface="Times New Roman"/>
              <a:cs typeface="Times New Roman"/>
            </a:endParaRPr>
          </a:p>
          <a:p>
            <a:pPr marL="375285" indent="-287020">
              <a:lnSpc>
                <a:spcPct val="100000"/>
              </a:lnSpc>
              <a:buFont typeface="Arial MT"/>
              <a:buChar char="•"/>
              <a:tabLst>
                <a:tab pos="375285" algn="l"/>
                <a:tab pos="375920" algn="l"/>
              </a:tabLst>
            </a:pPr>
            <a:r>
              <a:rPr dirty="0" sz="1800" spc="-5" i="1">
                <a:latin typeface="Times New Roman"/>
                <a:cs typeface="Times New Roman"/>
              </a:rPr>
              <a:t>q</a:t>
            </a:r>
            <a:r>
              <a:rPr dirty="0" baseline="-20833" sz="1800" spc="-7" i="1">
                <a:latin typeface="Times New Roman"/>
                <a:cs typeface="Times New Roman"/>
              </a:rPr>
              <a:t>0</a:t>
            </a:r>
            <a:r>
              <a:rPr dirty="0" baseline="-20833" sz="1800" spc="-15" i="1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is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start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state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of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M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 MT"/>
              <a:buChar char="•"/>
            </a:pPr>
            <a:endParaRPr sz="2500">
              <a:latin typeface="Times New Roman"/>
              <a:cs typeface="Times New Roman"/>
            </a:endParaRPr>
          </a:p>
          <a:p>
            <a:pPr marL="375285" indent="-287020">
              <a:lnSpc>
                <a:spcPct val="100000"/>
              </a:lnSpc>
              <a:buFont typeface="Arial MT"/>
              <a:buChar char="•"/>
              <a:tabLst>
                <a:tab pos="375285" algn="l"/>
                <a:tab pos="375920" algn="l"/>
              </a:tabLst>
            </a:pPr>
            <a:r>
              <a:rPr dirty="0" sz="1800" i="1">
                <a:latin typeface="Times New Roman"/>
                <a:cs typeface="Times New Roman"/>
              </a:rPr>
              <a:t>F </a:t>
            </a:r>
            <a:r>
              <a:rPr dirty="0" sz="1800">
                <a:latin typeface="Times New Roman"/>
                <a:cs typeface="Times New Roman"/>
              </a:rPr>
              <a:t>=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F</a:t>
            </a:r>
            <a:r>
              <a:rPr dirty="0" baseline="-20833" sz="1800" i="1">
                <a:latin typeface="Times New Roman"/>
                <a:cs typeface="Times New Roman"/>
              </a:rPr>
              <a:t>1</a:t>
            </a:r>
            <a:r>
              <a:rPr dirty="0" baseline="-20833" sz="1800" spc="209" i="1">
                <a:latin typeface="Times New Roman"/>
                <a:cs typeface="Times New Roman"/>
              </a:rPr>
              <a:t> </a:t>
            </a:r>
            <a:r>
              <a:rPr dirty="0" sz="1800">
                <a:latin typeface="SimSun"/>
                <a:cs typeface="SimSun"/>
              </a:rPr>
              <a:t>∪</a:t>
            </a:r>
            <a:r>
              <a:rPr dirty="0" sz="1800" spc="-445">
                <a:latin typeface="SimSun"/>
                <a:cs typeface="SimSu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F</a:t>
            </a:r>
            <a:r>
              <a:rPr dirty="0" baseline="-20833" sz="1800" i="1">
                <a:latin typeface="Times New Roman"/>
                <a:cs typeface="Times New Roman"/>
              </a:rPr>
              <a:t>2</a:t>
            </a:r>
            <a:endParaRPr baseline="-20833"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 MT"/>
              <a:buChar char="•"/>
            </a:pPr>
            <a:endParaRPr sz="2450">
              <a:latin typeface="Times New Roman"/>
              <a:cs typeface="Times New Roman"/>
            </a:endParaRPr>
          </a:p>
          <a:p>
            <a:pPr marL="375285" indent="-287020">
              <a:lnSpc>
                <a:spcPct val="100000"/>
              </a:lnSpc>
              <a:buFont typeface="Arial MT"/>
              <a:buChar char="•"/>
              <a:tabLst>
                <a:tab pos="375285" algn="l"/>
                <a:tab pos="375920" algn="l"/>
              </a:tabLst>
            </a:pPr>
            <a:r>
              <a:rPr dirty="0" sz="1800" i="1">
                <a:latin typeface="Times New Roman"/>
                <a:cs typeface="Times New Roman"/>
              </a:rPr>
              <a:t>δ</a:t>
            </a:r>
            <a:r>
              <a:rPr dirty="0" sz="1800" spc="-40" i="1">
                <a:latin typeface="Times New Roman"/>
                <a:cs typeface="Times New Roman"/>
              </a:rPr>
              <a:t> </a:t>
            </a:r>
            <a:r>
              <a:rPr dirty="0" sz="1800">
                <a:latin typeface="Calibri"/>
                <a:cs typeface="Calibri"/>
              </a:rPr>
              <a:t>: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Q</a:t>
            </a:r>
            <a:r>
              <a:rPr dirty="0" sz="1800" spc="-40" i="1">
                <a:latin typeface="Times New Roman"/>
                <a:cs typeface="Times New Roman"/>
              </a:rPr>
              <a:t> </a:t>
            </a:r>
            <a:r>
              <a:rPr dirty="0" sz="1200">
                <a:latin typeface="SimSun"/>
                <a:cs typeface="SimSun"/>
              </a:rPr>
              <a:t>×</a:t>
            </a:r>
            <a:r>
              <a:rPr dirty="0" sz="1200" spc="-195">
                <a:latin typeface="SimSun"/>
                <a:cs typeface="SimSu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Σ</a:t>
            </a:r>
            <a:r>
              <a:rPr dirty="0" baseline="-20833" sz="1800">
                <a:latin typeface="Times New Roman"/>
                <a:cs typeface="Times New Roman"/>
              </a:rPr>
              <a:t>ϵ</a:t>
            </a:r>
            <a:r>
              <a:rPr dirty="0" baseline="-20833" sz="1800" spc="187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→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P</a:t>
            </a:r>
            <a:r>
              <a:rPr dirty="0" sz="1800" spc="-5">
                <a:latin typeface="Times New Roman"/>
                <a:cs typeface="Times New Roman"/>
              </a:rPr>
              <a:t>(</a:t>
            </a:r>
            <a:r>
              <a:rPr dirty="0" sz="1800" spc="-10" i="1">
                <a:latin typeface="Times New Roman"/>
                <a:cs typeface="Times New Roman"/>
              </a:rPr>
              <a:t>Q</a:t>
            </a:r>
            <a:r>
              <a:rPr dirty="0" sz="1800">
                <a:latin typeface="Times New Roman"/>
                <a:cs typeface="Times New Roman"/>
              </a:rPr>
              <a:t>)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is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</a:t>
            </a:r>
            <a:r>
              <a:rPr dirty="0" sz="1800" spc="5">
                <a:latin typeface="Times New Roman"/>
                <a:cs typeface="Times New Roman"/>
              </a:rPr>
              <a:t>e</a:t>
            </a:r>
            <a:r>
              <a:rPr dirty="0" sz="1800">
                <a:latin typeface="Times New Roman"/>
                <a:cs typeface="Times New Roman"/>
              </a:rPr>
              <a:t>f</a:t>
            </a:r>
            <a:r>
              <a:rPr dirty="0" sz="1800" spc="5">
                <a:latin typeface="Times New Roman"/>
                <a:cs typeface="Times New Roman"/>
              </a:rPr>
              <a:t>i</a:t>
            </a:r>
            <a:r>
              <a:rPr dirty="0" sz="1800">
                <a:latin typeface="Times New Roman"/>
                <a:cs typeface="Times New Roman"/>
              </a:rPr>
              <a:t>n</a:t>
            </a:r>
            <a:r>
              <a:rPr dirty="0" sz="1800" spc="5">
                <a:latin typeface="Times New Roman"/>
                <a:cs typeface="Times New Roman"/>
              </a:rPr>
              <a:t>e</a:t>
            </a:r>
            <a:r>
              <a:rPr dirty="0" sz="1800">
                <a:latin typeface="Times New Roman"/>
                <a:cs typeface="Times New Roman"/>
              </a:rPr>
              <a:t>d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</a:t>
            </a:r>
            <a:r>
              <a:rPr dirty="0" sz="1800" spc="-10">
                <a:latin typeface="Times New Roman"/>
                <a:cs typeface="Times New Roman"/>
              </a:rPr>
              <a:t>s</a:t>
            </a:r>
            <a:r>
              <a:rPr dirty="0" sz="1800">
                <a:latin typeface="Times New Roman"/>
                <a:cs typeface="Times New Roman"/>
              </a:rPr>
              <a:t>: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F</a:t>
            </a:r>
            <a:r>
              <a:rPr dirty="0" sz="1800">
                <a:latin typeface="Times New Roman"/>
                <a:cs typeface="Times New Roman"/>
              </a:rPr>
              <a:t>or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any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r</a:t>
            </a:r>
            <a:r>
              <a:rPr dirty="0" sz="1800" i="1">
                <a:latin typeface="Times New Roman"/>
                <a:cs typeface="Times New Roman"/>
              </a:rPr>
              <a:t> </a:t>
            </a:r>
            <a:r>
              <a:rPr dirty="0" sz="1800">
                <a:latin typeface="SimSun"/>
                <a:cs typeface="SimSun"/>
              </a:rPr>
              <a:t>∈</a:t>
            </a:r>
            <a:r>
              <a:rPr dirty="0" sz="1800" spc="-450">
                <a:latin typeface="SimSun"/>
                <a:cs typeface="SimSu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Q</a:t>
            </a:r>
            <a:r>
              <a:rPr dirty="0" sz="1800" spc="-15" i="1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and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for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any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a</a:t>
            </a:r>
            <a:r>
              <a:rPr dirty="0" sz="1800" i="1">
                <a:latin typeface="Times New Roman"/>
                <a:cs typeface="Times New Roman"/>
              </a:rPr>
              <a:t> </a:t>
            </a:r>
            <a:r>
              <a:rPr dirty="0" sz="1800">
                <a:latin typeface="SimSun"/>
                <a:cs typeface="SimSun"/>
              </a:rPr>
              <a:t>∈</a:t>
            </a:r>
            <a:r>
              <a:rPr dirty="0" sz="1800" spc="-459">
                <a:latin typeface="SimSun"/>
                <a:cs typeface="SimSu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Σ</a:t>
            </a:r>
            <a:r>
              <a:rPr dirty="0" baseline="-20833" sz="1800">
                <a:latin typeface="Times New Roman"/>
                <a:cs typeface="Times New Roman"/>
              </a:rPr>
              <a:t>ϵ</a:t>
            </a:r>
            <a:endParaRPr baseline="-20833" sz="1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65454" y="545668"/>
            <a:ext cx="4153535" cy="33147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10">
                <a:solidFill>
                  <a:srgbClr val="000044"/>
                </a:solidFill>
              </a:rPr>
              <a:t>Regular</a:t>
            </a:r>
            <a:r>
              <a:rPr dirty="0" sz="2000" spc="-15">
                <a:solidFill>
                  <a:srgbClr val="000044"/>
                </a:solidFill>
              </a:rPr>
              <a:t> </a:t>
            </a:r>
            <a:r>
              <a:rPr dirty="0" sz="2000" spc="-5">
                <a:solidFill>
                  <a:srgbClr val="000044"/>
                </a:solidFill>
              </a:rPr>
              <a:t>Languages Closed </a:t>
            </a:r>
            <a:r>
              <a:rPr dirty="0" sz="2000">
                <a:solidFill>
                  <a:srgbClr val="000044"/>
                </a:solidFill>
              </a:rPr>
              <a:t>Under</a:t>
            </a:r>
            <a:r>
              <a:rPr dirty="0" sz="2000" spc="-15">
                <a:solidFill>
                  <a:srgbClr val="000044"/>
                </a:solidFill>
              </a:rPr>
              <a:t> </a:t>
            </a:r>
            <a:r>
              <a:rPr dirty="0" sz="2000">
                <a:solidFill>
                  <a:srgbClr val="000044"/>
                </a:solidFill>
              </a:rPr>
              <a:t>Union</a:t>
            </a:r>
            <a:endParaRPr sz="2000"/>
          </a:p>
        </p:txBody>
      </p:sp>
      <p:grpSp>
        <p:nvGrpSpPr>
          <p:cNvPr id="4" name="object 4"/>
          <p:cNvGrpSpPr/>
          <p:nvPr/>
        </p:nvGrpSpPr>
        <p:grpSpPr>
          <a:xfrm>
            <a:off x="2723388" y="4550135"/>
            <a:ext cx="3975735" cy="1066800"/>
            <a:chOff x="2723388" y="4550135"/>
            <a:chExt cx="3975735" cy="106680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23388" y="4550135"/>
              <a:ext cx="3656849" cy="106658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45477" y="4865438"/>
              <a:ext cx="353598" cy="344169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354546" y="961097"/>
            <a:ext cx="432663" cy="24312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867023" y="920074"/>
            <a:ext cx="1002164" cy="31261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3851" y="890397"/>
            <a:ext cx="415290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10" b="1">
                <a:solidFill>
                  <a:srgbClr val="000044"/>
                </a:solidFill>
                <a:latin typeface="Calibri"/>
                <a:cs typeface="Calibri"/>
              </a:rPr>
              <a:t>Regular</a:t>
            </a:r>
            <a:r>
              <a:rPr dirty="0" sz="2000" spc="-25" b="1">
                <a:solidFill>
                  <a:srgbClr val="000044"/>
                </a:solidFill>
                <a:latin typeface="Calibri"/>
                <a:cs typeface="Calibri"/>
              </a:rPr>
              <a:t> </a:t>
            </a:r>
            <a:r>
              <a:rPr dirty="0" sz="2000" spc="-5" b="1">
                <a:solidFill>
                  <a:srgbClr val="000044"/>
                </a:solidFill>
                <a:latin typeface="Calibri"/>
                <a:cs typeface="Calibri"/>
              </a:rPr>
              <a:t>Languages</a:t>
            </a:r>
            <a:r>
              <a:rPr dirty="0" sz="2000" spc="5" b="1">
                <a:solidFill>
                  <a:srgbClr val="000044"/>
                </a:solidFill>
                <a:latin typeface="Calibri"/>
                <a:cs typeface="Calibri"/>
              </a:rPr>
              <a:t> </a:t>
            </a:r>
            <a:r>
              <a:rPr dirty="0" sz="2000" spc="-5" b="1">
                <a:solidFill>
                  <a:srgbClr val="000044"/>
                </a:solidFill>
                <a:latin typeface="Calibri"/>
                <a:cs typeface="Calibri"/>
              </a:rPr>
              <a:t>Closed </a:t>
            </a:r>
            <a:r>
              <a:rPr dirty="0" sz="2000" b="1">
                <a:solidFill>
                  <a:srgbClr val="000044"/>
                </a:solidFill>
                <a:latin typeface="Calibri"/>
                <a:cs typeface="Calibri"/>
              </a:rPr>
              <a:t>Under</a:t>
            </a:r>
            <a:r>
              <a:rPr dirty="0" sz="2000" spc="-10" b="1">
                <a:solidFill>
                  <a:srgbClr val="000044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000044"/>
                </a:solidFill>
                <a:latin typeface="Calibri"/>
                <a:cs typeface="Calibri"/>
              </a:rPr>
              <a:t>Union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7509" y="1739900"/>
            <a:ext cx="54419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latin typeface="Calibri"/>
                <a:cs typeface="Calibri"/>
              </a:rPr>
              <a:t>P</a:t>
            </a:r>
            <a:r>
              <a:rPr dirty="0" sz="1800" spc="-30" b="1">
                <a:latin typeface="Calibri"/>
                <a:cs typeface="Calibri"/>
              </a:rPr>
              <a:t>r</a:t>
            </a:r>
            <a:r>
              <a:rPr dirty="0" sz="1800" b="1">
                <a:latin typeface="Calibri"/>
                <a:cs typeface="Calibri"/>
              </a:rPr>
              <a:t>o</a:t>
            </a:r>
            <a:r>
              <a:rPr dirty="0" sz="1800" spc="5" b="1">
                <a:latin typeface="Calibri"/>
                <a:cs typeface="Calibri"/>
              </a:rPr>
              <a:t>o</a:t>
            </a:r>
            <a:r>
              <a:rPr dirty="0" sz="1800" b="1">
                <a:latin typeface="Calibri"/>
                <a:cs typeface="Calibri"/>
              </a:rPr>
              <a:t>f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7497" y="685130"/>
            <a:ext cx="490838" cy="22853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7884" y="2115677"/>
            <a:ext cx="266681" cy="23622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824992" y="640704"/>
            <a:ext cx="439661" cy="264671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964543" y="635250"/>
            <a:ext cx="380374" cy="320981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563931" y="666887"/>
            <a:ext cx="379521" cy="23113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142723" y="736401"/>
            <a:ext cx="209774" cy="14223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497961" y="659905"/>
            <a:ext cx="420399" cy="251167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083646" y="665176"/>
            <a:ext cx="371517" cy="236220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559304" y="721419"/>
            <a:ext cx="226438" cy="153670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5918543" y="644612"/>
            <a:ext cx="825030" cy="261600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6859450" y="708458"/>
            <a:ext cx="360956" cy="214153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7412992" y="649163"/>
            <a:ext cx="770257" cy="282150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8328420" y="734327"/>
            <a:ext cx="365675" cy="163288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7860918" y="1016085"/>
            <a:ext cx="561399" cy="285598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1033416" y="1329505"/>
            <a:ext cx="223877" cy="124710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1397327" y="1259506"/>
            <a:ext cx="392225" cy="191190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1917593" y="1298113"/>
            <a:ext cx="224811" cy="165100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2593946" y="1304335"/>
            <a:ext cx="1040434" cy="170320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3774462" y="1235936"/>
            <a:ext cx="408484" cy="198141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4528375" y="1239459"/>
            <a:ext cx="804905" cy="222397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5549593" y="1279400"/>
            <a:ext cx="765673" cy="278985"/>
          </a:xfrm>
          <a:prstGeom prst="rect">
            <a:avLst/>
          </a:prstGeom>
        </p:spPr>
      </p:pic>
      <p:sp>
        <p:nvSpPr>
          <p:cNvPr id="25" name="object 25"/>
          <p:cNvSpPr/>
          <p:nvPr/>
        </p:nvSpPr>
        <p:spPr>
          <a:xfrm>
            <a:off x="6434761" y="1417481"/>
            <a:ext cx="24765" cy="26670"/>
          </a:xfrm>
          <a:custGeom>
            <a:avLst/>
            <a:gdLst/>
            <a:ahLst/>
            <a:cxnLst/>
            <a:rect l="l" t="t" r="r" b="b"/>
            <a:pathLst>
              <a:path w="24764" h="26669">
                <a:moveTo>
                  <a:pt x="18695" y="0"/>
                </a:moveTo>
                <a:lnTo>
                  <a:pt x="0" y="19140"/>
                </a:lnTo>
                <a:lnTo>
                  <a:pt x="3004" y="24049"/>
                </a:lnTo>
                <a:lnTo>
                  <a:pt x="4058" y="24874"/>
                </a:lnTo>
                <a:lnTo>
                  <a:pt x="9546" y="26607"/>
                </a:lnTo>
                <a:lnTo>
                  <a:pt x="12909" y="22675"/>
                </a:lnTo>
                <a:lnTo>
                  <a:pt x="17940" y="16299"/>
                </a:lnTo>
                <a:lnTo>
                  <a:pt x="20313" y="12578"/>
                </a:lnTo>
                <a:lnTo>
                  <a:pt x="24213" y="6301"/>
                </a:lnTo>
                <a:lnTo>
                  <a:pt x="23427" y="2940"/>
                </a:lnTo>
                <a:lnTo>
                  <a:pt x="186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26" name="object 26"/>
          <p:cNvGrpSpPr/>
          <p:nvPr/>
        </p:nvGrpSpPr>
        <p:grpSpPr>
          <a:xfrm>
            <a:off x="303856" y="2481505"/>
            <a:ext cx="1383030" cy="1094105"/>
            <a:chOff x="303856" y="2481505"/>
            <a:chExt cx="1383030" cy="1094105"/>
          </a:xfrm>
        </p:grpSpPr>
        <p:pic>
          <p:nvPicPr>
            <p:cNvPr id="27" name="object 27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303856" y="2799690"/>
              <a:ext cx="300165" cy="119091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630130" y="2481505"/>
              <a:ext cx="1056270" cy="1094033"/>
            </a:xfrm>
            <a:prstGeom prst="rect">
              <a:avLst/>
            </a:prstGeom>
          </p:spPr>
        </p:pic>
      </p:grpSp>
      <p:pic>
        <p:nvPicPr>
          <p:cNvPr id="29" name="object 29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987146" y="3884340"/>
            <a:ext cx="267359" cy="201526"/>
          </a:xfrm>
          <a:prstGeom prst="rect">
            <a:avLst/>
          </a:prstGeom>
        </p:spPr>
      </p:pic>
      <p:pic>
        <p:nvPicPr>
          <p:cNvPr id="30" name="object 30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353818" y="4253060"/>
            <a:ext cx="1297289" cy="918980"/>
          </a:xfrm>
          <a:prstGeom prst="rect">
            <a:avLst/>
          </a:prstGeom>
        </p:spPr>
      </p:pic>
      <p:grpSp>
        <p:nvGrpSpPr>
          <p:cNvPr id="31" name="object 31"/>
          <p:cNvGrpSpPr/>
          <p:nvPr/>
        </p:nvGrpSpPr>
        <p:grpSpPr>
          <a:xfrm>
            <a:off x="3486229" y="1990888"/>
            <a:ext cx="3343910" cy="3719829"/>
            <a:chOff x="3486229" y="1990888"/>
            <a:chExt cx="3343910" cy="3719829"/>
          </a:xfrm>
        </p:grpSpPr>
        <p:pic>
          <p:nvPicPr>
            <p:cNvPr id="32" name="object 32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5617572" y="4266754"/>
              <a:ext cx="361559" cy="237329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3486229" y="1990888"/>
              <a:ext cx="3343760" cy="3719252"/>
            </a:xfrm>
            <a:prstGeom prst="rect">
              <a:avLst/>
            </a:prstGeom>
          </p:spPr>
        </p:pic>
      </p:grpSp>
      <p:pic>
        <p:nvPicPr>
          <p:cNvPr id="34" name="object 34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4941606" y="1661218"/>
            <a:ext cx="210211" cy="220979"/>
          </a:xfrm>
          <a:prstGeom prst="rect">
            <a:avLst/>
          </a:prstGeom>
        </p:spPr>
      </p:pic>
      <p:pic>
        <p:nvPicPr>
          <p:cNvPr id="35" name="object 35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7440849" y="2287826"/>
            <a:ext cx="468617" cy="252887"/>
          </a:xfrm>
          <a:prstGeom prst="rect">
            <a:avLst/>
          </a:prstGeom>
        </p:spPr>
      </p:pic>
      <p:pic>
        <p:nvPicPr>
          <p:cNvPr id="36" name="object 36"/>
          <p:cNvPicPr/>
          <p:nvPr/>
        </p:nvPicPr>
        <p:blipFill>
          <a:blip r:embed="rId31" cstate="print"/>
          <a:stretch>
            <a:fillRect/>
          </a:stretch>
        </p:blipFill>
        <p:spPr>
          <a:xfrm>
            <a:off x="8076835" y="2292177"/>
            <a:ext cx="559881" cy="252606"/>
          </a:xfrm>
          <a:prstGeom prst="rect">
            <a:avLst/>
          </a:prstGeom>
        </p:spPr>
      </p:pic>
      <p:pic>
        <p:nvPicPr>
          <p:cNvPr id="37" name="object 37"/>
          <p:cNvPicPr/>
          <p:nvPr/>
        </p:nvPicPr>
        <p:blipFill>
          <a:blip r:embed="rId32" cstate="print"/>
          <a:stretch>
            <a:fillRect/>
          </a:stretch>
        </p:blipFill>
        <p:spPr>
          <a:xfrm>
            <a:off x="7395468" y="2699645"/>
            <a:ext cx="1576719" cy="32952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1530" y="890397"/>
            <a:ext cx="5045710" cy="33083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10">
                <a:solidFill>
                  <a:srgbClr val="000044"/>
                </a:solidFill>
              </a:rPr>
              <a:t>Regular</a:t>
            </a:r>
            <a:r>
              <a:rPr dirty="0" sz="2000" spc="-20">
                <a:solidFill>
                  <a:srgbClr val="000044"/>
                </a:solidFill>
              </a:rPr>
              <a:t> </a:t>
            </a:r>
            <a:r>
              <a:rPr dirty="0" sz="2000" spc="-5">
                <a:solidFill>
                  <a:srgbClr val="000044"/>
                </a:solidFill>
              </a:rPr>
              <a:t>Languages</a:t>
            </a:r>
            <a:r>
              <a:rPr dirty="0" sz="2000" spc="10">
                <a:solidFill>
                  <a:srgbClr val="000044"/>
                </a:solidFill>
              </a:rPr>
              <a:t> </a:t>
            </a:r>
            <a:r>
              <a:rPr dirty="0" sz="2000" spc="-5">
                <a:solidFill>
                  <a:srgbClr val="000044"/>
                </a:solidFill>
              </a:rPr>
              <a:t>Closed</a:t>
            </a:r>
            <a:r>
              <a:rPr dirty="0" sz="2000">
                <a:solidFill>
                  <a:srgbClr val="000044"/>
                </a:solidFill>
              </a:rPr>
              <a:t> Under</a:t>
            </a:r>
            <a:r>
              <a:rPr dirty="0" sz="2000" spc="-5">
                <a:solidFill>
                  <a:srgbClr val="000044"/>
                </a:solidFill>
              </a:rPr>
              <a:t> </a:t>
            </a:r>
            <a:r>
              <a:rPr dirty="0" sz="2000" spc="-10">
                <a:solidFill>
                  <a:srgbClr val="000044"/>
                </a:solidFill>
              </a:rPr>
              <a:t>C</a:t>
            </a:r>
            <a:r>
              <a:rPr dirty="0" u="heavy" sz="2000" spc="-10">
                <a:solidFill>
                  <a:srgbClr val="000044"/>
                </a:solidFill>
                <a:uFill>
                  <a:solidFill>
                    <a:srgbClr val="000000"/>
                  </a:solidFill>
                </a:uFill>
              </a:rPr>
              <a:t>oncatenation</a:t>
            </a:r>
            <a:endParaRPr sz="2000"/>
          </a:p>
        </p:txBody>
      </p:sp>
      <p:sp>
        <p:nvSpPr>
          <p:cNvPr id="3" name="object 3"/>
          <p:cNvSpPr txBox="1"/>
          <p:nvPr/>
        </p:nvSpPr>
        <p:spPr>
          <a:xfrm>
            <a:off x="521309" y="1741424"/>
            <a:ext cx="5963285" cy="3495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889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Calibri"/>
                <a:cs typeface="Calibri"/>
              </a:rPr>
              <a:t>The </a:t>
            </a:r>
            <a:r>
              <a:rPr dirty="0" sz="1800" spc="-10">
                <a:latin typeface="Calibri"/>
                <a:cs typeface="Calibri"/>
              </a:rPr>
              <a:t>concatenation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of </a:t>
            </a:r>
            <a:r>
              <a:rPr dirty="0" sz="1800" spc="-5">
                <a:latin typeface="Times New Roman"/>
                <a:cs typeface="Times New Roman"/>
              </a:rPr>
              <a:t>A</a:t>
            </a:r>
            <a:r>
              <a:rPr dirty="0" baseline="-20833" sz="1800" spc="-7">
                <a:latin typeface="Times New Roman"/>
                <a:cs typeface="Times New Roman"/>
              </a:rPr>
              <a:t>1</a:t>
            </a:r>
            <a:r>
              <a:rPr dirty="0" baseline="-20833" sz="1800" spc="172">
                <a:latin typeface="Times New Roman"/>
                <a:cs typeface="Times New Roman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A</a:t>
            </a:r>
            <a:r>
              <a:rPr dirty="0" baseline="-20833" sz="1800" spc="-7">
                <a:latin typeface="Times New Roman"/>
                <a:cs typeface="Times New Roman"/>
              </a:rPr>
              <a:t>2</a:t>
            </a:r>
            <a:r>
              <a:rPr dirty="0" baseline="-20833" sz="1800" spc="15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Calibri"/>
                <a:cs typeface="Calibri"/>
              </a:rPr>
              <a:t>is defined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as:</a:t>
            </a:r>
            <a:endParaRPr sz="1800">
              <a:latin typeface="Calibri"/>
              <a:cs typeface="Calibri"/>
            </a:endParaRPr>
          </a:p>
          <a:p>
            <a:pPr marL="2502535">
              <a:lnSpc>
                <a:spcPct val="100000"/>
              </a:lnSpc>
              <a:spcBef>
                <a:spcPts val="1830"/>
              </a:spcBef>
            </a:pPr>
            <a:r>
              <a:rPr dirty="0" sz="1800" spc="-5">
                <a:latin typeface="Times New Roman"/>
                <a:cs typeface="Times New Roman"/>
              </a:rPr>
              <a:t>A</a:t>
            </a:r>
            <a:r>
              <a:rPr dirty="0" baseline="-20833" sz="1800" spc="-7">
                <a:latin typeface="Times New Roman"/>
                <a:cs typeface="Times New Roman"/>
              </a:rPr>
              <a:t>1</a:t>
            </a:r>
            <a:r>
              <a:rPr dirty="0" baseline="-20833" sz="1800" spc="82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A</a:t>
            </a:r>
            <a:r>
              <a:rPr dirty="0" baseline="-20833" sz="1800" spc="-7">
                <a:latin typeface="Times New Roman"/>
                <a:cs typeface="Times New Roman"/>
              </a:rPr>
              <a:t>2</a:t>
            </a:r>
            <a:r>
              <a:rPr dirty="0" baseline="-20833" sz="1800" spc="150">
                <a:latin typeface="Times New Roman"/>
                <a:cs typeface="Times New Roman"/>
              </a:rPr>
              <a:t> </a:t>
            </a:r>
            <a:r>
              <a:rPr dirty="0" sz="1800">
                <a:latin typeface="Calibri"/>
                <a:cs typeface="Calibri"/>
              </a:rPr>
              <a:t>=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{</a:t>
            </a:r>
            <a:r>
              <a:rPr dirty="0" sz="1800" spc="-5" i="1">
                <a:latin typeface="Times New Roman"/>
                <a:cs typeface="Times New Roman"/>
              </a:rPr>
              <a:t>ww′</a:t>
            </a:r>
            <a:r>
              <a:rPr dirty="0" sz="1800" spc="-45" i="1">
                <a:latin typeface="Times New Roman"/>
                <a:cs typeface="Times New Roman"/>
              </a:rPr>
              <a:t> </a:t>
            </a:r>
            <a:r>
              <a:rPr dirty="0" sz="1800">
                <a:latin typeface="Calibri"/>
                <a:cs typeface="Calibri"/>
              </a:rPr>
              <a:t>: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w</a:t>
            </a:r>
            <a:r>
              <a:rPr dirty="0" sz="1800" spc="-40" i="1">
                <a:latin typeface="Times New Roman"/>
                <a:cs typeface="Times New Roman"/>
              </a:rPr>
              <a:t> </a:t>
            </a:r>
            <a:r>
              <a:rPr dirty="0" sz="1800">
                <a:latin typeface="Microsoft YaHei"/>
                <a:cs typeface="Microsoft YaHei"/>
              </a:rPr>
              <a:t>∈</a:t>
            </a:r>
            <a:r>
              <a:rPr dirty="0" sz="1800" spc="-130">
                <a:latin typeface="Microsoft YaHei"/>
                <a:cs typeface="Microsoft YaHei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A</a:t>
            </a:r>
            <a:r>
              <a:rPr dirty="0" baseline="-20833" sz="1800" spc="-7">
                <a:latin typeface="Times New Roman"/>
                <a:cs typeface="Times New Roman"/>
              </a:rPr>
              <a:t>1</a:t>
            </a:r>
            <a:r>
              <a:rPr dirty="0" baseline="-20833" sz="1800" spc="172">
                <a:latin typeface="Times New Roman"/>
                <a:cs typeface="Times New Roman"/>
              </a:rPr>
              <a:t> </a:t>
            </a:r>
            <a:r>
              <a:rPr dirty="0" sz="1800">
                <a:latin typeface="Calibri"/>
                <a:cs typeface="Calibri"/>
              </a:rPr>
              <a:t>and </a:t>
            </a:r>
            <a:r>
              <a:rPr dirty="0" sz="1800" spc="-5" i="1">
                <a:latin typeface="Times New Roman"/>
                <a:cs typeface="Times New Roman"/>
              </a:rPr>
              <a:t>w′</a:t>
            </a:r>
            <a:r>
              <a:rPr dirty="0" sz="1800" spc="-35" i="1">
                <a:latin typeface="Times New Roman"/>
                <a:cs typeface="Times New Roman"/>
              </a:rPr>
              <a:t> </a:t>
            </a:r>
            <a:r>
              <a:rPr dirty="0" sz="1800">
                <a:latin typeface="Microsoft YaHei"/>
                <a:cs typeface="Microsoft YaHei"/>
              </a:rPr>
              <a:t>∈</a:t>
            </a:r>
            <a:r>
              <a:rPr dirty="0" sz="1800" spc="-130">
                <a:latin typeface="Microsoft YaHei"/>
                <a:cs typeface="Microsoft YaHei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A</a:t>
            </a:r>
            <a:r>
              <a:rPr dirty="0" baseline="-20833" sz="1800" spc="-7">
                <a:latin typeface="Times New Roman"/>
                <a:cs typeface="Times New Roman"/>
              </a:rPr>
              <a:t>2</a:t>
            </a:r>
            <a:r>
              <a:rPr dirty="0" sz="1800" spc="-5">
                <a:latin typeface="Calibri"/>
                <a:cs typeface="Calibri"/>
              </a:rPr>
              <a:t>}</a:t>
            </a:r>
            <a:endParaRPr sz="1800">
              <a:latin typeface="Calibri"/>
              <a:cs typeface="Calibri"/>
            </a:endParaRPr>
          </a:p>
          <a:p>
            <a:pPr marL="95885">
              <a:lnSpc>
                <a:spcPct val="100000"/>
              </a:lnSpc>
              <a:spcBef>
                <a:spcPts val="1715"/>
              </a:spcBef>
            </a:pPr>
            <a:r>
              <a:rPr dirty="0" sz="1800" spc="-10" b="1">
                <a:latin typeface="Calibri"/>
                <a:cs typeface="Calibri"/>
              </a:rPr>
              <a:t>Proof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750">
              <a:latin typeface="Calibri"/>
              <a:cs typeface="Calibri"/>
            </a:endParaRPr>
          </a:p>
          <a:p>
            <a:pPr marL="95885">
              <a:lnSpc>
                <a:spcPct val="100000"/>
              </a:lnSpc>
            </a:pPr>
            <a:r>
              <a:rPr dirty="0" sz="1800" spc="-5">
                <a:latin typeface="Calibri"/>
                <a:cs typeface="Calibri"/>
              </a:rPr>
              <a:t>Consider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following</a:t>
            </a:r>
            <a:r>
              <a:rPr dirty="0" sz="1800" spc="35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NFAs</a:t>
            </a:r>
            <a:r>
              <a:rPr dirty="0" sz="1800" spc="-20">
                <a:latin typeface="Times New Roman"/>
                <a:cs typeface="Times New Roman"/>
              </a:rPr>
              <a:t>:</a:t>
            </a:r>
            <a:endParaRPr sz="1800">
              <a:latin typeface="Times New Roman"/>
              <a:cs typeface="Times New Roman"/>
            </a:endParaRPr>
          </a:p>
          <a:p>
            <a:pPr marL="95885" marR="919480">
              <a:lnSpc>
                <a:spcPct val="200100"/>
              </a:lnSpc>
            </a:pPr>
            <a:r>
              <a:rPr dirty="0" sz="1800" spc="-35">
                <a:latin typeface="Calibri"/>
                <a:cs typeface="Calibri"/>
              </a:rPr>
              <a:t>NFA </a:t>
            </a:r>
            <a:r>
              <a:rPr dirty="0" sz="1800" spc="-5">
                <a:latin typeface="Times New Roman"/>
                <a:cs typeface="Times New Roman"/>
              </a:rPr>
              <a:t>M</a:t>
            </a:r>
            <a:r>
              <a:rPr dirty="0" baseline="-20833" sz="1800" spc="-7">
                <a:latin typeface="Times New Roman"/>
                <a:cs typeface="Times New Roman"/>
              </a:rPr>
              <a:t>1</a:t>
            </a:r>
            <a:r>
              <a:rPr dirty="0" baseline="-20833" sz="1800">
                <a:latin typeface="Times New Roman"/>
                <a:cs typeface="Times New Roman"/>
              </a:rPr>
              <a:t> </a:t>
            </a:r>
            <a:r>
              <a:rPr dirty="0" sz="1800">
                <a:latin typeface="Calibri"/>
                <a:cs typeface="Calibri"/>
              </a:rPr>
              <a:t>= </a:t>
            </a:r>
            <a:r>
              <a:rPr dirty="0" sz="1800" spc="-5">
                <a:latin typeface="Calibri"/>
                <a:cs typeface="Calibri"/>
              </a:rPr>
              <a:t>(</a:t>
            </a:r>
            <a:r>
              <a:rPr dirty="0" sz="1800" spc="-5" i="1">
                <a:latin typeface="Times New Roman"/>
                <a:cs typeface="Times New Roman"/>
              </a:rPr>
              <a:t>Q</a:t>
            </a:r>
            <a:r>
              <a:rPr dirty="0" baseline="-20833" sz="1800" spc="-7" i="1">
                <a:latin typeface="Times New Roman"/>
                <a:cs typeface="Times New Roman"/>
              </a:rPr>
              <a:t>1</a:t>
            </a:r>
            <a:r>
              <a:rPr dirty="0" sz="1800" spc="-5" i="1">
                <a:latin typeface="Times New Roman"/>
                <a:cs typeface="Times New Roman"/>
              </a:rPr>
              <a:t>, </a:t>
            </a:r>
            <a:r>
              <a:rPr dirty="0" sz="1800" spc="-5">
                <a:latin typeface="Times New Roman"/>
                <a:cs typeface="Times New Roman"/>
              </a:rPr>
              <a:t>Σ</a:t>
            </a:r>
            <a:r>
              <a:rPr dirty="0" sz="1800" spc="-5" i="1">
                <a:latin typeface="Times New Roman"/>
                <a:cs typeface="Times New Roman"/>
              </a:rPr>
              <a:t>, </a:t>
            </a:r>
            <a:r>
              <a:rPr dirty="0" sz="1800" i="1">
                <a:latin typeface="Times New Roman"/>
                <a:cs typeface="Times New Roman"/>
              </a:rPr>
              <a:t>δ</a:t>
            </a:r>
            <a:r>
              <a:rPr dirty="0" baseline="-20833" sz="1800" i="1">
                <a:latin typeface="Times New Roman"/>
                <a:cs typeface="Times New Roman"/>
              </a:rPr>
              <a:t>1</a:t>
            </a:r>
            <a:r>
              <a:rPr dirty="0" sz="1800" i="1">
                <a:latin typeface="Times New Roman"/>
                <a:cs typeface="Times New Roman"/>
              </a:rPr>
              <a:t>, q</a:t>
            </a:r>
            <a:r>
              <a:rPr dirty="0" baseline="-20833" sz="1800" i="1">
                <a:latin typeface="Times New Roman"/>
                <a:cs typeface="Times New Roman"/>
              </a:rPr>
              <a:t>1</a:t>
            </a:r>
            <a:r>
              <a:rPr dirty="0" sz="1800" i="1">
                <a:latin typeface="Times New Roman"/>
                <a:cs typeface="Times New Roman"/>
              </a:rPr>
              <a:t>, F</a:t>
            </a:r>
            <a:r>
              <a:rPr dirty="0" baseline="-20833" sz="1800" i="1">
                <a:latin typeface="Times New Roman"/>
                <a:cs typeface="Times New Roman"/>
              </a:rPr>
              <a:t>1</a:t>
            </a:r>
            <a:r>
              <a:rPr dirty="0" sz="1800">
                <a:latin typeface="Calibri"/>
                <a:cs typeface="Calibri"/>
              </a:rPr>
              <a:t>)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recognizes </a:t>
            </a:r>
            <a:r>
              <a:rPr dirty="0" sz="1800" spc="-5">
                <a:latin typeface="Times New Roman"/>
                <a:cs typeface="Times New Roman"/>
              </a:rPr>
              <a:t>A</a:t>
            </a:r>
            <a:r>
              <a:rPr dirty="0" baseline="-20833" sz="1800" spc="-7">
                <a:latin typeface="Times New Roman"/>
                <a:cs typeface="Times New Roman"/>
              </a:rPr>
              <a:t>1</a:t>
            </a:r>
            <a:r>
              <a:rPr dirty="0" baseline="-20833" sz="1800" spc="434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= L(M</a:t>
            </a:r>
            <a:r>
              <a:rPr dirty="0" baseline="-20833" sz="1800">
                <a:latin typeface="Times New Roman"/>
                <a:cs typeface="Times New Roman"/>
              </a:rPr>
              <a:t>1</a:t>
            </a:r>
            <a:r>
              <a:rPr dirty="0" sz="1800">
                <a:latin typeface="Times New Roman"/>
                <a:cs typeface="Times New Roman"/>
              </a:rPr>
              <a:t>) 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35">
                <a:latin typeface="Calibri"/>
                <a:cs typeface="Calibri"/>
              </a:rPr>
              <a:t>NFA </a:t>
            </a:r>
            <a:r>
              <a:rPr dirty="0" sz="1800" spc="-5">
                <a:latin typeface="Times New Roman"/>
                <a:cs typeface="Times New Roman"/>
              </a:rPr>
              <a:t>M</a:t>
            </a:r>
            <a:r>
              <a:rPr dirty="0" baseline="-20833" sz="1800" spc="-7">
                <a:latin typeface="Times New Roman"/>
                <a:cs typeface="Times New Roman"/>
              </a:rPr>
              <a:t>2 </a:t>
            </a:r>
            <a:r>
              <a:rPr dirty="0" sz="1800">
                <a:latin typeface="Calibri"/>
                <a:cs typeface="Calibri"/>
              </a:rPr>
              <a:t>= </a:t>
            </a:r>
            <a:r>
              <a:rPr dirty="0" sz="1800" spc="-5">
                <a:latin typeface="Calibri"/>
                <a:cs typeface="Calibri"/>
              </a:rPr>
              <a:t>(</a:t>
            </a:r>
            <a:r>
              <a:rPr dirty="0" sz="1800" spc="-5" i="1">
                <a:latin typeface="Times New Roman"/>
                <a:cs typeface="Times New Roman"/>
              </a:rPr>
              <a:t>Q</a:t>
            </a:r>
            <a:r>
              <a:rPr dirty="0" baseline="-20833" sz="1800" spc="-7" i="1">
                <a:latin typeface="Times New Roman"/>
                <a:cs typeface="Times New Roman"/>
              </a:rPr>
              <a:t>2</a:t>
            </a:r>
            <a:r>
              <a:rPr dirty="0" sz="1800" spc="-5" i="1">
                <a:latin typeface="Times New Roman"/>
                <a:cs typeface="Times New Roman"/>
              </a:rPr>
              <a:t>, </a:t>
            </a:r>
            <a:r>
              <a:rPr dirty="0" sz="1800" spc="-5">
                <a:latin typeface="Times New Roman"/>
                <a:cs typeface="Times New Roman"/>
              </a:rPr>
              <a:t>Σ</a:t>
            </a:r>
            <a:r>
              <a:rPr dirty="0" sz="1800" spc="-5" i="1">
                <a:latin typeface="Times New Roman"/>
                <a:cs typeface="Times New Roman"/>
              </a:rPr>
              <a:t>, </a:t>
            </a:r>
            <a:r>
              <a:rPr dirty="0" sz="1800" i="1">
                <a:latin typeface="Times New Roman"/>
                <a:cs typeface="Times New Roman"/>
              </a:rPr>
              <a:t>δ</a:t>
            </a:r>
            <a:r>
              <a:rPr dirty="0" baseline="-20833" sz="1800" i="1">
                <a:latin typeface="Times New Roman"/>
                <a:cs typeface="Times New Roman"/>
              </a:rPr>
              <a:t>2</a:t>
            </a:r>
            <a:r>
              <a:rPr dirty="0" sz="1800" i="1">
                <a:latin typeface="Times New Roman"/>
                <a:cs typeface="Times New Roman"/>
              </a:rPr>
              <a:t>, q</a:t>
            </a:r>
            <a:r>
              <a:rPr dirty="0" baseline="-20833" sz="1800" i="1">
                <a:latin typeface="Times New Roman"/>
                <a:cs typeface="Times New Roman"/>
              </a:rPr>
              <a:t>2</a:t>
            </a:r>
            <a:r>
              <a:rPr dirty="0" sz="1800" i="1">
                <a:latin typeface="Times New Roman"/>
                <a:cs typeface="Times New Roman"/>
              </a:rPr>
              <a:t>, F</a:t>
            </a:r>
            <a:r>
              <a:rPr dirty="0" baseline="-20833" sz="1800" i="1">
                <a:latin typeface="Times New Roman"/>
                <a:cs typeface="Times New Roman"/>
              </a:rPr>
              <a:t>2</a:t>
            </a:r>
            <a:r>
              <a:rPr dirty="0" sz="1800">
                <a:latin typeface="Calibri"/>
                <a:cs typeface="Calibri"/>
              </a:rPr>
              <a:t>)</a:t>
            </a:r>
            <a:r>
              <a:rPr dirty="0" sz="1800" spc="40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recognizes </a:t>
            </a:r>
            <a:r>
              <a:rPr dirty="0" sz="1800" spc="-5">
                <a:latin typeface="Times New Roman"/>
                <a:cs typeface="Times New Roman"/>
              </a:rPr>
              <a:t>A</a:t>
            </a:r>
            <a:r>
              <a:rPr dirty="0" baseline="-20833" sz="1800" spc="-7">
                <a:latin typeface="Times New Roman"/>
                <a:cs typeface="Times New Roman"/>
              </a:rPr>
              <a:t>2</a:t>
            </a:r>
            <a:r>
              <a:rPr dirty="0" baseline="-20833" sz="1800" spc="434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= L(M</a:t>
            </a:r>
            <a:r>
              <a:rPr dirty="0" baseline="-20833" sz="1800">
                <a:latin typeface="Times New Roman"/>
                <a:cs typeface="Times New Roman"/>
              </a:rPr>
              <a:t>2</a:t>
            </a:r>
            <a:r>
              <a:rPr dirty="0" sz="1800">
                <a:latin typeface="Times New Roman"/>
                <a:cs typeface="Times New Roman"/>
              </a:rPr>
              <a:t>) 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35">
                <a:latin typeface="Calibri"/>
                <a:cs typeface="Calibri"/>
              </a:rPr>
              <a:t>We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will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construct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30">
                <a:latin typeface="Calibri"/>
                <a:cs typeface="Calibri"/>
              </a:rPr>
              <a:t>NFA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M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Calibri"/>
                <a:cs typeface="Calibri"/>
              </a:rPr>
              <a:t>=</a:t>
            </a:r>
            <a:r>
              <a:rPr dirty="0" sz="1800" spc="-5">
                <a:latin typeface="Calibri"/>
                <a:cs typeface="Calibri"/>
              </a:rPr>
              <a:t> (</a:t>
            </a:r>
            <a:r>
              <a:rPr dirty="0" sz="1800" spc="-5" i="1">
                <a:latin typeface="Times New Roman"/>
                <a:cs typeface="Times New Roman"/>
              </a:rPr>
              <a:t>Q,</a:t>
            </a:r>
            <a:r>
              <a:rPr dirty="0" sz="1800" spc="5" i="1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Σ</a:t>
            </a:r>
            <a:r>
              <a:rPr dirty="0" sz="1800" spc="-5" i="1">
                <a:latin typeface="Times New Roman"/>
                <a:cs typeface="Times New Roman"/>
              </a:rPr>
              <a:t>,</a:t>
            </a:r>
            <a:r>
              <a:rPr dirty="0" sz="1800" spc="10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δ,</a:t>
            </a:r>
            <a:r>
              <a:rPr dirty="0" sz="1800" spc="-20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q,</a:t>
            </a:r>
            <a:r>
              <a:rPr dirty="0" sz="1800" spc="-5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F</a:t>
            </a:r>
            <a:r>
              <a:rPr dirty="0" sz="1800">
                <a:latin typeface="Calibri"/>
                <a:cs typeface="Calibri"/>
              </a:rPr>
              <a:t>)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for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A</a:t>
            </a:r>
            <a:r>
              <a:rPr dirty="0" baseline="-20833" sz="1800" spc="-7">
                <a:latin typeface="Times New Roman"/>
                <a:cs typeface="Times New Roman"/>
              </a:rPr>
              <a:t>1</a:t>
            </a:r>
            <a:r>
              <a:rPr dirty="0" baseline="-20833" sz="1800" spc="67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A</a:t>
            </a:r>
            <a:r>
              <a:rPr dirty="0" baseline="-20833" sz="1800" spc="-7">
                <a:latin typeface="Times New Roman"/>
                <a:cs typeface="Times New Roman"/>
              </a:rPr>
              <a:t>2</a:t>
            </a:r>
            <a:endParaRPr baseline="-20833" sz="18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001071" y="1042277"/>
            <a:ext cx="154940" cy="208279"/>
            <a:chOff x="6001071" y="1042277"/>
            <a:chExt cx="154940" cy="208279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01071" y="1042277"/>
              <a:ext cx="154766" cy="15405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6065696" y="1236512"/>
              <a:ext cx="12700" cy="13970"/>
            </a:xfrm>
            <a:custGeom>
              <a:avLst/>
              <a:gdLst/>
              <a:ahLst/>
              <a:cxnLst/>
              <a:rect l="l" t="t" r="r" b="b"/>
              <a:pathLst>
                <a:path w="12700" h="13969">
                  <a:moveTo>
                    <a:pt x="6973" y="0"/>
                  </a:moveTo>
                  <a:lnTo>
                    <a:pt x="5411" y="205"/>
                  </a:lnTo>
                  <a:lnTo>
                    <a:pt x="1388" y="3035"/>
                  </a:lnTo>
                  <a:lnTo>
                    <a:pt x="0" y="6714"/>
                  </a:lnTo>
                  <a:lnTo>
                    <a:pt x="2940" y="12496"/>
                  </a:lnTo>
                  <a:lnTo>
                    <a:pt x="5721" y="13702"/>
                  </a:lnTo>
                  <a:lnTo>
                    <a:pt x="10570" y="13749"/>
                  </a:lnTo>
                  <a:lnTo>
                    <a:pt x="12255" y="12096"/>
                  </a:lnTo>
                  <a:lnTo>
                    <a:pt x="12284" y="9185"/>
                  </a:lnTo>
                  <a:lnTo>
                    <a:pt x="12001" y="8357"/>
                  </a:lnTo>
                  <a:lnTo>
                    <a:pt x="11066" y="7172"/>
                  </a:lnTo>
                  <a:lnTo>
                    <a:pt x="10844" y="6960"/>
                  </a:lnTo>
                  <a:lnTo>
                    <a:pt x="11935" y="3989"/>
                  </a:lnTo>
                  <a:lnTo>
                    <a:pt x="10727" y="1379"/>
                  </a:lnTo>
                  <a:lnTo>
                    <a:pt x="697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66420" y="1681144"/>
            <a:ext cx="466980" cy="29790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9312" y="1390650"/>
            <a:ext cx="6609080" cy="2682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88900">
              <a:lnSpc>
                <a:spcPct val="100000"/>
              </a:lnSpc>
              <a:spcBef>
                <a:spcPts val="100"/>
              </a:spcBef>
            </a:pPr>
            <a:r>
              <a:rPr dirty="0" sz="1800" spc="-15">
                <a:latin typeface="Calibri"/>
                <a:cs typeface="Calibri"/>
              </a:rPr>
              <a:t>Proof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800">
              <a:latin typeface="Calibri"/>
              <a:cs typeface="Calibri"/>
            </a:endParaRPr>
          </a:p>
          <a:p>
            <a:pPr marL="375285" indent="-287020">
              <a:lnSpc>
                <a:spcPct val="100000"/>
              </a:lnSpc>
              <a:buFont typeface="Arial MT"/>
              <a:buChar char="•"/>
              <a:tabLst>
                <a:tab pos="375285" algn="l"/>
                <a:tab pos="375920" algn="l"/>
              </a:tabLst>
            </a:pPr>
            <a:r>
              <a:rPr dirty="0" sz="1800" i="1">
                <a:latin typeface="Times New Roman"/>
                <a:cs typeface="Times New Roman"/>
              </a:rPr>
              <a:t>Q =</a:t>
            </a:r>
            <a:r>
              <a:rPr dirty="0" sz="1800" spc="-10" i="1">
                <a:latin typeface="Times New Roman"/>
                <a:cs typeface="Times New Roman"/>
              </a:rPr>
              <a:t> </a:t>
            </a:r>
            <a:r>
              <a:rPr dirty="0" sz="1800" spc="-5" i="1">
                <a:latin typeface="Times New Roman"/>
                <a:cs typeface="Times New Roman"/>
              </a:rPr>
              <a:t>Q</a:t>
            </a:r>
            <a:r>
              <a:rPr dirty="0" baseline="-20833" sz="1800" i="1">
                <a:latin typeface="Times New Roman"/>
                <a:cs typeface="Times New Roman"/>
              </a:rPr>
              <a:t>1  </a:t>
            </a:r>
            <a:r>
              <a:rPr dirty="0" baseline="-20833" sz="1800" spc="15" i="1">
                <a:latin typeface="Times New Roman"/>
                <a:cs typeface="Times New Roman"/>
              </a:rPr>
              <a:t> </a:t>
            </a:r>
            <a:r>
              <a:rPr dirty="0" sz="1800">
                <a:latin typeface="SimSun"/>
                <a:cs typeface="SimSun"/>
              </a:rPr>
              <a:t>∪</a:t>
            </a:r>
            <a:r>
              <a:rPr dirty="0" sz="1800" spc="-459">
                <a:latin typeface="SimSun"/>
                <a:cs typeface="SimSun"/>
              </a:rPr>
              <a:t> </a:t>
            </a:r>
            <a:r>
              <a:rPr dirty="0" sz="1800" spc="-5" i="1">
                <a:latin typeface="Times New Roman"/>
                <a:cs typeface="Times New Roman"/>
              </a:rPr>
              <a:t>Q</a:t>
            </a:r>
            <a:r>
              <a:rPr dirty="0" baseline="-20833" sz="1800" i="1">
                <a:latin typeface="Times New Roman"/>
                <a:cs typeface="Times New Roman"/>
              </a:rPr>
              <a:t>2</a:t>
            </a:r>
            <a:endParaRPr baseline="-20833"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 MT"/>
              <a:buChar char="•"/>
            </a:pPr>
            <a:endParaRPr sz="1850">
              <a:latin typeface="Times New Roman"/>
              <a:cs typeface="Times New Roman"/>
            </a:endParaRPr>
          </a:p>
          <a:p>
            <a:pPr marL="375285" indent="-287020">
              <a:lnSpc>
                <a:spcPct val="100000"/>
              </a:lnSpc>
              <a:buFont typeface="Arial MT"/>
              <a:buChar char="•"/>
              <a:tabLst>
                <a:tab pos="375285" algn="l"/>
                <a:tab pos="375920" algn="l"/>
              </a:tabLst>
            </a:pPr>
            <a:r>
              <a:rPr dirty="0" sz="1800">
                <a:latin typeface="Times New Roman"/>
                <a:cs typeface="Times New Roman"/>
              </a:rPr>
              <a:t>M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has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same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start state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as</a:t>
            </a:r>
            <a:r>
              <a:rPr dirty="0" sz="1800" spc="-5">
                <a:latin typeface="Times New Roman"/>
                <a:cs typeface="Times New Roman"/>
              </a:rPr>
              <a:t> M</a:t>
            </a:r>
            <a:r>
              <a:rPr dirty="0" baseline="-20833" sz="1800" spc="-7">
                <a:latin typeface="Times New Roman"/>
                <a:cs typeface="Times New Roman"/>
              </a:rPr>
              <a:t>1 </a:t>
            </a:r>
            <a:r>
              <a:rPr dirty="0" sz="1800">
                <a:latin typeface="Times New Roman"/>
                <a:cs typeface="Times New Roman"/>
              </a:rPr>
              <a:t>: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5" i="1">
                <a:latin typeface="Times New Roman"/>
                <a:cs typeface="Times New Roman"/>
              </a:rPr>
              <a:t>q</a:t>
            </a:r>
            <a:r>
              <a:rPr dirty="0" baseline="-20833" sz="1800" spc="-7" i="1">
                <a:latin typeface="Times New Roman"/>
                <a:cs typeface="Times New Roman"/>
              </a:rPr>
              <a:t>1</a:t>
            </a:r>
            <a:endParaRPr baseline="-20833"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 MT"/>
              <a:buChar char="•"/>
            </a:pPr>
            <a:endParaRPr sz="2500">
              <a:latin typeface="Times New Roman"/>
              <a:cs typeface="Times New Roman"/>
            </a:endParaRPr>
          </a:p>
          <a:p>
            <a:pPr marL="375285" indent="-287020">
              <a:lnSpc>
                <a:spcPct val="100000"/>
              </a:lnSpc>
              <a:buFont typeface="Arial MT"/>
              <a:buChar char="•"/>
              <a:tabLst>
                <a:tab pos="375285" algn="l"/>
                <a:tab pos="375920" algn="l"/>
              </a:tabLst>
            </a:pPr>
            <a:r>
              <a:rPr dirty="0" sz="1800" spc="-5">
                <a:latin typeface="Times New Roman"/>
                <a:cs typeface="Times New Roman"/>
              </a:rPr>
              <a:t>Set </a:t>
            </a:r>
            <a:r>
              <a:rPr dirty="0" sz="1800">
                <a:latin typeface="Times New Roman"/>
                <a:cs typeface="Times New Roman"/>
              </a:rPr>
              <a:t>of accept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states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of M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is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same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as</a:t>
            </a:r>
            <a:r>
              <a:rPr dirty="0" sz="1800" spc="-5">
                <a:latin typeface="Times New Roman"/>
                <a:cs typeface="Times New Roman"/>
              </a:rPr>
              <a:t> M</a:t>
            </a:r>
            <a:r>
              <a:rPr dirty="0" baseline="-20833" sz="1800" spc="-7">
                <a:latin typeface="Times New Roman"/>
                <a:cs typeface="Times New Roman"/>
              </a:rPr>
              <a:t>2</a:t>
            </a:r>
            <a:r>
              <a:rPr dirty="0" baseline="-20833" sz="180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: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F</a:t>
            </a:r>
            <a:r>
              <a:rPr dirty="0" baseline="-20833" sz="1800" i="1">
                <a:latin typeface="Times New Roman"/>
                <a:cs typeface="Times New Roman"/>
              </a:rPr>
              <a:t>2</a:t>
            </a:r>
            <a:endParaRPr baseline="-20833"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 MT"/>
              <a:buChar char="•"/>
            </a:pPr>
            <a:endParaRPr sz="2450">
              <a:latin typeface="Times New Roman"/>
              <a:cs typeface="Times New Roman"/>
            </a:endParaRPr>
          </a:p>
          <a:p>
            <a:pPr marL="375285" indent="-287020">
              <a:lnSpc>
                <a:spcPct val="100000"/>
              </a:lnSpc>
              <a:buFont typeface="Arial MT"/>
              <a:buChar char="•"/>
              <a:tabLst>
                <a:tab pos="375285" algn="l"/>
                <a:tab pos="375920" algn="l"/>
              </a:tabLst>
            </a:pPr>
            <a:r>
              <a:rPr dirty="0" sz="1800" i="1">
                <a:latin typeface="Times New Roman"/>
                <a:cs typeface="Times New Roman"/>
              </a:rPr>
              <a:t>δ</a:t>
            </a:r>
            <a:r>
              <a:rPr dirty="0" sz="1800" spc="-40" i="1">
                <a:latin typeface="Times New Roman"/>
                <a:cs typeface="Times New Roman"/>
              </a:rPr>
              <a:t> </a:t>
            </a:r>
            <a:r>
              <a:rPr dirty="0" sz="1800">
                <a:latin typeface="Calibri"/>
                <a:cs typeface="Calibri"/>
              </a:rPr>
              <a:t>: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Q</a:t>
            </a:r>
            <a:r>
              <a:rPr dirty="0" sz="1800" spc="-40" i="1">
                <a:latin typeface="Times New Roman"/>
                <a:cs typeface="Times New Roman"/>
              </a:rPr>
              <a:t> </a:t>
            </a:r>
            <a:r>
              <a:rPr dirty="0" sz="1200">
                <a:latin typeface="SimSun"/>
                <a:cs typeface="SimSun"/>
              </a:rPr>
              <a:t>×</a:t>
            </a:r>
            <a:r>
              <a:rPr dirty="0" sz="1200" spc="-195">
                <a:latin typeface="SimSun"/>
                <a:cs typeface="SimSu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Σ</a:t>
            </a:r>
            <a:r>
              <a:rPr dirty="0" baseline="-20833" sz="1800">
                <a:latin typeface="Times New Roman"/>
                <a:cs typeface="Times New Roman"/>
              </a:rPr>
              <a:t>ϵ</a:t>
            </a:r>
            <a:r>
              <a:rPr dirty="0" baseline="-20833" sz="1800" spc="187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→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P</a:t>
            </a:r>
            <a:r>
              <a:rPr dirty="0" sz="1800" spc="-5">
                <a:latin typeface="Times New Roman"/>
                <a:cs typeface="Times New Roman"/>
              </a:rPr>
              <a:t>(</a:t>
            </a:r>
            <a:r>
              <a:rPr dirty="0" sz="1800" spc="-10" i="1">
                <a:latin typeface="Times New Roman"/>
                <a:cs typeface="Times New Roman"/>
              </a:rPr>
              <a:t>Q</a:t>
            </a:r>
            <a:r>
              <a:rPr dirty="0" sz="1800">
                <a:latin typeface="Times New Roman"/>
                <a:cs typeface="Times New Roman"/>
              </a:rPr>
              <a:t>)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is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</a:t>
            </a:r>
            <a:r>
              <a:rPr dirty="0" sz="1800" spc="5">
                <a:latin typeface="Times New Roman"/>
                <a:cs typeface="Times New Roman"/>
              </a:rPr>
              <a:t>e</a:t>
            </a:r>
            <a:r>
              <a:rPr dirty="0" sz="1800">
                <a:latin typeface="Times New Roman"/>
                <a:cs typeface="Times New Roman"/>
              </a:rPr>
              <a:t>f</a:t>
            </a:r>
            <a:r>
              <a:rPr dirty="0" sz="1800" spc="5">
                <a:latin typeface="Times New Roman"/>
                <a:cs typeface="Times New Roman"/>
              </a:rPr>
              <a:t>i</a:t>
            </a:r>
            <a:r>
              <a:rPr dirty="0" sz="1800">
                <a:latin typeface="Times New Roman"/>
                <a:cs typeface="Times New Roman"/>
              </a:rPr>
              <a:t>n</a:t>
            </a:r>
            <a:r>
              <a:rPr dirty="0" sz="1800" spc="5">
                <a:latin typeface="Times New Roman"/>
                <a:cs typeface="Times New Roman"/>
              </a:rPr>
              <a:t>e</a:t>
            </a:r>
            <a:r>
              <a:rPr dirty="0" sz="1800">
                <a:latin typeface="Times New Roman"/>
                <a:cs typeface="Times New Roman"/>
              </a:rPr>
              <a:t>d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</a:t>
            </a:r>
            <a:r>
              <a:rPr dirty="0" sz="1800" spc="-10">
                <a:latin typeface="Times New Roman"/>
                <a:cs typeface="Times New Roman"/>
              </a:rPr>
              <a:t>s</a:t>
            </a:r>
            <a:r>
              <a:rPr dirty="0" sz="1800">
                <a:latin typeface="Times New Roman"/>
                <a:cs typeface="Times New Roman"/>
              </a:rPr>
              <a:t>: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F</a:t>
            </a:r>
            <a:r>
              <a:rPr dirty="0" sz="1800">
                <a:latin typeface="Times New Roman"/>
                <a:cs typeface="Times New Roman"/>
              </a:rPr>
              <a:t>or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any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r</a:t>
            </a:r>
            <a:r>
              <a:rPr dirty="0" sz="1800" i="1">
                <a:latin typeface="Times New Roman"/>
                <a:cs typeface="Times New Roman"/>
              </a:rPr>
              <a:t> </a:t>
            </a:r>
            <a:r>
              <a:rPr dirty="0" sz="1800">
                <a:latin typeface="SimSun"/>
                <a:cs typeface="SimSun"/>
              </a:rPr>
              <a:t>∈</a:t>
            </a:r>
            <a:r>
              <a:rPr dirty="0" sz="1800" spc="-450">
                <a:latin typeface="SimSun"/>
                <a:cs typeface="SimSu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Q</a:t>
            </a:r>
            <a:r>
              <a:rPr dirty="0" sz="1800" spc="-15" i="1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and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for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any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a</a:t>
            </a:r>
            <a:r>
              <a:rPr dirty="0" sz="1800" i="1">
                <a:latin typeface="Times New Roman"/>
                <a:cs typeface="Times New Roman"/>
              </a:rPr>
              <a:t> </a:t>
            </a:r>
            <a:r>
              <a:rPr dirty="0" sz="1800">
                <a:latin typeface="SimSun"/>
                <a:cs typeface="SimSun"/>
              </a:rPr>
              <a:t>∈</a:t>
            </a:r>
            <a:r>
              <a:rPr dirty="0" sz="1800" spc="-459">
                <a:latin typeface="SimSun"/>
                <a:cs typeface="SimSu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Σ</a:t>
            </a:r>
            <a:r>
              <a:rPr dirty="0" baseline="-20833" sz="1800">
                <a:latin typeface="Times New Roman"/>
                <a:cs typeface="Times New Roman"/>
              </a:rPr>
              <a:t>ϵ</a:t>
            </a:r>
            <a:endParaRPr baseline="-20833" sz="1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65454" y="545668"/>
            <a:ext cx="4153535" cy="33147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10">
                <a:solidFill>
                  <a:srgbClr val="000044"/>
                </a:solidFill>
              </a:rPr>
              <a:t>Regular</a:t>
            </a:r>
            <a:r>
              <a:rPr dirty="0" sz="2000" spc="-15">
                <a:solidFill>
                  <a:srgbClr val="000044"/>
                </a:solidFill>
              </a:rPr>
              <a:t> </a:t>
            </a:r>
            <a:r>
              <a:rPr dirty="0" sz="2000" spc="-5">
                <a:solidFill>
                  <a:srgbClr val="000044"/>
                </a:solidFill>
              </a:rPr>
              <a:t>Languages Closed </a:t>
            </a:r>
            <a:r>
              <a:rPr dirty="0" sz="2000">
                <a:solidFill>
                  <a:srgbClr val="000044"/>
                </a:solidFill>
              </a:rPr>
              <a:t>U</a:t>
            </a:r>
            <a:r>
              <a:rPr dirty="0" u="heavy" sz="2000">
                <a:solidFill>
                  <a:srgbClr val="000044"/>
                </a:solidFill>
                <a:uFill>
                  <a:solidFill>
                    <a:srgbClr val="000000"/>
                  </a:solidFill>
                </a:uFill>
              </a:rPr>
              <a:t>nder</a:t>
            </a:r>
            <a:r>
              <a:rPr dirty="0" u="heavy" sz="2000" spc="-15">
                <a:solidFill>
                  <a:srgbClr val="000044"/>
                </a:solidFill>
                <a:uFill>
                  <a:solidFill>
                    <a:srgbClr val="000000"/>
                  </a:solidFill>
                </a:uFill>
              </a:rPr>
              <a:t> </a:t>
            </a:r>
            <a:r>
              <a:rPr dirty="0" u="heavy" sz="2000">
                <a:solidFill>
                  <a:srgbClr val="000044"/>
                </a:solidFill>
                <a:uFill>
                  <a:solidFill>
                    <a:srgbClr val="000000"/>
                  </a:solidFill>
                </a:uFill>
              </a:rPr>
              <a:t>Union</a:t>
            </a:r>
            <a:endParaRPr sz="20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12798" y="4598894"/>
            <a:ext cx="4304374" cy="109160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301239" y="643489"/>
            <a:ext cx="527565" cy="16382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076092" y="552075"/>
            <a:ext cx="1354724" cy="307811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3851" y="890397"/>
            <a:ext cx="4152900" cy="33083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10">
                <a:solidFill>
                  <a:srgbClr val="000044"/>
                </a:solidFill>
              </a:rPr>
              <a:t>Regular</a:t>
            </a:r>
            <a:r>
              <a:rPr dirty="0" sz="2000" spc="-25">
                <a:solidFill>
                  <a:srgbClr val="000044"/>
                </a:solidFill>
              </a:rPr>
              <a:t> </a:t>
            </a:r>
            <a:r>
              <a:rPr dirty="0" sz="2000" spc="-5">
                <a:solidFill>
                  <a:srgbClr val="000044"/>
                </a:solidFill>
              </a:rPr>
              <a:t>Languages</a:t>
            </a:r>
            <a:r>
              <a:rPr dirty="0" sz="2000" spc="5">
                <a:solidFill>
                  <a:srgbClr val="000044"/>
                </a:solidFill>
              </a:rPr>
              <a:t> </a:t>
            </a:r>
            <a:r>
              <a:rPr dirty="0" sz="2000" spc="-5">
                <a:solidFill>
                  <a:srgbClr val="000044"/>
                </a:solidFill>
              </a:rPr>
              <a:t>Closed </a:t>
            </a:r>
            <a:r>
              <a:rPr dirty="0" sz="2000">
                <a:solidFill>
                  <a:srgbClr val="000044"/>
                </a:solidFill>
              </a:rPr>
              <a:t>Under</a:t>
            </a:r>
            <a:r>
              <a:rPr dirty="0" sz="2000" spc="-10">
                <a:solidFill>
                  <a:srgbClr val="000044"/>
                </a:solidFill>
              </a:rPr>
              <a:t> </a:t>
            </a:r>
            <a:r>
              <a:rPr dirty="0" sz="2000">
                <a:solidFill>
                  <a:srgbClr val="000044"/>
                </a:solidFill>
              </a:rPr>
              <a:t>Union</a:t>
            </a:r>
            <a:endParaRPr sz="2000"/>
          </a:p>
        </p:txBody>
      </p:sp>
      <p:sp>
        <p:nvSpPr>
          <p:cNvPr id="3" name="object 3"/>
          <p:cNvSpPr txBox="1"/>
          <p:nvPr/>
        </p:nvSpPr>
        <p:spPr>
          <a:xfrm>
            <a:off x="597509" y="1739900"/>
            <a:ext cx="54419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latin typeface="Calibri"/>
                <a:cs typeface="Calibri"/>
              </a:rPr>
              <a:t>P</a:t>
            </a:r>
            <a:r>
              <a:rPr dirty="0" sz="1800" spc="-30" b="1">
                <a:latin typeface="Calibri"/>
                <a:cs typeface="Calibri"/>
              </a:rPr>
              <a:t>r</a:t>
            </a:r>
            <a:r>
              <a:rPr dirty="0" sz="1800" b="1">
                <a:latin typeface="Calibri"/>
                <a:cs typeface="Calibri"/>
              </a:rPr>
              <a:t>o</a:t>
            </a:r>
            <a:r>
              <a:rPr dirty="0" sz="1800" spc="5" b="1">
                <a:latin typeface="Calibri"/>
                <a:cs typeface="Calibri"/>
              </a:rPr>
              <a:t>o</a:t>
            </a:r>
            <a:r>
              <a:rPr dirty="0" sz="1800" b="1">
                <a:latin typeface="Calibri"/>
                <a:cs typeface="Calibri"/>
              </a:rPr>
              <a:t>f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933726" y="1795631"/>
            <a:ext cx="1572260" cy="1387475"/>
            <a:chOff x="933726" y="1795631"/>
            <a:chExt cx="1572260" cy="138747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64241" y="2636589"/>
              <a:ext cx="140315" cy="13462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11089" y="2844570"/>
              <a:ext cx="115953" cy="1651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36716" y="2262042"/>
              <a:ext cx="262153" cy="28956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78545" y="2811249"/>
              <a:ext cx="270230" cy="25781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33726" y="1795631"/>
              <a:ext cx="1572124" cy="1387033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102615" y="2076616"/>
              <a:ext cx="24130" cy="36830"/>
            </a:xfrm>
            <a:custGeom>
              <a:avLst/>
              <a:gdLst/>
              <a:ahLst/>
              <a:cxnLst/>
              <a:rect l="l" t="t" r="r" b="b"/>
              <a:pathLst>
                <a:path w="24130" h="36830">
                  <a:moveTo>
                    <a:pt x="5298" y="17350"/>
                  </a:moveTo>
                  <a:lnTo>
                    <a:pt x="0" y="34291"/>
                  </a:lnTo>
                  <a:lnTo>
                    <a:pt x="713" y="35655"/>
                  </a:lnTo>
                  <a:lnTo>
                    <a:pt x="2905" y="36342"/>
                  </a:lnTo>
                  <a:lnTo>
                    <a:pt x="3898" y="36067"/>
                  </a:lnTo>
                  <a:lnTo>
                    <a:pt x="8496" y="30927"/>
                  </a:lnTo>
                  <a:lnTo>
                    <a:pt x="10809" y="25050"/>
                  </a:lnTo>
                  <a:lnTo>
                    <a:pt x="11631" y="22560"/>
                  </a:lnTo>
                  <a:lnTo>
                    <a:pt x="9867" y="22560"/>
                  </a:lnTo>
                  <a:lnTo>
                    <a:pt x="5856" y="21306"/>
                  </a:lnTo>
                  <a:lnTo>
                    <a:pt x="4732" y="19161"/>
                  </a:lnTo>
                  <a:lnTo>
                    <a:pt x="5298" y="17350"/>
                  </a:lnTo>
                  <a:close/>
                </a:path>
                <a:path w="24130" h="36830">
                  <a:moveTo>
                    <a:pt x="8207" y="13990"/>
                  </a:moveTo>
                  <a:lnTo>
                    <a:pt x="6044" y="15079"/>
                  </a:lnTo>
                  <a:lnTo>
                    <a:pt x="5258" y="17479"/>
                  </a:lnTo>
                  <a:lnTo>
                    <a:pt x="4732" y="19161"/>
                  </a:lnTo>
                  <a:lnTo>
                    <a:pt x="5856" y="21306"/>
                  </a:lnTo>
                  <a:lnTo>
                    <a:pt x="9867" y="22560"/>
                  </a:lnTo>
                  <a:lnTo>
                    <a:pt x="11991" y="21469"/>
                  </a:lnTo>
                  <a:lnTo>
                    <a:pt x="13309" y="17479"/>
                  </a:lnTo>
                  <a:lnTo>
                    <a:pt x="12220" y="15316"/>
                  </a:lnTo>
                  <a:lnTo>
                    <a:pt x="8207" y="13990"/>
                  </a:lnTo>
                  <a:close/>
                </a:path>
                <a:path w="24130" h="36830">
                  <a:moveTo>
                    <a:pt x="11991" y="21469"/>
                  </a:moveTo>
                  <a:lnTo>
                    <a:pt x="9867" y="22560"/>
                  </a:lnTo>
                  <a:lnTo>
                    <a:pt x="11631" y="22560"/>
                  </a:lnTo>
                  <a:lnTo>
                    <a:pt x="11991" y="21469"/>
                  </a:lnTo>
                  <a:close/>
                </a:path>
                <a:path w="24130" h="36830">
                  <a:moveTo>
                    <a:pt x="14628" y="13990"/>
                  </a:moveTo>
                  <a:lnTo>
                    <a:pt x="8207" y="13990"/>
                  </a:lnTo>
                  <a:lnTo>
                    <a:pt x="12220" y="15316"/>
                  </a:lnTo>
                  <a:lnTo>
                    <a:pt x="13309" y="17479"/>
                  </a:lnTo>
                  <a:lnTo>
                    <a:pt x="12004" y="21430"/>
                  </a:lnTo>
                  <a:lnTo>
                    <a:pt x="14245" y="14645"/>
                  </a:lnTo>
                  <a:lnTo>
                    <a:pt x="14628" y="13990"/>
                  </a:lnTo>
                  <a:close/>
                </a:path>
                <a:path w="24130" h="36830">
                  <a:moveTo>
                    <a:pt x="19676" y="0"/>
                  </a:moveTo>
                  <a:lnTo>
                    <a:pt x="11512" y="4199"/>
                  </a:lnTo>
                  <a:lnTo>
                    <a:pt x="7468" y="10406"/>
                  </a:lnTo>
                  <a:lnTo>
                    <a:pt x="5298" y="17350"/>
                  </a:lnTo>
                  <a:lnTo>
                    <a:pt x="6044" y="15079"/>
                  </a:lnTo>
                  <a:lnTo>
                    <a:pt x="8207" y="13990"/>
                  </a:lnTo>
                  <a:lnTo>
                    <a:pt x="14628" y="13990"/>
                  </a:lnTo>
                  <a:lnTo>
                    <a:pt x="16956" y="10007"/>
                  </a:lnTo>
                  <a:lnTo>
                    <a:pt x="23238" y="6361"/>
                  </a:lnTo>
                  <a:lnTo>
                    <a:pt x="23839" y="4099"/>
                  </a:lnTo>
                  <a:lnTo>
                    <a:pt x="21826" y="629"/>
                  </a:lnTo>
                  <a:lnTo>
                    <a:pt x="1967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677284" y="1737324"/>
            <a:ext cx="1550862" cy="1419253"/>
          </a:xfrm>
          <a:prstGeom prst="rect">
            <a:avLst/>
          </a:prstGeom>
        </p:spPr>
      </p:pic>
      <p:grpSp>
        <p:nvGrpSpPr>
          <p:cNvPr id="12" name="object 12"/>
          <p:cNvGrpSpPr/>
          <p:nvPr/>
        </p:nvGrpSpPr>
        <p:grpSpPr>
          <a:xfrm>
            <a:off x="965419" y="3570370"/>
            <a:ext cx="4826635" cy="1753870"/>
            <a:chOff x="965419" y="3570370"/>
            <a:chExt cx="4826635" cy="1753870"/>
          </a:xfrm>
        </p:grpSpPr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252018" y="4134834"/>
              <a:ext cx="124985" cy="17780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933393" y="4516305"/>
              <a:ext cx="123376" cy="114489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603517" y="4731346"/>
              <a:ext cx="163034" cy="186689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198696" y="4742594"/>
              <a:ext cx="144674" cy="209636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65419" y="3570370"/>
              <a:ext cx="4826111" cy="1753418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678100" y="4482884"/>
              <a:ext cx="158498" cy="167639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129762" y="4042181"/>
              <a:ext cx="317952" cy="320039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187289" y="4534562"/>
              <a:ext cx="161182" cy="17526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985728" y="4807864"/>
              <a:ext cx="188735" cy="177800"/>
            </a:xfrm>
            <a:prstGeom prst="rect">
              <a:avLst/>
            </a:prstGeom>
          </p:spPr>
        </p:pic>
      </p:grpSp>
      <p:pic>
        <p:nvPicPr>
          <p:cNvPr id="22" name="object 22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939496" y="5552242"/>
            <a:ext cx="744573" cy="232409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1942861" y="5513768"/>
            <a:ext cx="369769" cy="238759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2635658" y="5564882"/>
            <a:ext cx="1124390" cy="262372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4147709" y="5580249"/>
            <a:ext cx="595725" cy="189471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5063106" y="5508571"/>
            <a:ext cx="231425" cy="269240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5416238" y="5523722"/>
            <a:ext cx="228330" cy="215900"/>
          </a:xfrm>
          <a:prstGeom prst="rect">
            <a:avLst/>
          </a:prstGeom>
        </p:spPr>
      </p:pic>
      <p:sp>
        <p:nvSpPr>
          <p:cNvPr id="28" name="object 28"/>
          <p:cNvSpPr/>
          <p:nvPr/>
        </p:nvSpPr>
        <p:spPr>
          <a:xfrm>
            <a:off x="5718037" y="5674353"/>
            <a:ext cx="22860" cy="101600"/>
          </a:xfrm>
          <a:custGeom>
            <a:avLst/>
            <a:gdLst/>
            <a:ahLst/>
            <a:cxnLst/>
            <a:rect l="l" t="t" r="r" b="b"/>
            <a:pathLst>
              <a:path w="22860" h="101600">
                <a:moveTo>
                  <a:pt x="527" y="87685"/>
                </a:moveTo>
                <a:lnTo>
                  <a:pt x="764" y="92426"/>
                </a:lnTo>
                <a:lnTo>
                  <a:pt x="2316" y="98918"/>
                </a:lnTo>
                <a:lnTo>
                  <a:pt x="9306" y="101421"/>
                </a:lnTo>
                <a:lnTo>
                  <a:pt x="11322" y="100469"/>
                </a:lnTo>
                <a:lnTo>
                  <a:pt x="12175" y="98084"/>
                </a:lnTo>
                <a:lnTo>
                  <a:pt x="12231" y="97488"/>
                </a:lnTo>
                <a:lnTo>
                  <a:pt x="11667" y="93891"/>
                </a:lnTo>
                <a:lnTo>
                  <a:pt x="11717" y="93365"/>
                </a:lnTo>
                <a:lnTo>
                  <a:pt x="3609" y="93365"/>
                </a:lnTo>
                <a:lnTo>
                  <a:pt x="795" y="90974"/>
                </a:lnTo>
                <a:lnTo>
                  <a:pt x="527" y="87685"/>
                </a:lnTo>
                <a:close/>
              </a:path>
              <a:path w="22860" h="101600">
                <a:moveTo>
                  <a:pt x="3507" y="81261"/>
                </a:moveTo>
                <a:lnTo>
                  <a:pt x="734" y="83699"/>
                </a:lnTo>
                <a:lnTo>
                  <a:pt x="510" y="87360"/>
                </a:lnTo>
                <a:lnTo>
                  <a:pt x="795" y="90974"/>
                </a:lnTo>
                <a:lnTo>
                  <a:pt x="3609" y="93365"/>
                </a:lnTo>
                <a:lnTo>
                  <a:pt x="9638" y="92875"/>
                </a:lnTo>
                <a:lnTo>
                  <a:pt x="11884" y="90659"/>
                </a:lnTo>
                <a:lnTo>
                  <a:pt x="12188" y="87360"/>
                </a:lnTo>
                <a:lnTo>
                  <a:pt x="12376" y="84450"/>
                </a:lnTo>
                <a:lnTo>
                  <a:pt x="9937" y="81676"/>
                </a:lnTo>
                <a:lnTo>
                  <a:pt x="3507" y="81261"/>
                </a:lnTo>
                <a:close/>
              </a:path>
              <a:path w="22860" h="101600">
                <a:moveTo>
                  <a:pt x="12162" y="87760"/>
                </a:moveTo>
                <a:lnTo>
                  <a:pt x="11884" y="90659"/>
                </a:lnTo>
                <a:lnTo>
                  <a:pt x="9638" y="92875"/>
                </a:lnTo>
                <a:lnTo>
                  <a:pt x="3609" y="93365"/>
                </a:lnTo>
                <a:lnTo>
                  <a:pt x="11717" y="93365"/>
                </a:lnTo>
                <a:lnTo>
                  <a:pt x="11975" y="90659"/>
                </a:lnTo>
                <a:lnTo>
                  <a:pt x="12162" y="87760"/>
                </a:lnTo>
                <a:close/>
              </a:path>
              <a:path w="22860" h="101600">
                <a:moveTo>
                  <a:pt x="12793" y="81261"/>
                </a:moveTo>
                <a:lnTo>
                  <a:pt x="3507" y="81261"/>
                </a:lnTo>
                <a:lnTo>
                  <a:pt x="9937" y="81676"/>
                </a:lnTo>
                <a:lnTo>
                  <a:pt x="12376" y="84450"/>
                </a:lnTo>
                <a:lnTo>
                  <a:pt x="12162" y="87760"/>
                </a:lnTo>
                <a:lnTo>
                  <a:pt x="12793" y="81261"/>
                </a:lnTo>
                <a:close/>
              </a:path>
              <a:path w="22860" h="101600">
                <a:moveTo>
                  <a:pt x="1172" y="71413"/>
                </a:moveTo>
                <a:lnTo>
                  <a:pt x="870" y="74523"/>
                </a:lnTo>
                <a:lnTo>
                  <a:pt x="0" y="81208"/>
                </a:lnTo>
                <a:lnTo>
                  <a:pt x="527" y="87685"/>
                </a:lnTo>
                <a:lnTo>
                  <a:pt x="510" y="87360"/>
                </a:lnTo>
                <a:lnTo>
                  <a:pt x="734" y="83699"/>
                </a:lnTo>
                <a:lnTo>
                  <a:pt x="3507" y="81261"/>
                </a:lnTo>
                <a:lnTo>
                  <a:pt x="12793" y="81261"/>
                </a:lnTo>
                <a:lnTo>
                  <a:pt x="13501" y="75192"/>
                </a:lnTo>
                <a:lnTo>
                  <a:pt x="10695" y="75192"/>
                </a:lnTo>
                <a:lnTo>
                  <a:pt x="3736" y="74523"/>
                </a:lnTo>
                <a:lnTo>
                  <a:pt x="1172" y="71413"/>
                </a:lnTo>
                <a:close/>
              </a:path>
              <a:path w="22860" h="101600">
                <a:moveTo>
                  <a:pt x="5063" y="61802"/>
                </a:moveTo>
                <a:lnTo>
                  <a:pt x="1990" y="64254"/>
                </a:lnTo>
                <a:lnTo>
                  <a:pt x="1508" y="67913"/>
                </a:lnTo>
                <a:lnTo>
                  <a:pt x="1172" y="71413"/>
                </a:lnTo>
                <a:lnTo>
                  <a:pt x="3736" y="74523"/>
                </a:lnTo>
                <a:lnTo>
                  <a:pt x="10695" y="75192"/>
                </a:lnTo>
                <a:lnTo>
                  <a:pt x="13783" y="72688"/>
                </a:lnTo>
                <a:lnTo>
                  <a:pt x="14565" y="65740"/>
                </a:lnTo>
                <a:lnTo>
                  <a:pt x="12052" y="62589"/>
                </a:lnTo>
                <a:lnTo>
                  <a:pt x="5063" y="61802"/>
                </a:lnTo>
                <a:close/>
              </a:path>
              <a:path w="22860" h="101600">
                <a:moveTo>
                  <a:pt x="14177" y="69186"/>
                </a:moveTo>
                <a:lnTo>
                  <a:pt x="13783" y="72688"/>
                </a:lnTo>
                <a:lnTo>
                  <a:pt x="10695" y="75192"/>
                </a:lnTo>
                <a:lnTo>
                  <a:pt x="13501" y="75192"/>
                </a:lnTo>
                <a:lnTo>
                  <a:pt x="14177" y="69186"/>
                </a:lnTo>
                <a:close/>
              </a:path>
              <a:path w="22860" h="101600">
                <a:moveTo>
                  <a:pt x="15086" y="61802"/>
                </a:moveTo>
                <a:lnTo>
                  <a:pt x="5063" y="61802"/>
                </a:lnTo>
                <a:lnTo>
                  <a:pt x="12052" y="62589"/>
                </a:lnTo>
                <a:lnTo>
                  <a:pt x="14565" y="65740"/>
                </a:lnTo>
                <a:lnTo>
                  <a:pt x="14177" y="69186"/>
                </a:lnTo>
                <a:lnTo>
                  <a:pt x="15086" y="61802"/>
                </a:lnTo>
                <a:close/>
              </a:path>
              <a:path w="22860" h="101600">
                <a:moveTo>
                  <a:pt x="1990" y="64254"/>
                </a:moveTo>
                <a:lnTo>
                  <a:pt x="1508" y="67913"/>
                </a:lnTo>
                <a:lnTo>
                  <a:pt x="1990" y="64254"/>
                </a:lnTo>
                <a:close/>
              </a:path>
              <a:path w="22860" h="101600">
                <a:moveTo>
                  <a:pt x="8158" y="35795"/>
                </a:moveTo>
                <a:lnTo>
                  <a:pt x="6521" y="41574"/>
                </a:lnTo>
                <a:lnTo>
                  <a:pt x="4387" y="50269"/>
                </a:lnTo>
                <a:lnTo>
                  <a:pt x="2676" y="59052"/>
                </a:lnTo>
                <a:lnTo>
                  <a:pt x="1990" y="64254"/>
                </a:lnTo>
                <a:lnTo>
                  <a:pt x="5063" y="61802"/>
                </a:lnTo>
                <a:lnTo>
                  <a:pt x="15086" y="61802"/>
                </a:lnTo>
                <a:lnTo>
                  <a:pt x="15218" y="60735"/>
                </a:lnTo>
                <a:lnTo>
                  <a:pt x="16417" y="52256"/>
                </a:lnTo>
                <a:lnTo>
                  <a:pt x="17735" y="43794"/>
                </a:lnTo>
                <a:lnTo>
                  <a:pt x="18316" y="40313"/>
                </a:lnTo>
                <a:lnTo>
                  <a:pt x="15251" y="40313"/>
                </a:lnTo>
                <a:lnTo>
                  <a:pt x="9709" y="38662"/>
                </a:lnTo>
                <a:lnTo>
                  <a:pt x="8158" y="35795"/>
                </a:lnTo>
                <a:close/>
              </a:path>
              <a:path w="22860" h="101600">
                <a:moveTo>
                  <a:pt x="12242" y="28864"/>
                </a:moveTo>
                <a:lnTo>
                  <a:pt x="9712" y="30438"/>
                </a:lnTo>
                <a:lnTo>
                  <a:pt x="8957" y="32975"/>
                </a:lnTo>
                <a:lnTo>
                  <a:pt x="8158" y="35795"/>
                </a:lnTo>
                <a:lnTo>
                  <a:pt x="9709" y="38662"/>
                </a:lnTo>
                <a:lnTo>
                  <a:pt x="15251" y="40313"/>
                </a:lnTo>
                <a:lnTo>
                  <a:pt x="18167" y="38736"/>
                </a:lnTo>
                <a:lnTo>
                  <a:pt x="19031" y="35795"/>
                </a:lnTo>
                <a:lnTo>
                  <a:pt x="19137" y="35347"/>
                </a:lnTo>
                <a:lnTo>
                  <a:pt x="19608" y="32477"/>
                </a:lnTo>
                <a:lnTo>
                  <a:pt x="17702" y="29792"/>
                </a:lnTo>
                <a:lnTo>
                  <a:pt x="12242" y="28864"/>
                </a:lnTo>
                <a:close/>
              </a:path>
              <a:path w="22860" h="101600">
                <a:moveTo>
                  <a:pt x="19608" y="32477"/>
                </a:moveTo>
                <a:lnTo>
                  <a:pt x="19137" y="35347"/>
                </a:lnTo>
                <a:lnTo>
                  <a:pt x="19031" y="35795"/>
                </a:lnTo>
                <a:lnTo>
                  <a:pt x="18167" y="38736"/>
                </a:lnTo>
                <a:lnTo>
                  <a:pt x="15251" y="40313"/>
                </a:lnTo>
                <a:lnTo>
                  <a:pt x="18316" y="40313"/>
                </a:lnTo>
                <a:lnTo>
                  <a:pt x="19541" y="32975"/>
                </a:lnTo>
                <a:lnTo>
                  <a:pt x="19608" y="32477"/>
                </a:lnTo>
                <a:close/>
              </a:path>
              <a:path w="22860" h="101600">
                <a:moveTo>
                  <a:pt x="8957" y="32975"/>
                </a:moveTo>
                <a:lnTo>
                  <a:pt x="8250" y="35347"/>
                </a:lnTo>
                <a:lnTo>
                  <a:pt x="8158" y="35795"/>
                </a:lnTo>
                <a:lnTo>
                  <a:pt x="8957" y="32975"/>
                </a:lnTo>
                <a:close/>
              </a:path>
              <a:path w="22860" h="101600">
                <a:moveTo>
                  <a:pt x="8957" y="32975"/>
                </a:moveTo>
                <a:close/>
              </a:path>
              <a:path w="22860" h="101600">
                <a:moveTo>
                  <a:pt x="20615" y="0"/>
                </a:moveTo>
                <a:lnTo>
                  <a:pt x="16556" y="96"/>
                </a:lnTo>
                <a:lnTo>
                  <a:pt x="15021" y="1632"/>
                </a:lnTo>
                <a:lnTo>
                  <a:pt x="14904" y="3696"/>
                </a:lnTo>
                <a:lnTo>
                  <a:pt x="14270" y="11125"/>
                </a:lnTo>
                <a:lnTo>
                  <a:pt x="12895" y="18516"/>
                </a:lnTo>
                <a:lnTo>
                  <a:pt x="11037" y="25817"/>
                </a:lnTo>
                <a:lnTo>
                  <a:pt x="8958" y="32969"/>
                </a:lnTo>
                <a:lnTo>
                  <a:pt x="9712" y="30438"/>
                </a:lnTo>
                <a:lnTo>
                  <a:pt x="12242" y="28864"/>
                </a:lnTo>
                <a:lnTo>
                  <a:pt x="20200" y="28864"/>
                </a:lnTo>
                <a:lnTo>
                  <a:pt x="20424" y="27504"/>
                </a:lnTo>
                <a:lnTo>
                  <a:pt x="21514" y="19591"/>
                </a:lnTo>
                <a:lnTo>
                  <a:pt x="22226" y="11643"/>
                </a:lnTo>
                <a:lnTo>
                  <a:pt x="22327" y="1632"/>
                </a:lnTo>
                <a:lnTo>
                  <a:pt x="20615" y="0"/>
                </a:lnTo>
                <a:close/>
              </a:path>
              <a:path w="22860" h="101600">
                <a:moveTo>
                  <a:pt x="20200" y="28864"/>
                </a:moveTo>
                <a:lnTo>
                  <a:pt x="12242" y="28864"/>
                </a:lnTo>
                <a:lnTo>
                  <a:pt x="17702" y="29792"/>
                </a:lnTo>
                <a:lnTo>
                  <a:pt x="19608" y="32477"/>
                </a:lnTo>
                <a:lnTo>
                  <a:pt x="20200" y="288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9" name="object 29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5938671" y="5577978"/>
            <a:ext cx="303100" cy="163928"/>
          </a:xfrm>
          <a:prstGeom prst="rect">
            <a:avLst/>
          </a:prstGeom>
        </p:spPr>
      </p:pic>
      <p:pic>
        <p:nvPicPr>
          <p:cNvPr id="30" name="object 30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6502298" y="5523622"/>
            <a:ext cx="525722" cy="234647"/>
          </a:xfrm>
          <a:prstGeom prst="rect">
            <a:avLst/>
          </a:prstGeom>
        </p:spPr>
      </p:pic>
      <p:pic>
        <p:nvPicPr>
          <p:cNvPr id="31" name="object 31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7100785" y="5513152"/>
            <a:ext cx="181408" cy="253666"/>
          </a:xfrm>
          <a:prstGeom prst="rect">
            <a:avLst/>
          </a:prstGeom>
        </p:spPr>
      </p:pic>
      <p:pic>
        <p:nvPicPr>
          <p:cNvPr id="32" name="object 32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7527891" y="5580019"/>
            <a:ext cx="506881" cy="195978"/>
          </a:xfrm>
          <a:prstGeom prst="rect">
            <a:avLst/>
          </a:prstGeom>
        </p:spPr>
      </p:pic>
      <p:pic>
        <p:nvPicPr>
          <p:cNvPr id="33" name="object 33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4069887" y="1035659"/>
            <a:ext cx="626439" cy="92328"/>
          </a:xfrm>
          <a:prstGeom prst="rect">
            <a:avLst/>
          </a:prstGeom>
        </p:spPr>
      </p:pic>
      <p:pic>
        <p:nvPicPr>
          <p:cNvPr id="34" name="object 34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5001699" y="936222"/>
            <a:ext cx="1221440" cy="263373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8119" y="913892"/>
            <a:ext cx="4695190" cy="33083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25">
                <a:solidFill>
                  <a:srgbClr val="000044"/>
                </a:solidFill>
              </a:rPr>
              <a:t>R</a:t>
            </a:r>
            <a:r>
              <a:rPr dirty="0" sz="2000" spc="-5">
                <a:solidFill>
                  <a:srgbClr val="000044"/>
                </a:solidFill>
              </a:rPr>
              <a:t>egula</a:t>
            </a:r>
            <a:r>
              <a:rPr dirty="0" sz="2000">
                <a:solidFill>
                  <a:srgbClr val="000044"/>
                </a:solidFill>
              </a:rPr>
              <a:t>r</a:t>
            </a:r>
            <a:r>
              <a:rPr dirty="0" sz="2000" spc="-20">
                <a:solidFill>
                  <a:srgbClr val="000044"/>
                </a:solidFill>
              </a:rPr>
              <a:t> </a:t>
            </a:r>
            <a:r>
              <a:rPr dirty="0" sz="2000">
                <a:solidFill>
                  <a:srgbClr val="000044"/>
                </a:solidFill>
              </a:rPr>
              <a:t>Langua</a:t>
            </a:r>
            <a:r>
              <a:rPr dirty="0" sz="2000" spc="-30">
                <a:solidFill>
                  <a:srgbClr val="000044"/>
                </a:solidFill>
              </a:rPr>
              <a:t>g</a:t>
            </a:r>
            <a:r>
              <a:rPr dirty="0" sz="2000" spc="-5">
                <a:solidFill>
                  <a:srgbClr val="000044"/>
                </a:solidFill>
              </a:rPr>
              <a:t>e</a:t>
            </a:r>
            <a:r>
              <a:rPr dirty="0" sz="2000">
                <a:solidFill>
                  <a:srgbClr val="000044"/>
                </a:solidFill>
              </a:rPr>
              <a:t>s</a:t>
            </a:r>
            <a:r>
              <a:rPr dirty="0" sz="2000" spc="5">
                <a:solidFill>
                  <a:srgbClr val="000044"/>
                </a:solidFill>
              </a:rPr>
              <a:t> </a:t>
            </a:r>
            <a:r>
              <a:rPr dirty="0" sz="2000" spc="-5">
                <a:solidFill>
                  <a:srgbClr val="000044"/>
                </a:solidFill>
              </a:rPr>
              <a:t>Close</a:t>
            </a:r>
            <a:r>
              <a:rPr dirty="0" sz="2000">
                <a:solidFill>
                  <a:srgbClr val="000044"/>
                </a:solidFill>
              </a:rPr>
              <a:t>d</a:t>
            </a:r>
            <a:r>
              <a:rPr dirty="0" sz="2000" spc="-5">
                <a:solidFill>
                  <a:srgbClr val="000044"/>
                </a:solidFill>
              </a:rPr>
              <a:t> </a:t>
            </a:r>
            <a:r>
              <a:rPr dirty="0" sz="2000">
                <a:solidFill>
                  <a:srgbClr val="000044"/>
                </a:solidFill>
              </a:rPr>
              <a:t>Unde</a:t>
            </a:r>
            <a:r>
              <a:rPr dirty="0" sz="2000" spc="114">
                <a:solidFill>
                  <a:srgbClr val="000044"/>
                </a:solidFill>
              </a:rPr>
              <a:t>r</a:t>
            </a:r>
            <a:r>
              <a:rPr dirty="0" u="heavy" sz="2000" spc="-175" b="0">
                <a:solidFill>
                  <a:srgbClr val="000044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000">
                <a:solidFill>
                  <a:srgbClr val="000044"/>
                </a:solidFill>
                <a:uFill>
                  <a:solidFill>
                    <a:srgbClr val="000000"/>
                  </a:solidFill>
                </a:uFill>
              </a:rPr>
              <a:t>Kleene</a:t>
            </a:r>
            <a:r>
              <a:rPr dirty="0" u="heavy" sz="2000">
                <a:solidFill>
                  <a:srgbClr val="000044"/>
                </a:solidFill>
                <a:uFill>
                  <a:solidFill>
                    <a:srgbClr val="000000"/>
                  </a:solidFill>
                </a:uFill>
              </a:rPr>
              <a:t> </a:t>
            </a:r>
            <a:r>
              <a:rPr dirty="0" u="heavy" sz="2000" spc="-20">
                <a:solidFill>
                  <a:srgbClr val="000044"/>
                </a:solidFill>
                <a:uFill>
                  <a:solidFill>
                    <a:srgbClr val="000000"/>
                  </a:solidFill>
                </a:uFill>
              </a:rPr>
              <a:t>s</a:t>
            </a:r>
            <a:r>
              <a:rPr dirty="0" u="heavy" sz="2000" spc="-25">
                <a:solidFill>
                  <a:srgbClr val="000044"/>
                </a:solidFill>
                <a:uFill>
                  <a:solidFill>
                    <a:srgbClr val="000000"/>
                  </a:solidFill>
                </a:uFill>
              </a:rPr>
              <a:t>t</a:t>
            </a:r>
            <a:r>
              <a:rPr dirty="0" u="heavy" sz="2000">
                <a:solidFill>
                  <a:srgbClr val="000044"/>
                </a:solidFill>
                <a:uFill>
                  <a:solidFill>
                    <a:srgbClr val="000000"/>
                  </a:solidFill>
                </a:uFill>
              </a:rPr>
              <a:t>ar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4009" y="1741424"/>
            <a:ext cx="6494780" cy="32734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762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Calibri"/>
                <a:cs typeface="Calibri"/>
              </a:rPr>
              <a:t>The </a:t>
            </a:r>
            <a:r>
              <a:rPr dirty="0" sz="1800" spc="-15">
                <a:latin typeface="Calibri"/>
                <a:cs typeface="Calibri"/>
              </a:rPr>
              <a:t>star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of </a:t>
            </a:r>
            <a:r>
              <a:rPr dirty="0" sz="1800">
                <a:latin typeface="Times New Roman"/>
                <a:cs typeface="Times New Roman"/>
              </a:rPr>
              <a:t>A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Calibri"/>
                <a:cs typeface="Calibri"/>
              </a:rPr>
              <a:t>is defined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as: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50">
              <a:latin typeface="Calibri"/>
              <a:cs typeface="Calibri"/>
            </a:endParaRPr>
          </a:p>
          <a:p>
            <a:pPr marL="1104900">
              <a:lnSpc>
                <a:spcPct val="100000"/>
              </a:lnSpc>
            </a:pPr>
            <a:r>
              <a:rPr dirty="0" sz="1800" spc="-5">
                <a:latin typeface="Times New Roman"/>
                <a:cs typeface="Times New Roman"/>
              </a:rPr>
              <a:t>A</a:t>
            </a:r>
            <a:r>
              <a:rPr dirty="0" baseline="25462" sz="1800" spc="-7">
                <a:latin typeface="Calibri"/>
                <a:cs typeface="Calibri"/>
              </a:rPr>
              <a:t>*</a:t>
            </a:r>
            <a:r>
              <a:rPr dirty="0" baseline="25462" sz="180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=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{</a:t>
            </a:r>
            <a:r>
              <a:rPr dirty="0" sz="1800" spc="-5" i="1">
                <a:latin typeface="Times New Roman"/>
                <a:cs typeface="Times New Roman"/>
              </a:rPr>
              <a:t>u</a:t>
            </a:r>
            <a:r>
              <a:rPr dirty="0" baseline="-20833" sz="1800" spc="-7" i="1">
                <a:latin typeface="Times New Roman"/>
                <a:cs typeface="Times New Roman"/>
              </a:rPr>
              <a:t>1 </a:t>
            </a:r>
            <a:r>
              <a:rPr dirty="0" sz="1800" spc="-5" i="1">
                <a:latin typeface="Times New Roman"/>
                <a:cs typeface="Times New Roman"/>
              </a:rPr>
              <a:t>u</a:t>
            </a:r>
            <a:r>
              <a:rPr dirty="0" baseline="-20833" sz="1800" spc="-7" i="1">
                <a:latin typeface="Times New Roman"/>
                <a:cs typeface="Times New Roman"/>
              </a:rPr>
              <a:t>2</a:t>
            </a:r>
            <a:r>
              <a:rPr dirty="0" baseline="-20833" sz="1800" spc="157" i="1">
                <a:latin typeface="Times New Roman"/>
                <a:cs typeface="Times New Roman"/>
              </a:rPr>
              <a:t> </a:t>
            </a:r>
            <a:r>
              <a:rPr dirty="0" sz="1800">
                <a:latin typeface="Calibri"/>
                <a:cs typeface="Calibri"/>
              </a:rPr>
              <a:t>. . . </a:t>
            </a:r>
            <a:r>
              <a:rPr dirty="0" sz="1800" spc="-5" i="1">
                <a:latin typeface="Times New Roman"/>
                <a:cs typeface="Times New Roman"/>
              </a:rPr>
              <a:t>u</a:t>
            </a:r>
            <a:r>
              <a:rPr dirty="0" baseline="-20833" sz="1800" spc="-7" i="1">
                <a:latin typeface="Times New Roman"/>
                <a:cs typeface="Times New Roman"/>
              </a:rPr>
              <a:t>k</a:t>
            </a:r>
            <a:r>
              <a:rPr dirty="0" baseline="-20833" sz="1800" spc="165" i="1">
                <a:latin typeface="Times New Roman"/>
                <a:cs typeface="Times New Roman"/>
              </a:rPr>
              <a:t> </a:t>
            </a:r>
            <a:r>
              <a:rPr dirty="0" sz="1800">
                <a:latin typeface="Calibri"/>
                <a:cs typeface="Calibri"/>
              </a:rPr>
              <a:t>: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k</a:t>
            </a:r>
            <a:r>
              <a:rPr dirty="0" sz="1800" spc="-5" i="1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≥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0</a:t>
            </a:r>
            <a:r>
              <a:rPr dirty="0" sz="1800" spc="-45" i="1">
                <a:latin typeface="Times New Roman"/>
                <a:cs typeface="Times New Roman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5" i="1">
                <a:latin typeface="Times New Roman"/>
                <a:cs typeface="Times New Roman"/>
              </a:rPr>
              <a:t>u</a:t>
            </a:r>
            <a:r>
              <a:rPr dirty="0" baseline="-20833" sz="1800" spc="-7" i="1">
                <a:latin typeface="Times New Roman"/>
                <a:cs typeface="Times New Roman"/>
              </a:rPr>
              <a:t>i</a:t>
            </a:r>
            <a:r>
              <a:rPr dirty="0" baseline="-20833" sz="1800" spc="157" i="1">
                <a:latin typeface="Times New Roman"/>
                <a:cs typeface="Times New Roman"/>
              </a:rPr>
              <a:t> </a:t>
            </a:r>
            <a:r>
              <a:rPr dirty="0" sz="1800">
                <a:latin typeface="Microsoft YaHei"/>
                <a:cs typeface="Microsoft YaHei"/>
              </a:rPr>
              <a:t>∈</a:t>
            </a:r>
            <a:r>
              <a:rPr dirty="0" sz="1800" spc="-130">
                <a:latin typeface="Microsoft YaHei"/>
                <a:cs typeface="Microsoft YaHei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A</a:t>
            </a:r>
            <a:r>
              <a:rPr dirty="0" sz="1800" spc="-40" b="1">
                <a:latin typeface="Times New Roman"/>
                <a:cs typeface="Times New Roman"/>
              </a:rPr>
              <a:t> </a:t>
            </a:r>
            <a:r>
              <a:rPr dirty="0" sz="1800" spc="-15">
                <a:latin typeface="Calibri"/>
                <a:cs typeface="Calibri"/>
              </a:rPr>
              <a:t>for</a:t>
            </a:r>
            <a:r>
              <a:rPr dirty="0" sz="1800" spc="-5">
                <a:latin typeface="Calibri"/>
                <a:cs typeface="Calibri"/>
              </a:rPr>
              <a:t> all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i</a:t>
            </a:r>
            <a:r>
              <a:rPr dirty="0" sz="1800" spc="5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=</a:t>
            </a:r>
            <a:r>
              <a:rPr dirty="0" sz="1800" spc="-15" i="1">
                <a:latin typeface="Times New Roman"/>
                <a:cs typeface="Times New Roman"/>
              </a:rPr>
              <a:t> </a:t>
            </a:r>
            <a:r>
              <a:rPr dirty="0" sz="1800" spc="-5" i="1">
                <a:latin typeface="Times New Roman"/>
                <a:cs typeface="Times New Roman"/>
              </a:rPr>
              <a:t>1,</a:t>
            </a:r>
            <a:r>
              <a:rPr dirty="0" sz="1800" spc="-10" i="1">
                <a:latin typeface="Times New Roman"/>
                <a:cs typeface="Times New Roman"/>
              </a:rPr>
              <a:t> </a:t>
            </a:r>
            <a:r>
              <a:rPr dirty="0" sz="1800" spc="-5" i="1">
                <a:latin typeface="Times New Roman"/>
                <a:cs typeface="Times New Roman"/>
              </a:rPr>
              <a:t>2, </a:t>
            </a:r>
            <a:r>
              <a:rPr dirty="0" sz="1800" i="1">
                <a:latin typeface="Times New Roman"/>
                <a:cs typeface="Times New Roman"/>
              </a:rPr>
              <a:t>.</a:t>
            </a:r>
            <a:r>
              <a:rPr dirty="0" sz="1800" spc="-5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.</a:t>
            </a:r>
            <a:r>
              <a:rPr dirty="0" sz="1800" spc="-5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.</a:t>
            </a:r>
            <a:r>
              <a:rPr dirty="0" sz="1800" spc="-5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,</a:t>
            </a:r>
            <a:r>
              <a:rPr dirty="0" sz="1800" spc="-5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k</a:t>
            </a:r>
            <a:r>
              <a:rPr dirty="0" sz="1800">
                <a:latin typeface="Calibri"/>
                <a:cs typeface="Calibri"/>
              </a:rPr>
              <a:t>}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200">
              <a:latin typeface="Calibri"/>
              <a:cs typeface="Calibri"/>
            </a:endParaRPr>
          </a:p>
          <a:p>
            <a:pPr marL="83185">
              <a:lnSpc>
                <a:spcPct val="100000"/>
              </a:lnSpc>
            </a:pPr>
            <a:r>
              <a:rPr dirty="0" sz="1800" spc="-10" b="1">
                <a:latin typeface="Calibri"/>
                <a:cs typeface="Calibri"/>
              </a:rPr>
              <a:t>Proof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>
              <a:latin typeface="Calibri"/>
              <a:cs typeface="Calibri"/>
            </a:endParaRPr>
          </a:p>
          <a:p>
            <a:pPr marL="83185">
              <a:lnSpc>
                <a:spcPct val="100000"/>
              </a:lnSpc>
            </a:pPr>
            <a:r>
              <a:rPr dirty="0" sz="1800" spc="-5">
                <a:latin typeface="Calibri"/>
                <a:cs typeface="Calibri"/>
              </a:rPr>
              <a:t>Consider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following</a:t>
            </a:r>
            <a:r>
              <a:rPr dirty="0" sz="1800" spc="30">
                <a:latin typeface="Calibri"/>
                <a:cs typeface="Calibri"/>
              </a:rPr>
              <a:t> </a:t>
            </a:r>
            <a:r>
              <a:rPr dirty="0" sz="1800" spc="-25">
                <a:latin typeface="Calibri"/>
                <a:cs typeface="Calibri"/>
              </a:rPr>
              <a:t>NFA</a:t>
            </a:r>
            <a:r>
              <a:rPr dirty="0" sz="1800" spc="-25">
                <a:latin typeface="Times New Roman"/>
                <a:cs typeface="Times New Roman"/>
              </a:rPr>
              <a:t>: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83185">
              <a:lnSpc>
                <a:spcPct val="100000"/>
              </a:lnSpc>
            </a:pPr>
            <a:r>
              <a:rPr dirty="0" sz="1800">
                <a:latin typeface="Calibri"/>
                <a:cs typeface="Calibri"/>
              </a:rPr>
              <a:t>N</a:t>
            </a:r>
            <a:r>
              <a:rPr dirty="0" sz="1800" spc="-95">
                <a:latin typeface="Calibri"/>
                <a:cs typeface="Calibri"/>
              </a:rPr>
              <a:t>F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25">
                <a:latin typeface="Calibri"/>
                <a:cs typeface="Calibri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M</a:t>
            </a:r>
            <a:r>
              <a:rPr dirty="0" baseline="-20833" sz="1800">
                <a:latin typeface="Times New Roman"/>
                <a:cs typeface="Times New Roman"/>
              </a:rPr>
              <a:t>1</a:t>
            </a:r>
            <a:r>
              <a:rPr dirty="0" baseline="-20833" sz="1800" spc="172">
                <a:latin typeface="Times New Roman"/>
                <a:cs typeface="Times New Roman"/>
              </a:rPr>
              <a:t> </a:t>
            </a:r>
            <a:r>
              <a:rPr dirty="0" sz="1800">
                <a:latin typeface="Calibri"/>
                <a:cs typeface="Calibri"/>
              </a:rPr>
              <a:t>= </a:t>
            </a:r>
            <a:r>
              <a:rPr dirty="0" sz="1800" spc="-10">
                <a:latin typeface="Calibri"/>
                <a:cs typeface="Calibri"/>
              </a:rPr>
              <a:t>(</a:t>
            </a:r>
            <a:r>
              <a:rPr dirty="0" sz="1800" spc="-5" i="1">
                <a:latin typeface="Times New Roman"/>
                <a:cs typeface="Times New Roman"/>
              </a:rPr>
              <a:t>Q</a:t>
            </a:r>
            <a:r>
              <a:rPr dirty="0" baseline="-20833" sz="1800" i="1">
                <a:latin typeface="Times New Roman"/>
                <a:cs typeface="Times New Roman"/>
              </a:rPr>
              <a:t>1</a:t>
            </a:r>
            <a:r>
              <a:rPr dirty="0" sz="1800" i="1">
                <a:latin typeface="Times New Roman"/>
                <a:cs typeface="Times New Roman"/>
              </a:rPr>
              <a:t>,</a:t>
            </a:r>
            <a:r>
              <a:rPr dirty="0" sz="1800" spc="10" i="1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Σ</a:t>
            </a:r>
            <a:r>
              <a:rPr dirty="0" sz="1800" i="1">
                <a:latin typeface="Times New Roman"/>
                <a:cs typeface="Times New Roman"/>
              </a:rPr>
              <a:t>,</a:t>
            </a:r>
            <a:r>
              <a:rPr dirty="0" sz="1800" spc="10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δ</a:t>
            </a:r>
            <a:r>
              <a:rPr dirty="0" baseline="-20833" sz="1800" i="1">
                <a:latin typeface="Times New Roman"/>
                <a:cs typeface="Times New Roman"/>
              </a:rPr>
              <a:t>1</a:t>
            </a:r>
            <a:r>
              <a:rPr dirty="0" sz="1800" i="1">
                <a:latin typeface="Times New Roman"/>
                <a:cs typeface="Times New Roman"/>
              </a:rPr>
              <a:t>, q</a:t>
            </a:r>
            <a:r>
              <a:rPr dirty="0" baseline="-20833" sz="1800" i="1">
                <a:latin typeface="Times New Roman"/>
                <a:cs typeface="Times New Roman"/>
              </a:rPr>
              <a:t>1</a:t>
            </a:r>
            <a:r>
              <a:rPr dirty="0" sz="1800" i="1">
                <a:latin typeface="Times New Roman"/>
                <a:cs typeface="Times New Roman"/>
              </a:rPr>
              <a:t>, F</a:t>
            </a:r>
            <a:r>
              <a:rPr dirty="0" baseline="-20833" sz="1800" i="1">
                <a:latin typeface="Times New Roman"/>
                <a:cs typeface="Times New Roman"/>
              </a:rPr>
              <a:t>1</a:t>
            </a:r>
            <a:r>
              <a:rPr dirty="0" sz="1800">
                <a:latin typeface="Calibri"/>
                <a:cs typeface="Calibri"/>
              </a:rPr>
              <a:t>) 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30">
                <a:latin typeface="Calibri"/>
                <a:cs typeface="Calibri"/>
              </a:rPr>
              <a:t>r</a:t>
            </a:r>
            <a:r>
              <a:rPr dirty="0" sz="1800">
                <a:latin typeface="Calibri"/>
                <a:cs typeface="Calibri"/>
              </a:rPr>
              <a:t>e</a:t>
            </a:r>
            <a:r>
              <a:rPr dirty="0" sz="1800" spc="-15">
                <a:latin typeface="Calibri"/>
                <a:cs typeface="Calibri"/>
              </a:rPr>
              <a:t>c</a:t>
            </a:r>
            <a:r>
              <a:rPr dirty="0" sz="1800" spc="-5">
                <a:latin typeface="Calibri"/>
                <a:cs typeface="Calibri"/>
              </a:rPr>
              <a:t>og</a:t>
            </a:r>
            <a:r>
              <a:rPr dirty="0" sz="1800">
                <a:latin typeface="Calibri"/>
                <a:cs typeface="Calibri"/>
              </a:rPr>
              <a:t>n</a:t>
            </a:r>
            <a:r>
              <a:rPr dirty="0" sz="1800" spc="-5">
                <a:latin typeface="Calibri"/>
                <a:cs typeface="Calibri"/>
              </a:rPr>
              <a:t>i</a:t>
            </a:r>
            <a:r>
              <a:rPr dirty="0" sz="1800" spc="-40">
                <a:latin typeface="Calibri"/>
                <a:cs typeface="Calibri"/>
              </a:rPr>
              <a:t>z</a:t>
            </a:r>
            <a:r>
              <a:rPr dirty="0" sz="1800">
                <a:latin typeface="Calibri"/>
                <a:cs typeface="Calibri"/>
              </a:rPr>
              <a:t>es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</a:t>
            </a:r>
            <a:r>
              <a:rPr dirty="0" sz="1800" spc="-1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= L(M</a:t>
            </a:r>
            <a:r>
              <a:rPr dirty="0" baseline="-20833" sz="1800">
                <a:latin typeface="Times New Roman"/>
                <a:cs typeface="Times New Roman"/>
              </a:rPr>
              <a:t>1</a:t>
            </a:r>
            <a:r>
              <a:rPr dirty="0" sz="1800">
                <a:latin typeface="Times New Roman"/>
                <a:cs typeface="Times New Roman"/>
              </a:rPr>
              <a:t>)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Times New Roman"/>
              <a:cs typeface="Times New Roman"/>
            </a:endParaRPr>
          </a:p>
          <a:p>
            <a:pPr marL="83185">
              <a:lnSpc>
                <a:spcPct val="100000"/>
              </a:lnSpc>
            </a:pPr>
            <a:r>
              <a:rPr dirty="0" sz="1800" spc="-35">
                <a:latin typeface="Calibri"/>
                <a:cs typeface="Calibri"/>
              </a:rPr>
              <a:t>We</a:t>
            </a:r>
            <a:r>
              <a:rPr dirty="0" sz="1800" spc="-5">
                <a:latin typeface="Calibri"/>
                <a:cs typeface="Calibri"/>
              </a:rPr>
              <a:t> will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construct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30">
                <a:latin typeface="Calibri"/>
                <a:cs typeface="Calibri"/>
              </a:rPr>
              <a:t>NFA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M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>
                <a:latin typeface="Calibri"/>
                <a:cs typeface="Calibri"/>
              </a:rPr>
              <a:t>= </a:t>
            </a:r>
            <a:r>
              <a:rPr dirty="0" sz="1800" spc="-10">
                <a:latin typeface="Calibri"/>
                <a:cs typeface="Calibri"/>
              </a:rPr>
              <a:t>(</a:t>
            </a:r>
            <a:r>
              <a:rPr dirty="0" sz="1800" spc="-10" i="1">
                <a:latin typeface="Times New Roman"/>
                <a:cs typeface="Times New Roman"/>
              </a:rPr>
              <a:t>Q,</a:t>
            </a:r>
            <a:r>
              <a:rPr dirty="0" sz="1800" spc="5" i="1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Σ</a:t>
            </a:r>
            <a:r>
              <a:rPr dirty="0" sz="1800" spc="-5" i="1">
                <a:latin typeface="Times New Roman"/>
                <a:cs typeface="Times New Roman"/>
              </a:rPr>
              <a:t>,</a:t>
            </a:r>
            <a:r>
              <a:rPr dirty="0" sz="1800" spc="10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δ,</a:t>
            </a:r>
            <a:r>
              <a:rPr dirty="0" sz="1800" spc="-15" i="1">
                <a:latin typeface="Times New Roman"/>
                <a:cs typeface="Times New Roman"/>
              </a:rPr>
              <a:t> </a:t>
            </a:r>
            <a:r>
              <a:rPr dirty="0" sz="1800" spc="-5" i="1">
                <a:latin typeface="Times New Roman"/>
                <a:cs typeface="Times New Roman"/>
              </a:rPr>
              <a:t>q,</a:t>
            </a:r>
            <a:r>
              <a:rPr dirty="0" sz="1800" spc="-10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F</a:t>
            </a:r>
            <a:r>
              <a:rPr dirty="0" sz="1800">
                <a:latin typeface="Calibri"/>
                <a:cs typeface="Calibri"/>
              </a:rPr>
              <a:t>)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for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A</a:t>
            </a:r>
            <a:r>
              <a:rPr dirty="0" baseline="25462" sz="1800" spc="-7">
                <a:latin typeface="Calibri"/>
                <a:cs typeface="Calibri"/>
              </a:rPr>
              <a:t>*</a:t>
            </a:r>
            <a:endParaRPr baseline="25462" sz="1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84129" y="1639392"/>
            <a:ext cx="495971" cy="244294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12012" y="1390650"/>
            <a:ext cx="6596380" cy="2499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76200">
              <a:lnSpc>
                <a:spcPct val="100000"/>
              </a:lnSpc>
              <a:spcBef>
                <a:spcPts val="100"/>
              </a:spcBef>
            </a:pPr>
            <a:r>
              <a:rPr dirty="0" sz="1800" spc="-15">
                <a:latin typeface="Calibri"/>
                <a:cs typeface="Calibri"/>
              </a:rPr>
              <a:t>Proof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800">
              <a:latin typeface="Calibri"/>
              <a:cs typeface="Calibri"/>
            </a:endParaRPr>
          </a:p>
          <a:p>
            <a:pPr marL="362585" indent="-287020">
              <a:lnSpc>
                <a:spcPct val="100000"/>
              </a:lnSpc>
              <a:buFont typeface="Arial MT"/>
              <a:buChar char="•"/>
              <a:tabLst>
                <a:tab pos="362585" algn="l"/>
                <a:tab pos="363220" algn="l"/>
              </a:tabLst>
            </a:pPr>
            <a:r>
              <a:rPr dirty="0" sz="1800" i="1">
                <a:latin typeface="Times New Roman"/>
                <a:cs typeface="Times New Roman"/>
              </a:rPr>
              <a:t>Q =</a:t>
            </a:r>
            <a:r>
              <a:rPr dirty="0" sz="1800" spc="-10" i="1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{</a:t>
            </a:r>
            <a:r>
              <a:rPr dirty="0" sz="1800" i="1">
                <a:latin typeface="Times New Roman"/>
                <a:cs typeface="Times New Roman"/>
              </a:rPr>
              <a:t>q</a:t>
            </a:r>
            <a:r>
              <a:rPr dirty="0" baseline="-20833" sz="1800" i="1">
                <a:latin typeface="Times New Roman"/>
                <a:cs typeface="Times New Roman"/>
              </a:rPr>
              <a:t>0</a:t>
            </a:r>
            <a:r>
              <a:rPr dirty="0" sz="1800">
                <a:latin typeface="Times New Roman"/>
                <a:cs typeface="Times New Roman"/>
              </a:rPr>
              <a:t>}</a:t>
            </a:r>
            <a:r>
              <a:rPr dirty="0" sz="1800">
                <a:latin typeface="SimSun"/>
                <a:cs typeface="SimSun"/>
              </a:rPr>
              <a:t>∪</a:t>
            </a:r>
            <a:r>
              <a:rPr dirty="0" sz="1800" spc="-445">
                <a:latin typeface="SimSun"/>
                <a:cs typeface="SimSun"/>
              </a:rPr>
              <a:t> </a:t>
            </a:r>
            <a:r>
              <a:rPr dirty="0" sz="1800" spc="-5" i="1">
                <a:latin typeface="Times New Roman"/>
                <a:cs typeface="Times New Roman"/>
              </a:rPr>
              <a:t>Q</a:t>
            </a:r>
            <a:r>
              <a:rPr dirty="0" baseline="-20833" sz="1800" i="1">
                <a:latin typeface="Times New Roman"/>
                <a:cs typeface="Times New Roman"/>
              </a:rPr>
              <a:t>1</a:t>
            </a:r>
            <a:endParaRPr baseline="-20833"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 MT"/>
              <a:buChar char="•"/>
            </a:pPr>
            <a:endParaRPr sz="1850">
              <a:latin typeface="Times New Roman"/>
              <a:cs typeface="Times New Roman"/>
            </a:endParaRPr>
          </a:p>
          <a:p>
            <a:pPr marL="362585" indent="-287020">
              <a:lnSpc>
                <a:spcPct val="100000"/>
              </a:lnSpc>
              <a:buFont typeface="Arial MT"/>
              <a:buChar char="•"/>
              <a:tabLst>
                <a:tab pos="362585" algn="l"/>
                <a:tab pos="363220" algn="l"/>
              </a:tabLst>
            </a:pPr>
            <a:r>
              <a:rPr dirty="0" sz="1800" spc="-5" i="1">
                <a:latin typeface="Times New Roman"/>
                <a:cs typeface="Times New Roman"/>
              </a:rPr>
              <a:t>q</a:t>
            </a:r>
            <a:r>
              <a:rPr dirty="0" baseline="-20833" sz="1800" spc="-7" i="1">
                <a:latin typeface="Times New Roman"/>
                <a:cs typeface="Times New Roman"/>
              </a:rPr>
              <a:t>0</a:t>
            </a:r>
            <a:r>
              <a:rPr dirty="0" baseline="-20833" sz="1800" spc="209" i="1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is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start state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of</a:t>
            </a:r>
            <a:r>
              <a:rPr dirty="0" sz="1800">
                <a:latin typeface="Times New Roman"/>
                <a:cs typeface="Times New Roman"/>
              </a:rPr>
              <a:t> M</a:t>
            </a:r>
            <a:endParaRPr sz="1800">
              <a:latin typeface="Times New Roman"/>
              <a:cs typeface="Times New Roman"/>
            </a:endParaRPr>
          </a:p>
          <a:p>
            <a:pPr marL="362585" indent="-287020">
              <a:lnSpc>
                <a:spcPct val="100000"/>
              </a:lnSpc>
              <a:spcBef>
                <a:spcPts val="1465"/>
              </a:spcBef>
              <a:buFont typeface="Arial MT"/>
              <a:buChar char="•"/>
              <a:tabLst>
                <a:tab pos="362585" algn="l"/>
                <a:tab pos="363220" algn="l"/>
              </a:tabLst>
            </a:pPr>
            <a:r>
              <a:rPr dirty="0" sz="1800" i="1">
                <a:latin typeface="Times New Roman"/>
                <a:cs typeface="Times New Roman"/>
              </a:rPr>
              <a:t>F = </a:t>
            </a:r>
            <a:r>
              <a:rPr dirty="0" sz="1800">
                <a:latin typeface="Times New Roman"/>
                <a:cs typeface="Times New Roman"/>
              </a:rPr>
              <a:t>{</a:t>
            </a:r>
            <a:r>
              <a:rPr dirty="0" sz="1800" i="1">
                <a:latin typeface="Times New Roman"/>
                <a:cs typeface="Times New Roman"/>
              </a:rPr>
              <a:t>q</a:t>
            </a:r>
            <a:r>
              <a:rPr dirty="0" baseline="-20833" sz="1800" i="1">
                <a:latin typeface="Times New Roman"/>
                <a:cs typeface="Times New Roman"/>
              </a:rPr>
              <a:t>0</a:t>
            </a:r>
            <a:r>
              <a:rPr dirty="0" sz="1800">
                <a:latin typeface="Times New Roman"/>
                <a:cs typeface="Times New Roman"/>
              </a:rPr>
              <a:t>}</a:t>
            </a:r>
            <a:r>
              <a:rPr dirty="0" sz="1800">
                <a:latin typeface="SimSun"/>
                <a:cs typeface="SimSun"/>
              </a:rPr>
              <a:t>∪</a:t>
            </a:r>
            <a:r>
              <a:rPr dirty="0" sz="1800" spc="-459">
                <a:latin typeface="SimSun"/>
                <a:cs typeface="SimSu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F</a:t>
            </a:r>
            <a:r>
              <a:rPr dirty="0" baseline="-20833" sz="1800" i="1">
                <a:latin typeface="Times New Roman"/>
                <a:cs typeface="Times New Roman"/>
              </a:rPr>
              <a:t>1</a:t>
            </a:r>
            <a:endParaRPr baseline="-20833"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 MT"/>
              <a:buChar char="•"/>
            </a:pPr>
            <a:endParaRPr sz="2450">
              <a:latin typeface="Times New Roman"/>
              <a:cs typeface="Times New Roman"/>
            </a:endParaRPr>
          </a:p>
          <a:p>
            <a:pPr marL="362585" indent="-287020">
              <a:lnSpc>
                <a:spcPct val="100000"/>
              </a:lnSpc>
              <a:buFont typeface="Arial MT"/>
              <a:buChar char="•"/>
              <a:tabLst>
                <a:tab pos="362585" algn="l"/>
                <a:tab pos="363220" algn="l"/>
              </a:tabLst>
            </a:pPr>
            <a:r>
              <a:rPr dirty="0" sz="1800" i="1">
                <a:latin typeface="Times New Roman"/>
                <a:cs typeface="Times New Roman"/>
              </a:rPr>
              <a:t>δ</a:t>
            </a:r>
            <a:r>
              <a:rPr dirty="0" sz="1800" spc="-40" i="1">
                <a:latin typeface="Times New Roman"/>
                <a:cs typeface="Times New Roman"/>
              </a:rPr>
              <a:t> </a:t>
            </a:r>
            <a:r>
              <a:rPr dirty="0" sz="1800">
                <a:latin typeface="Calibri"/>
                <a:cs typeface="Calibri"/>
              </a:rPr>
              <a:t>: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Q</a:t>
            </a:r>
            <a:r>
              <a:rPr dirty="0" sz="1800" spc="-35" i="1">
                <a:latin typeface="Times New Roman"/>
                <a:cs typeface="Times New Roman"/>
              </a:rPr>
              <a:t> </a:t>
            </a:r>
            <a:r>
              <a:rPr dirty="0" sz="1200">
                <a:latin typeface="SimSun"/>
                <a:cs typeface="SimSun"/>
              </a:rPr>
              <a:t>×</a:t>
            </a:r>
            <a:r>
              <a:rPr dirty="0" sz="1200" spc="-195">
                <a:latin typeface="SimSun"/>
                <a:cs typeface="SimSu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Σ</a:t>
            </a:r>
            <a:r>
              <a:rPr dirty="0" baseline="-20833" sz="1800">
                <a:latin typeface="Times New Roman"/>
                <a:cs typeface="Times New Roman"/>
              </a:rPr>
              <a:t>ϵ</a:t>
            </a:r>
            <a:r>
              <a:rPr dirty="0" baseline="-20833" sz="1800" spc="187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→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P</a:t>
            </a:r>
            <a:r>
              <a:rPr dirty="0" sz="1800">
                <a:latin typeface="Times New Roman"/>
                <a:cs typeface="Times New Roman"/>
              </a:rPr>
              <a:t>(</a:t>
            </a:r>
            <a:r>
              <a:rPr dirty="0" sz="1800" spc="-5" i="1">
                <a:latin typeface="Times New Roman"/>
                <a:cs typeface="Times New Roman"/>
              </a:rPr>
              <a:t>Q</a:t>
            </a:r>
            <a:r>
              <a:rPr dirty="0" sz="1800">
                <a:latin typeface="Times New Roman"/>
                <a:cs typeface="Times New Roman"/>
              </a:rPr>
              <a:t>)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is d</a:t>
            </a:r>
            <a:r>
              <a:rPr dirty="0" sz="1800" spc="5">
                <a:latin typeface="Times New Roman"/>
                <a:cs typeface="Times New Roman"/>
              </a:rPr>
              <a:t>e</a:t>
            </a:r>
            <a:r>
              <a:rPr dirty="0" sz="1800">
                <a:latin typeface="Times New Roman"/>
                <a:cs typeface="Times New Roman"/>
              </a:rPr>
              <a:t>f</a:t>
            </a:r>
            <a:r>
              <a:rPr dirty="0" sz="1800" spc="5">
                <a:latin typeface="Times New Roman"/>
                <a:cs typeface="Times New Roman"/>
              </a:rPr>
              <a:t>i</a:t>
            </a:r>
            <a:r>
              <a:rPr dirty="0" sz="1800">
                <a:latin typeface="Times New Roman"/>
                <a:cs typeface="Times New Roman"/>
              </a:rPr>
              <a:t>n</a:t>
            </a:r>
            <a:r>
              <a:rPr dirty="0" sz="1800" spc="5">
                <a:latin typeface="Times New Roman"/>
                <a:cs typeface="Times New Roman"/>
              </a:rPr>
              <a:t>e</a:t>
            </a:r>
            <a:r>
              <a:rPr dirty="0" sz="1800">
                <a:latin typeface="Times New Roman"/>
                <a:cs typeface="Times New Roman"/>
              </a:rPr>
              <a:t>d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 spc="5">
                <a:latin typeface="Times New Roman"/>
                <a:cs typeface="Times New Roman"/>
              </a:rPr>
              <a:t>a</a:t>
            </a:r>
            <a:r>
              <a:rPr dirty="0" sz="1800" spc="-5">
                <a:latin typeface="Times New Roman"/>
                <a:cs typeface="Times New Roman"/>
              </a:rPr>
              <a:t>s</a:t>
            </a:r>
            <a:r>
              <a:rPr dirty="0" sz="1800">
                <a:latin typeface="Times New Roman"/>
                <a:cs typeface="Times New Roman"/>
              </a:rPr>
              <a:t>:</a:t>
            </a:r>
            <a:r>
              <a:rPr dirty="0" sz="1800" spc="-5">
                <a:latin typeface="Times New Roman"/>
                <a:cs typeface="Times New Roman"/>
              </a:rPr>
              <a:t> Fo</a:t>
            </a:r>
            <a:r>
              <a:rPr dirty="0" sz="1800">
                <a:latin typeface="Times New Roman"/>
                <a:cs typeface="Times New Roman"/>
              </a:rPr>
              <a:t>r any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r </a:t>
            </a:r>
            <a:r>
              <a:rPr dirty="0" sz="1800">
                <a:latin typeface="SimSun"/>
                <a:cs typeface="SimSun"/>
              </a:rPr>
              <a:t>∈</a:t>
            </a:r>
            <a:r>
              <a:rPr dirty="0" sz="1800" spc="-445">
                <a:latin typeface="SimSun"/>
                <a:cs typeface="SimSu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Q</a:t>
            </a:r>
            <a:r>
              <a:rPr dirty="0" sz="1800" spc="-10" i="1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and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for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any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a</a:t>
            </a:r>
            <a:r>
              <a:rPr dirty="0" sz="1800" spc="5" i="1">
                <a:latin typeface="Times New Roman"/>
                <a:cs typeface="Times New Roman"/>
              </a:rPr>
              <a:t> </a:t>
            </a:r>
            <a:r>
              <a:rPr dirty="0" sz="1800">
                <a:latin typeface="SimSun"/>
                <a:cs typeface="SimSun"/>
              </a:rPr>
              <a:t>∈</a:t>
            </a:r>
            <a:r>
              <a:rPr dirty="0" sz="1800" spc="-455">
                <a:latin typeface="SimSun"/>
                <a:cs typeface="SimSu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Σ</a:t>
            </a:r>
            <a:r>
              <a:rPr dirty="0" baseline="-20833" sz="1800">
                <a:latin typeface="Times New Roman"/>
                <a:cs typeface="Times New Roman"/>
              </a:rPr>
              <a:t>ϵ</a:t>
            </a:r>
            <a:endParaRPr baseline="-20833" sz="1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65454" y="545668"/>
            <a:ext cx="4153535" cy="33147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10">
                <a:solidFill>
                  <a:srgbClr val="000044"/>
                </a:solidFill>
              </a:rPr>
              <a:t>Regular</a:t>
            </a:r>
            <a:r>
              <a:rPr dirty="0" sz="2000" spc="-15">
                <a:solidFill>
                  <a:srgbClr val="000044"/>
                </a:solidFill>
              </a:rPr>
              <a:t> </a:t>
            </a:r>
            <a:r>
              <a:rPr dirty="0" sz="2000" spc="-5">
                <a:solidFill>
                  <a:srgbClr val="000044"/>
                </a:solidFill>
              </a:rPr>
              <a:t>Languages Closed </a:t>
            </a:r>
            <a:r>
              <a:rPr dirty="0" sz="2000">
                <a:solidFill>
                  <a:srgbClr val="000044"/>
                </a:solidFill>
              </a:rPr>
              <a:t>Under</a:t>
            </a:r>
            <a:r>
              <a:rPr dirty="0" sz="2000" spc="-15">
                <a:solidFill>
                  <a:srgbClr val="000044"/>
                </a:solidFill>
              </a:rPr>
              <a:t> </a:t>
            </a:r>
            <a:r>
              <a:rPr dirty="0" sz="2000">
                <a:solidFill>
                  <a:srgbClr val="000044"/>
                </a:solidFill>
              </a:rPr>
              <a:t>Union</a:t>
            </a:r>
            <a:endParaRPr sz="20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72511" y="4410013"/>
            <a:ext cx="3804405" cy="114526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262347" y="651862"/>
            <a:ext cx="650822" cy="15112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104677" y="563355"/>
            <a:ext cx="708748" cy="35444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082375" y="717217"/>
            <a:ext cx="502341" cy="18157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3851" y="890397"/>
            <a:ext cx="415290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10" b="1">
                <a:solidFill>
                  <a:srgbClr val="000044"/>
                </a:solidFill>
                <a:latin typeface="Calibri"/>
                <a:cs typeface="Calibri"/>
              </a:rPr>
              <a:t>Regular</a:t>
            </a:r>
            <a:r>
              <a:rPr dirty="0" sz="2000" spc="-25" b="1">
                <a:solidFill>
                  <a:srgbClr val="000044"/>
                </a:solidFill>
                <a:latin typeface="Calibri"/>
                <a:cs typeface="Calibri"/>
              </a:rPr>
              <a:t> </a:t>
            </a:r>
            <a:r>
              <a:rPr dirty="0" sz="2000" spc="-5" b="1">
                <a:solidFill>
                  <a:srgbClr val="000044"/>
                </a:solidFill>
                <a:latin typeface="Calibri"/>
                <a:cs typeface="Calibri"/>
              </a:rPr>
              <a:t>Languages</a:t>
            </a:r>
            <a:r>
              <a:rPr dirty="0" sz="2000" spc="5" b="1">
                <a:solidFill>
                  <a:srgbClr val="000044"/>
                </a:solidFill>
                <a:latin typeface="Calibri"/>
                <a:cs typeface="Calibri"/>
              </a:rPr>
              <a:t> </a:t>
            </a:r>
            <a:r>
              <a:rPr dirty="0" sz="2000" spc="-5" b="1">
                <a:solidFill>
                  <a:srgbClr val="000044"/>
                </a:solidFill>
                <a:latin typeface="Calibri"/>
                <a:cs typeface="Calibri"/>
              </a:rPr>
              <a:t>Closed </a:t>
            </a:r>
            <a:r>
              <a:rPr dirty="0" sz="2000" b="1">
                <a:solidFill>
                  <a:srgbClr val="000044"/>
                </a:solidFill>
                <a:latin typeface="Calibri"/>
                <a:cs typeface="Calibri"/>
              </a:rPr>
              <a:t>Under</a:t>
            </a:r>
            <a:r>
              <a:rPr dirty="0" sz="2000" spc="-10" b="1">
                <a:solidFill>
                  <a:srgbClr val="000044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000044"/>
                </a:solidFill>
                <a:latin typeface="Calibri"/>
                <a:cs typeface="Calibri"/>
              </a:rPr>
              <a:t>Union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7509" y="1739900"/>
            <a:ext cx="52959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Calibri"/>
                <a:cs typeface="Calibri"/>
              </a:rPr>
              <a:t>P</a:t>
            </a:r>
            <a:r>
              <a:rPr dirty="0" sz="1800" spc="-30">
                <a:latin typeface="Calibri"/>
                <a:cs typeface="Calibri"/>
              </a:rPr>
              <a:t>r</a:t>
            </a:r>
            <a:r>
              <a:rPr dirty="0" sz="1800" spc="-5">
                <a:latin typeface="Calibri"/>
                <a:cs typeface="Calibri"/>
              </a:rPr>
              <a:t>oof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95608" y="1708833"/>
            <a:ext cx="1438910" cy="1657985"/>
            <a:chOff x="895608" y="1708833"/>
            <a:chExt cx="1438910" cy="165798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92334" y="2259168"/>
              <a:ext cx="285104" cy="3429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79347" y="2809556"/>
              <a:ext cx="104406" cy="18922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84577" y="3058571"/>
              <a:ext cx="182596" cy="19685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95608" y="1708833"/>
              <a:ext cx="1438666" cy="1657526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751330" y="1820328"/>
              <a:ext cx="29209" cy="73025"/>
            </a:xfrm>
            <a:custGeom>
              <a:avLst/>
              <a:gdLst/>
              <a:ahLst/>
              <a:cxnLst/>
              <a:rect l="l" t="t" r="r" b="b"/>
              <a:pathLst>
                <a:path w="29210" h="73025">
                  <a:moveTo>
                    <a:pt x="15316" y="22567"/>
                  </a:moveTo>
                  <a:lnTo>
                    <a:pt x="14020" y="17691"/>
                  </a:lnTo>
                  <a:lnTo>
                    <a:pt x="13322" y="14960"/>
                  </a:lnTo>
                  <a:lnTo>
                    <a:pt x="13157" y="14211"/>
                  </a:lnTo>
                  <a:lnTo>
                    <a:pt x="12446" y="10833"/>
                  </a:lnTo>
                  <a:lnTo>
                    <a:pt x="13423" y="10515"/>
                  </a:lnTo>
                  <a:lnTo>
                    <a:pt x="14579" y="8255"/>
                  </a:lnTo>
                  <a:lnTo>
                    <a:pt x="4914" y="0"/>
                  </a:lnTo>
                  <a:lnTo>
                    <a:pt x="355" y="3238"/>
                  </a:lnTo>
                  <a:lnTo>
                    <a:pt x="152" y="7200"/>
                  </a:lnTo>
                  <a:lnTo>
                    <a:pt x="0" y="10121"/>
                  </a:lnTo>
                  <a:lnTo>
                    <a:pt x="50" y="11188"/>
                  </a:lnTo>
                  <a:lnTo>
                    <a:pt x="749" y="11976"/>
                  </a:lnTo>
                  <a:lnTo>
                    <a:pt x="3073" y="17703"/>
                  </a:lnTo>
                  <a:lnTo>
                    <a:pt x="4521" y="20713"/>
                  </a:lnTo>
                  <a:lnTo>
                    <a:pt x="7137" y="26009"/>
                  </a:lnTo>
                  <a:lnTo>
                    <a:pt x="9956" y="26974"/>
                  </a:lnTo>
                  <a:lnTo>
                    <a:pt x="14287" y="24828"/>
                  </a:lnTo>
                  <a:lnTo>
                    <a:pt x="15316" y="22567"/>
                  </a:lnTo>
                  <a:close/>
                </a:path>
                <a:path w="29210" h="73025">
                  <a:moveTo>
                    <a:pt x="28803" y="65049"/>
                  </a:moveTo>
                  <a:lnTo>
                    <a:pt x="26949" y="61112"/>
                  </a:lnTo>
                  <a:lnTo>
                    <a:pt x="26873" y="60960"/>
                  </a:lnTo>
                  <a:lnTo>
                    <a:pt x="24930" y="59918"/>
                  </a:lnTo>
                  <a:lnTo>
                    <a:pt x="20510" y="60566"/>
                  </a:lnTo>
                  <a:lnTo>
                    <a:pt x="17983" y="60782"/>
                  </a:lnTo>
                  <a:lnTo>
                    <a:pt x="15963" y="61239"/>
                  </a:lnTo>
                  <a:lnTo>
                    <a:pt x="15036" y="61468"/>
                  </a:lnTo>
                  <a:lnTo>
                    <a:pt x="15963" y="61239"/>
                  </a:lnTo>
                  <a:lnTo>
                    <a:pt x="13360" y="61442"/>
                  </a:lnTo>
                  <a:lnTo>
                    <a:pt x="11036" y="64122"/>
                  </a:lnTo>
                  <a:lnTo>
                    <a:pt x="11506" y="70256"/>
                  </a:lnTo>
                  <a:lnTo>
                    <a:pt x="14185" y="72555"/>
                  </a:lnTo>
                  <a:lnTo>
                    <a:pt x="17360" y="72313"/>
                  </a:lnTo>
                  <a:lnTo>
                    <a:pt x="17208" y="66255"/>
                  </a:lnTo>
                  <a:lnTo>
                    <a:pt x="17068" y="61201"/>
                  </a:lnTo>
                  <a:lnTo>
                    <a:pt x="17195" y="65468"/>
                  </a:lnTo>
                  <a:lnTo>
                    <a:pt x="17310" y="66382"/>
                  </a:lnTo>
                  <a:lnTo>
                    <a:pt x="20459" y="70993"/>
                  </a:lnTo>
                  <a:lnTo>
                    <a:pt x="17208" y="66255"/>
                  </a:lnTo>
                  <a:lnTo>
                    <a:pt x="17386" y="72313"/>
                  </a:lnTo>
                  <a:lnTo>
                    <a:pt x="17576" y="72301"/>
                  </a:lnTo>
                  <a:lnTo>
                    <a:pt x="18059" y="72263"/>
                  </a:lnTo>
                  <a:lnTo>
                    <a:pt x="18846" y="72021"/>
                  </a:lnTo>
                  <a:lnTo>
                    <a:pt x="19177" y="71831"/>
                  </a:lnTo>
                  <a:lnTo>
                    <a:pt x="21107" y="71094"/>
                  </a:lnTo>
                  <a:lnTo>
                    <a:pt x="23317" y="69888"/>
                  </a:lnTo>
                  <a:lnTo>
                    <a:pt x="27825" y="67767"/>
                  </a:lnTo>
                  <a:lnTo>
                    <a:pt x="28803" y="6504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2135875" y="1804029"/>
              <a:ext cx="23495" cy="170815"/>
            </a:xfrm>
            <a:custGeom>
              <a:avLst/>
              <a:gdLst/>
              <a:ahLst/>
              <a:cxnLst/>
              <a:rect l="l" t="t" r="r" b="b"/>
              <a:pathLst>
                <a:path w="23494" h="170814">
                  <a:moveTo>
                    <a:pt x="473" y="161370"/>
                  </a:moveTo>
                  <a:lnTo>
                    <a:pt x="572" y="162121"/>
                  </a:lnTo>
                  <a:lnTo>
                    <a:pt x="1281" y="166076"/>
                  </a:lnTo>
                  <a:lnTo>
                    <a:pt x="9048" y="170355"/>
                  </a:lnTo>
                  <a:lnTo>
                    <a:pt x="11952" y="169828"/>
                  </a:lnTo>
                  <a:lnTo>
                    <a:pt x="9858" y="169828"/>
                  </a:lnTo>
                  <a:lnTo>
                    <a:pt x="5828" y="167894"/>
                  </a:lnTo>
                  <a:lnTo>
                    <a:pt x="5425" y="167877"/>
                  </a:lnTo>
                  <a:lnTo>
                    <a:pt x="5135" y="167561"/>
                  </a:lnTo>
                  <a:lnTo>
                    <a:pt x="2144" y="166126"/>
                  </a:lnTo>
                  <a:lnTo>
                    <a:pt x="473" y="161370"/>
                  </a:lnTo>
                  <a:close/>
                </a:path>
                <a:path w="23494" h="170814">
                  <a:moveTo>
                    <a:pt x="5828" y="167894"/>
                  </a:moveTo>
                  <a:lnTo>
                    <a:pt x="9858" y="169828"/>
                  </a:lnTo>
                  <a:lnTo>
                    <a:pt x="14185" y="168724"/>
                  </a:lnTo>
                  <a:lnTo>
                    <a:pt x="14592" y="168158"/>
                  </a:lnTo>
                  <a:lnTo>
                    <a:pt x="12178" y="168158"/>
                  </a:lnTo>
                  <a:lnTo>
                    <a:pt x="5828" y="167894"/>
                  </a:lnTo>
                  <a:close/>
                </a:path>
                <a:path w="23494" h="170814">
                  <a:moveTo>
                    <a:pt x="18449" y="163482"/>
                  </a:moveTo>
                  <a:lnTo>
                    <a:pt x="18312" y="163624"/>
                  </a:lnTo>
                  <a:lnTo>
                    <a:pt x="18020" y="164306"/>
                  </a:lnTo>
                  <a:lnTo>
                    <a:pt x="16382" y="165670"/>
                  </a:lnTo>
                  <a:lnTo>
                    <a:pt x="14185" y="168724"/>
                  </a:lnTo>
                  <a:lnTo>
                    <a:pt x="9858" y="169828"/>
                  </a:lnTo>
                  <a:lnTo>
                    <a:pt x="11952" y="169828"/>
                  </a:lnTo>
                  <a:lnTo>
                    <a:pt x="13590" y="169531"/>
                  </a:lnTo>
                  <a:lnTo>
                    <a:pt x="18373" y="163943"/>
                  </a:lnTo>
                  <a:lnTo>
                    <a:pt x="18449" y="163482"/>
                  </a:lnTo>
                  <a:close/>
                </a:path>
                <a:path w="23494" h="170814">
                  <a:moveTo>
                    <a:pt x="2944" y="155567"/>
                  </a:moveTo>
                  <a:lnTo>
                    <a:pt x="2775" y="155851"/>
                  </a:lnTo>
                  <a:lnTo>
                    <a:pt x="2384" y="157090"/>
                  </a:lnTo>
                  <a:lnTo>
                    <a:pt x="2062" y="157755"/>
                  </a:lnTo>
                  <a:lnTo>
                    <a:pt x="1805" y="163943"/>
                  </a:lnTo>
                  <a:lnTo>
                    <a:pt x="5135" y="167561"/>
                  </a:lnTo>
                  <a:lnTo>
                    <a:pt x="5828" y="167894"/>
                  </a:lnTo>
                  <a:lnTo>
                    <a:pt x="12178" y="168158"/>
                  </a:lnTo>
                  <a:lnTo>
                    <a:pt x="14229" y="167463"/>
                  </a:lnTo>
                  <a:lnTo>
                    <a:pt x="16382" y="165670"/>
                  </a:lnTo>
                  <a:lnTo>
                    <a:pt x="16530" y="165478"/>
                  </a:lnTo>
                  <a:lnTo>
                    <a:pt x="18312" y="163624"/>
                  </a:lnTo>
                  <a:lnTo>
                    <a:pt x="18465" y="163267"/>
                  </a:lnTo>
                  <a:lnTo>
                    <a:pt x="18940" y="157003"/>
                  </a:lnTo>
                  <a:lnTo>
                    <a:pt x="14884" y="157003"/>
                  </a:lnTo>
                  <a:lnTo>
                    <a:pt x="4261" y="156908"/>
                  </a:lnTo>
                  <a:lnTo>
                    <a:pt x="2944" y="155567"/>
                  </a:lnTo>
                  <a:close/>
                </a:path>
                <a:path w="23494" h="170814">
                  <a:moveTo>
                    <a:pt x="16382" y="165670"/>
                  </a:moveTo>
                  <a:lnTo>
                    <a:pt x="14229" y="167463"/>
                  </a:lnTo>
                  <a:lnTo>
                    <a:pt x="12178" y="168158"/>
                  </a:lnTo>
                  <a:lnTo>
                    <a:pt x="14592" y="168158"/>
                  </a:lnTo>
                  <a:lnTo>
                    <a:pt x="16382" y="165670"/>
                  </a:lnTo>
                  <a:close/>
                </a:path>
                <a:path w="23494" h="170814">
                  <a:moveTo>
                    <a:pt x="5135" y="167561"/>
                  </a:moveTo>
                  <a:lnTo>
                    <a:pt x="5425" y="167877"/>
                  </a:lnTo>
                  <a:lnTo>
                    <a:pt x="5828" y="167894"/>
                  </a:lnTo>
                  <a:lnTo>
                    <a:pt x="5135" y="167561"/>
                  </a:lnTo>
                  <a:close/>
                </a:path>
                <a:path w="23494" h="170814">
                  <a:moveTo>
                    <a:pt x="2062" y="157755"/>
                  </a:moveTo>
                  <a:lnTo>
                    <a:pt x="455" y="161106"/>
                  </a:lnTo>
                  <a:lnTo>
                    <a:pt x="582" y="161682"/>
                  </a:lnTo>
                  <a:lnTo>
                    <a:pt x="2144" y="166126"/>
                  </a:lnTo>
                  <a:lnTo>
                    <a:pt x="5135" y="167561"/>
                  </a:lnTo>
                  <a:lnTo>
                    <a:pt x="1805" y="163943"/>
                  </a:lnTo>
                  <a:lnTo>
                    <a:pt x="2062" y="157755"/>
                  </a:lnTo>
                  <a:close/>
                </a:path>
                <a:path w="23494" h="170814">
                  <a:moveTo>
                    <a:pt x="16605" y="165484"/>
                  </a:moveTo>
                  <a:lnTo>
                    <a:pt x="16382" y="165670"/>
                  </a:lnTo>
                  <a:lnTo>
                    <a:pt x="16605" y="165484"/>
                  </a:lnTo>
                  <a:close/>
                </a:path>
                <a:path w="23494" h="170814">
                  <a:moveTo>
                    <a:pt x="18312" y="163624"/>
                  </a:moveTo>
                  <a:lnTo>
                    <a:pt x="16524" y="165484"/>
                  </a:lnTo>
                  <a:lnTo>
                    <a:pt x="18020" y="164306"/>
                  </a:lnTo>
                  <a:lnTo>
                    <a:pt x="18312" y="163624"/>
                  </a:lnTo>
                  <a:close/>
                </a:path>
                <a:path w="23494" h="170814">
                  <a:moveTo>
                    <a:pt x="18465" y="163267"/>
                  </a:moveTo>
                  <a:lnTo>
                    <a:pt x="18312" y="163624"/>
                  </a:lnTo>
                  <a:lnTo>
                    <a:pt x="18449" y="163482"/>
                  </a:lnTo>
                  <a:lnTo>
                    <a:pt x="18465" y="163267"/>
                  </a:lnTo>
                  <a:close/>
                </a:path>
                <a:path w="23494" h="170814">
                  <a:moveTo>
                    <a:pt x="19715" y="160068"/>
                  </a:moveTo>
                  <a:lnTo>
                    <a:pt x="19143" y="161682"/>
                  </a:lnTo>
                  <a:lnTo>
                    <a:pt x="18465" y="163267"/>
                  </a:lnTo>
                  <a:lnTo>
                    <a:pt x="18449" y="163482"/>
                  </a:lnTo>
                  <a:lnTo>
                    <a:pt x="19756" y="162121"/>
                  </a:lnTo>
                  <a:lnTo>
                    <a:pt x="19715" y="160068"/>
                  </a:lnTo>
                  <a:close/>
                </a:path>
                <a:path w="23494" h="170814">
                  <a:moveTo>
                    <a:pt x="19004" y="156156"/>
                  </a:moveTo>
                  <a:lnTo>
                    <a:pt x="18465" y="163267"/>
                  </a:lnTo>
                  <a:lnTo>
                    <a:pt x="19143" y="161682"/>
                  </a:lnTo>
                  <a:lnTo>
                    <a:pt x="19715" y="160068"/>
                  </a:lnTo>
                  <a:lnTo>
                    <a:pt x="19649" y="156776"/>
                  </a:lnTo>
                  <a:lnTo>
                    <a:pt x="19004" y="156156"/>
                  </a:lnTo>
                  <a:close/>
                </a:path>
                <a:path w="23494" h="170814">
                  <a:moveTo>
                    <a:pt x="0" y="152570"/>
                  </a:moveTo>
                  <a:lnTo>
                    <a:pt x="113" y="155851"/>
                  </a:lnTo>
                  <a:lnTo>
                    <a:pt x="455" y="161106"/>
                  </a:lnTo>
                  <a:lnTo>
                    <a:pt x="2062" y="157755"/>
                  </a:lnTo>
                  <a:lnTo>
                    <a:pt x="2150" y="155638"/>
                  </a:lnTo>
                  <a:lnTo>
                    <a:pt x="2538" y="155154"/>
                  </a:lnTo>
                  <a:lnTo>
                    <a:pt x="0" y="152570"/>
                  </a:lnTo>
                  <a:close/>
                </a:path>
                <a:path w="23494" h="170814">
                  <a:moveTo>
                    <a:pt x="19476" y="144456"/>
                  </a:moveTo>
                  <a:lnTo>
                    <a:pt x="19236" y="152533"/>
                  </a:lnTo>
                  <a:lnTo>
                    <a:pt x="19122" y="154597"/>
                  </a:lnTo>
                  <a:lnTo>
                    <a:pt x="19004" y="156156"/>
                  </a:lnTo>
                  <a:lnTo>
                    <a:pt x="19649" y="156776"/>
                  </a:lnTo>
                  <a:lnTo>
                    <a:pt x="19715" y="160068"/>
                  </a:lnTo>
                  <a:lnTo>
                    <a:pt x="21026" y="156334"/>
                  </a:lnTo>
                  <a:lnTo>
                    <a:pt x="22021" y="152533"/>
                  </a:lnTo>
                  <a:lnTo>
                    <a:pt x="23178" y="147916"/>
                  </a:lnTo>
                  <a:lnTo>
                    <a:pt x="21391" y="144936"/>
                  </a:lnTo>
                  <a:lnTo>
                    <a:pt x="19476" y="144456"/>
                  </a:lnTo>
                  <a:close/>
                </a:path>
                <a:path w="23494" h="170814">
                  <a:moveTo>
                    <a:pt x="2538" y="155154"/>
                  </a:moveTo>
                  <a:lnTo>
                    <a:pt x="2150" y="155638"/>
                  </a:lnTo>
                  <a:lnTo>
                    <a:pt x="2062" y="157755"/>
                  </a:lnTo>
                  <a:lnTo>
                    <a:pt x="2385" y="157087"/>
                  </a:lnTo>
                  <a:lnTo>
                    <a:pt x="2775" y="155851"/>
                  </a:lnTo>
                  <a:lnTo>
                    <a:pt x="2944" y="155567"/>
                  </a:lnTo>
                  <a:lnTo>
                    <a:pt x="2538" y="155154"/>
                  </a:lnTo>
                  <a:close/>
                </a:path>
                <a:path w="23494" h="170814">
                  <a:moveTo>
                    <a:pt x="12924" y="150313"/>
                  </a:moveTo>
                  <a:lnTo>
                    <a:pt x="7578" y="150420"/>
                  </a:lnTo>
                  <a:lnTo>
                    <a:pt x="3447" y="154720"/>
                  </a:lnTo>
                  <a:lnTo>
                    <a:pt x="2944" y="155567"/>
                  </a:lnTo>
                  <a:lnTo>
                    <a:pt x="4261" y="156908"/>
                  </a:lnTo>
                  <a:lnTo>
                    <a:pt x="14884" y="157003"/>
                  </a:lnTo>
                  <a:lnTo>
                    <a:pt x="17382" y="154597"/>
                  </a:lnTo>
                  <a:lnTo>
                    <a:pt x="12924" y="150313"/>
                  </a:lnTo>
                  <a:close/>
                </a:path>
                <a:path w="23494" h="170814">
                  <a:moveTo>
                    <a:pt x="17382" y="154597"/>
                  </a:moveTo>
                  <a:lnTo>
                    <a:pt x="14884" y="157003"/>
                  </a:lnTo>
                  <a:lnTo>
                    <a:pt x="18940" y="157003"/>
                  </a:lnTo>
                  <a:lnTo>
                    <a:pt x="19004" y="156156"/>
                  </a:lnTo>
                  <a:lnTo>
                    <a:pt x="17382" y="154597"/>
                  </a:lnTo>
                  <a:close/>
                </a:path>
                <a:path w="23494" h="170814">
                  <a:moveTo>
                    <a:pt x="19196" y="152850"/>
                  </a:moveTo>
                  <a:lnTo>
                    <a:pt x="17382" y="154597"/>
                  </a:lnTo>
                  <a:lnTo>
                    <a:pt x="19004" y="156156"/>
                  </a:lnTo>
                  <a:lnTo>
                    <a:pt x="19122" y="154597"/>
                  </a:lnTo>
                  <a:lnTo>
                    <a:pt x="19196" y="152850"/>
                  </a:lnTo>
                  <a:close/>
                </a:path>
                <a:path w="23494" h="170814">
                  <a:moveTo>
                    <a:pt x="16915" y="143814"/>
                  </a:moveTo>
                  <a:lnTo>
                    <a:pt x="2538" y="155154"/>
                  </a:lnTo>
                  <a:lnTo>
                    <a:pt x="2944" y="155567"/>
                  </a:lnTo>
                  <a:lnTo>
                    <a:pt x="3447" y="154720"/>
                  </a:lnTo>
                  <a:lnTo>
                    <a:pt x="7578" y="150420"/>
                  </a:lnTo>
                  <a:lnTo>
                    <a:pt x="12924" y="150313"/>
                  </a:lnTo>
                  <a:lnTo>
                    <a:pt x="19281" y="150313"/>
                  </a:lnTo>
                  <a:lnTo>
                    <a:pt x="19390" y="146679"/>
                  </a:lnTo>
                  <a:lnTo>
                    <a:pt x="19421" y="144442"/>
                  </a:lnTo>
                  <a:lnTo>
                    <a:pt x="16915" y="143814"/>
                  </a:lnTo>
                  <a:close/>
                </a:path>
                <a:path w="23494" h="170814">
                  <a:moveTo>
                    <a:pt x="4666" y="137416"/>
                  </a:moveTo>
                  <a:lnTo>
                    <a:pt x="191" y="141608"/>
                  </a:lnTo>
                  <a:lnTo>
                    <a:pt x="119" y="143814"/>
                  </a:lnTo>
                  <a:lnTo>
                    <a:pt x="0" y="152570"/>
                  </a:lnTo>
                  <a:lnTo>
                    <a:pt x="2538" y="155154"/>
                  </a:lnTo>
                  <a:lnTo>
                    <a:pt x="4482" y="152734"/>
                  </a:lnTo>
                  <a:lnTo>
                    <a:pt x="9213" y="148412"/>
                  </a:lnTo>
                  <a:lnTo>
                    <a:pt x="11589" y="146679"/>
                  </a:lnTo>
                  <a:lnTo>
                    <a:pt x="15287" y="144111"/>
                  </a:lnTo>
                  <a:lnTo>
                    <a:pt x="16915" y="143814"/>
                  </a:lnTo>
                  <a:lnTo>
                    <a:pt x="19430" y="143814"/>
                  </a:lnTo>
                  <a:lnTo>
                    <a:pt x="19453" y="142137"/>
                  </a:lnTo>
                  <a:lnTo>
                    <a:pt x="15358" y="137765"/>
                  </a:lnTo>
                  <a:lnTo>
                    <a:pt x="4666" y="137416"/>
                  </a:lnTo>
                  <a:close/>
                </a:path>
                <a:path w="23494" h="170814">
                  <a:moveTo>
                    <a:pt x="19281" y="150313"/>
                  </a:moveTo>
                  <a:lnTo>
                    <a:pt x="12924" y="150313"/>
                  </a:lnTo>
                  <a:lnTo>
                    <a:pt x="17382" y="154597"/>
                  </a:lnTo>
                  <a:lnTo>
                    <a:pt x="19196" y="152850"/>
                  </a:lnTo>
                  <a:lnTo>
                    <a:pt x="19281" y="150313"/>
                  </a:lnTo>
                  <a:close/>
                </a:path>
                <a:path w="23494" h="170814">
                  <a:moveTo>
                    <a:pt x="19381" y="147324"/>
                  </a:moveTo>
                  <a:lnTo>
                    <a:pt x="19196" y="152850"/>
                  </a:lnTo>
                  <a:lnTo>
                    <a:pt x="19299" y="150313"/>
                  </a:lnTo>
                  <a:lnTo>
                    <a:pt x="19381" y="147324"/>
                  </a:lnTo>
                  <a:close/>
                </a:path>
                <a:path w="23494" h="170814">
                  <a:moveTo>
                    <a:pt x="13406" y="0"/>
                  </a:moveTo>
                  <a:lnTo>
                    <a:pt x="1461" y="78374"/>
                  </a:lnTo>
                  <a:lnTo>
                    <a:pt x="376" y="124923"/>
                  </a:lnTo>
                  <a:lnTo>
                    <a:pt x="13" y="147100"/>
                  </a:lnTo>
                  <a:lnTo>
                    <a:pt x="191" y="141608"/>
                  </a:lnTo>
                  <a:lnTo>
                    <a:pt x="4666" y="137416"/>
                  </a:lnTo>
                  <a:lnTo>
                    <a:pt x="19519" y="137416"/>
                  </a:lnTo>
                  <a:lnTo>
                    <a:pt x="19435" y="124729"/>
                  </a:lnTo>
                  <a:lnTo>
                    <a:pt x="18439" y="78359"/>
                  </a:lnTo>
                  <a:lnTo>
                    <a:pt x="17860" y="54446"/>
                  </a:lnTo>
                  <a:lnTo>
                    <a:pt x="17234" y="30519"/>
                  </a:lnTo>
                  <a:lnTo>
                    <a:pt x="16477" y="2907"/>
                  </a:lnTo>
                  <a:lnTo>
                    <a:pt x="13406" y="0"/>
                  </a:lnTo>
                  <a:close/>
                </a:path>
                <a:path w="23494" h="170814">
                  <a:moveTo>
                    <a:pt x="19430" y="143814"/>
                  </a:moveTo>
                  <a:lnTo>
                    <a:pt x="16915" y="143814"/>
                  </a:lnTo>
                  <a:lnTo>
                    <a:pt x="19421" y="144442"/>
                  </a:lnTo>
                  <a:lnTo>
                    <a:pt x="19430" y="143814"/>
                  </a:lnTo>
                  <a:close/>
                </a:path>
                <a:path w="23494" h="170814">
                  <a:moveTo>
                    <a:pt x="19519" y="137416"/>
                  </a:moveTo>
                  <a:lnTo>
                    <a:pt x="4666" y="137416"/>
                  </a:lnTo>
                  <a:lnTo>
                    <a:pt x="15358" y="137765"/>
                  </a:lnTo>
                  <a:lnTo>
                    <a:pt x="19453" y="142137"/>
                  </a:lnTo>
                  <a:lnTo>
                    <a:pt x="19519" y="13741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122353" y="1012818"/>
            <a:ext cx="563185" cy="124460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348649" y="656741"/>
            <a:ext cx="702968" cy="271559"/>
          </a:xfrm>
          <a:prstGeom prst="rect">
            <a:avLst/>
          </a:prstGeom>
        </p:spPr>
      </p:pic>
      <p:grpSp>
        <p:nvGrpSpPr>
          <p:cNvPr id="13" name="object 13"/>
          <p:cNvGrpSpPr/>
          <p:nvPr/>
        </p:nvGrpSpPr>
        <p:grpSpPr>
          <a:xfrm>
            <a:off x="3292707" y="1199329"/>
            <a:ext cx="2795270" cy="1918970"/>
            <a:chOff x="3292707" y="1199329"/>
            <a:chExt cx="2795270" cy="1918970"/>
          </a:xfrm>
        </p:grpSpPr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328960" y="1772886"/>
              <a:ext cx="317498" cy="37592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292707" y="1481693"/>
              <a:ext cx="2473557" cy="154940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296123" y="2351664"/>
              <a:ext cx="339676" cy="35941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684942" y="2280038"/>
              <a:ext cx="234084" cy="442767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3532694" y="1528484"/>
              <a:ext cx="2512695" cy="0"/>
            </a:xfrm>
            <a:custGeom>
              <a:avLst/>
              <a:gdLst/>
              <a:ahLst/>
              <a:cxnLst/>
              <a:rect l="l" t="t" r="r" b="b"/>
              <a:pathLst>
                <a:path w="2512695" h="0">
                  <a:moveTo>
                    <a:pt x="0" y="0"/>
                  </a:moveTo>
                  <a:lnTo>
                    <a:pt x="2512237" y="0"/>
                  </a:lnTo>
                </a:path>
              </a:pathLst>
            </a:custGeom>
            <a:ln w="14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9" name="object 1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029774" y="1581379"/>
              <a:ext cx="58091" cy="1536700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3659418" y="2971294"/>
              <a:ext cx="2406015" cy="0"/>
            </a:xfrm>
            <a:custGeom>
              <a:avLst/>
              <a:gdLst/>
              <a:ahLst/>
              <a:cxnLst/>
              <a:rect l="l" t="t" r="r" b="b"/>
              <a:pathLst>
                <a:path w="2406015" h="0">
                  <a:moveTo>
                    <a:pt x="0" y="0"/>
                  </a:moveTo>
                  <a:lnTo>
                    <a:pt x="2405901" y="0"/>
                  </a:lnTo>
                </a:path>
              </a:pathLst>
            </a:custGeom>
            <a:ln w="14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1" name="object 21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359847" y="1250232"/>
              <a:ext cx="199962" cy="237489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4565497" y="1355026"/>
              <a:ext cx="13970" cy="39370"/>
            </a:xfrm>
            <a:custGeom>
              <a:avLst/>
              <a:gdLst/>
              <a:ahLst/>
              <a:cxnLst/>
              <a:rect l="l" t="t" r="r" b="b"/>
              <a:pathLst>
                <a:path w="13970" h="39369">
                  <a:moveTo>
                    <a:pt x="9309" y="1562"/>
                  </a:moveTo>
                  <a:lnTo>
                    <a:pt x="7747" y="0"/>
                  </a:lnTo>
                  <a:lnTo>
                    <a:pt x="3898" y="0"/>
                  </a:lnTo>
                  <a:lnTo>
                    <a:pt x="2336" y="1562"/>
                  </a:lnTo>
                  <a:lnTo>
                    <a:pt x="2336" y="3479"/>
                  </a:lnTo>
                  <a:lnTo>
                    <a:pt x="2336" y="5410"/>
                  </a:lnTo>
                  <a:lnTo>
                    <a:pt x="3898" y="6972"/>
                  </a:lnTo>
                  <a:lnTo>
                    <a:pt x="7747" y="6972"/>
                  </a:lnTo>
                  <a:lnTo>
                    <a:pt x="9309" y="5410"/>
                  </a:lnTo>
                  <a:lnTo>
                    <a:pt x="9309" y="1562"/>
                  </a:lnTo>
                  <a:close/>
                </a:path>
                <a:path w="13970" h="39369">
                  <a:moveTo>
                    <a:pt x="13474" y="33959"/>
                  </a:moveTo>
                  <a:lnTo>
                    <a:pt x="8420" y="27381"/>
                  </a:lnTo>
                  <a:lnTo>
                    <a:pt x="2946" y="27393"/>
                  </a:lnTo>
                  <a:lnTo>
                    <a:pt x="0" y="32067"/>
                  </a:lnTo>
                  <a:lnTo>
                    <a:pt x="4076" y="38950"/>
                  </a:lnTo>
                  <a:lnTo>
                    <a:pt x="8267" y="39293"/>
                  </a:lnTo>
                  <a:lnTo>
                    <a:pt x="10756" y="36918"/>
                  </a:lnTo>
                  <a:lnTo>
                    <a:pt x="11099" y="36550"/>
                  </a:lnTo>
                  <a:lnTo>
                    <a:pt x="11620" y="35941"/>
                  </a:lnTo>
                  <a:lnTo>
                    <a:pt x="13474" y="3395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3" name="object 23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712784" y="1199329"/>
              <a:ext cx="235101" cy="269637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845065" y="2034888"/>
              <a:ext cx="434902" cy="418226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056783" y="1726278"/>
              <a:ext cx="171338" cy="180339"/>
            </a:xfrm>
            <a:prstGeom prst="rect">
              <a:avLst/>
            </a:prstGeom>
          </p:spPr>
        </p:pic>
      </p:grpSp>
      <p:pic>
        <p:nvPicPr>
          <p:cNvPr id="26" name="object 26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5234194" y="739663"/>
            <a:ext cx="423446" cy="186689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2029171" y="4734538"/>
            <a:ext cx="307049" cy="263509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2679396" y="4796823"/>
            <a:ext cx="876222" cy="213483"/>
          </a:xfrm>
          <a:prstGeom prst="rect">
            <a:avLst/>
          </a:prstGeom>
        </p:spPr>
      </p:pic>
      <p:pic>
        <p:nvPicPr>
          <p:cNvPr id="29" name="object 29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2468000" y="4846339"/>
            <a:ext cx="24052" cy="116194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7276" y="890397"/>
            <a:ext cx="6542405" cy="33083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10">
                <a:solidFill>
                  <a:srgbClr val="000044"/>
                </a:solidFill>
              </a:rPr>
              <a:t>Regular</a:t>
            </a:r>
            <a:r>
              <a:rPr dirty="0" sz="2000" spc="-20">
                <a:solidFill>
                  <a:srgbClr val="000044"/>
                </a:solidFill>
              </a:rPr>
              <a:t> </a:t>
            </a:r>
            <a:r>
              <a:rPr dirty="0" sz="2000" spc="-5">
                <a:solidFill>
                  <a:srgbClr val="000044"/>
                </a:solidFill>
              </a:rPr>
              <a:t>Languages</a:t>
            </a:r>
            <a:r>
              <a:rPr dirty="0" sz="2000" spc="10">
                <a:solidFill>
                  <a:srgbClr val="000044"/>
                </a:solidFill>
              </a:rPr>
              <a:t> </a:t>
            </a:r>
            <a:r>
              <a:rPr dirty="0" sz="2000" spc="-5">
                <a:solidFill>
                  <a:srgbClr val="000044"/>
                </a:solidFill>
              </a:rPr>
              <a:t>Closed</a:t>
            </a:r>
            <a:r>
              <a:rPr dirty="0" sz="2000">
                <a:solidFill>
                  <a:srgbClr val="000044"/>
                </a:solidFill>
              </a:rPr>
              <a:t> Under</a:t>
            </a:r>
            <a:r>
              <a:rPr dirty="0" sz="2000" spc="-5">
                <a:solidFill>
                  <a:srgbClr val="000044"/>
                </a:solidFill>
              </a:rPr>
              <a:t> Complement</a:t>
            </a:r>
            <a:r>
              <a:rPr dirty="0" sz="2000" spc="-25">
                <a:solidFill>
                  <a:srgbClr val="000044"/>
                </a:solidFill>
              </a:rPr>
              <a:t> </a:t>
            </a:r>
            <a:r>
              <a:rPr dirty="0" sz="2000">
                <a:solidFill>
                  <a:srgbClr val="000044"/>
                </a:solidFill>
              </a:rPr>
              <a:t>and</a:t>
            </a:r>
            <a:r>
              <a:rPr dirty="0" sz="2000" spc="-5">
                <a:solidFill>
                  <a:srgbClr val="000044"/>
                </a:solidFill>
              </a:rPr>
              <a:t> </a:t>
            </a:r>
            <a:r>
              <a:rPr dirty="0" sz="2000" spc="-10">
                <a:solidFill>
                  <a:srgbClr val="000044"/>
                </a:solidFill>
              </a:rPr>
              <a:t>Interaction</a:t>
            </a:r>
            <a:endParaRPr sz="2000"/>
          </a:p>
        </p:txBody>
      </p:sp>
      <p:sp>
        <p:nvSpPr>
          <p:cNvPr id="3" name="object 3"/>
          <p:cNvSpPr txBox="1"/>
          <p:nvPr/>
        </p:nvSpPr>
        <p:spPr>
          <a:xfrm>
            <a:off x="572109" y="1739900"/>
            <a:ext cx="7806690" cy="22218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 marR="3048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Calibri"/>
                <a:cs typeface="Calibri"/>
              </a:rPr>
              <a:t>The</a:t>
            </a:r>
            <a:r>
              <a:rPr dirty="0" sz="1800" spc="4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set</a:t>
            </a:r>
            <a:r>
              <a:rPr dirty="0" sz="1800" spc="3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of</a:t>
            </a:r>
            <a:r>
              <a:rPr dirty="0" sz="1800" spc="5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regular</a:t>
            </a:r>
            <a:r>
              <a:rPr dirty="0" sz="1800" spc="3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languages</a:t>
            </a:r>
            <a:r>
              <a:rPr dirty="0" sz="1800" spc="4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is</a:t>
            </a:r>
            <a:r>
              <a:rPr dirty="0" sz="1800" spc="5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closed</a:t>
            </a:r>
            <a:r>
              <a:rPr dirty="0" sz="1800" spc="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under</a:t>
            </a:r>
            <a:r>
              <a:rPr dirty="0" sz="1800" spc="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4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complement</a:t>
            </a:r>
            <a:r>
              <a:rPr dirty="0" sz="1800" spc="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50">
                <a:latin typeface="Calibri"/>
                <a:cs typeface="Calibri"/>
              </a:rPr>
              <a:t> </a:t>
            </a:r>
            <a:r>
              <a:rPr dirty="0" u="heavy" sz="1800" spc="-1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interaction </a:t>
            </a:r>
            <a:r>
              <a:rPr dirty="0" sz="1800" spc="-39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operations: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750">
              <a:latin typeface="Calibri"/>
              <a:cs typeface="Calibri"/>
            </a:endParaRPr>
          </a:p>
          <a:p>
            <a:pPr marL="324485" indent="-287020">
              <a:lnSpc>
                <a:spcPct val="100000"/>
              </a:lnSpc>
              <a:buFont typeface="Arial MT"/>
              <a:buChar char="•"/>
              <a:tabLst>
                <a:tab pos="324485" algn="l"/>
                <a:tab pos="325120" algn="l"/>
              </a:tabLst>
            </a:pPr>
            <a:r>
              <a:rPr dirty="0" sz="1800">
                <a:latin typeface="Calibri"/>
                <a:cs typeface="Calibri"/>
              </a:rPr>
              <a:t>If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</a:t>
            </a:r>
            <a:r>
              <a:rPr dirty="0" sz="1800" spc="-1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Calibri"/>
                <a:cs typeface="Calibri"/>
              </a:rPr>
              <a:t>is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regular language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over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 </a:t>
            </a:r>
            <a:r>
              <a:rPr dirty="0" sz="1800" spc="-5">
                <a:latin typeface="Calibri"/>
                <a:cs typeface="Calibri"/>
              </a:rPr>
              <a:t>alphabet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Σ</a:t>
            </a:r>
            <a:r>
              <a:rPr dirty="0" sz="1800">
                <a:latin typeface="Calibri"/>
                <a:cs typeface="Calibri"/>
              </a:rPr>
              <a:t>,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then the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u="heavy" sz="1800" spc="-5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complement</a:t>
            </a:r>
            <a:r>
              <a:rPr dirty="0" sz="1800" spc="-5"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750">
              <a:latin typeface="Calibri"/>
              <a:cs typeface="Calibri"/>
            </a:endParaRPr>
          </a:p>
          <a:p>
            <a:pPr algn="ctr" marL="108585">
              <a:lnSpc>
                <a:spcPct val="100000"/>
              </a:lnSpc>
            </a:pPr>
            <a:r>
              <a:rPr dirty="0" sz="1800" spc="-1075">
                <a:latin typeface="Cambria Math"/>
                <a:cs typeface="Cambria Math"/>
              </a:rPr>
              <a:t>A</a:t>
            </a:r>
            <a:r>
              <a:rPr dirty="0" baseline="10802" sz="2700" spc="-1170">
                <a:latin typeface="Cambria Math"/>
                <a:cs typeface="Cambria Math"/>
              </a:rPr>
              <a:t>ഥ</a:t>
            </a:r>
            <a:r>
              <a:rPr dirty="0" baseline="10802" sz="2700" spc="247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=</a:t>
            </a:r>
            <a:r>
              <a:rPr dirty="0" sz="1800" spc="105">
                <a:latin typeface="Cambria Math"/>
                <a:cs typeface="Cambria Math"/>
              </a:rPr>
              <a:t> </a:t>
            </a:r>
            <a:r>
              <a:rPr dirty="0" sz="1800" spc="-5">
                <a:latin typeface="Cambria Math"/>
                <a:cs typeface="Cambria Math"/>
              </a:rPr>
              <a:t>{</a:t>
            </a:r>
            <a:r>
              <a:rPr dirty="0" sz="1800" i="1">
                <a:latin typeface="Times New Roman"/>
                <a:cs typeface="Times New Roman"/>
              </a:rPr>
              <a:t>w</a:t>
            </a:r>
            <a:r>
              <a:rPr dirty="0" sz="1800" spc="50" i="1">
                <a:latin typeface="Times New Roman"/>
                <a:cs typeface="Times New Roman"/>
              </a:rPr>
              <a:t> </a:t>
            </a:r>
            <a:r>
              <a:rPr dirty="0" sz="1800">
                <a:latin typeface="Cambria Math"/>
                <a:cs typeface="Cambria Math"/>
              </a:rPr>
              <a:t>∈</a:t>
            </a:r>
            <a:r>
              <a:rPr dirty="0" sz="1800" spc="100">
                <a:latin typeface="Cambria Math"/>
                <a:cs typeface="Cambria Math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Σ</a:t>
            </a:r>
            <a:r>
              <a:rPr dirty="0" baseline="24444" sz="1875" spc="-30">
                <a:latin typeface="Cambria Math"/>
                <a:cs typeface="Cambria Math"/>
              </a:rPr>
              <a:t>∗</a:t>
            </a:r>
            <a:r>
              <a:rPr dirty="0" sz="1800">
                <a:latin typeface="Cambria Math"/>
                <a:cs typeface="Cambria Math"/>
              </a:rPr>
              <a:t>:</a:t>
            </a:r>
            <a:r>
              <a:rPr dirty="0" sz="1800" spc="-105">
                <a:latin typeface="Cambria Math"/>
                <a:cs typeface="Cambria Math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w</a:t>
            </a:r>
            <a:r>
              <a:rPr dirty="0" sz="1800" spc="5" i="1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Cambria Math"/>
                <a:cs typeface="Cambria Math"/>
              </a:rPr>
              <a:t>∉</a:t>
            </a:r>
            <a:r>
              <a:rPr dirty="0" sz="1800" spc="-5">
                <a:latin typeface="Times New Roman"/>
                <a:cs typeface="Times New Roman"/>
              </a:rPr>
              <a:t>A</a:t>
            </a:r>
            <a:r>
              <a:rPr dirty="0" sz="1800">
                <a:latin typeface="Cambria Math"/>
                <a:cs typeface="Cambria Math"/>
              </a:rPr>
              <a:t>}</a:t>
            </a:r>
            <a:endParaRPr sz="18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800">
              <a:latin typeface="Cambria Math"/>
              <a:cs typeface="Cambria Math"/>
            </a:endParaRPr>
          </a:p>
          <a:p>
            <a:pPr marL="299720">
              <a:lnSpc>
                <a:spcPct val="100000"/>
              </a:lnSpc>
            </a:pPr>
            <a:r>
              <a:rPr dirty="0" sz="1800" spc="-5">
                <a:latin typeface="Calibri"/>
                <a:cs typeface="Calibri"/>
              </a:rPr>
              <a:t>is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also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regular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language.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96108" y="4486783"/>
            <a:ext cx="59563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Calibri"/>
                <a:cs typeface="Calibri"/>
              </a:rPr>
              <a:t>are</a:t>
            </a:r>
            <a:r>
              <a:rPr dirty="0" sz="1800" spc="51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regular</a:t>
            </a:r>
            <a:r>
              <a:rPr dirty="0" sz="1800" spc="5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languages</a:t>
            </a:r>
            <a:r>
              <a:rPr dirty="0" sz="1800" spc="52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over</a:t>
            </a:r>
            <a:r>
              <a:rPr dirty="0" sz="1800" spc="509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the</a:t>
            </a:r>
            <a:r>
              <a:rPr dirty="0" sz="1800" spc="51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same</a:t>
            </a:r>
            <a:r>
              <a:rPr dirty="0" sz="1800" spc="52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alphabet</a:t>
            </a:r>
            <a:r>
              <a:rPr dirty="0" sz="1800" spc="520">
                <a:latin typeface="Calibri"/>
                <a:cs typeface="Calibri"/>
              </a:rPr>
              <a:t> </a:t>
            </a:r>
            <a:r>
              <a:rPr dirty="0" sz="1800" spc="15">
                <a:latin typeface="Times New Roman"/>
                <a:cs typeface="Times New Roman"/>
              </a:rPr>
              <a:t>Σ</a:t>
            </a:r>
            <a:r>
              <a:rPr dirty="0" sz="1800" spc="15">
                <a:latin typeface="Calibri"/>
                <a:cs typeface="Calibri"/>
              </a:rPr>
              <a:t>, </a:t>
            </a:r>
            <a:r>
              <a:rPr dirty="0" sz="1800" spc="8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then</a:t>
            </a:r>
            <a:r>
              <a:rPr dirty="0" sz="1800" spc="5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2109" y="4486783"/>
            <a:ext cx="1688464" cy="5727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24485" indent="-287020">
              <a:lnSpc>
                <a:spcPts val="2155"/>
              </a:lnSpc>
              <a:spcBef>
                <a:spcPts val="100"/>
              </a:spcBef>
              <a:buFont typeface="Arial MT"/>
              <a:buChar char="•"/>
              <a:tabLst>
                <a:tab pos="324485" algn="l"/>
                <a:tab pos="325120" algn="l"/>
              </a:tabLst>
            </a:pPr>
            <a:r>
              <a:rPr dirty="0" sz="1800">
                <a:latin typeface="Calibri"/>
                <a:cs typeface="Calibri"/>
              </a:rPr>
              <a:t>If</a:t>
            </a:r>
            <a:r>
              <a:rPr dirty="0" sz="1800" spc="490">
                <a:latin typeface="Calibri"/>
                <a:cs typeface="Calibri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A</a:t>
            </a:r>
            <a:r>
              <a:rPr dirty="0" baseline="-20833" sz="1800" spc="-7">
                <a:latin typeface="Times New Roman"/>
                <a:cs typeface="Times New Roman"/>
              </a:rPr>
              <a:t>1</a:t>
            </a:r>
            <a:r>
              <a:rPr dirty="0" baseline="-20833" sz="1800" spc="465">
                <a:latin typeface="Times New Roman"/>
                <a:cs typeface="Times New Roman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490">
                <a:latin typeface="Calibri"/>
                <a:cs typeface="Calibri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A</a:t>
            </a:r>
            <a:r>
              <a:rPr dirty="0" baseline="-20833" sz="1800" spc="-7">
                <a:latin typeface="Times New Roman"/>
                <a:cs typeface="Times New Roman"/>
              </a:rPr>
              <a:t>2</a:t>
            </a:r>
            <a:endParaRPr baseline="-20833" sz="1800">
              <a:latin typeface="Times New Roman"/>
              <a:cs typeface="Times New Roman"/>
            </a:endParaRPr>
          </a:p>
          <a:p>
            <a:pPr marL="324485">
              <a:lnSpc>
                <a:spcPts val="2155"/>
              </a:lnSpc>
            </a:pPr>
            <a:r>
              <a:rPr dirty="0" sz="1800" spc="-10">
                <a:latin typeface="Calibri"/>
                <a:cs typeface="Calibri"/>
              </a:rPr>
              <a:t>interaction: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46937" y="5313045"/>
            <a:ext cx="5780405" cy="843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858645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Times New Roman"/>
                <a:cs typeface="Times New Roman"/>
              </a:rPr>
              <a:t>A</a:t>
            </a:r>
            <a:r>
              <a:rPr dirty="0" baseline="-20833" sz="1800">
                <a:latin typeface="Times New Roman"/>
                <a:cs typeface="Times New Roman"/>
              </a:rPr>
              <a:t>1</a:t>
            </a:r>
            <a:r>
              <a:rPr dirty="0" baseline="-20833" sz="1800" spc="179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∩</a:t>
            </a:r>
            <a:r>
              <a:rPr dirty="0" sz="1800" spc="-5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A</a:t>
            </a:r>
            <a:r>
              <a:rPr dirty="0" baseline="-20833" sz="1800">
                <a:latin typeface="Times New Roman"/>
                <a:cs typeface="Times New Roman"/>
              </a:rPr>
              <a:t>2 </a:t>
            </a:r>
            <a:r>
              <a:rPr dirty="0" baseline="-20833" sz="1800" spc="22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=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{</a:t>
            </a:r>
            <a:r>
              <a:rPr dirty="0" sz="1800" i="1">
                <a:latin typeface="Times New Roman"/>
                <a:cs typeface="Times New Roman"/>
              </a:rPr>
              <a:t>w</a:t>
            </a:r>
            <a:r>
              <a:rPr dirty="0" sz="1800" spc="-10" i="1">
                <a:latin typeface="Times New Roman"/>
                <a:cs typeface="Times New Roman"/>
              </a:rPr>
              <a:t> </a:t>
            </a:r>
            <a:r>
              <a:rPr dirty="0" sz="1800">
                <a:latin typeface="Cambria Math"/>
                <a:cs typeface="Cambria Math"/>
              </a:rPr>
              <a:t>∈</a:t>
            </a:r>
            <a:r>
              <a:rPr dirty="0" sz="1800" spc="100">
                <a:latin typeface="Cambria Math"/>
                <a:cs typeface="Cambria Math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Σ</a:t>
            </a:r>
            <a:r>
              <a:rPr dirty="0" baseline="24444" sz="1875" spc="-30">
                <a:latin typeface="Cambria Math"/>
                <a:cs typeface="Cambria Math"/>
              </a:rPr>
              <a:t>∗</a:t>
            </a:r>
            <a:r>
              <a:rPr dirty="0" sz="1800">
                <a:latin typeface="Times New Roman"/>
                <a:cs typeface="Times New Roman"/>
              </a:rPr>
              <a:t>: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w</a:t>
            </a:r>
            <a:r>
              <a:rPr dirty="0" sz="1800" spc="5" i="1">
                <a:latin typeface="Times New Roman"/>
                <a:cs typeface="Times New Roman"/>
              </a:rPr>
              <a:t> </a:t>
            </a:r>
            <a:r>
              <a:rPr dirty="0" sz="1800">
                <a:latin typeface="SimSun"/>
                <a:cs typeface="SimSun"/>
              </a:rPr>
              <a:t>∈</a:t>
            </a:r>
            <a:r>
              <a:rPr dirty="0" sz="1800" spc="-555">
                <a:latin typeface="SimSun"/>
                <a:cs typeface="SimSu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A</a:t>
            </a:r>
            <a:r>
              <a:rPr dirty="0" baseline="-20833" sz="1800">
                <a:latin typeface="Times New Roman"/>
                <a:cs typeface="Times New Roman"/>
              </a:rPr>
              <a:t>1 </a:t>
            </a:r>
            <a:r>
              <a:rPr dirty="0" baseline="-20833" sz="1800" spc="-217">
                <a:latin typeface="Times New Roman"/>
                <a:cs typeface="Times New Roman"/>
              </a:rPr>
              <a:t> </a:t>
            </a:r>
            <a:r>
              <a:rPr dirty="0" sz="1800" spc="5">
                <a:latin typeface="Times New Roman"/>
                <a:cs typeface="Times New Roman"/>
              </a:rPr>
              <a:t>a</a:t>
            </a:r>
            <a:r>
              <a:rPr dirty="0" sz="1800">
                <a:latin typeface="Times New Roman"/>
                <a:cs typeface="Times New Roman"/>
              </a:rPr>
              <a:t>nd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w</a:t>
            </a:r>
            <a:r>
              <a:rPr dirty="0" sz="1800" spc="-10" i="1">
                <a:latin typeface="Times New Roman"/>
                <a:cs typeface="Times New Roman"/>
              </a:rPr>
              <a:t> </a:t>
            </a:r>
            <a:r>
              <a:rPr dirty="0" sz="1800">
                <a:latin typeface="SimSun"/>
                <a:cs typeface="SimSun"/>
              </a:rPr>
              <a:t>∈</a:t>
            </a:r>
            <a:r>
              <a:rPr dirty="0" sz="1800" spc="-540">
                <a:latin typeface="SimSun"/>
                <a:cs typeface="SimSu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A</a:t>
            </a:r>
            <a:r>
              <a:rPr dirty="0" baseline="-20833" sz="1800">
                <a:latin typeface="Times New Roman"/>
                <a:cs typeface="Times New Roman"/>
              </a:rPr>
              <a:t>2</a:t>
            </a:r>
            <a:r>
              <a:rPr dirty="0" sz="1800">
                <a:latin typeface="Times New Roman"/>
                <a:cs typeface="Times New Roman"/>
              </a:rPr>
              <a:t>}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800">
              <a:latin typeface="Times New Roman"/>
              <a:cs typeface="Times New Roman"/>
            </a:endParaRPr>
          </a:p>
          <a:p>
            <a:pPr marL="25400">
              <a:lnSpc>
                <a:spcPct val="100000"/>
              </a:lnSpc>
              <a:spcBef>
                <a:spcPts val="5"/>
              </a:spcBef>
            </a:pPr>
            <a:r>
              <a:rPr dirty="0" sz="1800" spc="-5">
                <a:latin typeface="Calibri"/>
                <a:cs typeface="Calibri"/>
              </a:rPr>
              <a:t>is also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-5">
                <a:latin typeface="Calibri"/>
                <a:cs typeface="Calibri"/>
              </a:rPr>
              <a:t> regular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language.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06536" y="1429226"/>
            <a:ext cx="1191076" cy="278391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95370" y="1460724"/>
            <a:ext cx="1200771" cy="256875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811984" y="1468198"/>
            <a:ext cx="289819" cy="240638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208183" y="1516679"/>
            <a:ext cx="968935" cy="226594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271955" y="1456991"/>
            <a:ext cx="1465981" cy="322842"/>
          </a:xfrm>
          <a:prstGeom prst="rect">
            <a:avLst/>
          </a:prstGeom>
        </p:spPr>
      </p:pic>
      <p:sp>
        <p:nvSpPr>
          <p:cNvPr id="12" name="object 12"/>
          <p:cNvSpPr/>
          <p:nvPr/>
        </p:nvSpPr>
        <p:spPr>
          <a:xfrm>
            <a:off x="5645606" y="2000967"/>
            <a:ext cx="1065530" cy="0"/>
          </a:xfrm>
          <a:custGeom>
            <a:avLst/>
            <a:gdLst/>
            <a:ahLst/>
            <a:cxnLst/>
            <a:rect l="l" t="t" r="r" b="b"/>
            <a:pathLst>
              <a:path w="1065529" h="0">
                <a:moveTo>
                  <a:pt x="0" y="0"/>
                </a:moveTo>
                <a:lnTo>
                  <a:pt x="1065133" y="0"/>
                </a:lnTo>
              </a:path>
            </a:pathLst>
          </a:custGeom>
          <a:ln w="14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13" name="object 1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015501" y="2180954"/>
            <a:ext cx="1423020" cy="357409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569597" y="2145752"/>
            <a:ext cx="1078653" cy="314609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724687" y="2202461"/>
            <a:ext cx="793587" cy="270744"/>
          </a:xfrm>
          <a:prstGeom prst="rect">
            <a:avLst/>
          </a:prstGeom>
        </p:spPr>
      </p:pic>
      <p:sp>
        <p:nvSpPr>
          <p:cNvPr id="16" name="object 16"/>
          <p:cNvSpPr/>
          <p:nvPr/>
        </p:nvSpPr>
        <p:spPr>
          <a:xfrm>
            <a:off x="3509207" y="3426424"/>
            <a:ext cx="351155" cy="0"/>
          </a:xfrm>
          <a:custGeom>
            <a:avLst/>
            <a:gdLst/>
            <a:ahLst/>
            <a:cxnLst/>
            <a:rect l="l" t="t" r="r" b="b"/>
            <a:pathLst>
              <a:path w="351154" h="0">
                <a:moveTo>
                  <a:pt x="0" y="0"/>
                </a:moveTo>
                <a:lnTo>
                  <a:pt x="351148" y="0"/>
                </a:lnTo>
              </a:path>
            </a:pathLst>
          </a:custGeom>
          <a:ln w="14400">
            <a:solidFill>
              <a:srgbClr val="D2000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17" name="object 17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3247915" y="3495624"/>
            <a:ext cx="378689" cy="336110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2142828" y="4227300"/>
            <a:ext cx="1371939" cy="343763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3579729" y="4183159"/>
            <a:ext cx="617165" cy="302613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4264095" y="4230098"/>
            <a:ext cx="246895" cy="238639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4580684" y="4122745"/>
            <a:ext cx="1218847" cy="345719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5870404" y="4209253"/>
            <a:ext cx="666443" cy="257914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6608002" y="4178086"/>
            <a:ext cx="137537" cy="279355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2225211" y="5307779"/>
            <a:ext cx="1232500" cy="375809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421563" y="2436185"/>
            <a:ext cx="468553" cy="572770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403652" y="4333089"/>
            <a:ext cx="480791" cy="582930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980928" y="511624"/>
            <a:ext cx="1204120" cy="404821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0499" y="747522"/>
            <a:ext cx="2118995" cy="33083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10">
                <a:solidFill>
                  <a:srgbClr val="000044"/>
                </a:solidFill>
              </a:rPr>
              <a:t>Regular</a:t>
            </a:r>
            <a:r>
              <a:rPr dirty="0" sz="2000" spc="-45">
                <a:solidFill>
                  <a:srgbClr val="000044"/>
                </a:solidFill>
              </a:rPr>
              <a:t> </a:t>
            </a:r>
            <a:r>
              <a:rPr dirty="0" sz="2000" spc="-5">
                <a:solidFill>
                  <a:srgbClr val="000044"/>
                </a:solidFill>
              </a:rPr>
              <a:t>Expressions</a:t>
            </a:r>
            <a:endParaRPr sz="2000"/>
          </a:p>
        </p:txBody>
      </p:sp>
      <p:sp>
        <p:nvSpPr>
          <p:cNvPr id="3" name="object 3"/>
          <p:cNvSpPr txBox="1"/>
          <p:nvPr/>
        </p:nvSpPr>
        <p:spPr>
          <a:xfrm>
            <a:off x="558190" y="1369822"/>
            <a:ext cx="7405370" cy="40944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1435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Calibri"/>
                <a:cs typeface="Calibri"/>
              </a:rPr>
              <a:t>Regular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expressions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are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means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to</a:t>
            </a:r>
            <a:r>
              <a:rPr dirty="0" sz="1800" spc="-5">
                <a:latin typeface="Calibri"/>
                <a:cs typeface="Calibri"/>
              </a:rPr>
              <a:t> describe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certain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languages.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000">
              <a:latin typeface="Calibri"/>
              <a:cs typeface="Calibri"/>
            </a:endParaRPr>
          </a:p>
          <a:p>
            <a:pPr marL="50800">
              <a:lnSpc>
                <a:spcPct val="100000"/>
              </a:lnSpc>
            </a:pPr>
            <a:r>
              <a:rPr dirty="0" sz="2000" spc="-10" b="1">
                <a:solidFill>
                  <a:srgbClr val="000044"/>
                </a:solidFill>
                <a:latin typeface="Calibri"/>
                <a:cs typeface="Calibri"/>
              </a:rPr>
              <a:t>Example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850">
              <a:latin typeface="Calibri"/>
              <a:cs typeface="Calibri"/>
            </a:endParaRPr>
          </a:p>
          <a:p>
            <a:pPr marL="51435">
              <a:lnSpc>
                <a:spcPct val="100000"/>
              </a:lnSpc>
            </a:pPr>
            <a:r>
              <a:rPr dirty="0" sz="1800" spc="-5">
                <a:latin typeface="Calibri"/>
                <a:cs typeface="Calibri"/>
              </a:rPr>
              <a:t>Consider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expression: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800">
              <a:latin typeface="Calibri"/>
              <a:cs typeface="Calibri"/>
            </a:endParaRPr>
          </a:p>
          <a:p>
            <a:pPr algn="ctr" marL="621030">
              <a:lnSpc>
                <a:spcPct val="100000"/>
              </a:lnSpc>
            </a:pPr>
            <a:r>
              <a:rPr dirty="0" sz="1800">
                <a:latin typeface="Times New Roman"/>
                <a:cs typeface="Times New Roman"/>
              </a:rPr>
              <a:t>(0</a:t>
            </a:r>
            <a:r>
              <a:rPr dirty="0" sz="1800">
                <a:latin typeface="SimSun"/>
                <a:cs typeface="SimSun"/>
              </a:rPr>
              <a:t>∪</a:t>
            </a:r>
            <a:r>
              <a:rPr dirty="0" sz="1800">
                <a:latin typeface="Times New Roman"/>
                <a:cs typeface="Times New Roman"/>
              </a:rPr>
              <a:t>1)01</a:t>
            </a:r>
            <a:r>
              <a:rPr dirty="0" sz="1800" spc="-190">
                <a:latin typeface="Times New Roman"/>
                <a:cs typeface="Times New Roman"/>
              </a:rPr>
              <a:t> </a:t>
            </a:r>
            <a:r>
              <a:rPr dirty="0" baseline="25462" sz="1800">
                <a:latin typeface="Calibri"/>
                <a:cs typeface="Calibri"/>
              </a:rPr>
              <a:t>*</a:t>
            </a:r>
            <a:endParaRPr baseline="25462"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000">
              <a:latin typeface="Calibri"/>
              <a:cs typeface="Calibri"/>
            </a:endParaRPr>
          </a:p>
          <a:p>
            <a:pPr marL="51435">
              <a:lnSpc>
                <a:spcPct val="100000"/>
              </a:lnSpc>
            </a:pPr>
            <a:r>
              <a:rPr dirty="0" sz="1800" spc="-5">
                <a:latin typeface="Calibri"/>
                <a:cs typeface="Calibri"/>
              </a:rPr>
              <a:t>The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language</a:t>
            </a:r>
            <a:r>
              <a:rPr dirty="0" sz="1800" spc="2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described</a:t>
            </a:r>
            <a:r>
              <a:rPr dirty="0" sz="1800" spc="2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by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this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expression </a:t>
            </a:r>
            <a:r>
              <a:rPr dirty="0" sz="1800" spc="-5">
                <a:latin typeface="Calibri"/>
                <a:cs typeface="Calibri"/>
              </a:rPr>
              <a:t>is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set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of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all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binary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strings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satisfy: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350">
              <a:latin typeface="Calibri"/>
              <a:cs typeface="Calibri"/>
            </a:endParaRPr>
          </a:p>
          <a:p>
            <a:pPr marL="338455" indent="-287655">
              <a:lnSpc>
                <a:spcPct val="100000"/>
              </a:lnSpc>
              <a:buFont typeface="Arial MT"/>
              <a:buChar char="•"/>
              <a:tabLst>
                <a:tab pos="338455" algn="l"/>
                <a:tab pos="339090" algn="l"/>
              </a:tabLst>
            </a:pPr>
            <a:r>
              <a:rPr dirty="0" sz="1800">
                <a:latin typeface="Calibri"/>
                <a:cs typeface="Calibri"/>
              </a:rPr>
              <a:t>th</a:t>
            </a:r>
            <a:r>
              <a:rPr dirty="0" sz="1800" spc="-15">
                <a:latin typeface="Calibri"/>
                <a:cs typeface="Calibri"/>
              </a:rPr>
              <a:t>a</a:t>
            </a:r>
            <a:r>
              <a:rPr dirty="0" sz="1800">
                <a:latin typeface="Calibri"/>
                <a:cs typeface="Calibri"/>
              </a:rPr>
              <a:t>t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s</a:t>
            </a:r>
            <a:r>
              <a:rPr dirty="0" sz="1800" spc="-30">
                <a:latin typeface="Calibri"/>
                <a:cs typeface="Calibri"/>
              </a:rPr>
              <a:t>t</a:t>
            </a:r>
            <a:r>
              <a:rPr dirty="0" sz="1800">
                <a:latin typeface="Calibri"/>
                <a:cs typeface="Calibri"/>
              </a:rPr>
              <a:t>art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w</a:t>
            </a:r>
            <a:r>
              <a:rPr dirty="0" sz="1800" spc="-10">
                <a:latin typeface="Calibri"/>
                <a:cs typeface="Calibri"/>
              </a:rPr>
              <a:t>i</a:t>
            </a:r>
            <a:r>
              <a:rPr dirty="0" sz="1800">
                <a:latin typeface="Calibri"/>
                <a:cs typeface="Calibri"/>
              </a:rPr>
              <a:t>th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either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0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Calibri"/>
                <a:cs typeface="Calibri"/>
              </a:rPr>
              <a:t>o</a:t>
            </a:r>
            <a:r>
              <a:rPr dirty="0" sz="1800">
                <a:latin typeface="Calibri"/>
                <a:cs typeface="Calibri"/>
              </a:rPr>
              <a:t>r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1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Calibri"/>
                <a:cs typeface="Calibri"/>
              </a:rPr>
              <a:t>(th</a:t>
            </a:r>
            <a:r>
              <a:rPr dirty="0" sz="1800">
                <a:latin typeface="Calibri"/>
                <a:cs typeface="Calibri"/>
              </a:rPr>
              <a:t>is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i</a:t>
            </a:r>
            <a:r>
              <a:rPr dirty="0" sz="1800">
                <a:latin typeface="Calibri"/>
                <a:cs typeface="Calibri"/>
              </a:rPr>
              <a:t>s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in</a:t>
            </a:r>
            <a:r>
              <a:rPr dirty="0" sz="1800">
                <a:latin typeface="Calibri"/>
                <a:cs typeface="Calibri"/>
              </a:rPr>
              <a:t>d</a:t>
            </a:r>
            <a:r>
              <a:rPr dirty="0" sz="1800" spc="-5">
                <a:latin typeface="Calibri"/>
                <a:cs typeface="Calibri"/>
              </a:rPr>
              <a:t>i</a:t>
            </a:r>
            <a:r>
              <a:rPr dirty="0" sz="1800" spc="-20">
                <a:latin typeface="Calibri"/>
                <a:cs typeface="Calibri"/>
              </a:rPr>
              <a:t>c</a:t>
            </a:r>
            <a:r>
              <a:rPr dirty="0" sz="1800" spc="-15">
                <a:latin typeface="Calibri"/>
                <a:cs typeface="Calibri"/>
              </a:rPr>
              <a:t>a</a:t>
            </a:r>
            <a:r>
              <a:rPr dirty="0" sz="1800" spc="-30">
                <a:latin typeface="Calibri"/>
                <a:cs typeface="Calibri"/>
              </a:rPr>
              <a:t>t</a:t>
            </a:r>
            <a:r>
              <a:rPr dirty="0" sz="1800">
                <a:latin typeface="Calibri"/>
                <a:cs typeface="Calibri"/>
              </a:rPr>
              <a:t>ed</a:t>
            </a:r>
            <a:r>
              <a:rPr dirty="0" sz="1800" spc="3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b</a:t>
            </a:r>
            <a:r>
              <a:rPr dirty="0" sz="1800">
                <a:latin typeface="Calibri"/>
                <a:cs typeface="Calibri"/>
              </a:rPr>
              <a:t>y </a:t>
            </a:r>
            <a:r>
              <a:rPr dirty="0" sz="1800">
                <a:latin typeface="Times New Roman"/>
                <a:cs typeface="Times New Roman"/>
              </a:rPr>
              <a:t>(0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SimSun"/>
                <a:cs typeface="SimSun"/>
              </a:rPr>
              <a:t>∪</a:t>
            </a:r>
            <a:r>
              <a:rPr dirty="0" sz="1800" spc="-459">
                <a:latin typeface="SimSun"/>
                <a:cs typeface="SimSu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1)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Calibri"/>
                <a:cs typeface="Calibri"/>
              </a:rPr>
              <a:t>),</a:t>
            </a:r>
            <a:endParaRPr sz="1800">
              <a:latin typeface="Calibri"/>
              <a:cs typeface="Calibri"/>
            </a:endParaRPr>
          </a:p>
          <a:p>
            <a:pPr marL="338455" indent="-287655">
              <a:lnSpc>
                <a:spcPct val="100000"/>
              </a:lnSpc>
              <a:spcBef>
                <a:spcPts val="1085"/>
              </a:spcBef>
              <a:buFont typeface="Arial MT"/>
              <a:buChar char="•"/>
              <a:tabLst>
                <a:tab pos="338455" algn="l"/>
                <a:tab pos="339090" algn="l"/>
              </a:tabLst>
            </a:pPr>
            <a:r>
              <a:rPr dirty="0" sz="1800" spc="-15">
                <a:latin typeface="Calibri"/>
                <a:cs typeface="Calibri"/>
              </a:rPr>
              <a:t>for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which</a:t>
            </a:r>
            <a:r>
              <a:rPr dirty="0" sz="1800" spc="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second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symbol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is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0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Calibri"/>
                <a:cs typeface="Calibri"/>
              </a:rPr>
              <a:t>(this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is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indicated</a:t>
            </a:r>
            <a:r>
              <a:rPr dirty="0" sz="1800" spc="3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by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0</a:t>
            </a:r>
            <a:r>
              <a:rPr dirty="0" sz="1800" spc="-10">
                <a:latin typeface="Calibri"/>
                <a:cs typeface="Calibri"/>
              </a:rPr>
              <a:t>),</a:t>
            </a:r>
            <a:endParaRPr sz="1800">
              <a:latin typeface="Calibri"/>
              <a:cs typeface="Calibri"/>
            </a:endParaRPr>
          </a:p>
          <a:p>
            <a:pPr marL="338455" indent="-287655">
              <a:lnSpc>
                <a:spcPct val="100000"/>
              </a:lnSpc>
              <a:spcBef>
                <a:spcPts val="1080"/>
              </a:spcBef>
              <a:buFont typeface="Arial MT"/>
              <a:buChar char="•"/>
              <a:tabLst>
                <a:tab pos="338455" algn="l"/>
                <a:tab pos="339090" algn="l"/>
              </a:tabLst>
            </a:pPr>
            <a:r>
              <a:rPr dirty="0" sz="1800" spc="-5">
                <a:latin typeface="Calibri"/>
                <a:cs typeface="Calibri"/>
              </a:rPr>
              <a:t>that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end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with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zero</a:t>
            </a:r>
            <a:r>
              <a:rPr dirty="0" sz="1800" spc="-5">
                <a:latin typeface="Calibri"/>
                <a:cs typeface="Calibri"/>
              </a:rPr>
              <a:t> or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more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1s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Calibri"/>
                <a:cs typeface="Calibri"/>
              </a:rPr>
              <a:t>(this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is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indicated</a:t>
            </a:r>
            <a:r>
              <a:rPr dirty="0" sz="1800" spc="2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by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1</a:t>
            </a:r>
            <a:r>
              <a:rPr dirty="0" baseline="25462" sz="1800">
                <a:latin typeface="Cambria Math"/>
                <a:cs typeface="Cambria Math"/>
              </a:rPr>
              <a:t>∗</a:t>
            </a:r>
            <a:r>
              <a:rPr dirty="0" baseline="25462" sz="1800" spc="217">
                <a:latin typeface="Cambria Math"/>
                <a:cs typeface="Cambria Math"/>
              </a:rPr>
              <a:t> </a:t>
            </a:r>
            <a:r>
              <a:rPr dirty="0" sz="1800" spc="-5">
                <a:latin typeface="Calibri"/>
                <a:cs typeface="Calibri"/>
              </a:rPr>
              <a:t>).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24207" y="1156538"/>
            <a:ext cx="355869" cy="23106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956037" y="1117610"/>
            <a:ext cx="1818201" cy="27914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665307" y="1463133"/>
            <a:ext cx="415894" cy="263013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152546" y="1495698"/>
            <a:ext cx="694787" cy="28956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168370" y="3373781"/>
            <a:ext cx="2792743" cy="934768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391014" y="4374364"/>
            <a:ext cx="236409" cy="224227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703275" y="4412350"/>
            <a:ext cx="171478" cy="12700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965057" y="4398107"/>
            <a:ext cx="417277" cy="233533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6316217" y="4809102"/>
            <a:ext cx="510663" cy="301363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6903788" y="4819980"/>
            <a:ext cx="364220" cy="271678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6261175" y="5206372"/>
            <a:ext cx="1053397" cy="291823"/>
          </a:xfrm>
          <a:prstGeom prst="rect">
            <a:avLst/>
          </a:prstGeom>
        </p:spPr>
      </p:pic>
      <p:sp>
        <p:nvSpPr>
          <p:cNvPr id="15" name="object 15"/>
          <p:cNvSpPr/>
          <p:nvPr/>
        </p:nvSpPr>
        <p:spPr>
          <a:xfrm>
            <a:off x="7381994" y="5265234"/>
            <a:ext cx="26670" cy="191135"/>
          </a:xfrm>
          <a:custGeom>
            <a:avLst/>
            <a:gdLst/>
            <a:ahLst/>
            <a:cxnLst/>
            <a:rect l="l" t="t" r="r" b="b"/>
            <a:pathLst>
              <a:path w="26670" h="191135">
                <a:moveTo>
                  <a:pt x="1778" y="142757"/>
                </a:moveTo>
                <a:lnTo>
                  <a:pt x="14547" y="186783"/>
                </a:lnTo>
                <a:lnTo>
                  <a:pt x="19813" y="190727"/>
                </a:lnTo>
                <a:lnTo>
                  <a:pt x="25011" y="187838"/>
                </a:lnTo>
                <a:lnTo>
                  <a:pt x="26211" y="185212"/>
                </a:lnTo>
                <a:lnTo>
                  <a:pt x="25671" y="182637"/>
                </a:lnTo>
                <a:lnTo>
                  <a:pt x="23527" y="171120"/>
                </a:lnTo>
                <a:lnTo>
                  <a:pt x="21850" y="159524"/>
                </a:lnTo>
                <a:lnTo>
                  <a:pt x="20572" y="147874"/>
                </a:lnTo>
                <a:lnTo>
                  <a:pt x="20452" y="146396"/>
                </a:lnTo>
                <a:lnTo>
                  <a:pt x="5954" y="146396"/>
                </a:lnTo>
                <a:lnTo>
                  <a:pt x="1778" y="142757"/>
                </a:lnTo>
                <a:close/>
              </a:path>
              <a:path w="26670" h="191135">
                <a:moveTo>
                  <a:pt x="14865" y="127266"/>
                </a:moveTo>
                <a:lnTo>
                  <a:pt x="4686" y="127967"/>
                </a:lnTo>
                <a:lnTo>
                  <a:pt x="918" y="132292"/>
                </a:lnTo>
                <a:lnTo>
                  <a:pt x="1196" y="137466"/>
                </a:lnTo>
                <a:lnTo>
                  <a:pt x="1778" y="142757"/>
                </a:lnTo>
                <a:lnTo>
                  <a:pt x="5954" y="146396"/>
                </a:lnTo>
                <a:lnTo>
                  <a:pt x="16132" y="145698"/>
                </a:lnTo>
                <a:lnTo>
                  <a:pt x="19975" y="141288"/>
                </a:lnTo>
                <a:lnTo>
                  <a:pt x="19274" y="131108"/>
                </a:lnTo>
                <a:lnTo>
                  <a:pt x="14865" y="127266"/>
                </a:lnTo>
                <a:close/>
              </a:path>
              <a:path w="26670" h="191135">
                <a:moveTo>
                  <a:pt x="19624" y="136192"/>
                </a:moveTo>
                <a:lnTo>
                  <a:pt x="19975" y="141288"/>
                </a:lnTo>
                <a:lnTo>
                  <a:pt x="16132" y="145698"/>
                </a:lnTo>
                <a:lnTo>
                  <a:pt x="5954" y="146396"/>
                </a:lnTo>
                <a:lnTo>
                  <a:pt x="20452" y="146396"/>
                </a:lnTo>
                <a:lnTo>
                  <a:pt x="19624" y="136192"/>
                </a:lnTo>
                <a:close/>
              </a:path>
              <a:path w="26670" h="191135">
                <a:moveTo>
                  <a:pt x="918" y="132292"/>
                </a:moveTo>
                <a:lnTo>
                  <a:pt x="1545" y="142554"/>
                </a:lnTo>
                <a:lnTo>
                  <a:pt x="1778" y="142757"/>
                </a:lnTo>
                <a:lnTo>
                  <a:pt x="1196" y="137466"/>
                </a:lnTo>
                <a:lnTo>
                  <a:pt x="918" y="132292"/>
                </a:lnTo>
                <a:close/>
              </a:path>
              <a:path w="26670" h="191135">
                <a:moveTo>
                  <a:pt x="19142" y="127266"/>
                </a:moveTo>
                <a:lnTo>
                  <a:pt x="14865" y="127266"/>
                </a:lnTo>
                <a:lnTo>
                  <a:pt x="19274" y="131108"/>
                </a:lnTo>
                <a:lnTo>
                  <a:pt x="19624" y="136192"/>
                </a:lnTo>
                <a:lnTo>
                  <a:pt x="19142" y="127266"/>
                </a:lnTo>
                <a:close/>
              </a:path>
              <a:path w="26670" h="191135">
                <a:moveTo>
                  <a:pt x="0" y="92026"/>
                </a:moveTo>
                <a:lnTo>
                  <a:pt x="6" y="99560"/>
                </a:lnTo>
                <a:lnTo>
                  <a:pt x="152" y="112206"/>
                </a:lnTo>
                <a:lnTo>
                  <a:pt x="517" y="124845"/>
                </a:lnTo>
                <a:lnTo>
                  <a:pt x="918" y="132292"/>
                </a:lnTo>
                <a:lnTo>
                  <a:pt x="4686" y="127967"/>
                </a:lnTo>
                <a:lnTo>
                  <a:pt x="14865" y="127266"/>
                </a:lnTo>
                <a:lnTo>
                  <a:pt x="19142" y="127266"/>
                </a:lnTo>
                <a:lnTo>
                  <a:pt x="18960" y="123894"/>
                </a:lnTo>
                <a:lnTo>
                  <a:pt x="18596" y="111572"/>
                </a:lnTo>
                <a:lnTo>
                  <a:pt x="18444" y="99560"/>
                </a:lnTo>
                <a:lnTo>
                  <a:pt x="18433" y="96141"/>
                </a:lnTo>
                <a:lnTo>
                  <a:pt x="4103" y="96135"/>
                </a:lnTo>
                <a:lnTo>
                  <a:pt x="0" y="92026"/>
                </a:lnTo>
                <a:close/>
              </a:path>
              <a:path w="26670" h="191135">
                <a:moveTo>
                  <a:pt x="14272" y="77717"/>
                </a:moveTo>
                <a:lnTo>
                  <a:pt x="4107" y="77726"/>
                </a:lnTo>
                <a:lnTo>
                  <a:pt x="26" y="81807"/>
                </a:lnTo>
                <a:lnTo>
                  <a:pt x="0" y="92026"/>
                </a:lnTo>
                <a:lnTo>
                  <a:pt x="4103" y="96135"/>
                </a:lnTo>
                <a:lnTo>
                  <a:pt x="14281" y="96135"/>
                </a:lnTo>
                <a:lnTo>
                  <a:pt x="18393" y="92026"/>
                </a:lnTo>
                <a:lnTo>
                  <a:pt x="18369" y="81807"/>
                </a:lnTo>
                <a:lnTo>
                  <a:pt x="14272" y="77717"/>
                </a:lnTo>
                <a:close/>
              </a:path>
              <a:path w="26670" h="191135">
                <a:moveTo>
                  <a:pt x="18369" y="81807"/>
                </a:moveTo>
                <a:lnTo>
                  <a:pt x="18393" y="92026"/>
                </a:lnTo>
                <a:lnTo>
                  <a:pt x="14274" y="96141"/>
                </a:lnTo>
                <a:lnTo>
                  <a:pt x="18433" y="96141"/>
                </a:lnTo>
                <a:lnTo>
                  <a:pt x="18369" y="81807"/>
                </a:lnTo>
                <a:close/>
              </a:path>
              <a:path w="26670" h="191135">
                <a:moveTo>
                  <a:pt x="11084" y="0"/>
                </a:moveTo>
                <a:lnTo>
                  <a:pt x="350" y="46584"/>
                </a:lnTo>
                <a:lnTo>
                  <a:pt x="5" y="81828"/>
                </a:lnTo>
                <a:lnTo>
                  <a:pt x="4107" y="77726"/>
                </a:lnTo>
                <a:lnTo>
                  <a:pt x="18342" y="77717"/>
                </a:lnTo>
                <a:lnTo>
                  <a:pt x="16625" y="26113"/>
                </a:lnTo>
                <a:lnTo>
                  <a:pt x="14241" y="2470"/>
                </a:lnTo>
                <a:lnTo>
                  <a:pt x="11084" y="0"/>
                </a:lnTo>
                <a:close/>
              </a:path>
              <a:path w="26670" h="191135">
                <a:moveTo>
                  <a:pt x="18342" y="77717"/>
                </a:moveTo>
                <a:lnTo>
                  <a:pt x="14272" y="77717"/>
                </a:lnTo>
                <a:lnTo>
                  <a:pt x="18369" y="81807"/>
                </a:lnTo>
                <a:lnTo>
                  <a:pt x="18342" y="7771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6" name="object 16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7502178" y="5220282"/>
            <a:ext cx="524207" cy="34325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8268" y="1422908"/>
            <a:ext cx="7755890" cy="39681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969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Calibri"/>
                <a:cs typeface="Calibri"/>
              </a:rPr>
              <a:t>Previous: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 </a:t>
            </a:r>
            <a:r>
              <a:rPr dirty="0" sz="1800" spc="-5">
                <a:latin typeface="Calibri"/>
                <a:cs typeface="Calibri"/>
              </a:rPr>
              <a:t>language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is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regular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if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it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is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recognized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by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some </a:t>
            </a:r>
            <a:r>
              <a:rPr dirty="0" sz="1800" spc="-35" b="1">
                <a:latin typeface="Calibri"/>
                <a:cs typeface="Calibri"/>
              </a:rPr>
              <a:t>DFA</a:t>
            </a:r>
            <a:endParaRPr sz="1800">
              <a:latin typeface="Calibri"/>
              <a:cs typeface="Calibri"/>
            </a:endParaRPr>
          </a:p>
          <a:p>
            <a:pPr marL="59690" marR="1210945">
              <a:lnSpc>
                <a:spcPts val="4320"/>
              </a:lnSpc>
              <a:spcBef>
                <a:spcPts val="500"/>
              </a:spcBef>
            </a:pPr>
            <a:r>
              <a:rPr dirty="0" sz="1800" spc="-5">
                <a:latin typeface="Calibri"/>
                <a:cs typeface="Calibri"/>
              </a:rPr>
              <a:t>Now:</a:t>
            </a:r>
            <a:r>
              <a:rPr dirty="0" sz="1800" spc="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3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language</a:t>
            </a:r>
            <a:r>
              <a:rPr dirty="0" sz="1800" spc="3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is</a:t>
            </a:r>
            <a:r>
              <a:rPr dirty="0" sz="1800" spc="3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regular</a:t>
            </a:r>
            <a:r>
              <a:rPr dirty="0" sz="1800" spc="4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if</a:t>
            </a:r>
            <a:r>
              <a:rPr dirty="0" sz="1800" spc="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4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only</a:t>
            </a:r>
            <a:r>
              <a:rPr dirty="0" sz="1800" spc="4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if</a:t>
            </a:r>
            <a:r>
              <a:rPr dirty="0" sz="1800" spc="3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some</a:t>
            </a:r>
            <a:r>
              <a:rPr dirty="0" sz="1800" spc="40">
                <a:latin typeface="Calibri"/>
                <a:cs typeface="Calibri"/>
              </a:rPr>
              <a:t> </a:t>
            </a:r>
            <a:r>
              <a:rPr dirty="0" sz="1800" spc="-35" b="1">
                <a:latin typeface="Calibri"/>
                <a:cs typeface="Calibri"/>
              </a:rPr>
              <a:t>NFA</a:t>
            </a:r>
            <a:r>
              <a:rPr dirty="0" sz="1800" spc="15" b="1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recognizes</a:t>
            </a:r>
            <a:r>
              <a:rPr dirty="0" sz="1800" spc="5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it. 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Some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operations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on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languages: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Union,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Concatenation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Kleene</a:t>
            </a:r>
            <a:r>
              <a:rPr dirty="0" sz="1800" spc="25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star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00">
              <a:latin typeface="Calibri"/>
              <a:cs typeface="Calibri"/>
            </a:endParaRPr>
          </a:p>
          <a:p>
            <a:pPr marL="26670">
              <a:lnSpc>
                <a:spcPct val="100000"/>
              </a:lnSpc>
            </a:pPr>
            <a:r>
              <a:rPr dirty="0" sz="2000" b="1">
                <a:solidFill>
                  <a:srgbClr val="000044"/>
                </a:solidFill>
                <a:latin typeface="Calibri"/>
                <a:cs typeface="Calibri"/>
              </a:rPr>
              <a:t>Closed</a:t>
            </a:r>
            <a:r>
              <a:rPr dirty="0" sz="2000" spc="-15" b="1">
                <a:solidFill>
                  <a:srgbClr val="000044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000044"/>
                </a:solidFill>
                <a:latin typeface="Calibri"/>
                <a:cs typeface="Calibri"/>
              </a:rPr>
              <a:t>under</a:t>
            </a:r>
            <a:r>
              <a:rPr dirty="0" sz="2000" spc="-25" b="1">
                <a:solidFill>
                  <a:srgbClr val="000044"/>
                </a:solidFill>
                <a:latin typeface="Calibri"/>
                <a:cs typeface="Calibri"/>
              </a:rPr>
              <a:t> </a:t>
            </a:r>
            <a:r>
              <a:rPr dirty="0" sz="2000" spc="-10" b="1">
                <a:solidFill>
                  <a:srgbClr val="000044"/>
                </a:solidFill>
                <a:latin typeface="Calibri"/>
                <a:cs typeface="Calibri"/>
              </a:rPr>
              <a:t>operation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12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collection</a:t>
            </a:r>
            <a:r>
              <a:rPr dirty="0" sz="1800" spc="120">
                <a:latin typeface="Calibri"/>
                <a:cs typeface="Calibri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</a:t>
            </a:r>
            <a:r>
              <a:rPr dirty="0" sz="1800" spc="8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Calibri"/>
                <a:cs typeface="Calibri"/>
              </a:rPr>
              <a:t>of</a:t>
            </a:r>
            <a:r>
              <a:rPr dirty="0" sz="1800" spc="12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objects</a:t>
            </a:r>
            <a:r>
              <a:rPr dirty="0" sz="1800" spc="12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is</a:t>
            </a:r>
            <a:r>
              <a:rPr dirty="0" sz="1800" spc="125">
                <a:latin typeface="Calibri"/>
                <a:cs typeface="Calibri"/>
              </a:rPr>
              <a:t> </a:t>
            </a:r>
            <a:r>
              <a:rPr dirty="0" sz="1800" spc="-10" b="1">
                <a:latin typeface="Calibri"/>
                <a:cs typeface="Calibri"/>
              </a:rPr>
              <a:t>closed</a:t>
            </a:r>
            <a:r>
              <a:rPr dirty="0" sz="1800" spc="125" b="1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under</a:t>
            </a:r>
            <a:r>
              <a:rPr dirty="0" sz="1800" spc="12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operation</a:t>
            </a:r>
            <a:r>
              <a:rPr dirty="0" sz="1800" spc="125">
                <a:latin typeface="Calibri"/>
                <a:cs typeface="Calibri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f</a:t>
            </a:r>
            <a:r>
              <a:rPr dirty="0" sz="1800" spc="85" i="1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Calibri"/>
                <a:cs typeface="Calibri"/>
              </a:rPr>
              <a:t>if</a:t>
            </a:r>
            <a:r>
              <a:rPr dirty="0" sz="1800" spc="12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applying</a:t>
            </a:r>
            <a:r>
              <a:rPr dirty="0" sz="1800" spc="135">
                <a:latin typeface="Calibri"/>
                <a:cs typeface="Calibri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f</a:t>
            </a:r>
            <a:r>
              <a:rPr dirty="0" sz="1800" spc="90" i="1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Calibri"/>
                <a:cs typeface="Calibri"/>
              </a:rPr>
              <a:t>to</a:t>
            </a:r>
            <a:r>
              <a:rPr dirty="0" sz="1800" spc="114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members</a:t>
            </a:r>
            <a:r>
              <a:rPr dirty="0" sz="1800" spc="13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of</a:t>
            </a:r>
            <a:r>
              <a:rPr dirty="0" sz="1800" spc="120">
                <a:latin typeface="Calibri"/>
                <a:cs typeface="Calibri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800" spc="-15">
                <a:latin typeface="Calibri"/>
                <a:cs typeface="Calibri"/>
              </a:rPr>
              <a:t>always</a:t>
            </a:r>
            <a:r>
              <a:rPr dirty="0" sz="1800" spc="-10">
                <a:latin typeface="Calibri"/>
                <a:cs typeface="Calibri"/>
              </a:rPr>
              <a:t> returns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object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still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in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S.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800" spc="-10">
                <a:latin typeface="Calibri"/>
                <a:cs typeface="Calibri"/>
              </a:rPr>
              <a:t>Regular</a:t>
            </a:r>
            <a:r>
              <a:rPr dirty="0" sz="1800" spc="40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languages</a:t>
            </a:r>
            <a:r>
              <a:rPr dirty="0" sz="1800" spc="42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are</a:t>
            </a:r>
            <a:r>
              <a:rPr dirty="0" sz="1800" spc="40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indeed</a:t>
            </a:r>
            <a:r>
              <a:rPr dirty="0" sz="1800" spc="42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closed</a:t>
            </a:r>
            <a:r>
              <a:rPr dirty="0" sz="1800" spc="40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under</a:t>
            </a:r>
            <a:r>
              <a:rPr dirty="0" sz="1800" spc="4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40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regular</a:t>
            </a:r>
            <a:r>
              <a:rPr dirty="0" sz="1800" spc="41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operations</a:t>
            </a:r>
            <a:r>
              <a:rPr dirty="0" sz="1800" spc="4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(e.g.  </a:t>
            </a:r>
            <a:r>
              <a:rPr dirty="0" sz="1800" spc="-5">
                <a:latin typeface="Calibri"/>
                <a:cs typeface="Calibri"/>
              </a:rPr>
              <a:t>union,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800" spc="-10">
                <a:latin typeface="Calibri"/>
                <a:cs typeface="Calibri"/>
              </a:rPr>
              <a:t>concatenation, </a:t>
            </a:r>
            <a:r>
              <a:rPr dirty="0" sz="1800" spc="-15">
                <a:latin typeface="Calibri"/>
                <a:cs typeface="Calibri"/>
              </a:rPr>
              <a:t>star </a:t>
            </a:r>
            <a:r>
              <a:rPr dirty="0" sz="1800">
                <a:latin typeface="Calibri"/>
                <a:cs typeface="Calibri"/>
              </a:rPr>
              <a:t>…)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74598" y="881634"/>
            <a:ext cx="1078230" cy="33083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5">
                <a:solidFill>
                  <a:srgbClr val="000044"/>
                </a:solidFill>
              </a:rPr>
              <a:t>Definition</a:t>
            </a:r>
            <a:endParaRPr sz="20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74346" y="1347814"/>
            <a:ext cx="1942426" cy="61925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693961" y="1384606"/>
            <a:ext cx="396726" cy="34182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897275" y="2427235"/>
            <a:ext cx="566154" cy="250540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6801035" y="2070304"/>
            <a:ext cx="2306955" cy="621030"/>
            <a:chOff x="6801035" y="2070304"/>
            <a:chExt cx="2306955" cy="621030"/>
          </a:xfrm>
        </p:grpSpPr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801035" y="2070304"/>
              <a:ext cx="1186305" cy="610952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011265" y="2079932"/>
              <a:ext cx="1096606" cy="611310"/>
            </a:xfrm>
            <a:prstGeom prst="rect">
              <a:avLst/>
            </a:prstGeom>
          </p:spPr>
        </p:pic>
      </p:grpSp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437846" y="3499121"/>
            <a:ext cx="1653929" cy="397422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318457" y="4304167"/>
            <a:ext cx="568205" cy="34693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161882" y="3465922"/>
            <a:ext cx="2719338" cy="368524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7969971" y="3553599"/>
            <a:ext cx="115096" cy="185420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8153744" y="3496994"/>
            <a:ext cx="198288" cy="331688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4366228" y="5256507"/>
            <a:ext cx="395072" cy="242633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4861189" y="5212840"/>
            <a:ext cx="2507538" cy="318999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7447991" y="5215085"/>
            <a:ext cx="231089" cy="287909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4388070" y="4387875"/>
            <a:ext cx="184547" cy="292100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4671019" y="4379012"/>
            <a:ext cx="469797" cy="294646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5804196" y="4474537"/>
            <a:ext cx="168283" cy="177800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6523783" y="4495712"/>
            <a:ext cx="171687" cy="167148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2467071" y="4568906"/>
            <a:ext cx="583807" cy="250319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3258803" y="4512711"/>
            <a:ext cx="486228" cy="268015"/>
          </a:xfrm>
          <a:prstGeom prst="rect">
            <a:avLst/>
          </a:prstGeom>
        </p:spPr>
      </p:pic>
      <p:sp>
        <p:nvSpPr>
          <p:cNvPr id="24" name="object 24"/>
          <p:cNvSpPr/>
          <p:nvPr/>
        </p:nvSpPr>
        <p:spPr>
          <a:xfrm>
            <a:off x="3977962" y="4715831"/>
            <a:ext cx="54610" cy="74930"/>
          </a:xfrm>
          <a:custGeom>
            <a:avLst/>
            <a:gdLst/>
            <a:ahLst/>
            <a:cxnLst/>
            <a:rect l="l" t="t" r="r" b="b"/>
            <a:pathLst>
              <a:path w="54610" h="74929">
                <a:moveTo>
                  <a:pt x="18689" y="49869"/>
                </a:moveTo>
                <a:lnTo>
                  <a:pt x="7313" y="60672"/>
                </a:lnTo>
                <a:lnTo>
                  <a:pt x="0" y="68179"/>
                </a:lnTo>
                <a:lnTo>
                  <a:pt x="38" y="71144"/>
                </a:lnTo>
                <a:lnTo>
                  <a:pt x="3031" y="74060"/>
                </a:lnTo>
                <a:lnTo>
                  <a:pt x="4660" y="74514"/>
                </a:lnTo>
                <a:lnTo>
                  <a:pt x="6212" y="74155"/>
                </a:lnTo>
                <a:lnTo>
                  <a:pt x="12403" y="72129"/>
                </a:lnTo>
                <a:lnTo>
                  <a:pt x="18280" y="69189"/>
                </a:lnTo>
                <a:lnTo>
                  <a:pt x="23833" y="65627"/>
                </a:lnTo>
                <a:lnTo>
                  <a:pt x="25753" y="64197"/>
                </a:lnTo>
                <a:lnTo>
                  <a:pt x="21362" y="63870"/>
                </a:lnTo>
                <a:lnTo>
                  <a:pt x="15523" y="58004"/>
                </a:lnTo>
                <a:lnTo>
                  <a:pt x="15534" y="53008"/>
                </a:lnTo>
                <a:lnTo>
                  <a:pt x="18689" y="49869"/>
                </a:lnTo>
                <a:close/>
              </a:path>
              <a:path w="54610" h="74929">
                <a:moveTo>
                  <a:pt x="1803" y="66328"/>
                </a:moveTo>
                <a:close/>
              </a:path>
              <a:path w="54610" h="74929">
                <a:moveTo>
                  <a:pt x="22753" y="46629"/>
                </a:moveTo>
                <a:lnTo>
                  <a:pt x="18945" y="49626"/>
                </a:lnTo>
                <a:lnTo>
                  <a:pt x="15534" y="53008"/>
                </a:lnTo>
                <a:lnTo>
                  <a:pt x="15523" y="58004"/>
                </a:lnTo>
                <a:lnTo>
                  <a:pt x="21362" y="63870"/>
                </a:lnTo>
                <a:lnTo>
                  <a:pt x="25747" y="64197"/>
                </a:lnTo>
                <a:lnTo>
                  <a:pt x="29053" y="61737"/>
                </a:lnTo>
                <a:lnTo>
                  <a:pt x="32484" y="59049"/>
                </a:lnTo>
                <a:lnTo>
                  <a:pt x="33087" y="54091"/>
                </a:lnTo>
                <a:lnTo>
                  <a:pt x="28491" y="48226"/>
                </a:lnTo>
                <a:lnTo>
                  <a:pt x="27197" y="47353"/>
                </a:lnTo>
                <a:lnTo>
                  <a:pt x="27160" y="47164"/>
                </a:lnTo>
                <a:lnTo>
                  <a:pt x="22753" y="46629"/>
                </a:lnTo>
                <a:close/>
              </a:path>
              <a:path w="54610" h="74929">
                <a:moveTo>
                  <a:pt x="28491" y="48226"/>
                </a:moveTo>
                <a:lnTo>
                  <a:pt x="33087" y="54091"/>
                </a:lnTo>
                <a:lnTo>
                  <a:pt x="32484" y="59049"/>
                </a:lnTo>
                <a:lnTo>
                  <a:pt x="28890" y="61859"/>
                </a:lnTo>
                <a:lnTo>
                  <a:pt x="34188" y="57925"/>
                </a:lnTo>
                <a:lnTo>
                  <a:pt x="39100" y="53427"/>
                </a:lnTo>
                <a:lnTo>
                  <a:pt x="39682" y="52694"/>
                </a:lnTo>
                <a:lnTo>
                  <a:pt x="35121" y="52694"/>
                </a:lnTo>
                <a:lnTo>
                  <a:pt x="28491" y="48226"/>
                </a:lnTo>
                <a:close/>
              </a:path>
              <a:path w="54610" h="74929">
                <a:moveTo>
                  <a:pt x="33538" y="33204"/>
                </a:moveTo>
                <a:lnTo>
                  <a:pt x="32331" y="33342"/>
                </a:lnTo>
                <a:lnTo>
                  <a:pt x="28995" y="37558"/>
                </a:lnTo>
                <a:lnTo>
                  <a:pt x="26120" y="41824"/>
                </a:lnTo>
                <a:lnTo>
                  <a:pt x="27160" y="47164"/>
                </a:lnTo>
                <a:lnTo>
                  <a:pt x="27712" y="47231"/>
                </a:lnTo>
                <a:lnTo>
                  <a:pt x="28491" y="48226"/>
                </a:lnTo>
                <a:lnTo>
                  <a:pt x="35121" y="52694"/>
                </a:lnTo>
                <a:lnTo>
                  <a:pt x="40321" y="51890"/>
                </a:lnTo>
                <a:lnTo>
                  <a:pt x="43208" y="48254"/>
                </a:lnTo>
                <a:lnTo>
                  <a:pt x="46263" y="44406"/>
                </a:lnTo>
                <a:lnTo>
                  <a:pt x="45925" y="41456"/>
                </a:lnTo>
                <a:lnTo>
                  <a:pt x="44188" y="41456"/>
                </a:lnTo>
                <a:lnTo>
                  <a:pt x="34969" y="37147"/>
                </a:lnTo>
                <a:lnTo>
                  <a:pt x="33538" y="33204"/>
                </a:lnTo>
                <a:close/>
              </a:path>
              <a:path w="54610" h="74929">
                <a:moveTo>
                  <a:pt x="43209" y="48254"/>
                </a:moveTo>
                <a:lnTo>
                  <a:pt x="40321" y="51890"/>
                </a:lnTo>
                <a:lnTo>
                  <a:pt x="35121" y="52694"/>
                </a:lnTo>
                <a:lnTo>
                  <a:pt x="39682" y="52694"/>
                </a:lnTo>
                <a:lnTo>
                  <a:pt x="43209" y="48254"/>
                </a:lnTo>
                <a:close/>
              </a:path>
              <a:path w="54610" h="74929">
                <a:moveTo>
                  <a:pt x="26120" y="41825"/>
                </a:moveTo>
                <a:lnTo>
                  <a:pt x="25895" y="42158"/>
                </a:lnTo>
                <a:lnTo>
                  <a:pt x="22386" y="46189"/>
                </a:lnTo>
                <a:lnTo>
                  <a:pt x="18689" y="49869"/>
                </a:lnTo>
                <a:lnTo>
                  <a:pt x="18945" y="49626"/>
                </a:lnTo>
                <a:lnTo>
                  <a:pt x="22753" y="46629"/>
                </a:lnTo>
                <a:lnTo>
                  <a:pt x="27056" y="46629"/>
                </a:lnTo>
                <a:lnTo>
                  <a:pt x="26120" y="41825"/>
                </a:lnTo>
                <a:close/>
              </a:path>
              <a:path w="54610" h="74929">
                <a:moveTo>
                  <a:pt x="49671" y="39466"/>
                </a:moveTo>
                <a:lnTo>
                  <a:pt x="45856" y="40851"/>
                </a:lnTo>
                <a:lnTo>
                  <a:pt x="46263" y="44406"/>
                </a:lnTo>
                <a:lnTo>
                  <a:pt x="43207" y="48254"/>
                </a:lnTo>
                <a:lnTo>
                  <a:pt x="46508" y="44098"/>
                </a:lnTo>
                <a:lnTo>
                  <a:pt x="49573" y="39677"/>
                </a:lnTo>
                <a:lnTo>
                  <a:pt x="49671" y="39466"/>
                </a:lnTo>
                <a:close/>
              </a:path>
              <a:path w="54610" h="74929">
                <a:moveTo>
                  <a:pt x="27160" y="47164"/>
                </a:moveTo>
                <a:lnTo>
                  <a:pt x="27197" y="47353"/>
                </a:lnTo>
                <a:lnTo>
                  <a:pt x="28491" y="48226"/>
                </a:lnTo>
                <a:lnTo>
                  <a:pt x="27712" y="47231"/>
                </a:lnTo>
                <a:lnTo>
                  <a:pt x="27160" y="47164"/>
                </a:lnTo>
                <a:close/>
              </a:path>
              <a:path w="54610" h="74929">
                <a:moveTo>
                  <a:pt x="27056" y="46629"/>
                </a:moveTo>
                <a:lnTo>
                  <a:pt x="22753" y="46629"/>
                </a:lnTo>
                <a:lnTo>
                  <a:pt x="27160" y="47164"/>
                </a:lnTo>
                <a:lnTo>
                  <a:pt x="27056" y="46629"/>
                </a:lnTo>
                <a:close/>
              </a:path>
              <a:path w="54610" h="74929">
                <a:moveTo>
                  <a:pt x="36161" y="24856"/>
                </a:moveTo>
                <a:lnTo>
                  <a:pt x="33383" y="30798"/>
                </a:lnTo>
                <a:lnTo>
                  <a:pt x="31172" y="34328"/>
                </a:lnTo>
                <a:lnTo>
                  <a:pt x="26120" y="41825"/>
                </a:lnTo>
                <a:lnTo>
                  <a:pt x="28995" y="37558"/>
                </a:lnTo>
                <a:lnTo>
                  <a:pt x="32331" y="33342"/>
                </a:lnTo>
                <a:lnTo>
                  <a:pt x="33538" y="33204"/>
                </a:lnTo>
                <a:lnTo>
                  <a:pt x="32979" y="31664"/>
                </a:lnTo>
                <a:lnTo>
                  <a:pt x="36161" y="24856"/>
                </a:lnTo>
                <a:close/>
              </a:path>
              <a:path w="54610" h="74929">
                <a:moveTo>
                  <a:pt x="37927" y="32701"/>
                </a:moveTo>
                <a:lnTo>
                  <a:pt x="33538" y="33204"/>
                </a:lnTo>
                <a:lnTo>
                  <a:pt x="34969" y="37147"/>
                </a:lnTo>
                <a:lnTo>
                  <a:pt x="44188" y="41456"/>
                </a:lnTo>
                <a:lnTo>
                  <a:pt x="45856" y="40851"/>
                </a:lnTo>
                <a:lnTo>
                  <a:pt x="45622" y="38811"/>
                </a:lnTo>
                <a:lnTo>
                  <a:pt x="37927" y="32701"/>
                </a:lnTo>
                <a:close/>
              </a:path>
              <a:path w="54610" h="74929">
                <a:moveTo>
                  <a:pt x="45856" y="40851"/>
                </a:moveTo>
                <a:lnTo>
                  <a:pt x="44188" y="41456"/>
                </a:lnTo>
                <a:lnTo>
                  <a:pt x="45925" y="41456"/>
                </a:lnTo>
                <a:lnTo>
                  <a:pt x="45856" y="40851"/>
                </a:lnTo>
                <a:close/>
              </a:path>
              <a:path w="54610" h="74929">
                <a:moveTo>
                  <a:pt x="52443" y="32701"/>
                </a:moveTo>
                <a:lnTo>
                  <a:pt x="37927" y="32701"/>
                </a:lnTo>
                <a:lnTo>
                  <a:pt x="45622" y="38811"/>
                </a:lnTo>
                <a:lnTo>
                  <a:pt x="45856" y="40851"/>
                </a:lnTo>
                <a:lnTo>
                  <a:pt x="49671" y="39466"/>
                </a:lnTo>
                <a:lnTo>
                  <a:pt x="51826" y="34857"/>
                </a:lnTo>
                <a:lnTo>
                  <a:pt x="52443" y="32701"/>
                </a:lnTo>
                <a:close/>
              </a:path>
              <a:path w="54610" h="74929">
                <a:moveTo>
                  <a:pt x="53514" y="28962"/>
                </a:moveTo>
                <a:lnTo>
                  <a:pt x="51826" y="34857"/>
                </a:lnTo>
                <a:lnTo>
                  <a:pt x="50878" y="36886"/>
                </a:lnTo>
                <a:lnTo>
                  <a:pt x="53981" y="30248"/>
                </a:lnTo>
                <a:lnTo>
                  <a:pt x="53514" y="28962"/>
                </a:lnTo>
                <a:close/>
              </a:path>
              <a:path w="54610" h="74929">
                <a:moveTo>
                  <a:pt x="42772" y="20455"/>
                </a:moveTo>
                <a:lnTo>
                  <a:pt x="37289" y="22444"/>
                </a:lnTo>
                <a:lnTo>
                  <a:pt x="32979" y="31664"/>
                </a:lnTo>
                <a:lnTo>
                  <a:pt x="33538" y="33204"/>
                </a:lnTo>
                <a:lnTo>
                  <a:pt x="37927" y="32701"/>
                </a:lnTo>
                <a:lnTo>
                  <a:pt x="52443" y="32701"/>
                </a:lnTo>
                <a:lnTo>
                  <a:pt x="53514" y="28962"/>
                </a:lnTo>
                <a:lnTo>
                  <a:pt x="51991" y="24765"/>
                </a:lnTo>
                <a:lnTo>
                  <a:pt x="42772" y="20455"/>
                </a:lnTo>
                <a:close/>
              </a:path>
              <a:path w="54610" h="74929">
                <a:moveTo>
                  <a:pt x="53993" y="20455"/>
                </a:moveTo>
                <a:lnTo>
                  <a:pt x="42772" y="20455"/>
                </a:lnTo>
                <a:lnTo>
                  <a:pt x="51991" y="24765"/>
                </a:lnTo>
                <a:lnTo>
                  <a:pt x="53514" y="28962"/>
                </a:lnTo>
                <a:lnTo>
                  <a:pt x="53897" y="27625"/>
                </a:lnTo>
                <a:lnTo>
                  <a:pt x="53993" y="20455"/>
                </a:lnTo>
                <a:close/>
              </a:path>
              <a:path w="54610" h="74929">
                <a:moveTo>
                  <a:pt x="45673" y="0"/>
                </a:moveTo>
                <a:lnTo>
                  <a:pt x="39570" y="2075"/>
                </a:lnTo>
                <a:lnTo>
                  <a:pt x="37778" y="4579"/>
                </a:lnTo>
                <a:lnTo>
                  <a:pt x="37754" y="12483"/>
                </a:lnTo>
                <a:lnTo>
                  <a:pt x="37632" y="15847"/>
                </a:lnTo>
                <a:lnTo>
                  <a:pt x="36638" y="22444"/>
                </a:lnTo>
                <a:lnTo>
                  <a:pt x="36161" y="24856"/>
                </a:lnTo>
                <a:lnTo>
                  <a:pt x="37289" y="22444"/>
                </a:lnTo>
                <a:lnTo>
                  <a:pt x="42772" y="20455"/>
                </a:lnTo>
                <a:lnTo>
                  <a:pt x="53993" y="20455"/>
                </a:lnTo>
                <a:lnTo>
                  <a:pt x="53998" y="20051"/>
                </a:lnTo>
                <a:lnTo>
                  <a:pt x="52701" y="12483"/>
                </a:lnTo>
                <a:lnTo>
                  <a:pt x="50573" y="5273"/>
                </a:lnTo>
                <a:lnTo>
                  <a:pt x="49405" y="1837"/>
                </a:lnTo>
                <a:lnTo>
                  <a:pt x="4567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5" name="object 25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5323081" y="4521368"/>
            <a:ext cx="282480" cy="71328"/>
          </a:xfrm>
          <a:prstGeom prst="rect">
            <a:avLst/>
          </a:prstGeom>
        </p:spPr>
      </p:pic>
      <p:sp>
        <p:nvSpPr>
          <p:cNvPr id="26" name="object 26"/>
          <p:cNvSpPr/>
          <p:nvPr/>
        </p:nvSpPr>
        <p:spPr>
          <a:xfrm>
            <a:off x="6212749" y="4689971"/>
            <a:ext cx="52069" cy="79375"/>
          </a:xfrm>
          <a:custGeom>
            <a:avLst/>
            <a:gdLst/>
            <a:ahLst/>
            <a:cxnLst/>
            <a:rect l="l" t="t" r="r" b="b"/>
            <a:pathLst>
              <a:path w="52070" h="79375">
                <a:moveTo>
                  <a:pt x="17815" y="47635"/>
                </a:moveTo>
                <a:lnTo>
                  <a:pt x="0" y="72965"/>
                </a:lnTo>
                <a:lnTo>
                  <a:pt x="938" y="76450"/>
                </a:lnTo>
                <a:lnTo>
                  <a:pt x="5190" y="78896"/>
                </a:lnTo>
                <a:lnTo>
                  <a:pt x="7031" y="79020"/>
                </a:lnTo>
                <a:lnTo>
                  <a:pt x="12813" y="76666"/>
                </a:lnTo>
                <a:lnTo>
                  <a:pt x="16526" y="73964"/>
                </a:lnTo>
                <a:lnTo>
                  <a:pt x="24260" y="67341"/>
                </a:lnTo>
                <a:lnTo>
                  <a:pt x="28262" y="63011"/>
                </a:lnTo>
                <a:lnTo>
                  <a:pt x="23196" y="63011"/>
                </a:lnTo>
                <a:lnTo>
                  <a:pt x="15543" y="56936"/>
                </a:lnTo>
                <a:lnTo>
                  <a:pt x="14895" y="51314"/>
                </a:lnTo>
                <a:lnTo>
                  <a:pt x="17815" y="47635"/>
                </a:lnTo>
                <a:close/>
              </a:path>
              <a:path w="52070" h="79375">
                <a:moveTo>
                  <a:pt x="26904" y="42976"/>
                </a:moveTo>
                <a:lnTo>
                  <a:pt x="21267" y="43486"/>
                </a:lnTo>
                <a:lnTo>
                  <a:pt x="17995" y="47409"/>
                </a:lnTo>
                <a:lnTo>
                  <a:pt x="14895" y="51314"/>
                </a:lnTo>
                <a:lnTo>
                  <a:pt x="15543" y="56936"/>
                </a:lnTo>
                <a:lnTo>
                  <a:pt x="23196" y="63011"/>
                </a:lnTo>
                <a:lnTo>
                  <a:pt x="28684" y="62463"/>
                </a:lnTo>
                <a:lnTo>
                  <a:pt x="31843" y="58718"/>
                </a:lnTo>
                <a:lnTo>
                  <a:pt x="34996" y="54940"/>
                </a:lnTo>
                <a:lnTo>
                  <a:pt x="34486" y="49302"/>
                </a:lnTo>
                <a:lnTo>
                  <a:pt x="26904" y="42976"/>
                </a:lnTo>
                <a:close/>
              </a:path>
              <a:path w="52070" h="79375">
                <a:moveTo>
                  <a:pt x="31843" y="58718"/>
                </a:moveTo>
                <a:lnTo>
                  <a:pt x="28684" y="62463"/>
                </a:lnTo>
                <a:lnTo>
                  <a:pt x="23196" y="63011"/>
                </a:lnTo>
                <a:lnTo>
                  <a:pt x="28262" y="63011"/>
                </a:lnTo>
                <a:lnTo>
                  <a:pt x="31843" y="58718"/>
                </a:lnTo>
                <a:close/>
              </a:path>
              <a:path w="52070" h="79375">
                <a:moveTo>
                  <a:pt x="30006" y="42976"/>
                </a:moveTo>
                <a:lnTo>
                  <a:pt x="26904" y="42976"/>
                </a:lnTo>
                <a:lnTo>
                  <a:pt x="34486" y="49302"/>
                </a:lnTo>
                <a:lnTo>
                  <a:pt x="34996" y="54940"/>
                </a:lnTo>
                <a:lnTo>
                  <a:pt x="31843" y="58718"/>
                </a:lnTo>
                <a:lnTo>
                  <a:pt x="36540" y="53153"/>
                </a:lnTo>
                <a:lnTo>
                  <a:pt x="40987" y="47266"/>
                </a:lnTo>
                <a:lnTo>
                  <a:pt x="41338" y="46695"/>
                </a:lnTo>
                <a:lnTo>
                  <a:pt x="36741" y="46695"/>
                </a:lnTo>
                <a:lnTo>
                  <a:pt x="30006" y="42976"/>
                </a:lnTo>
                <a:close/>
              </a:path>
              <a:path w="52070" h="79375">
                <a:moveTo>
                  <a:pt x="26233" y="36125"/>
                </a:moveTo>
                <a:lnTo>
                  <a:pt x="25634" y="37208"/>
                </a:lnTo>
                <a:lnTo>
                  <a:pt x="21931" y="42449"/>
                </a:lnTo>
                <a:lnTo>
                  <a:pt x="17815" y="47635"/>
                </a:lnTo>
                <a:lnTo>
                  <a:pt x="21267" y="43486"/>
                </a:lnTo>
                <a:lnTo>
                  <a:pt x="26904" y="42976"/>
                </a:lnTo>
                <a:lnTo>
                  <a:pt x="30006" y="42976"/>
                </a:lnTo>
                <a:lnTo>
                  <a:pt x="27870" y="41796"/>
                </a:lnTo>
                <a:lnTo>
                  <a:pt x="26233" y="36125"/>
                </a:lnTo>
                <a:close/>
              </a:path>
              <a:path w="52070" h="79375">
                <a:moveTo>
                  <a:pt x="32101" y="26748"/>
                </a:moveTo>
                <a:lnTo>
                  <a:pt x="31626" y="26861"/>
                </a:lnTo>
                <a:lnTo>
                  <a:pt x="28722" y="31617"/>
                </a:lnTo>
                <a:lnTo>
                  <a:pt x="26233" y="36125"/>
                </a:lnTo>
                <a:lnTo>
                  <a:pt x="27870" y="41796"/>
                </a:lnTo>
                <a:lnTo>
                  <a:pt x="36741" y="46695"/>
                </a:lnTo>
                <a:lnTo>
                  <a:pt x="42226" y="45246"/>
                </a:lnTo>
                <a:lnTo>
                  <a:pt x="44832" y="40996"/>
                </a:lnTo>
                <a:lnTo>
                  <a:pt x="47522" y="36607"/>
                </a:lnTo>
                <a:lnTo>
                  <a:pt x="46478" y="32252"/>
                </a:lnTo>
                <a:lnTo>
                  <a:pt x="36033" y="31482"/>
                </a:lnTo>
                <a:lnTo>
                  <a:pt x="32089" y="26911"/>
                </a:lnTo>
                <a:lnTo>
                  <a:pt x="32101" y="26748"/>
                </a:lnTo>
                <a:close/>
              </a:path>
              <a:path w="52070" h="79375">
                <a:moveTo>
                  <a:pt x="44832" y="40996"/>
                </a:moveTo>
                <a:lnTo>
                  <a:pt x="42226" y="45246"/>
                </a:lnTo>
                <a:lnTo>
                  <a:pt x="36741" y="46695"/>
                </a:lnTo>
                <a:lnTo>
                  <a:pt x="41338" y="46695"/>
                </a:lnTo>
                <a:lnTo>
                  <a:pt x="44832" y="40996"/>
                </a:lnTo>
                <a:close/>
              </a:path>
              <a:path w="52070" h="79375">
                <a:moveTo>
                  <a:pt x="51373" y="24707"/>
                </a:moveTo>
                <a:lnTo>
                  <a:pt x="51107" y="28313"/>
                </a:lnTo>
                <a:lnTo>
                  <a:pt x="46536" y="32256"/>
                </a:lnTo>
                <a:lnTo>
                  <a:pt x="47523" y="36606"/>
                </a:lnTo>
                <a:lnTo>
                  <a:pt x="48160" y="35566"/>
                </a:lnTo>
                <a:lnTo>
                  <a:pt x="51020" y="29499"/>
                </a:lnTo>
                <a:lnTo>
                  <a:pt x="51373" y="24707"/>
                </a:lnTo>
                <a:close/>
              </a:path>
              <a:path w="52070" h="79375">
                <a:moveTo>
                  <a:pt x="32218" y="25160"/>
                </a:moveTo>
                <a:lnTo>
                  <a:pt x="30380" y="28614"/>
                </a:lnTo>
                <a:lnTo>
                  <a:pt x="26233" y="36125"/>
                </a:lnTo>
                <a:lnTo>
                  <a:pt x="28805" y="31482"/>
                </a:lnTo>
                <a:lnTo>
                  <a:pt x="31626" y="26861"/>
                </a:lnTo>
                <a:lnTo>
                  <a:pt x="32101" y="26748"/>
                </a:lnTo>
                <a:lnTo>
                  <a:pt x="32218" y="25160"/>
                </a:lnTo>
                <a:close/>
              </a:path>
              <a:path w="52070" h="79375">
                <a:moveTo>
                  <a:pt x="46478" y="32252"/>
                </a:moveTo>
                <a:close/>
              </a:path>
              <a:path w="52070" h="79375">
                <a:moveTo>
                  <a:pt x="51316" y="25485"/>
                </a:moveTo>
                <a:lnTo>
                  <a:pt x="37367" y="25485"/>
                </a:lnTo>
                <a:lnTo>
                  <a:pt x="46146" y="30867"/>
                </a:lnTo>
                <a:lnTo>
                  <a:pt x="46478" y="32252"/>
                </a:lnTo>
                <a:lnTo>
                  <a:pt x="51107" y="28313"/>
                </a:lnTo>
                <a:lnTo>
                  <a:pt x="51316" y="25485"/>
                </a:lnTo>
                <a:close/>
              </a:path>
              <a:path w="52070" h="79375">
                <a:moveTo>
                  <a:pt x="37367" y="25485"/>
                </a:moveTo>
                <a:lnTo>
                  <a:pt x="32101" y="26748"/>
                </a:lnTo>
                <a:lnTo>
                  <a:pt x="32089" y="26911"/>
                </a:lnTo>
                <a:lnTo>
                  <a:pt x="36033" y="31482"/>
                </a:lnTo>
                <a:lnTo>
                  <a:pt x="46478" y="32252"/>
                </a:lnTo>
                <a:lnTo>
                  <a:pt x="46146" y="30867"/>
                </a:lnTo>
                <a:lnTo>
                  <a:pt x="37367" y="25485"/>
                </a:lnTo>
                <a:close/>
              </a:path>
              <a:path w="52070" h="79375">
                <a:moveTo>
                  <a:pt x="32845" y="16659"/>
                </a:moveTo>
                <a:lnTo>
                  <a:pt x="32101" y="26748"/>
                </a:lnTo>
                <a:lnTo>
                  <a:pt x="37367" y="25485"/>
                </a:lnTo>
                <a:lnTo>
                  <a:pt x="51316" y="25485"/>
                </a:lnTo>
                <a:lnTo>
                  <a:pt x="51521" y="22693"/>
                </a:lnTo>
                <a:lnTo>
                  <a:pt x="40139" y="22693"/>
                </a:lnTo>
                <a:lnTo>
                  <a:pt x="34687" y="20671"/>
                </a:lnTo>
                <a:lnTo>
                  <a:pt x="32845" y="16659"/>
                </a:lnTo>
                <a:close/>
              </a:path>
              <a:path w="52070" h="79375">
                <a:moveTo>
                  <a:pt x="32415" y="16049"/>
                </a:moveTo>
                <a:lnTo>
                  <a:pt x="32549" y="20671"/>
                </a:lnTo>
                <a:lnTo>
                  <a:pt x="32218" y="25160"/>
                </a:lnTo>
                <a:lnTo>
                  <a:pt x="32767" y="17720"/>
                </a:lnTo>
                <a:lnTo>
                  <a:pt x="32656" y="16248"/>
                </a:lnTo>
                <a:lnTo>
                  <a:pt x="32588" y="16055"/>
                </a:lnTo>
                <a:lnTo>
                  <a:pt x="32415" y="16049"/>
                </a:lnTo>
                <a:close/>
              </a:path>
              <a:path w="52070" h="79375">
                <a:moveTo>
                  <a:pt x="37434" y="12465"/>
                </a:moveTo>
                <a:lnTo>
                  <a:pt x="33049" y="16248"/>
                </a:lnTo>
                <a:lnTo>
                  <a:pt x="32925" y="16832"/>
                </a:lnTo>
                <a:lnTo>
                  <a:pt x="34687" y="20671"/>
                </a:lnTo>
                <a:lnTo>
                  <a:pt x="40139" y="22693"/>
                </a:lnTo>
                <a:lnTo>
                  <a:pt x="49193" y="18538"/>
                </a:lnTo>
                <a:lnTo>
                  <a:pt x="50244" y="15912"/>
                </a:lnTo>
                <a:lnTo>
                  <a:pt x="47937" y="13238"/>
                </a:lnTo>
                <a:lnTo>
                  <a:pt x="37434" y="12465"/>
                </a:lnTo>
                <a:close/>
              </a:path>
              <a:path w="52070" h="79375">
                <a:moveTo>
                  <a:pt x="50244" y="15912"/>
                </a:moveTo>
                <a:lnTo>
                  <a:pt x="49193" y="18538"/>
                </a:lnTo>
                <a:lnTo>
                  <a:pt x="40139" y="22693"/>
                </a:lnTo>
                <a:lnTo>
                  <a:pt x="51521" y="22693"/>
                </a:lnTo>
                <a:lnTo>
                  <a:pt x="51772" y="19278"/>
                </a:lnTo>
                <a:lnTo>
                  <a:pt x="51804" y="17720"/>
                </a:lnTo>
                <a:lnTo>
                  <a:pt x="50244" y="15912"/>
                </a:lnTo>
                <a:close/>
              </a:path>
              <a:path w="52070" h="79375">
                <a:moveTo>
                  <a:pt x="49410" y="8732"/>
                </a:moveTo>
                <a:lnTo>
                  <a:pt x="51259" y="13374"/>
                </a:lnTo>
                <a:lnTo>
                  <a:pt x="50459" y="15374"/>
                </a:lnTo>
                <a:lnTo>
                  <a:pt x="50338" y="16021"/>
                </a:lnTo>
                <a:lnTo>
                  <a:pt x="51804" y="17720"/>
                </a:lnTo>
                <a:lnTo>
                  <a:pt x="51296" y="13176"/>
                </a:lnTo>
                <a:lnTo>
                  <a:pt x="49410" y="8732"/>
                </a:lnTo>
                <a:close/>
              </a:path>
              <a:path w="52070" h="79375">
                <a:moveTo>
                  <a:pt x="41998" y="1795"/>
                </a:moveTo>
                <a:lnTo>
                  <a:pt x="33152" y="5551"/>
                </a:lnTo>
                <a:lnTo>
                  <a:pt x="30896" y="10110"/>
                </a:lnTo>
                <a:lnTo>
                  <a:pt x="32021" y="14507"/>
                </a:lnTo>
                <a:lnTo>
                  <a:pt x="32415" y="16049"/>
                </a:lnTo>
                <a:lnTo>
                  <a:pt x="32588" y="16055"/>
                </a:lnTo>
                <a:lnTo>
                  <a:pt x="32845" y="16659"/>
                </a:lnTo>
                <a:lnTo>
                  <a:pt x="32863" y="16408"/>
                </a:lnTo>
                <a:lnTo>
                  <a:pt x="37434" y="12465"/>
                </a:lnTo>
                <a:lnTo>
                  <a:pt x="50897" y="12465"/>
                </a:lnTo>
                <a:lnTo>
                  <a:pt x="49410" y="8732"/>
                </a:lnTo>
                <a:lnTo>
                  <a:pt x="47390" y="3973"/>
                </a:lnTo>
                <a:lnTo>
                  <a:pt x="41998" y="1795"/>
                </a:lnTo>
                <a:close/>
              </a:path>
              <a:path w="52070" h="79375">
                <a:moveTo>
                  <a:pt x="32765" y="0"/>
                </a:moveTo>
                <a:lnTo>
                  <a:pt x="28794" y="1706"/>
                </a:lnTo>
                <a:lnTo>
                  <a:pt x="22082" y="5725"/>
                </a:lnTo>
                <a:lnTo>
                  <a:pt x="21045" y="9857"/>
                </a:lnTo>
                <a:lnTo>
                  <a:pt x="24347" y="15374"/>
                </a:lnTo>
                <a:lnTo>
                  <a:pt x="27004" y="16638"/>
                </a:lnTo>
                <a:lnTo>
                  <a:pt x="30648" y="16109"/>
                </a:lnTo>
                <a:lnTo>
                  <a:pt x="31617" y="16021"/>
                </a:lnTo>
                <a:lnTo>
                  <a:pt x="32408" y="16021"/>
                </a:lnTo>
                <a:lnTo>
                  <a:pt x="32020" y="14507"/>
                </a:lnTo>
                <a:lnTo>
                  <a:pt x="30896" y="10110"/>
                </a:lnTo>
                <a:lnTo>
                  <a:pt x="33152" y="5551"/>
                </a:lnTo>
                <a:lnTo>
                  <a:pt x="41998" y="1795"/>
                </a:lnTo>
                <a:lnTo>
                  <a:pt x="44821" y="1795"/>
                </a:lnTo>
                <a:lnTo>
                  <a:pt x="42550" y="148"/>
                </a:lnTo>
                <a:lnTo>
                  <a:pt x="32765" y="0"/>
                </a:lnTo>
                <a:close/>
              </a:path>
              <a:path w="52070" h="79375">
                <a:moveTo>
                  <a:pt x="32408" y="16021"/>
                </a:moveTo>
                <a:lnTo>
                  <a:pt x="31617" y="16021"/>
                </a:lnTo>
                <a:lnTo>
                  <a:pt x="32415" y="16049"/>
                </a:lnTo>
                <a:close/>
              </a:path>
              <a:path w="52070" h="79375">
                <a:moveTo>
                  <a:pt x="50897" y="12465"/>
                </a:moveTo>
                <a:lnTo>
                  <a:pt x="37434" y="12465"/>
                </a:lnTo>
                <a:lnTo>
                  <a:pt x="47937" y="13238"/>
                </a:lnTo>
                <a:lnTo>
                  <a:pt x="50244" y="15912"/>
                </a:lnTo>
                <a:lnTo>
                  <a:pt x="51259" y="13374"/>
                </a:lnTo>
                <a:lnTo>
                  <a:pt x="50897" y="12465"/>
                </a:lnTo>
                <a:close/>
              </a:path>
              <a:path w="52070" h="79375">
                <a:moveTo>
                  <a:pt x="44821" y="1795"/>
                </a:moveTo>
                <a:lnTo>
                  <a:pt x="41998" y="1795"/>
                </a:lnTo>
                <a:lnTo>
                  <a:pt x="47390" y="3973"/>
                </a:lnTo>
                <a:lnTo>
                  <a:pt x="49410" y="8732"/>
                </a:lnTo>
                <a:lnTo>
                  <a:pt x="47387" y="3656"/>
                </a:lnTo>
                <a:lnTo>
                  <a:pt x="44821" y="17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7" name="object 27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6821589" y="4472030"/>
            <a:ext cx="215353" cy="215900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7141585" y="4455093"/>
            <a:ext cx="194245" cy="280669"/>
          </a:xfrm>
          <a:prstGeom prst="rect">
            <a:avLst/>
          </a:prstGeom>
        </p:spPr>
      </p:pic>
      <p:sp>
        <p:nvSpPr>
          <p:cNvPr id="29" name="object 29"/>
          <p:cNvSpPr/>
          <p:nvPr/>
        </p:nvSpPr>
        <p:spPr>
          <a:xfrm>
            <a:off x="3005690" y="5110209"/>
            <a:ext cx="1372235" cy="0"/>
          </a:xfrm>
          <a:custGeom>
            <a:avLst/>
            <a:gdLst/>
            <a:ahLst/>
            <a:cxnLst/>
            <a:rect l="l" t="t" r="r" b="b"/>
            <a:pathLst>
              <a:path w="1372235" h="0">
                <a:moveTo>
                  <a:pt x="0" y="0"/>
                </a:moveTo>
                <a:lnTo>
                  <a:pt x="1372147" y="0"/>
                </a:lnTo>
              </a:path>
            </a:pathLst>
          </a:custGeom>
          <a:ln w="14400">
            <a:solidFill>
              <a:srgbClr val="D2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749156" y="2960619"/>
            <a:ext cx="6641465" cy="0"/>
          </a:xfrm>
          <a:custGeom>
            <a:avLst/>
            <a:gdLst/>
            <a:ahLst/>
            <a:cxnLst/>
            <a:rect l="l" t="t" r="r" b="b"/>
            <a:pathLst>
              <a:path w="6641465" h="0">
                <a:moveTo>
                  <a:pt x="0" y="0"/>
                </a:moveTo>
                <a:lnTo>
                  <a:pt x="6640920" y="0"/>
                </a:lnTo>
              </a:path>
            </a:pathLst>
          </a:custGeom>
          <a:ln w="14400">
            <a:solidFill>
              <a:srgbClr val="D2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7931" y="1428115"/>
            <a:ext cx="922655" cy="33083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solidFill>
                  <a:srgbClr val="000044"/>
                </a:solidFill>
              </a:rPr>
              <a:t>E</a:t>
            </a:r>
            <a:r>
              <a:rPr dirty="0" sz="2000" spc="-40">
                <a:solidFill>
                  <a:srgbClr val="000044"/>
                </a:solidFill>
              </a:rPr>
              <a:t>x</a:t>
            </a:r>
            <a:r>
              <a:rPr dirty="0" sz="2000">
                <a:solidFill>
                  <a:srgbClr val="000044"/>
                </a:solidFill>
              </a:rPr>
              <a:t>ample</a:t>
            </a:r>
            <a:endParaRPr sz="2000"/>
          </a:p>
        </p:txBody>
      </p:sp>
      <p:sp>
        <p:nvSpPr>
          <p:cNvPr id="3" name="object 3"/>
          <p:cNvSpPr txBox="1"/>
          <p:nvPr/>
        </p:nvSpPr>
        <p:spPr>
          <a:xfrm>
            <a:off x="597509" y="2214448"/>
            <a:ext cx="712279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Calibri"/>
                <a:cs typeface="Calibri"/>
              </a:rPr>
              <a:t>The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language</a:t>
            </a:r>
            <a:r>
              <a:rPr dirty="0" sz="1800" spc="60">
                <a:latin typeface="Calibri"/>
                <a:cs typeface="Calibri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{</a:t>
            </a:r>
            <a:r>
              <a:rPr dirty="0" sz="1800" spc="-5" i="1">
                <a:latin typeface="Times New Roman"/>
                <a:cs typeface="Times New Roman"/>
              </a:rPr>
              <a:t>w </a:t>
            </a:r>
            <a:r>
              <a:rPr dirty="0" sz="1800">
                <a:latin typeface="Times New Roman"/>
                <a:cs typeface="Times New Roman"/>
              </a:rPr>
              <a:t>: </a:t>
            </a:r>
            <a:r>
              <a:rPr dirty="0" sz="1800" i="1">
                <a:latin typeface="Times New Roman"/>
                <a:cs typeface="Times New Roman"/>
              </a:rPr>
              <a:t>w</a:t>
            </a:r>
            <a:r>
              <a:rPr dirty="0" sz="1800" spc="5" i="1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Calibri"/>
                <a:cs typeface="Calibri"/>
              </a:rPr>
              <a:t>contains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exactly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two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0s}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Calibri"/>
                <a:cs typeface="Calibri"/>
              </a:rPr>
              <a:t>is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described</a:t>
            </a:r>
            <a:r>
              <a:rPr dirty="0" sz="1800" spc="2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by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 </a:t>
            </a:r>
            <a:r>
              <a:rPr dirty="0" sz="1800" spc="-10">
                <a:latin typeface="Calibri"/>
                <a:cs typeface="Calibri"/>
              </a:rPr>
              <a:t>expression: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7509" y="3281934"/>
            <a:ext cx="715454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Calibri"/>
                <a:cs typeface="Calibri"/>
              </a:rPr>
              <a:t>The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language</a:t>
            </a:r>
            <a:r>
              <a:rPr dirty="0" sz="1800" spc="55">
                <a:latin typeface="Calibri"/>
                <a:cs typeface="Calibri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{</a:t>
            </a:r>
            <a:r>
              <a:rPr dirty="0" sz="1800" i="1">
                <a:latin typeface="Times New Roman"/>
                <a:cs typeface="Times New Roman"/>
              </a:rPr>
              <a:t>w</a:t>
            </a:r>
            <a:r>
              <a:rPr dirty="0" sz="1800" spc="-5" i="1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: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w</a:t>
            </a:r>
            <a:r>
              <a:rPr dirty="0" sz="1800" spc="10" i="1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Calibri"/>
                <a:cs typeface="Calibri"/>
              </a:rPr>
              <a:t>contains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at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least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two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0s}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Calibri"/>
                <a:cs typeface="Calibri"/>
              </a:rPr>
              <a:t>is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described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by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expression: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7509" y="4432757"/>
            <a:ext cx="693420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Calibri"/>
                <a:cs typeface="Calibri"/>
              </a:rPr>
              <a:t>The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language</a:t>
            </a:r>
            <a:r>
              <a:rPr dirty="0" sz="1800" spc="60">
                <a:latin typeface="Calibri"/>
                <a:cs typeface="Calibri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{</a:t>
            </a:r>
            <a:r>
              <a:rPr dirty="0" sz="1800" spc="-5" i="1">
                <a:latin typeface="Times New Roman"/>
                <a:cs typeface="Times New Roman"/>
              </a:rPr>
              <a:t>w </a:t>
            </a:r>
            <a:r>
              <a:rPr dirty="0" sz="1800">
                <a:latin typeface="Times New Roman"/>
                <a:cs typeface="Times New Roman"/>
              </a:rPr>
              <a:t>: </a:t>
            </a:r>
            <a:r>
              <a:rPr dirty="0" sz="1800" spc="-20">
                <a:latin typeface="Times New Roman"/>
                <a:cs typeface="Times New Roman"/>
              </a:rPr>
              <a:t>1011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Calibri"/>
                <a:cs typeface="Calibri"/>
              </a:rPr>
              <a:t>is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substring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of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 i="1">
                <a:latin typeface="Times New Roman"/>
                <a:cs typeface="Times New Roman"/>
              </a:rPr>
              <a:t>w</a:t>
            </a:r>
            <a:r>
              <a:rPr dirty="0" sz="1800" spc="-5">
                <a:latin typeface="Times New Roman"/>
                <a:cs typeface="Times New Roman"/>
              </a:rPr>
              <a:t>}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Calibri"/>
                <a:cs typeface="Calibri"/>
              </a:rPr>
              <a:t>is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described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by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expression: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18691" y="1389843"/>
            <a:ext cx="176466" cy="19594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359336" y="2659024"/>
            <a:ext cx="380687" cy="41622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359491" y="1357943"/>
            <a:ext cx="578699" cy="27692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003442" y="1348287"/>
            <a:ext cx="891851" cy="285876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828291" y="2718640"/>
            <a:ext cx="432340" cy="447685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376389" y="2652641"/>
            <a:ext cx="234031" cy="485400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207005" y="1924787"/>
            <a:ext cx="1446309" cy="346386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880937" y="3788980"/>
            <a:ext cx="473469" cy="258279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3430806" y="3717173"/>
            <a:ext cx="369811" cy="309147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3928827" y="3779183"/>
            <a:ext cx="134716" cy="246380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4330186" y="3738853"/>
            <a:ext cx="91707" cy="290858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4538102" y="3783775"/>
            <a:ext cx="99653" cy="209550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5379174" y="3758634"/>
            <a:ext cx="117776" cy="232410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5645651" y="3760490"/>
            <a:ext cx="273282" cy="240694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4777128" y="3692276"/>
            <a:ext cx="483517" cy="423005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5983649" y="3650013"/>
            <a:ext cx="594128" cy="333895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2837734" y="4990397"/>
            <a:ext cx="118247" cy="223519"/>
          </a:xfrm>
          <a:prstGeom prst="rect">
            <a:avLst/>
          </a:prstGeom>
        </p:spPr>
      </p:pic>
      <p:sp>
        <p:nvSpPr>
          <p:cNvPr id="23" name="object 23"/>
          <p:cNvSpPr/>
          <p:nvPr/>
        </p:nvSpPr>
        <p:spPr>
          <a:xfrm>
            <a:off x="3044554" y="4960326"/>
            <a:ext cx="25400" cy="241300"/>
          </a:xfrm>
          <a:custGeom>
            <a:avLst/>
            <a:gdLst/>
            <a:ahLst/>
            <a:cxnLst/>
            <a:rect l="l" t="t" r="r" b="b"/>
            <a:pathLst>
              <a:path w="25400" h="241300">
                <a:moveTo>
                  <a:pt x="13884" y="240801"/>
                </a:moveTo>
                <a:lnTo>
                  <a:pt x="8081" y="241017"/>
                </a:lnTo>
                <a:lnTo>
                  <a:pt x="13884" y="240801"/>
                </a:lnTo>
                <a:close/>
              </a:path>
              <a:path w="25400" h="241300">
                <a:moveTo>
                  <a:pt x="6408" y="239521"/>
                </a:moveTo>
                <a:lnTo>
                  <a:pt x="8021" y="241019"/>
                </a:lnTo>
                <a:lnTo>
                  <a:pt x="6408" y="239521"/>
                </a:lnTo>
                <a:close/>
              </a:path>
              <a:path w="25400" h="241300">
                <a:moveTo>
                  <a:pt x="3697" y="232979"/>
                </a:moveTo>
                <a:lnTo>
                  <a:pt x="3911" y="236909"/>
                </a:lnTo>
                <a:lnTo>
                  <a:pt x="4026" y="237309"/>
                </a:lnTo>
                <a:lnTo>
                  <a:pt x="6408" y="239521"/>
                </a:lnTo>
                <a:lnTo>
                  <a:pt x="8081" y="241017"/>
                </a:lnTo>
                <a:lnTo>
                  <a:pt x="13884" y="240801"/>
                </a:lnTo>
                <a:lnTo>
                  <a:pt x="17736" y="240584"/>
                </a:lnTo>
                <a:lnTo>
                  <a:pt x="21386" y="236970"/>
                </a:lnTo>
                <a:lnTo>
                  <a:pt x="8060" y="236909"/>
                </a:lnTo>
                <a:lnTo>
                  <a:pt x="3697" y="232979"/>
                </a:lnTo>
                <a:close/>
              </a:path>
              <a:path w="25400" h="241300">
                <a:moveTo>
                  <a:pt x="21687" y="232435"/>
                </a:moveTo>
                <a:lnTo>
                  <a:pt x="21386" y="236970"/>
                </a:lnTo>
                <a:lnTo>
                  <a:pt x="17736" y="240584"/>
                </a:lnTo>
                <a:lnTo>
                  <a:pt x="13884" y="240801"/>
                </a:lnTo>
                <a:lnTo>
                  <a:pt x="17692" y="240659"/>
                </a:lnTo>
                <a:lnTo>
                  <a:pt x="21428" y="236970"/>
                </a:lnTo>
                <a:lnTo>
                  <a:pt x="21493" y="236395"/>
                </a:lnTo>
                <a:lnTo>
                  <a:pt x="21687" y="232435"/>
                </a:lnTo>
                <a:close/>
              </a:path>
              <a:path w="25400" h="241300">
                <a:moveTo>
                  <a:pt x="3928" y="237218"/>
                </a:moveTo>
                <a:lnTo>
                  <a:pt x="6408" y="239521"/>
                </a:lnTo>
                <a:lnTo>
                  <a:pt x="3928" y="237218"/>
                </a:lnTo>
                <a:close/>
              </a:path>
              <a:path w="25400" h="241300">
                <a:moveTo>
                  <a:pt x="3647" y="232224"/>
                </a:moveTo>
                <a:lnTo>
                  <a:pt x="3801" y="236395"/>
                </a:lnTo>
                <a:lnTo>
                  <a:pt x="3928" y="237218"/>
                </a:lnTo>
                <a:lnTo>
                  <a:pt x="3647" y="232224"/>
                </a:lnTo>
                <a:close/>
              </a:path>
              <a:path w="25400" h="241300">
                <a:moveTo>
                  <a:pt x="10453" y="222087"/>
                </a:moveTo>
                <a:lnTo>
                  <a:pt x="4856" y="226382"/>
                </a:lnTo>
                <a:lnTo>
                  <a:pt x="3536" y="229232"/>
                </a:lnTo>
                <a:lnTo>
                  <a:pt x="3629" y="231734"/>
                </a:lnTo>
                <a:lnTo>
                  <a:pt x="3697" y="232979"/>
                </a:lnTo>
                <a:lnTo>
                  <a:pt x="8060" y="236909"/>
                </a:lnTo>
                <a:lnTo>
                  <a:pt x="17893" y="236395"/>
                </a:lnTo>
                <a:lnTo>
                  <a:pt x="21670" y="232667"/>
                </a:lnTo>
                <a:lnTo>
                  <a:pt x="21722" y="231734"/>
                </a:lnTo>
                <a:lnTo>
                  <a:pt x="21790" y="229232"/>
                </a:lnTo>
                <a:lnTo>
                  <a:pt x="20553" y="226477"/>
                </a:lnTo>
                <a:lnTo>
                  <a:pt x="15010" y="222114"/>
                </a:lnTo>
                <a:lnTo>
                  <a:pt x="10453" y="222087"/>
                </a:lnTo>
                <a:close/>
              </a:path>
              <a:path w="25400" h="241300">
                <a:moveTo>
                  <a:pt x="21670" y="232667"/>
                </a:moveTo>
                <a:lnTo>
                  <a:pt x="17893" y="236395"/>
                </a:lnTo>
                <a:lnTo>
                  <a:pt x="8060" y="236909"/>
                </a:lnTo>
                <a:lnTo>
                  <a:pt x="21390" y="236909"/>
                </a:lnTo>
                <a:lnTo>
                  <a:pt x="21670" y="232667"/>
                </a:lnTo>
                <a:close/>
              </a:path>
              <a:path w="25400" h="241300">
                <a:moveTo>
                  <a:pt x="22293" y="222818"/>
                </a:moveTo>
                <a:lnTo>
                  <a:pt x="22283" y="223285"/>
                </a:lnTo>
                <a:lnTo>
                  <a:pt x="21690" y="232373"/>
                </a:lnTo>
                <a:lnTo>
                  <a:pt x="22283" y="223285"/>
                </a:lnTo>
                <a:lnTo>
                  <a:pt x="22293" y="222818"/>
                </a:lnTo>
                <a:close/>
              </a:path>
              <a:path w="25400" h="241300">
                <a:moveTo>
                  <a:pt x="21652" y="222087"/>
                </a:moveTo>
                <a:lnTo>
                  <a:pt x="10453" y="222087"/>
                </a:lnTo>
                <a:lnTo>
                  <a:pt x="15010" y="222114"/>
                </a:lnTo>
                <a:lnTo>
                  <a:pt x="20553" y="226477"/>
                </a:lnTo>
                <a:lnTo>
                  <a:pt x="21790" y="229232"/>
                </a:lnTo>
                <a:lnTo>
                  <a:pt x="21691" y="232363"/>
                </a:lnTo>
                <a:lnTo>
                  <a:pt x="22283" y="223285"/>
                </a:lnTo>
                <a:lnTo>
                  <a:pt x="22293" y="222818"/>
                </a:lnTo>
                <a:lnTo>
                  <a:pt x="21652" y="222087"/>
                </a:lnTo>
                <a:close/>
              </a:path>
              <a:path w="25400" h="241300">
                <a:moveTo>
                  <a:pt x="8185" y="217745"/>
                </a:moveTo>
                <a:lnTo>
                  <a:pt x="3760" y="221627"/>
                </a:lnTo>
                <a:lnTo>
                  <a:pt x="3448" y="226382"/>
                </a:lnTo>
                <a:lnTo>
                  <a:pt x="3499" y="229344"/>
                </a:lnTo>
                <a:lnTo>
                  <a:pt x="3629" y="231734"/>
                </a:lnTo>
                <a:lnTo>
                  <a:pt x="3536" y="229232"/>
                </a:lnTo>
                <a:lnTo>
                  <a:pt x="4856" y="226382"/>
                </a:lnTo>
                <a:lnTo>
                  <a:pt x="10453" y="222087"/>
                </a:lnTo>
                <a:lnTo>
                  <a:pt x="21652" y="222087"/>
                </a:lnTo>
                <a:lnTo>
                  <a:pt x="18431" y="218415"/>
                </a:lnTo>
                <a:lnTo>
                  <a:pt x="8185" y="217745"/>
                </a:lnTo>
                <a:close/>
              </a:path>
              <a:path w="25400" h="241300">
                <a:moveTo>
                  <a:pt x="4320" y="186636"/>
                </a:moveTo>
                <a:lnTo>
                  <a:pt x="3982" y="197341"/>
                </a:lnTo>
                <a:lnTo>
                  <a:pt x="3414" y="218587"/>
                </a:lnTo>
                <a:lnTo>
                  <a:pt x="3244" y="221627"/>
                </a:lnTo>
                <a:lnTo>
                  <a:pt x="3179" y="223285"/>
                </a:lnTo>
                <a:lnTo>
                  <a:pt x="3417" y="227843"/>
                </a:lnTo>
                <a:lnTo>
                  <a:pt x="3448" y="226382"/>
                </a:lnTo>
                <a:lnTo>
                  <a:pt x="3760" y="221627"/>
                </a:lnTo>
                <a:lnTo>
                  <a:pt x="8185" y="217745"/>
                </a:lnTo>
                <a:lnTo>
                  <a:pt x="22414" y="217745"/>
                </a:lnTo>
                <a:lnTo>
                  <a:pt x="23299" y="191391"/>
                </a:lnTo>
                <a:lnTo>
                  <a:pt x="19029" y="191391"/>
                </a:lnTo>
                <a:lnTo>
                  <a:pt x="8459" y="191051"/>
                </a:lnTo>
                <a:lnTo>
                  <a:pt x="4320" y="186636"/>
                </a:lnTo>
                <a:close/>
              </a:path>
              <a:path w="25400" h="241300">
                <a:moveTo>
                  <a:pt x="22414" y="217745"/>
                </a:moveTo>
                <a:lnTo>
                  <a:pt x="8185" y="217745"/>
                </a:lnTo>
                <a:lnTo>
                  <a:pt x="18431" y="218415"/>
                </a:lnTo>
                <a:lnTo>
                  <a:pt x="22293" y="222818"/>
                </a:lnTo>
                <a:lnTo>
                  <a:pt x="22414" y="217745"/>
                </a:lnTo>
                <a:close/>
              </a:path>
              <a:path w="25400" h="241300">
                <a:moveTo>
                  <a:pt x="9076" y="171911"/>
                </a:moveTo>
                <a:lnTo>
                  <a:pt x="4654" y="176057"/>
                </a:lnTo>
                <a:lnTo>
                  <a:pt x="4320" y="186636"/>
                </a:lnTo>
                <a:lnTo>
                  <a:pt x="8459" y="191051"/>
                </a:lnTo>
                <a:lnTo>
                  <a:pt x="19029" y="191391"/>
                </a:lnTo>
                <a:lnTo>
                  <a:pt x="23438" y="187257"/>
                </a:lnTo>
                <a:lnTo>
                  <a:pt x="23773" y="176653"/>
                </a:lnTo>
                <a:lnTo>
                  <a:pt x="19646" y="172252"/>
                </a:lnTo>
                <a:lnTo>
                  <a:pt x="9076" y="171911"/>
                </a:lnTo>
                <a:close/>
              </a:path>
              <a:path w="25400" h="241300">
                <a:moveTo>
                  <a:pt x="23438" y="187257"/>
                </a:moveTo>
                <a:lnTo>
                  <a:pt x="19029" y="191391"/>
                </a:lnTo>
                <a:lnTo>
                  <a:pt x="23299" y="191391"/>
                </a:lnTo>
                <a:lnTo>
                  <a:pt x="23438" y="187257"/>
                </a:lnTo>
                <a:close/>
              </a:path>
              <a:path w="25400" h="241300">
                <a:moveTo>
                  <a:pt x="5833" y="104767"/>
                </a:moveTo>
                <a:lnTo>
                  <a:pt x="5730" y="123201"/>
                </a:lnTo>
                <a:lnTo>
                  <a:pt x="5456" y="142790"/>
                </a:lnTo>
                <a:lnTo>
                  <a:pt x="5029" y="162377"/>
                </a:lnTo>
                <a:lnTo>
                  <a:pt x="4320" y="186636"/>
                </a:lnTo>
                <a:lnTo>
                  <a:pt x="4654" y="176057"/>
                </a:lnTo>
                <a:lnTo>
                  <a:pt x="9076" y="171911"/>
                </a:lnTo>
                <a:lnTo>
                  <a:pt x="23909" y="171911"/>
                </a:lnTo>
                <a:lnTo>
                  <a:pt x="24191" y="161915"/>
                </a:lnTo>
                <a:lnTo>
                  <a:pt x="24594" y="142483"/>
                </a:lnTo>
                <a:lnTo>
                  <a:pt x="24835" y="123201"/>
                </a:lnTo>
                <a:lnTo>
                  <a:pt x="24869" y="113160"/>
                </a:lnTo>
                <a:lnTo>
                  <a:pt x="10096" y="113149"/>
                </a:lnTo>
                <a:lnTo>
                  <a:pt x="5866" y="108910"/>
                </a:lnTo>
                <a:lnTo>
                  <a:pt x="5833" y="104767"/>
                </a:lnTo>
                <a:close/>
              </a:path>
              <a:path w="25400" h="241300">
                <a:moveTo>
                  <a:pt x="23909" y="171911"/>
                </a:moveTo>
                <a:lnTo>
                  <a:pt x="9076" y="171911"/>
                </a:lnTo>
                <a:lnTo>
                  <a:pt x="19646" y="172252"/>
                </a:lnTo>
                <a:lnTo>
                  <a:pt x="23773" y="176653"/>
                </a:lnTo>
                <a:lnTo>
                  <a:pt x="23909" y="171911"/>
                </a:lnTo>
                <a:close/>
              </a:path>
              <a:path w="25400" h="241300">
                <a:moveTo>
                  <a:pt x="20622" y="94085"/>
                </a:moveTo>
                <a:lnTo>
                  <a:pt x="10102" y="94099"/>
                </a:lnTo>
                <a:lnTo>
                  <a:pt x="5866" y="98335"/>
                </a:lnTo>
                <a:lnTo>
                  <a:pt x="5866" y="108910"/>
                </a:lnTo>
                <a:lnTo>
                  <a:pt x="10096" y="113149"/>
                </a:lnTo>
                <a:lnTo>
                  <a:pt x="20636" y="113149"/>
                </a:lnTo>
                <a:lnTo>
                  <a:pt x="24883" y="108910"/>
                </a:lnTo>
                <a:lnTo>
                  <a:pt x="24883" y="98335"/>
                </a:lnTo>
                <a:lnTo>
                  <a:pt x="20622" y="94085"/>
                </a:lnTo>
                <a:close/>
              </a:path>
              <a:path w="25400" h="241300">
                <a:moveTo>
                  <a:pt x="24883" y="108910"/>
                </a:moveTo>
                <a:lnTo>
                  <a:pt x="20624" y="113160"/>
                </a:lnTo>
                <a:lnTo>
                  <a:pt x="24869" y="113160"/>
                </a:lnTo>
                <a:lnTo>
                  <a:pt x="24883" y="108910"/>
                </a:lnTo>
                <a:close/>
              </a:path>
              <a:path w="25400" h="241300">
                <a:moveTo>
                  <a:pt x="5609" y="40509"/>
                </a:moveTo>
                <a:lnTo>
                  <a:pt x="5731" y="54918"/>
                </a:lnTo>
                <a:lnTo>
                  <a:pt x="5833" y="104767"/>
                </a:lnTo>
                <a:lnTo>
                  <a:pt x="5866" y="98335"/>
                </a:lnTo>
                <a:lnTo>
                  <a:pt x="10102" y="94099"/>
                </a:lnTo>
                <a:lnTo>
                  <a:pt x="24878" y="94085"/>
                </a:lnTo>
                <a:lnTo>
                  <a:pt x="24806" y="74502"/>
                </a:lnTo>
                <a:lnTo>
                  <a:pt x="24676" y="60161"/>
                </a:lnTo>
                <a:lnTo>
                  <a:pt x="24597" y="55029"/>
                </a:lnTo>
                <a:lnTo>
                  <a:pt x="9963" y="55029"/>
                </a:lnTo>
                <a:lnTo>
                  <a:pt x="5711" y="50867"/>
                </a:lnTo>
                <a:lnTo>
                  <a:pt x="5609" y="40509"/>
                </a:lnTo>
                <a:close/>
              </a:path>
              <a:path w="25400" h="241300">
                <a:moveTo>
                  <a:pt x="24878" y="94085"/>
                </a:moveTo>
                <a:lnTo>
                  <a:pt x="20622" y="94085"/>
                </a:lnTo>
                <a:lnTo>
                  <a:pt x="24883" y="98335"/>
                </a:lnTo>
                <a:lnTo>
                  <a:pt x="24878" y="94085"/>
                </a:lnTo>
                <a:close/>
              </a:path>
              <a:path w="25400" h="241300">
                <a:moveTo>
                  <a:pt x="20059" y="36080"/>
                </a:moveTo>
                <a:lnTo>
                  <a:pt x="9712" y="36280"/>
                </a:lnTo>
                <a:lnTo>
                  <a:pt x="5609" y="40509"/>
                </a:lnTo>
                <a:lnTo>
                  <a:pt x="5711" y="50867"/>
                </a:lnTo>
                <a:lnTo>
                  <a:pt x="9963" y="55029"/>
                </a:lnTo>
                <a:lnTo>
                  <a:pt x="20342" y="54918"/>
                </a:lnTo>
                <a:lnTo>
                  <a:pt x="24504" y="50666"/>
                </a:lnTo>
                <a:lnTo>
                  <a:pt x="24425" y="44195"/>
                </a:lnTo>
                <a:lnTo>
                  <a:pt x="24348" y="40206"/>
                </a:lnTo>
                <a:lnTo>
                  <a:pt x="20059" y="36080"/>
                </a:lnTo>
                <a:close/>
              </a:path>
              <a:path w="25400" h="241300">
                <a:moveTo>
                  <a:pt x="24425" y="44195"/>
                </a:moveTo>
                <a:lnTo>
                  <a:pt x="24504" y="50666"/>
                </a:lnTo>
                <a:lnTo>
                  <a:pt x="20342" y="54918"/>
                </a:lnTo>
                <a:lnTo>
                  <a:pt x="9963" y="55029"/>
                </a:lnTo>
                <a:lnTo>
                  <a:pt x="24597" y="55029"/>
                </a:lnTo>
                <a:lnTo>
                  <a:pt x="24425" y="44195"/>
                </a:lnTo>
                <a:close/>
              </a:path>
              <a:path w="25400" h="241300">
                <a:moveTo>
                  <a:pt x="24252" y="36080"/>
                </a:moveTo>
                <a:lnTo>
                  <a:pt x="20059" y="36080"/>
                </a:lnTo>
                <a:lnTo>
                  <a:pt x="24348" y="40206"/>
                </a:lnTo>
                <a:lnTo>
                  <a:pt x="24425" y="44195"/>
                </a:lnTo>
                <a:lnTo>
                  <a:pt x="24307" y="37799"/>
                </a:lnTo>
                <a:lnTo>
                  <a:pt x="24252" y="36080"/>
                </a:lnTo>
                <a:close/>
              </a:path>
              <a:path w="25400" h="241300">
                <a:moveTo>
                  <a:pt x="4111" y="12777"/>
                </a:moveTo>
                <a:lnTo>
                  <a:pt x="4612" y="17449"/>
                </a:lnTo>
                <a:lnTo>
                  <a:pt x="5184" y="24481"/>
                </a:lnTo>
                <a:lnTo>
                  <a:pt x="5472" y="31548"/>
                </a:lnTo>
                <a:lnTo>
                  <a:pt x="5609" y="40509"/>
                </a:lnTo>
                <a:lnTo>
                  <a:pt x="9712" y="36280"/>
                </a:lnTo>
                <a:lnTo>
                  <a:pt x="20059" y="36080"/>
                </a:lnTo>
                <a:lnTo>
                  <a:pt x="24252" y="36080"/>
                </a:lnTo>
                <a:lnTo>
                  <a:pt x="24064" y="30167"/>
                </a:lnTo>
                <a:lnTo>
                  <a:pt x="23787" y="26046"/>
                </a:lnTo>
                <a:lnTo>
                  <a:pt x="9624" y="26046"/>
                </a:lnTo>
                <a:lnTo>
                  <a:pt x="5147" y="22437"/>
                </a:lnTo>
                <a:lnTo>
                  <a:pt x="4413" y="15587"/>
                </a:lnTo>
                <a:lnTo>
                  <a:pt x="4248" y="12896"/>
                </a:lnTo>
                <a:lnTo>
                  <a:pt x="4111" y="12777"/>
                </a:lnTo>
                <a:close/>
              </a:path>
              <a:path w="25400" h="241300">
                <a:moveTo>
                  <a:pt x="17127" y="6710"/>
                </a:moveTo>
                <a:lnTo>
                  <a:pt x="7419" y="8296"/>
                </a:lnTo>
                <a:lnTo>
                  <a:pt x="4098" y="12656"/>
                </a:lnTo>
                <a:lnTo>
                  <a:pt x="4248" y="12896"/>
                </a:lnTo>
                <a:lnTo>
                  <a:pt x="4413" y="15587"/>
                </a:lnTo>
                <a:lnTo>
                  <a:pt x="5147" y="22437"/>
                </a:lnTo>
                <a:lnTo>
                  <a:pt x="9624" y="26046"/>
                </a:lnTo>
                <a:lnTo>
                  <a:pt x="19597" y="24975"/>
                </a:lnTo>
                <a:lnTo>
                  <a:pt x="23206" y="20500"/>
                </a:lnTo>
                <a:lnTo>
                  <a:pt x="22604" y="15017"/>
                </a:lnTo>
                <a:lnTo>
                  <a:pt x="21906" y="10744"/>
                </a:lnTo>
                <a:lnTo>
                  <a:pt x="21515" y="9865"/>
                </a:lnTo>
                <a:lnTo>
                  <a:pt x="17127" y="6710"/>
                </a:lnTo>
                <a:close/>
              </a:path>
              <a:path w="25400" h="241300">
                <a:moveTo>
                  <a:pt x="22604" y="15017"/>
                </a:moveTo>
                <a:lnTo>
                  <a:pt x="23206" y="20500"/>
                </a:lnTo>
                <a:lnTo>
                  <a:pt x="19597" y="24975"/>
                </a:lnTo>
                <a:lnTo>
                  <a:pt x="9624" y="26046"/>
                </a:lnTo>
                <a:lnTo>
                  <a:pt x="23787" y="26046"/>
                </a:lnTo>
                <a:lnTo>
                  <a:pt x="23537" y="22437"/>
                </a:lnTo>
                <a:lnTo>
                  <a:pt x="22604" y="15017"/>
                </a:lnTo>
                <a:close/>
              </a:path>
              <a:path w="25400" h="241300">
                <a:moveTo>
                  <a:pt x="21515" y="9865"/>
                </a:moveTo>
                <a:lnTo>
                  <a:pt x="21906" y="10744"/>
                </a:lnTo>
                <a:lnTo>
                  <a:pt x="22604" y="15017"/>
                </a:lnTo>
                <a:lnTo>
                  <a:pt x="21795" y="10067"/>
                </a:lnTo>
                <a:lnTo>
                  <a:pt x="21515" y="9865"/>
                </a:lnTo>
                <a:close/>
              </a:path>
              <a:path w="25400" h="241300">
                <a:moveTo>
                  <a:pt x="9417" y="0"/>
                </a:moveTo>
                <a:lnTo>
                  <a:pt x="2108" y="1600"/>
                </a:lnTo>
                <a:lnTo>
                  <a:pt x="0" y="4889"/>
                </a:lnTo>
                <a:lnTo>
                  <a:pt x="1012" y="9512"/>
                </a:lnTo>
                <a:lnTo>
                  <a:pt x="1704" y="10680"/>
                </a:lnTo>
                <a:lnTo>
                  <a:pt x="4111" y="12777"/>
                </a:lnTo>
                <a:lnTo>
                  <a:pt x="7419" y="8296"/>
                </a:lnTo>
                <a:lnTo>
                  <a:pt x="17127" y="6710"/>
                </a:lnTo>
                <a:lnTo>
                  <a:pt x="20110" y="6710"/>
                </a:lnTo>
                <a:lnTo>
                  <a:pt x="20040" y="6553"/>
                </a:lnTo>
                <a:lnTo>
                  <a:pt x="13563" y="1113"/>
                </a:lnTo>
                <a:lnTo>
                  <a:pt x="9417" y="0"/>
                </a:lnTo>
                <a:close/>
              </a:path>
              <a:path w="25400" h="241300">
                <a:moveTo>
                  <a:pt x="20110" y="6710"/>
                </a:moveTo>
                <a:lnTo>
                  <a:pt x="17127" y="6710"/>
                </a:lnTo>
                <a:lnTo>
                  <a:pt x="21515" y="9865"/>
                </a:lnTo>
                <a:lnTo>
                  <a:pt x="20110" y="67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4" name="object 24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2516177" y="4858748"/>
            <a:ext cx="230699" cy="385620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3138519" y="4852729"/>
            <a:ext cx="245631" cy="327102"/>
          </a:xfrm>
          <a:prstGeom prst="rect">
            <a:avLst/>
          </a:prstGeom>
        </p:spPr>
      </p:pic>
      <p:sp>
        <p:nvSpPr>
          <p:cNvPr id="26" name="object 26"/>
          <p:cNvSpPr/>
          <p:nvPr/>
        </p:nvSpPr>
        <p:spPr>
          <a:xfrm>
            <a:off x="3517949" y="4944541"/>
            <a:ext cx="26670" cy="306705"/>
          </a:xfrm>
          <a:custGeom>
            <a:avLst/>
            <a:gdLst/>
            <a:ahLst/>
            <a:cxnLst/>
            <a:rect l="l" t="t" r="r" b="b"/>
            <a:pathLst>
              <a:path w="26670" h="306704">
                <a:moveTo>
                  <a:pt x="42" y="287500"/>
                </a:moveTo>
                <a:lnTo>
                  <a:pt x="139" y="291186"/>
                </a:lnTo>
                <a:lnTo>
                  <a:pt x="1840" y="298192"/>
                </a:lnTo>
                <a:lnTo>
                  <a:pt x="3102" y="300852"/>
                </a:lnTo>
                <a:lnTo>
                  <a:pt x="10043" y="306426"/>
                </a:lnTo>
                <a:lnTo>
                  <a:pt x="15579" y="305391"/>
                </a:lnTo>
                <a:lnTo>
                  <a:pt x="9217" y="305300"/>
                </a:lnTo>
                <a:lnTo>
                  <a:pt x="2334" y="298192"/>
                </a:lnTo>
                <a:lnTo>
                  <a:pt x="2424" y="292521"/>
                </a:lnTo>
                <a:lnTo>
                  <a:pt x="3673" y="291312"/>
                </a:lnTo>
                <a:lnTo>
                  <a:pt x="3557" y="290972"/>
                </a:lnTo>
                <a:lnTo>
                  <a:pt x="42" y="287500"/>
                </a:lnTo>
                <a:close/>
              </a:path>
              <a:path w="26670" h="306704">
                <a:moveTo>
                  <a:pt x="3673" y="291312"/>
                </a:moveTo>
                <a:lnTo>
                  <a:pt x="2424" y="292521"/>
                </a:lnTo>
                <a:lnTo>
                  <a:pt x="2334" y="298192"/>
                </a:lnTo>
                <a:lnTo>
                  <a:pt x="9217" y="305300"/>
                </a:lnTo>
                <a:lnTo>
                  <a:pt x="14888" y="305391"/>
                </a:lnTo>
                <a:lnTo>
                  <a:pt x="17324" y="303032"/>
                </a:lnTo>
                <a:lnTo>
                  <a:pt x="14993" y="303032"/>
                </a:lnTo>
                <a:lnTo>
                  <a:pt x="11178" y="302814"/>
                </a:lnTo>
                <a:lnTo>
                  <a:pt x="9916" y="302458"/>
                </a:lnTo>
                <a:lnTo>
                  <a:pt x="8774" y="301844"/>
                </a:lnTo>
                <a:lnTo>
                  <a:pt x="7640" y="301230"/>
                </a:lnTo>
                <a:lnTo>
                  <a:pt x="6647" y="300382"/>
                </a:lnTo>
                <a:lnTo>
                  <a:pt x="3135" y="295734"/>
                </a:lnTo>
                <a:lnTo>
                  <a:pt x="3673" y="291312"/>
                </a:lnTo>
                <a:close/>
              </a:path>
              <a:path w="26670" h="306704">
                <a:moveTo>
                  <a:pt x="19526" y="300747"/>
                </a:moveTo>
                <a:lnTo>
                  <a:pt x="19024" y="301386"/>
                </a:lnTo>
                <a:lnTo>
                  <a:pt x="14888" y="305391"/>
                </a:lnTo>
                <a:lnTo>
                  <a:pt x="15579" y="305391"/>
                </a:lnTo>
                <a:lnTo>
                  <a:pt x="16951" y="305135"/>
                </a:lnTo>
                <a:lnTo>
                  <a:pt x="19526" y="300747"/>
                </a:lnTo>
                <a:close/>
              </a:path>
              <a:path w="26670" h="306704">
                <a:moveTo>
                  <a:pt x="3788" y="291200"/>
                </a:moveTo>
                <a:lnTo>
                  <a:pt x="3135" y="295734"/>
                </a:lnTo>
                <a:lnTo>
                  <a:pt x="6647" y="300382"/>
                </a:lnTo>
                <a:lnTo>
                  <a:pt x="7640" y="301230"/>
                </a:lnTo>
                <a:lnTo>
                  <a:pt x="8779" y="301837"/>
                </a:lnTo>
                <a:lnTo>
                  <a:pt x="9916" y="302458"/>
                </a:lnTo>
                <a:lnTo>
                  <a:pt x="11178" y="302814"/>
                </a:lnTo>
                <a:lnTo>
                  <a:pt x="14993" y="303032"/>
                </a:lnTo>
                <a:lnTo>
                  <a:pt x="17437" y="302122"/>
                </a:lnTo>
                <a:lnTo>
                  <a:pt x="20342" y="299352"/>
                </a:lnTo>
                <a:lnTo>
                  <a:pt x="21467" y="297425"/>
                </a:lnTo>
                <a:lnTo>
                  <a:pt x="21513" y="294072"/>
                </a:lnTo>
                <a:lnTo>
                  <a:pt x="20451" y="291961"/>
                </a:lnTo>
                <a:lnTo>
                  <a:pt x="4559" y="291961"/>
                </a:lnTo>
                <a:lnTo>
                  <a:pt x="3788" y="291200"/>
                </a:lnTo>
                <a:close/>
              </a:path>
              <a:path w="26670" h="306704">
                <a:moveTo>
                  <a:pt x="20326" y="299379"/>
                </a:moveTo>
                <a:lnTo>
                  <a:pt x="17437" y="302122"/>
                </a:lnTo>
                <a:lnTo>
                  <a:pt x="14993" y="303032"/>
                </a:lnTo>
                <a:lnTo>
                  <a:pt x="17324" y="303032"/>
                </a:lnTo>
                <a:lnTo>
                  <a:pt x="19024" y="301386"/>
                </a:lnTo>
                <a:lnTo>
                  <a:pt x="19527" y="300746"/>
                </a:lnTo>
                <a:lnTo>
                  <a:pt x="20326" y="299379"/>
                </a:lnTo>
                <a:close/>
              </a:path>
              <a:path w="26670" h="306704">
                <a:moveTo>
                  <a:pt x="21796" y="296861"/>
                </a:moveTo>
                <a:lnTo>
                  <a:pt x="20331" y="299375"/>
                </a:lnTo>
                <a:lnTo>
                  <a:pt x="20890" y="298844"/>
                </a:lnTo>
                <a:lnTo>
                  <a:pt x="21796" y="296861"/>
                </a:lnTo>
                <a:close/>
              </a:path>
              <a:path w="26670" h="306704">
                <a:moveTo>
                  <a:pt x="20034" y="287992"/>
                </a:moveTo>
                <a:lnTo>
                  <a:pt x="20074" y="289079"/>
                </a:lnTo>
                <a:lnTo>
                  <a:pt x="20182" y="290972"/>
                </a:lnTo>
                <a:lnTo>
                  <a:pt x="20291" y="291644"/>
                </a:lnTo>
                <a:lnTo>
                  <a:pt x="21513" y="294072"/>
                </a:lnTo>
                <a:lnTo>
                  <a:pt x="21476" y="297411"/>
                </a:lnTo>
                <a:lnTo>
                  <a:pt x="21796" y="296861"/>
                </a:lnTo>
                <a:lnTo>
                  <a:pt x="21910" y="295734"/>
                </a:lnTo>
                <a:lnTo>
                  <a:pt x="21969" y="294449"/>
                </a:lnTo>
                <a:lnTo>
                  <a:pt x="22089" y="294072"/>
                </a:lnTo>
                <a:lnTo>
                  <a:pt x="20707" y="288634"/>
                </a:lnTo>
                <a:lnTo>
                  <a:pt x="20034" y="287992"/>
                </a:lnTo>
                <a:close/>
              </a:path>
              <a:path w="26670" h="306704">
                <a:moveTo>
                  <a:pt x="22089" y="294072"/>
                </a:moveTo>
                <a:lnTo>
                  <a:pt x="21969" y="294449"/>
                </a:lnTo>
                <a:lnTo>
                  <a:pt x="21910" y="295734"/>
                </a:lnTo>
                <a:lnTo>
                  <a:pt x="21796" y="296861"/>
                </a:lnTo>
                <a:lnTo>
                  <a:pt x="22030" y="296461"/>
                </a:lnTo>
                <a:lnTo>
                  <a:pt x="22089" y="294072"/>
                </a:lnTo>
                <a:close/>
              </a:path>
              <a:path w="26670" h="306704">
                <a:moveTo>
                  <a:pt x="20271" y="276706"/>
                </a:moveTo>
                <a:lnTo>
                  <a:pt x="20034" y="287992"/>
                </a:lnTo>
                <a:lnTo>
                  <a:pt x="20707" y="288634"/>
                </a:lnTo>
                <a:lnTo>
                  <a:pt x="21718" y="291486"/>
                </a:lnTo>
                <a:lnTo>
                  <a:pt x="21837" y="291891"/>
                </a:lnTo>
                <a:lnTo>
                  <a:pt x="21961" y="292521"/>
                </a:lnTo>
                <a:lnTo>
                  <a:pt x="22064" y="293178"/>
                </a:lnTo>
                <a:lnTo>
                  <a:pt x="22089" y="294072"/>
                </a:lnTo>
                <a:lnTo>
                  <a:pt x="23090" y="290972"/>
                </a:lnTo>
                <a:lnTo>
                  <a:pt x="26524" y="281984"/>
                </a:lnTo>
                <a:lnTo>
                  <a:pt x="26556" y="281779"/>
                </a:lnTo>
                <a:lnTo>
                  <a:pt x="25102" y="278544"/>
                </a:lnTo>
                <a:lnTo>
                  <a:pt x="20271" y="276706"/>
                </a:lnTo>
                <a:close/>
              </a:path>
              <a:path w="26670" h="306704">
                <a:moveTo>
                  <a:pt x="12439" y="284444"/>
                </a:moveTo>
                <a:lnTo>
                  <a:pt x="8243" y="285794"/>
                </a:lnTo>
                <a:lnTo>
                  <a:pt x="5984" y="289086"/>
                </a:lnTo>
                <a:lnTo>
                  <a:pt x="4024" y="290972"/>
                </a:lnTo>
                <a:lnTo>
                  <a:pt x="3902" y="291312"/>
                </a:lnTo>
                <a:lnTo>
                  <a:pt x="4559" y="291961"/>
                </a:lnTo>
                <a:lnTo>
                  <a:pt x="15589" y="291891"/>
                </a:lnTo>
                <a:lnTo>
                  <a:pt x="19762" y="287733"/>
                </a:lnTo>
                <a:lnTo>
                  <a:pt x="18680" y="286701"/>
                </a:lnTo>
                <a:lnTo>
                  <a:pt x="12439" y="284444"/>
                </a:lnTo>
                <a:close/>
              </a:path>
              <a:path w="26670" h="306704">
                <a:moveTo>
                  <a:pt x="19762" y="287733"/>
                </a:moveTo>
                <a:lnTo>
                  <a:pt x="15589" y="291891"/>
                </a:lnTo>
                <a:lnTo>
                  <a:pt x="4559" y="291961"/>
                </a:lnTo>
                <a:lnTo>
                  <a:pt x="20451" y="291961"/>
                </a:lnTo>
                <a:lnTo>
                  <a:pt x="20291" y="291644"/>
                </a:lnTo>
                <a:lnTo>
                  <a:pt x="20182" y="290972"/>
                </a:lnTo>
                <a:lnTo>
                  <a:pt x="20074" y="289079"/>
                </a:lnTo>
                <a:lnTo>
                  <a:pt x="20034" y="287992"/>
                </a:lnTo>
                <a:lnTo>
                  <a:pt x="19762" y="287733"/>
                </a:lnTo>
                <a:close/>
              </a:path>
              <a:path w="26670" h="306704">
                <a:moveTo>
                  <a:pt x="20140" y="276727"/>
                </a:moveTo>
                <a:lnTo>
                  <a:pt x="3755" y="290972"/>
                </a:lnTo>
                <a:lnTo>
                  <a:pt x="3788" y="291200"/>
                </a:lnTo>
                <a:lnTo>
                  <a:pt x="5988" y="289079"/>
                </a:lnTo>
                <a:lnTo>
                  <a:pt x="8243" y="285794"/>
                </a:lnTo>
                <a:lnTo>
                  <a:pt x="12439" y="284444"/>
                </a:lnTo>
                <a:lnTo>
                  <a:pt x="20061" y="284444"/>
                </a:lnTo>
                <a:lnTo>
                  <a:pt x="20140" y="276727"/>
                </a:lnTo>
                <a:close/>
              </a:path>
              <a:path w="26670" h="306704">
                <a:moveTo>
                  <a:pt x="4598" y="271782"/>
                </a:moveTo>
                <a:lnTo>
                  <a:pt x="57" y="276233"/>
                </a:lnTo>
                <a:lnTo>
                  <a:pt x="42" y="287500"/>
                </a:lnTo>
                <a:lnTo>
                  <a:pt x="3697" y="291110"/>
                </a:lnTo>
                <a:lnTo>
                  <a:pt x="3755" y="290972"/>
                </a:lnTo>
                <a:lnTo>
                  <a:pt x="7094" y="286633"/>
                </a:lnTo>
                <a:lnTo>
                  <a:pt x="7992" y="285722"/>
                </a:lnTo>
                <a:lnTo>
                  <a:pt x="11338" y="282533"/>
                </a:lnTo>
                <a:lnTo>
                  <a:pt x="18143" y="277042"/>
                </a:lnTo>
                <a:lnTo>
                  <a:pt x="20140" y="276727"/>
                </a:lnTo>
                <a:lnTo>
                  <a:pt x="20143" y="276438"/>
                </a:lnTo>
                <a:lnTo>
                  <a:pt x="15692" y="271895"/>
                </a:lnTo>
                <a:lnTo>
                  <a:pt x="4598" y="271782"/>
                </a:lnTo>
                <a:close/>
              </a:path>
              <a:path w="26670" h="306704">
                <a:moveTo>
                  <a:pt x="20102" y="280803"/>
                </a:moveTo>
                <a:lnTo>
                  <a:pt x="19996" y="287500"/>
                </a:lnTo>
                <a:lnTo>
                  <a:pt x="19762" y="287733"/>
                </a:lnTo>
                <a:lnTo>
                  <a:pt x="20034" y="287992"/>
                </a:lnTo>
                <a:lnTo>
                  <a:pt x="20102" y="280803"/>
                </a:lnTo>
                <a:close/>
              </a:path>
              <a:path w="26670" h="306704">
                <a:moveTo>
                  <a:pt x="20061" y="284444"/>
                </a:moveTo>
                <a:lnTo>
                  <a:pt x="12439" y="284444"/>
                </a:lnTo>
                <a:lnTo>
                  <a:pt x="18680" y="286701"/>
                </a:lnTo>
                <a:lnTo>
                  <a:pt x="19762" y="287733"/>
                </a:lnTo>
                <a:lnTo>
                  <a:pt x="19996" y="287500"/>
                </a:lnTo>
                <a:lnTo>
                  <a:pt x="20061" y="284444"/>
                </a:lnTo>
                <a:close/>
              </a:path>
              <a:path w="26670" h="306704">
                <a:moveTo>
                  <a:pt x="418" y="236794"/>
                </a:moveTo>
                <a:lnTo>
                  <a:pt x="107" y="256527"/>
                </a:lnTo>
                <a:lnTo>
                  <a:pt x="0" y="281945"/>
                </a:lnTo>
                <a:lnTo>
                  <a:pt x="57" y="276233"/>
                </a:lnTo>
                <a:lnTo>
                  <a:pt x="4598" y="271782"/>
                </a:lnTo>
                <a:lnTo>
                  <a:pt x="20225" y="271782"/>
                </a:lnTo>
                <a:lnTo>
                  <a:pt x="20505" y="256527"/>
                </a:lnTo>
                <a:lnTo>
                  <a:pt x="20854" y="241678"/>
                </a:lnTo>
                <a:lnTo>
                  <a:pt x="16278" y="241678"/>
                </a:lnTo>
                <a:lnTo>
                  <a:pt x="4942" y="241480"/>
                </a:lnTo>
                <a:lnTo>
                  <a:pt x="418" y="236794"/>
                </a:lnTo>
                <a:close/>
              </a:path>
              <a:path w="26670" h="306704">
                <a:moveTo>
                  <a:pt x="20225" y="271782"/>
                </a:moveTo>
                <a:lnTo>
                  <a:pt x="4598" y="271782"/>
                </a:lnTo>
                <a:lnTo>
                  <a:pt x="15692" y="271895"/>
                </a:lnTo>
                <a:lnTo>
                  <a:pt x="20143" y="276438"/>
                </a:lnTo>
                <a:lnTo>
                  <a:pt x="20140" y="276727"/>
                </a:lnTo>
                <a:lnTo>
                  <a:pt x="20225" y="271782"/>
                </a:lnTo>
                <a:close/>
              </a:path>
              <a:path w="26670" h="306704">
                <a:moveTo>
                  <a:pt x="5370" y="220869"/>
                </a:moveTo>
                <a:lnTo>
                  <a:pt x="655" y="225362"/>
                </a:lnTo>
                <a:lnTo>
                  <a:pt x="517" y="231058"/>
                </a:lnTo>
                <a:lnTo>
                  <a:pt x="418" y="236794"/>
                </a:lnTo>
                <a:lnTo>
                  <a:pt x="4942" y="241480"/>
                </a:lnTo>
                <a:lnTo>
                  <a:pt x="16278" y="241678"/>
                </a:lnTo>
                <a:lnTo>
                  <a:pt x="20952" y="237194"/>
                </a:lnTo>
                <a:lnTo>
                  <a:pt x="21098" y="231058"/>
                </a:lnTo>
                <a:lnTo>
                  <a:pt x="21195" y="225826"/>
                </a:lnTo>
                <a:lnTo>
                  <a:pt x="16732" y="221143"/>
                </a:lnTo>
                <a:lnTo>
                  <a:pt x="5370" y="220869"/>
                </a:lnTo>
                <a:close/>
              </a:path>
              <a:path w="26670" h="306704">
                <a:moveTo>
                  <a:pt x="21195" y="225826"/>
                </a:moveTo>
                <a:lnTo>
                  <a:pt x="20952" y="237194"/>
                </a:lnTo>
                <a:lnTo>
                  <a:pt x="16278" y="241678"/>
                </a:lnTo>
                <a:lnTo>
                  <a:pt x="20854" y="241678"/>
                </a:lnTo>
                <a:lnTo>
                  <a:pt x="21104" y="231058"/>
                </a:lnTo>
                <a:lnTo>
                  <a:pt x="21195" y="225826"/>
                </a:lnTo>
                <a:close/>
              </a:path>
              <a:path w="26670" h="306704">
                <a:moveTo>
                  <a:pt x="1117" y="127811"/>
                </a:moveTo>
                <a:lnTo>
                  <a:pt x="1039" y="180629"/>
                </a:lnTo>
                <a:lnTo>
                  <a:pt x="855" y="206087"/>
                </a:lnTo>
                <a:lnTo>
                  <a:pt x="517" y="231058"/>
                </a:lnTo>
                <a:lnTo>
                  <a:pt x="655" y="225362"/>
                </a:lnTo>
                <a:lnTo>
                  <a:pt x="5370" y="220869"/>
                </a:lnTo>
                <a:lnTo>
                  <a:pt x="21286" y="220869"/>
                </a:lnTo>
                <a:lnTo>
                  <a:pt x="21563" y="205769"/>
                </a:lnTo>
                <a:lnTo>
                  <a:pt x="21791" y="180629"/>
                </a:lnTo>
                <a:lnTo>
                  <a:pt x="21845" y="140088"/>
                </a:lnTo>
                <a:lnTo>
                  <a:pt x="5758" y="140087"/>
                </a:lnTo>
                <a:lnTo>
                  <a:pt x="1120" y="135450"/>
                </a:lnTo>
                <a:lnTo>
                  <a:pt x="1117" y="127811"/>
                </a:lnTo>
                <a:close/>
              </a:path>
              <a:path w="26670" h="306704">
                <a:moveTo>
                  <a:pt x="21286" y="220869"/>
                </a:moveTo>
                <a:lnTo>
                  <a:pt x="5370" y="220869"/>
                </a:lnTo>
                <a:lnTo>
                  <a:pt x="16732" y="221143"/>
                </a:lnTo>
                <a:lnTo>
                  <a:pt x="21195" y="225826"/>
                </a:lnTo>
                <a:lnTo>
                  <a:pt x="21286" y="220869"/>
                </a:lnTo>
                <a:close/>
              </a:path>
              <a:path w="26670" h="306704">
                <a:moveTo>
                  <a:pt x="17185" y="119358"/>
                </a:moveTo>
                <a:lnTo>
                  <a:pt x="5748" y="119376"/>
                </a:lnTo>
                <a:lnTo>
                  <a:pt x="1153" y="123978"/>
                </a:lnTo>
                <a:lnTo>
                  <a:pt x="1120" y="135450"/>
                </a:lnTo>
                <a:lnTo>
                  <a:pt x="5759" y="140088"/>
                </a:lnTo>
                <a:lnTo>
                  <a:pt x="17203" y="140087"/>
                </a:lnTo>
                <a:lnTo>
                  <a:pt x="21838" y="135450"/>
                </a:lnTo>
                <a:lnTo>
                  <a:pt x="21819" y="123978"/>
                </a:lnTo>
                <a:lnTo>
                  <a:pt x="17185" y="119358"/>
                </a:lnTo>
                <a:close/>
              </a:path>
              <a:path w="26670" h="306704">
                <a:moveTo>
                  <a:pt x="21819" y="123978"/>
                </a:moveTo>
                <a:lnTo>
                  <a:pt x="21838" y="135450"/>
                </a:lnTo>
                <a:lnTo>
                  <a:pt x="17203" y="140087"/>
                </a:lnTo>
                <a:lnTo>
                  <a:pt x="5759" y="140088"/>
                </a:lnTo>
                <a:lnTo>
                  <a:pt x="21845" y="140088"/>
                </a:lnTo>
                <a:lnTo>
                  <a:pt x="21819" y="123978"/>
                </a:lnTo>
                <a:close/>
              </a:path>
              <a:path w="26670" h="306704">
                <a:moveTo>
                  <a:pt x="681" y="50211"/>
                </a:moveTo>
                <a:lnTo>
                  <a:pt x="804" y="55151"/>
                </a:lnTo>
                <a:lnTo>
                  <a:pt x="931" y="63370"/>
                </a:lnTo>
                <a:lnTo>
                  <a:pt x="1062" y="89759"/>
                </a:lnTo>
                <a:lnTo>
                  <a:pt x="1117" y="127811"/>
                </a:lnTo>
                <a:lnTo>
                  <a:pt x="1153" y="123978"/>
                </a:lnTo>
                <a:lnTo>
                  <a:pt x="5748" y="119376"/>
                </a:lnTo>
                <a:lnTo>
                  <a:pt x="21810" y="119358"/>
                </a:lnTo>
                <a:lnTo>
                  <a:pt x="21720" y="89759"/>
                </a:lnTo>
                <a:lnTo>
                  <a:pt x="21525" y="63370"/>
                </a:lnTo>
                <a:lnTo>
                  <a:pt x="21477" y="60280"/>
                </a:lnTo>
                <a:lnTo>
                  <a:pt x="5619" y="60280"/>
                </a:lnTo>
                <a:lnTo>
                  <a:pt x="871" y="55841"/>
                </a:lnTo>
                <a:lnTo>
                  <a:pt x="681" y="50211"/>
                </a:lnTo>
                <a:close/>
              </a:path>
              <a:path w="26670" h="306704">
                <a:moveTo>
                  <a:pt x="21810" y="119358"/>
                </a:moveTo>
                <a:lnTo>
                  <a:pt x="17185" y="119358"/>
                </a:lnTo>
                <a:lnTo>
                  <a:pt x="21819" y="123978"/>
                </a:lnTo>
                <a:lnTo>
                  <a:pt x="21810" y="119358"/>
                </a:lnTo>
                <a:close/>
              </a:path>
              <a:path w="26670" h="306704">
                <a:moveTo>
                  <a:pt x="16202" y="39347"/>
                </a:moveTo>
                <a:lnTo>
                  <a:pt x="4899" y="39794"/>
                </a:lnTo>
                <a:lnTo>
                  <a:pt x="561" y="44455"/>
                </a:lnTo>
                <a:lnTo>
                  <a:pt x="681" y="50211"/>
                </a:lnTo>
                <a:lnTo>
                  <a:pt x="871" y="55841"/>
                </a:lnTo>
                <a:lnTo>
                  <a:pt x="5619" y="60280"/>
                </a:lnTo>
                <a:lnTo>
                  <a:pt x="16954" y="59899"/>
                </a:lnTo>
                <a:lnTo>
                  <a:pt x="21376" y="55151"/>
                </a:lnTo>
                <a:lnTo>
                  <a:pt x="21199" y="49424"/>
                </a:lnTo>
                <a:lnTo>
                  <a:pt x="20813" y="43606"/>
                </a:lnTo>
                <a:lnTo>
                  <a:pt x="16202" y="39347"/>
                </a:lnTo>
                <a:close/>
              </a:path>
              <a:path w="26670" h="306704">
                <a:moveTo>
                  <a:pt x="21376" y="55168"/>
                </a:moveTo>
                <a:lnTo>
                  <a:pt x="16954" y="59899"/>
                </a:lnTo>
                <a:lnTo>
                  <a:pt x="5619" y="60280"/>
                </a:lnTo>
                <a:lnTo>
                  <a:pt x="21477" y="60280"/>
                </a:lnTo>
                <a:lnTo>
                  <a:pt x="21376" y="55168"/>
                </a:lnTo>
                <a:close/>
              </a:path>
              <a:path w="26670" h="306704">
                <a:moveTo>
                  <a:pt x="21200" y="49440"/>
                </a:moveTo>
                <a:lnTo>
                  <a:pt x="21376" y="55168"/>
                </a:lnTo>
                <a:lnTo>
                  <a:pt x="21200" y="49440"/>
                </a:lnTo>
                <a:close/>
              </a:path>
              <a:path w="26670" h="306704">
                <a:moveTo>
                  <a:pt x="561" y="44455"/>
                </a:moveTo>
                <a:lnTo>
                  <a:pt x="679" y="50139"/>
                </a:lnTo>
                <a:lnTo>
                  <a:pt x="561" y="44455"/>
                </a:lnTo>
                <a:close/>
              </a:path>
              <a:path w="26670" h="306704">
                <a:moveTo>
                  <a:pt x="21200" y="49424"/>
                </a:moveTo>
                <a:close/>
              </a:path>
              <a:path w="26670" h="306704">
                <a:moveTo>
                  <a:pt x="20813" y="43606"/>
                </a:moveTo>
                <a:lnTo>
                  <a:pt x="21199" y="49424"/>
                </a:lnTo>
                <a:lnTo>
                  <a:pt x="20976" y="43757"/>
                </a:lnTo>
                <a:lnTo>
                  <a:pt x="20813" y="43606"/>
                </a:lnTo>
                <a:close/>
              </a:path>
              <a:path w="26670" h="306704">
                <a:moveTo>
                  <a:pt x="10265" y="0"/>
                </a:moveTo>
                <a:lnTo>
                  <a:pt x="526" y="27550"/>
                </a:lnTo>
                <a:lnTo>
                  <a:pt x="561" y="44455"/>
                </a:lnTo>
                <a:lnTo>
                  <a:pt x="4899" y="39794"/>
                </a:lnTo>
                <a:lnTo>
                  <a:pt x="16202" y="39347"/>
                </a:lnTo>
                <a:lnTo>
                  <a:pt x="20530" y="39347"/>
                </a:lnTo>
                <a:lnTo>
                  <a:pt x="20471" y="38465"/>
                </a:lnTo>
                <a:lnTo>
                  <a:pt x="19153" y="27550"/>
                </a:lnTo>
                <a:lnTo>
                  <a:pt x="17288" y="16714"/>
                </a:lnTo>
                <a:lnTo>
                  <a:pt x="14914" y="5979"/>
                </a:lnTo>
                <a:lnTo>
                  <a:pt x="14008" y="2270"/>
                </a:lnTo>
                <a:lnTo>
                  <a:pt x="10265" y="0"/>
                </a:lnTo>
                <a:close/>
              </a:path>
              <a:path w="26670" h="306704">
                <a:moveTo>
                  <a:pt x="20530" y="39347"/>
                </a:moveTo>
                <a:lnTo>
                  <a:pt x="16202" y="39347"/>
                </a:lnTo>
                <a:lnTo>
                  <a:pt x="20813" y="43606"/>
                </a:lnTo>
                <a:lnTo>
                  <a:pt x="20530" y="393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7" name="object 27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3684725" y="5005925"/>
            <a:ext cx="95664" cy="153669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3960372" y="4947525"/>
            <a:ext cx="46596" cy="309962"/>
          </a:xfrm>
          <a:prstGeom prst="rect">
            <a:avLst/>
          </a:prstGeom>
        </p:spPr>
      </p:pic>
      <p:pic>
        <p:nvPicPr>
          <p:cNvPr id="29" name="object 29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4253857" y="5008192"/>
            <a:ext cx="313856" cy="264243"/>
          </a:xfrm>
          <a:prstGeom prst="rect">
            <a:avLst/>
          </a:prstGeom>
        </p:spPr>
      </p:pic>
      <p:pic>
        <p:nvPicPr>
          <p:cNvPr id="30" name="object 30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4686046" y="5055180"/>
            <a:ext cx="138461" cy="187960"/>
          </a:xfrm>
          <a:prstGeom prst="rect">
            <a:avLst/>
          </a:prstGeom>
        </p:spPr>
      </p:pic>
      <p:pic>
        <p:nvPicPr>
          <p:cNvPr id="31" name="object 31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4917904" y="5018682"/>
            <a:ext cx="34617" cy="251141"/>
          </a:xfrm>
          <a:prstGeom prst="rect">
            <a:avLst/>
          </a:prstGeom>
        </p:spPr>
      </p:pic>
      <p:pic>
        <p:nvPicPr>
          <p:cNvPr id="32" name="object 32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5031827" y="4913754"/>
            <a:ext cx="318514" cy="350969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2315" y="1010539"/>
            <a:ext cx="4074795" cy="3149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u="heavy" sz="1900" spc="-114" b="0">
                <a:solidFill>
                  <a:srgbClr val="000044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900" spc="-10">
                <a:solidFill>
                  <a:srgbClr val="000044"/>
                </a:solidFill>
                <a:uFill>
                  <a:solidFill>
                    <a:srgbClr val="000000"/>
                  </a:solidFill>
                </a:uFill>
              </a:rPr>
              <a:t>Formal</a:t>
            </a:r>
            <a:r>
              <a:rPr dirty="0" u="heavy" sz="1900">
                <a:solidFill>
                  <a:srgbClr val="000044"/>
                </a:solidFill>
                <a:uFill>
                  <a:solidFill>
                    <a:srgbClr val="000000"/>
                  </a:solidFill>
                </a:uFill>
              </a:rPr>
              <a:t> </a:t>
            </a:r>
            <a:r>
              <a:rPr dirty="0" u="heavy" sz="1900" spc="-5">
                <a:solidFill>
                  <a:srgbClr val="000044"/>
                </a:solidFill>
                <a:uFill>
                  <a:solidFill>
                    <a:srgbClr val="000000"/>
                  </a:solidFill>
                </a:uFill>
              </a:rPr>
              <a:t>Definition</a:t>
            </a:r>
            <a:r>
              <a:rPr dirty="0" sz="1900" spc="-5">
                <a:solidFill>
                  <a:srgbClr val="000044"/>
                </a:solidFill>
              </a:rPr>
              <a:t> of</a:t>
            </a:r>
            <a:r>
              <a:rPr dirty="0" sz="1900">
                <a:solidFill>
                  <a:srgbClr val="000044"/>
                </a:solidFill>
              </a:rPr>
              <a:t> </a:t>
            </a:r>
            <a:r>
              <a:rPr dirty="0" sz="1900" spc="-10">
                <a:solidFill>
                  <a:srgbClr val="000044"/>
                </a:solidFill>
              </a:rPr>
              <a:t>regular</a:t>
            </a:r>
            <a:r>
              <a:rPr dirty="0" sz="1900" spc="15">
                <a:solidFill>
                  <a:srgbClr val="000044"/>
                </a:solidFill>
              </a:rPr>
              <a:t> </a:t>
            </a:r>
            <a:r>
              <a:rPr dirty="0" sz="1900" spc="-10">
                <a:solidFill>
                  <a:srgbClr val="000044"/>
                </a:solidFill>
              </a:rPr>
              <a:t>expressions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4009" y="1728978"/>
            <a:ext cx="7306309" cy="359282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762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Calibri"/>
                <a:cs typeface="Calibri"/>
              </a:rPr>
              <a:t>Let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Σ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>
                <a:latin typeface="Calibri"/>
                <a:cs typeface="Calibri"/>
              </a:rPr>
              <a:t>be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-5">
                <a:latin typeface="Calibri"/>
                <a:cs typeface="Calibri"/>
              </a:rPr>
              <a:t> non-empty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alphabet.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libri"/>
              <a:cs typeface="Calibri"/>
            </a:endParaRPr>
          </a:p>
          <a:p>
            <a:pPr marL="419100" indent="-342900">
              <a:lnSpc>
                <a:spcPct val="100000"/>
              </a:lnSpc>
              <a:buAutoNum type="arabicPeriod"/>
              <a:tabLst>
                <a:tab pos="418465" algn="l"/>
                <a:tab pos="419100" algn="l"/>
              </a:tabLst>
            </a:pPr>
            <a:r>
              <a:rPr dirty="0" sz="1800" i="1">
                <a:latin typeface="Times New Roman"/>
                <a:cs typeface="Times New Roman"/>
              </a:rPr>
              <a:t>ϵ</a:t>
            </a:r>
            <a:r>
              <a:rPr dirty="0" sz="1800" spc="-60" i="1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Calibri"/>
                <a:cs typeface="Calibri"/>
              </a:rPr>
              <a:t>is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regular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expression.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AutoNum type="arabicPeriod"/>
            </a:pPr>
            <a:endParaRPr sz="1750">
              <a:latin typeface="Calibri"/>
              <a:cs typeface="Calibri"/>
            </a:endParaRPr>
          </a:p>
          <a:p>
            <a:pPr marL="419100" indent="-342900">
              <a:lnSpc>
                <a:spcPct val="100000"/>
              </a:lnSpc>
              <a:buFont typeface="Times New Roman"/>
              <a:buAutoNum type="arabicPeriod"/>
              <a:tabLst>
                <a:tab pos="418465" algn="l"/>
                <a:tab pos="419100" algn="l"/>
              </a:tabLst>
            </a:pPr>
            <a:r>
              <a:rPr dirty="0" sz="1800">
                <a:latin typeface="Cambria Math"/>
                <a:cs typeface="Cambria Math"/>
              </a:rPr>
              <a:t>∅</a:t>
            </a:r>
            <a:r>
              <a:rPr dirty="0" sz="1800" spc="-5">
                <a:latin typeface="Cambria Math"/>
                <a:cs typeface="Cambria Math"/>
              </a:rPr>
              <a:t> </a:t>
            </a:r>
            <a:r>
              <a:rPr dirty="0" sz="1800" spc="-5">
                <a:latin typeface="Calibri"/>
                <a:cs typeface="Calibri"/>
              </a:rPr>
              <a:t>is</a:t>
            </a:r>
            <a:r>
              <a:rPr dirty="0" sz="1800">
                <a:latin typeface="Calibri"/>
                <a:cs typeface="Calibri"/>
              </a:rPr>
              <a:t> a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regular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expression.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AutoNum type="arabicPeriod"/>
            </a:pPr>
            <a:endParaRPr sz="1750">
              <a:latin typeface="Calibri"/>
              <a:cs typeface="Calibri"/>
            </a:endParaRPr>
          </a:p>
          <a:p>
            <a:pPr marL="419100" indent="-342900">
              <a:lnSpc>
                <a:spcPct val="100000"/>
              </a:lnSpc>
              <a:buAutoNum type="arabicPeriod"/>
              <a:tabLst>
                <a:tab pos="418465" algn="l"/>
                <a:tab pos="419100" algn="l"/>
              </a:tabLst>
            </a:pPr>
            <a:r>
              <a:rPr dirty="0" sz="1800" spc="-25">
                <a:latin typeface="Calibri"/>
                <a:cs typeface="Calibri"/>
              </a:rPr>
              <a:t>F</a:t>
            </a:r>
            <a:r>
              <a:rPr dirty="0" sz="1800" spc="-5">
                <a:latin typeface="Calibri"/>
                <a:cs typeface="Calibri"/>
              </a:rPr>
              <a:t>o</a:t>
            </a:r>
            <a:r>
              <a:rPr dirty="0" sz="1800">
                <a:latin typeface="Calibri"/>
                <a:cs typeface="Calibri"/>
              </a:rPr>
              <a:t>r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each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a</a:t>
            </a:r>
            <a:r>
              <a:rPr dirty="0" sz="1800" i="1">
                <a:latin typeface="Times New Roman"/>
                <a:cs typeface="Times New Roman"/>
              </a:rPr>
              <a:t> </a:t>
            </a:r>
            <a:r>
              <a:rPr dirty="0" sz="1800">
                <a:latin typeface="SimSun"/>
                <a:cs typeface="SimSun"/>
              </a:rPr>
              <a:t>∈</a:t>
            </a:r>
            <a:r>
              <a:rPr dirty="0" sz="1800" spc="-459">
                <a:latin typeface="SimSun"/>
                <a:cs typeface="SimSu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Σ</a:t>
            </a:r>
            <a:r>
              <a:rPr dirty="0" sz="1800">
                <a:latin typeface="Calibri"/>
                <a:cs typeface="Calibri"/>
              </a:rPr>
              <a:t>,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a</a:t>
            </a:r>
            <a:r>
              <a:rPr dirty="0" sz="1800" spc="-45" i="1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Calibri"/>
                <a:cs typeface="Calibri"/>
              </a:rPr>
              <a:t>i</a:t>
            </a:r>
            <a:r>
              <a:rPr dirty="0" sz="1800">
                <a:latin typeface="Calibri"/>
                <a:cs typeface="Calibri"/>
              </a:rPr>
              <a:t>s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30">
                <a:latin typeface="Calibri"/>
                <a:cs typeface="Calibri"/>
              </a:rPr>
              <a:t>r</a:t>
            </a:r>
            <a:r>
              <a:rPr dirty="0" sz="1800">
                <a:latin typeface="Calibri"/>
                <a:cs typeface="Calibri"/>
              </a:rPr>
              <a:t>eg</a:t>
            </a:r>
            <a:r>
              <a:rPr dirty="0" sz="1800" spc="-5">
                <a:latin typeface="Calibri"/>
                <a:cs typeface="Calibri"/>
              </a:rPr>
              <a:t>u</a:t>
            </a:r>
            <a:r>
              <a:rPr dirty="0" sz="1800">
                <a:latin typeface="Calibri"/>
                <a:cs typeface="Calibri"/>
              </a:rPr>
              <a:t>lar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25">
                <a:latin typeface="Calibri"/>
                <a:cs typeface="Calibri"/>
              </a:rPr>
              <a:t>e</a:t>
            </a:r>
            <a:r>
              <a:rPr dirty="0" sz="1800" spc="-5">
                <a:latin typeface="Calibri"/>
                <a:cs typeface="Calibri"/>
              </a:rPr>
              <a:t>xp</a:t>
            </a:r>
            <a:r>
              <a:rPr dirty="0" sz="1800" spc="-30">
                <a:latin typeface="Calibri"/>
                <a:cs typeface="Calibri"/>
              </a:rPr>
              <a:t>r</a:t>
            </a:r>
            <a:r>
              <a:rPr dirty="0" sz="1800">
                <a:latin typeface="Calibri"/>
                <a:cs typeface="Calibri"/>
              </a:rPr>
              <a:t>es</a:t>
            </a:r>
            <a:r>
              <a:rPr dirty="0" sz="1800" spc="-5">
                <a:latin typeface="Calibri"/>
                <a:cs typeface="Calibri"/>
              </a:rPr>
              <a:t>s</a:t>
            </a:r>
            <a:r>
              <a:rPr dirty="0" sz="1800">
                <a:latin typeface="Calibri"/>
                <a:cs typeface="Calibri"/>
              </a:rPr>
              <a:t>i</a:t>
            </a:r>
            <a:r>
              <a:rPr dirty="0" sz="1800" spc="-5">
                <a:latin typeface="Calibri"/>
                <a:cs typeface="Calibri"/>
              </a:rPr>
              <a:t>on</a:t>
            </a:r>
            <a:r>
              <a:rPr dirty="0" sz="1800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AutoNum type="arabicPeriod"/>
            </a:pPr>
            <a:endParaRPr sz="1750">
              <a:latin typeface="Calibri"/>
              <a:cs typeface="Calibri"/>
            </a:endParaRPr>
          </a:p>
          <a:p>
            <a:pPr marL="419100" indent="-34290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418465" algn="l"/>
                <a:tab pos="419100" algn="l"/>
              </a:tabLst>
            </a:pPr>
            <a:r>
              <a:rPr dirty="0" sz="1800">
                <a:latin typeface="Calibri"/>
                <a:cs typeface="Calibri"/>
              </a:rPr>
              <a:t>If </a:t>
            </a:r>
            <a:r>
              <a:rPr dirty="0" sz="1800" i="1">
                <a:latin typeface="Times New Roman"/>
                <a:cs typeface="Times New Roman"/>
              </a:rPr>
              <a:t>R</a:t>
            </a:r>
            <a:r>
              <a:rPr dirty="0" baseline="-20833" sz="1800" i="1">
                <a:latin typeface="Times New Roman"/>
                <a:cs typeface="Times New Roman"/>
              </a:rPr>
              <a:t>1</a:t>
            </a:r>
            <a:r>
              <a:rPr dirty="0" baseline="-20833" sz="1800" spc="157" i="1">
                <a:latin typeface="Times New Roman"/>
                <a:cs typeface="Times New Roman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R</a:t>
            </a:r>
            <a:r>
              <a:rPr dirty="0" baseline="-20833" sz="1800" i="1">
                <a:latin typeface="Times New Roman"/>
                <a:cs typeface="Times New Roman"/>
              </a:rPr>
              <a:t>2</a:t>
            </a:r>
            <a:r>
              <a:rPr dirty="0" baseline="-20833" sz="1800" spc="157" i="1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Calibri"/>
                <a:cs typeface="Calibri"/>
              </a:rPr>
              <a:t>are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regular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expressions,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then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R</a:t>
            </a:r>
            <a:r>
              <a:rPr dirty="0" baseline="-20833" sz="1800" i="1">
                <a:latin typeface="Times New Roman"/>
                <a:cs typeface="Times New Roman"/>
              </a:rPr>
              <a:t>1</a:t>
            </a:r>
            <a:r>
              <a:rPr dirty="0" baseline="-20833" sz="1800" spc="157" i="1">
                <a:latin typeface="Times New Roman"/>
                <a:cs typeface="Times New Roman"/>
              </a:rPr>
              <a:t> </a:t>
            </a:r>
            <a:r>
              <a:rPr dirty="0" sz="1800">
                <a:latin typeface="Microsoft YaHei"/>
                <a:cs typeface="Microsoft YaHei"/>
              </a:rPr>
              <a:t>∪</a:t>
            </a:r>
            <a:r>
              <a:rPr dirty="0" sz="1800" spc="-125">
                <a:latin typeface="Microsoft YaHei"/>
                <a:cs typeface="Microsoft YaHei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R</a:t>
            </a:r>
            <a:r>
              <a:rPr dirty="0" baseline="-20833" sz="1800" i="1">
                <a:latin typeface="Times New Roman"/>
                <a:cs typeface="Times New Roman"/>
              </a:rPr>
              <a:t>2</a:t>
            </a:r>
            <a:r>
              <a:rPr dirty="0" baseline="-20833" sz="1800" spc="157" i="1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Calibri"/>
                <a:cs typeface="Calibri"/>
              </a:rPr>
              <a:t>is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regular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expression.</a:t>
            </a:r>
            <a:endParaRPr sz="1800">
              <a:latin typeface="Calibri"/>
              <a:cs typeface="Calibri"/>
            </a:endParaRPr>
          </a:p>
          <a:p>
            <a:pPr marL="419100" indent="-342900">
              <a:lnSpc>
                <a:spcPct val="100000"/>
              </a:lnSpc>
              <a:spcBef>
                <a:spcPts val="2160"/>
              </a:spcBef>
              <a:buAutoNum type="arabicPeriod"/>
              <a:tabLst>
                <a:tab pos="418465" algn="l"/>
                <a:tab pos="419100" algn="l"/>
              </a:tabLst>
            </a:pPr>
            <a:r>
              <a:rPr dirty="0" sz="1800">
                <a:latin typeface="Calibri"/>
                <a:cs typeface="Calibri"/>
              </a:rPr>
              <a:t>If </a:t>
            </a:r>
            <a:r>
              <a:rPr dirty="0" sz="1800" i="1">
                <a:latin typeface="Times New Roman"/>
                <a:cs typeface="Times New Roman"/>
              </a:rPr>
              <a:t>R</a:t>
            </a:r>
            <a:r>
              <a:rPr dirty="0" baseline="-20833" sz="1800" i="1">
                <a:latin typeface="Times New Roman"/>
                <a:cs typeface="Times New Roman"/>
              </a:rPr>
              <a:t>1</a:t>
            </a:r>
            <a:r>
              <a:rPr dirty="0" baseline="-20833" sz="1800" spc="157" i="1">
                <a:latin typeface="Times New Roman"/>
                <a:cs typeface="Times New Roman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R</a:t>
            </a:r>
            <a:r>
              <a:rPr dirty="0" baseline="-20833" sz="1800" i="1">
                <a:latin typeface="Times New Roman"/>
                <a:cs typeface="Times New Roman"/>
              </a:rPr>
              <a:t>2</a:t>
            </a:r>
            <a:r>
              <a:rPr dirty="0" baseline="-20833" sz="1800" spc="157" i="1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Calibri"/>
                <a:cs typeface="Calibri"/>
              </a:rPr>
              <a:t>are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regular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expressions, </a:t>
            </a:r>
            <a:r>
              <a:rPr dirty="0" sz="1800">
                <a:latin typeface="Calibri"/>
                <a:cs typeface="Calibri"/>
              </a:rPr>
              <a:t>then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R</a:t>
            </a:r>
            <a:r>
              <a:rPr dirty="0" baseline="-20833" sz="1800" i="1">
                <a:latin typeface="Times New Roman"/>
                <a:cs typeface="Times New Roman"/>
              </a:rPr>
              <a:t>1</a:t>
            </a:r>
            <a:r>
              <a:rPr dirty="0" baseline="-20833" sz="1800" spc="209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R</a:t>
            </a:r>
            <a:r>
              <a:rPr dirty="0" baseline="-20833" sz="1800" i="1">
                <a:latin typeface="Times New Roman"/>
                <a:cs typeface="Times New Roman"/>
              </a:rPr>
              <a:t>2</a:t>
            </a:r>
            <a:r>
              <a:rPr dirty="0" baseline="-20833" sz="1800" spc="157" i="1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Calibri"/>
                <a:cs typeface="Calibri"/>
              </a:rPr>
              <a:t>is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 </a:t>
            </a:r>
            <a:r>
              <a:rPr dirty="0" sz="1800" spc="-5">
                <a:latin typeface="Calibri"/>
                <a:cs typeface="Calibri"/>
              </a:rPr>
              <a:t>regular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expression.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AutoNum type="arabicPeriod"/>
            </a:pPr>
            <a:endParaRPr sz="1750">
              <a:latin typeface="Calibri"/>
              <a:cs typeface="Calibri"/>
            </a:endParaRPr>
          </a:p>
          <a:p>
            <a:pPr marL="419100" indent="-342900">
              <a:lnSpc>
                <a:spcPct val="100000"/>
              </a:lnSpc>
              <a:buAutoNum type="arabicPeriod"/>
              <a:tabLst>
                <a:tab pos="418465" algn="l"/>
                <a:tab pos="419100" algn="l"/>
              </a:tabLst>
            </a:pPr>
            <a:r>
              <a:rPr dirty="0" sz="1800">
                <a:latin typeface="Calibri"/>
                <a:cs typeface="Calibri"/>
              </a:rPr>
              <a:t>If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R</a:t>
            </a:r>
            <a:r>
              <a:rPr dirty="0" sz="1800" spc="-45" i="1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Calibri"/>
                <a:cs typeface="Calibri"/>
              </a:rPr>
              <a:t>is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-5">
                <a:latin typeface="Calibri"/>
                <a:cs typeface="Calibri"/>
              </a:rPr>
              <a:t> regular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expression,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then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15" i="1">
                <a:latin typeface="Times New Roman"/>
                <a:cs typeface="Times New Roman"/>
              </a:rPr>
              <a:t>R</a:t>
            </a:r>
            <a:r>
              <a:rPr dirty="0" baseline="24444" sz="1875" spc="-22">
                <a:latin typeface="Cambria Math"/>
                <a:cs typeface="Cambria Math"/>
              </a:rPr>
              <a:t>∗</a:t>
            </a:r>
            <a:r>
              <a:rPr dirty="0" baseline="24444" sz="1875" spc="165">
                <a:latin typeface="Cambria Math"/>
                <a:cs typeface="Cambria Math"/>
              </a:rPr>
              <a:t> </a:t>
            </a:r>
            <a:r>
              <a:rPr dirty="0" sz="1800" spc="-5">
                <a:latin typeface="Calibri"/>
                <a:cs typeface="Calibri"/>
              </a:rPr>
              <a:t>is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-5">
                <a:latin typeface="Calibri"/>
                <a:cs typeface="Calibri"/>
              </a:rPr>
              <a:t> regular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expression.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06171" y="1729551"/>
            <a:ext cx="144991" cy="15178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35285" y="1623973"/>
            <a:ext cx="663146" cy="240348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670549" y="1586249"/>
            <a:ext cx="428405" cy="347788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71660" y="2456202"/>
            <a:ext cx="406106" cy="278130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425154" y="820961"/>
            <a:ext cx="1048025" cy="27812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641357" y="846675"/>
            <a:ext cx="200902" cy="210671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307398" y="731450"/>
            <a:ext cx="960149" cy="395453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889723" y="2301625"/>
            <a:ext cx="243198" cy="377189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916847" y="2811914"/>
            <a:ext cx="224573" cy="37592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6595" y="901446"/>
            <a:ext cx="92265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solidFill>
                  <a:srgbClr val="000044"/>
                </a:solidFill>
                <a:latin typeface="Calibri"/>
                <a:cs typeface="Calibri"/>
              </a:rPr>
              <a:t>E</a:t>
            </a:r>
            <a:r>
              <a:rPr dirty="0" sz="2000" spc="-40" b="1">
                <a:solidFill>
                  <a:srgbClr val="000044"/>
                </a:solidFill>
                <a:latin typeface="Calibri"/>
                <a:cs typeface="Calibri"/>
              </a:rPr>
              <a:t>x</a:t>
            </a:r>
            <a:r>
              <a:rPr dirty="0" sz="2000" b="1">
                <a:solidFill>
                  <a:srgbClr val="000044"/>
                </a:solidFill>
                <a:latin typeface="Calibri"/>
                <a:cs typeface="Calibri"/>
              </a:rPr>
              <a:t>ample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72109" y="1732026"/>
            <a:ext cx="70377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Calibri"/>
                <a:cs typeface="Calibri"/>
              </a:rPr>
              <a:t>Given</a:t>
            </a:r>
            <a:r>
              <a:rPr dirty="0" sz="1800" spc="445">
                <a:latin typeface="Calibri"/>
                <a:cs typeface="Calibri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(0</a:t>
            </a:r>
            <a:r>
              <a:rPr dirty="0" sz="1800">
                <a:latin typeface="SimSun"/>
                <a:cs typeface="SimSun"/>
              </a:rPr>
              <a:t>∪</a:t>
            </a:r>
            <a:r>
              <a:rPr dirty="0" sz="1800">
                <a:latin typeface="Times New Roman"/>
                <a:cs typeface="Times New Roman"/>
              </a:rPr>
              <a:t>1)</a:t>
            </a:r>
            <a:r>
              <a:rPr dirty="0" baseline="25462" sz="1800">
                <a:latin typeface="Calibri"/>
                <a:cs typeface="Calibri"/>
              </a:rPr>
              <a:t>*</a:t>
            </a:r>
            <a:r>
              <a:rPr dirty="0" sz="1800">
                <a:latin typeface="Times New Roman"/>
                <a:cs typeface="Times New Roman"/>
              </a:rPr>
              <a:t>101(0</a:t>
            </a:r>
            <a:r>
              <a:rPr dirty="0" sz="1800">
                <a:latin typeface="SimSun"/>
                <a:cs typeface="SimSun"/>
              </a:rPr>
              <a:t>∪</a:t>
            </a:r>
            <a:r>
              <a:rPr dirty="0" sz="1800">
                <a:latin typeface="Times New Roman"/>
                <a:cs typeface="Times New Roman"/>
              </a:rPr>
              <a:t>1)</a:t>
            </a:r>
            <a:r>
              <a:rPr dirty="0" baseline="25462" sz="1800">
                <a:latin typeface="Calibri"/>
                <a:cs typeface="Calibri"/>
              </a:rPr>
              <a:t>*</a:t>
            </a:r>
            <a:r>
              <a:rPr dirty="0" baseline="25462" sz="1800" spc="2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,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prove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it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is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 </a:t>
            </a:r>
            <a:r>
              <a:rPr dirty="0" sz="1800" spc="-5">
                <a:latin typeface="Calibri"/>
                <a:cs typeface="Calibri"/>
              </a:rPr>
              <a:t>regular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expression (note:</a:t>
            </a:r>
            <a:r>
              <a:rPr dirty="0" sz="1800" spc="40">
                <a:latin typeface="Calibri"/>
                <a:cs typeface="Calibri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Σ={0,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1}</a:t>
            </a:r>
            <a:r>
              <a:rPr dirty="0" sz="1800" spc="-5">
                <a:latin typeface="Calibri"/>
                <a:cs typeface="Calibri"/>
              </a:rPr>
              <a:t>).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24340" y="945544"/>
            <a:ext cx="118646" cy="22352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80721" y="958714"/>
            <a:ext cx="454811" cy="200939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3346865" y="1003289"/>
            <a:ext cx="40005" cy="220345"/>
          </a:xfrm>
          <a:custGeom>
            <a:avLst/>
            <a:gdLst/>
            <a:ahLst/>
            <a:cxnLst/>
            <a:rect l="l" t="t" r="r" b="b"/>
            <a:pathLst>
              <a:path w="40004" h="220344">
                <a:moveTo>
                  <a:pt x="12753" y="208441"/>
                </a:moveTo>
                <a:lnTo>
                  <a:pt x="17866" y="215292"/>
                </a:lnTo>
                <a:lnTo>
                  <a:pt x="25989" y="219044"/>
                </a:lnTo>
                <a:lnTo>
                  <a:pt x="37064" y="220294"/>
                </a:lnTo>
                <a:lnTo>
                  <a:pt x="39442" y="218399"/>
                </a:lnTo>
                <a:lnTo>
                  <a:pt x="39945" y="213942"/>
                </a:lnTo>
                <a:lnTo>
                  <a:pt x="39236" y="212455"/>
                </a:lnTo>
                <a:lnTo>
                  <a:pt x="20191" y="212455"/>
                </a:lnTo>
                <a:lnTo>
                  <a:pt x="15363" y="211829"/>
                </a:lnTo>
                <a:lnTo>
                  <a:pt x="12753" y="208441"/>
                </a:lnTo>
                <a:close/>
              </a:path>
              <a:path w="40004" h="220344">
                <a:moveTo>
                  <a:pt x="20824" y="195562"/>
                </a:moveTo>
                <a:lnTo>
                  <a:pt x="19719" y="197379"/>
                </a:lnTo>
                <a:lnTo>
                  <a:pt x="11134" y="199790"/>
                </a:lnTo>
                <a:lnTo>
                  <a:pt x="10102" y="204402"/>
                </a:lnTo>
                <a:lnTo>
                  <a:pt x="12753" y="208441"/>
                </a:lnTo>
                <a:lnTo>
                  <a:pt x="15363" y="211829"/>
                </a:lnTo>
                <a:lnTo>
                  <a:pt x="20191" y="212455"/>
                </a:lnTo>
                <a:lnTo>
                  <a:pt x="26695" y="207445"/>
                </a:lnTo>
                <a:lnTo>
                  <a:pt x="27481" y="203037"/>
                </a:lnTo>
                <a:lnTo>
                  <a:pt x="25341" y="199631"/>
                </a:lnTo>
                <a:lnTo>
                  <a:pt x="22995" y="196023"/>
                </a:lnTo>
                <a:lnTo>
                  <a:pt x="20824" y="195562"/>
                </a:lnTo>
                <a:close/>
              </a:path>
              <a:path w="40004" h="220344">
                <a:moveTo>
                  <a:pt x="25341" y="199631"/>
                </a:moveTo>
                <a:lnTo>
                  <a:pt x="27481" y="203037"/>
                </a:lnTo>
                <a:lnTo>
                  <a:pt x="26695" y="207445"/>
                </a:lnTo>
                <a:lnTo>
                  <a:pt x="20191" y="212455"/>
                </a:lnTo>
                <a:lnTo>
                  <a:pt x="39236" y="212455"/>
                </a:lnTo>
                <a:lnTo>
                  <a:pt x="39096" y="212163"/>
                </a:lnTo>
                <a:lnTo>
                  <a:pt x="32782" y="208132"/>
                </a:lnTo>
                <a:lnTo>
                  <a:pt x="28413" y="204358"/>
                </a:lnTo>
                <a:lnTo>
                  <a:pt x="25341" y="199631"/>
                </a:lnTo>
                <a:close/>
              </a:path>
              <a:path w="40004" h="220344">
                <a:moveTo>
                  <a:pt x="6566" y="197224"/>
                </a:moveTo>
                <a:lnTo>
                  <a:pt x="6896" y="198400"/>
                </a:lnTo>
                <a:lnTo>
                  <a:pt x="9220" y="203854"/>
                </a:lnTo>
                <a:lnTo>
                  <a:pt x="12753" y="208441"/>
                </a:lnTo>
                <a:lnTo>
                  <a:pt x="10102" y="204402"/>
                </a:lnTo>
                <a:lnTo>
                  <a:pt x="11086" y="199763"/>
                </a:lnTo>
                <a:lnTo>
                  <a:pt x="6566" y="197224"/>
                </a:lnTo>
                <a:close/>
              </a:path>
              <a:path w="40004" h="220344">
                <a:moveTo>
                  <a:pt x="11086" y="199763"/>
                </a:moveTo>
                <a:close/>
              </a:path>
              <a:path w="40004" h="220344">
                <a:moveTo>
                  <a:pt x="18234" y="195012"/>
                </a:moveTo>
                <a:lnTo>
                  <a:pt x="11126" y="199631"/>
                </a:lnTo>
                <a:lnTo>
                  <a:pt x="11134" y="199790"/>
                </a:lnTo>
                <a:lnTo>
                  <a:pt x="19719" y="197379"/>
                </a:lnTo>
                <a:lnTo>
                  <a:pt x="20824" y="195562"/>
                </a:lnTo>
                <a:lnTo>
                  <a:pt x="18234" y="195012"/>
                </a:lnTo>
                <a:close/>
              </a:path>
              <a:path w="40004" h="220344">
                <a:moveTo>
                  <a:pt x="16089" y="181559"/>
                </a:moveTo>
                <a:lnTo>
                  <a:pt x="7141" y="183417"/>
                </a:lnTo>
                <a:lnTo>
                  <a:pt x="4267" y="187797"/>
                </a:lnTo>
                <a:lnTo>
                  <a:pt x="5331" y="192825"/>
                </a:lnTo>
                <a:lnTo>
                  <a:pt x="6566" y="197224"/>
                </a:lnTo>
                <a:lnTo>
                  <a:pt x="11086" y="199763"/>
                </a:lnTo>
                <a:lnTo>
                  <a:pt x="11126" y="199631"/>
                </a:lnTo>
                <a:lnTo>
                  <a:pt x="18234" y="195012"/>
                </a:lnTo>
                <a:lnTo>
                  <a:pt x="21158" y="195012"/>
                </a:lnTo>
                <a:lnTo>
                  <a:pt x="22282" y="193164"/>
                </a:lnTo>
                <a:lnTo>
                  <a:pt x="20469" y="184433"/>
                </a:lnTo>
                <a:lnTo>
                  <a:pt x="16089" y="181559"/>
                </a:lnTo>
                <a:close/>
              </a:path>
              <a:path w="40004" h="220344">
                <a:moveTo>
                  <a:pt x="22177" y="192658"/>
                </a:moveTo>
                <a:lnTo>
                  <a:pt x="22282" y="193164"/>
                </a:lnTo>
                <a:lnTo>
                  <a:pt x="20824" y="195562"/>
                </a:lnTo>
                <a:lnTo>
                  <a:pt x="22995" y="196023"/>
                </a:lnTo>
                <a:lnTo>
                  <a:pt x="25341" y="199631"/>
                </a:lnTo>
                <a:lnTo>
                  <a:pt x="23326" y="196424"/>
                </a:lnTo>
                <a:lnTo>
                  <a:pt x="22177" y="192658"/>
                </a:lnTo>
                <a:close/>
              </a:path>
              <a:path w="40004" h="220344">
                <a:moveTo>
                  <a:pt x="2482" y="174961"/>
                </a:moveTo>
                <a:lnTo>
                  <a:pt x="2594" y="177806"/>
                </a:lnTo>
                <a:lnTo>
                  <a:pt x="3275" y="185500"/>
                </a:lnTo>
                <a:lnTo>
                  <a:pt x="6566" y="197224"/>
                </a:lnTo>
                <a:lnTo>
                  <a:pt x="5294" y="192648"/>
                </a:lnTo>
                <a:lnTo>
                  <a:pt x="4267" y="187797"/>
                </a:lnTo>
                <a:lnTo>
                  <a:pt x="7141" y="183417"/>
                </a:lnTo>
                <a:lnTo>
                  <a:pt x="16089" y="181559"/>
                </a:lnTo>
                <a:lnTo>
                  <a:pt x="20018" y="181559"/>
                </a:lnTo>
                <a:lnTo>
                  <a:pt x="19833" y="178645"/>
                </a:lnTo>
                <a:lnTo>
                  <a:pt x="6468" y="178645"/>
                </a:lnTo>
                <a:lnTo>
                  <a:pt x="2482" y="174961"/>
                </a:lnTo>
                <a:close/>
              </a:path>
              <a:path w="40004" h="220344">
                <a:moveTo>
                  <a:pt x="21158" y="195012"/>
                </a:moveTo>
                <a:lnTo>
                  <a:pt x="18234" y="195012"/>
                </a:lnTo>
                <a:lnTo>
                  <a:pt x="20824" y="195562"/>
                </a:lnTo>
                <a:lnTo>
                  <a:pt x="21158" y="195012"/>
                </a:lnTo>
                <a:close/>
              </a:path>
              <a:path w="40004" h="220344">
                <a:moveTo>
                  <a:pt x="20018" y="181559"/>
                </a:moveTo>
                <a:lnTo>
                  <a:pt x="16089" y="181559"/>
                </a:lnTo>
                <a:lnTo>
                  <a:pt x="20469" y="184433"/>
                </a:lnTo>
                <a:lnTo>
                  <a:pt x="22177" y="192658"/>
                </a:lnTo>
                <a:lnTo>
                  <a:pt x="20082" y="182566"/>
                </a:lnTo>
                <a:lnTo>
                  <a:pt x="20018" y="181559"/>
                </a:lnTo>
                <a:close/>
              </a:path>
              <a:path w="40004" h="220344">
                <a:moveTo>
                  <a:pt x="15273" y="161151"/>
                </a:moveTo>
                <a:lnTo>
                  <a:pt x="5810" y="161503"/>
                </a:lnTo>
                <a:lnTo>
                  <a:pt x="2141" y="165455"/>
                </a:lnTo>
                <a:lnTo>
                  <a:pt x="2294" y="170232"/>
                </a:lnTo>
                <a:lnTo>
                  <a:pt x="2482" y="174961"/>
                </a:lnTo>
                <a:lnTo>
                  <a:pt x="6468" y="178645"/>
                </a:lnTo>
                <a:lnTo>
                  <a:pt x="15921" y="178272"/>
                </a:lnTo>
                <a:lnTo>
                  <a:pt x="19602" y="174297"/>
                </a:lnTo>
                <a:lnTo>
                  <a:pt x="19250" y="164843"/>
                </a:lnTo>
                <a:lnTo>
                  <a:pt x="15273" y="161151"/>
                </a:lnTo>
                <a:close/>
              </a:path>
              <a:path w="40004" h="220344">
                <a:moveTo>
                  <a:pt x="19422" y="169448"/>
                </a:moveTo>
                <a:lnTo>
                  <a:pt x="19602" y="174297"/>
                </a:lnTo>
                <a:lnTo>
                  <a:pt x="15921" y="178272"/>
                </a:lnTo>
                <a:lnTo>
                  <a:pt x="6468" y="178645"/>
                </a:lnTo>
                <a:lnTo>
                  <a:pt x="19833" y="178645"/>
                </a:lnTo>
                <a:lnTo>
                  <a:pt x="19667" y="176032"/>
                </a:lnTo>
                <a:lnTo>
                  <a:pt x="19422" y="169448"/>
                </a:lnTo>
                <a:close/>
              </a:path>
              <a:path w="40004" h="220344">
                <a:moveTo>
                  <a:pt x="2141" y="165455"/>
                </a:moveTo>
                <a:lnTo>
                  <a:pt x="2290" y="170087"/>
                </a:lnTo>
                <a:lnTo>
                  <a:pt x="2141" y="165455"/>
                </a:lnTo>
                <a:close/>
              </a:path>
              <a:path w="40004" h="220344">
                <a:moveTo>
                  <a:pt x="19170" y="161151"/>
                </a:moveTo>
                <a:lnTo>
                  <a:pt x="15273" y="161151"/>
                </a:lnTo>
                <a:lnTo>
                  <a:pt x="19250" y="164843"/>
                </a:lnTo>
                <a:lnTo>
                  <a:pt x="19422" y="169448"/>
                </a:lnTo>
                <a:lnTo>
                  <a:pt x="19170" y="161151"/>
                </a:lnTo>
                <a:close/>
              </a:path>
              <a:path w="40004" h="220344">
                <a:moveTo>
                  <a:pt x="1446" y="126803"/>
                </a:moveTo>
                <a:lnTo>
                  <a:pt x="1699" y="147516"/>
                </a:lnTo>
                <a:lnTo>
                  <a:pt x="1919" y="158335"/>
                </a:lnTo>
                <a:lnTo>
                  <a:pt x="2141" y="165455"/>
                </a:lnTo>
                <a:lnTo>
                  <a:pt x="5810" y="161503"/>
                </a:lnTo>
                <a:lnTo>
                  <a:pt x="15273" y="161151"/>
                </a:lnTo>
                <a:lnTo>
                  <a:pt x="19170" y="161151"/>
                </a:lnTo>
                <a:lnTo>
                  <a:pt x="19085" y="158335"/>
                </a:lnTo>
                <a:lnTo>
                  <a:pt x="18865" y="147091"/>
                </a:lnTo>
                <a:lnTo>
                  <a:pt x="18703" y="133337"/>
                </a:lnTo>
                <a:lnTo>
                  <a:pt x="5364" y="133337"/>
                </a:lnTo>
                <a:lnTo>
                  <a:pt x="1478" y="129536"/>
                </a:lnTo>
                <a:lnTo>
                  <a:pt x="1446" y="126803"/>
                </a:lnTo>
                <a:close/>
              </a:path>
              <a:path w="40004" h="220344">
                <a:moveTo>
                  <a:pt x="14657" y="116060"/>
                </a:moveTo>
                <a:lnTo>
                  <a:pt x="5173" y="116165"/>
                </a:lnTo>
                <a:lnTo>
                  <a:pt x="1564" y="119856"/>
                </a:lnTo>
                <a:lnTo>
                  <a:pt x="1478" y="129536"/>
                </a:lnTo>
                <a:lnTo>
                  <a:pt x="5364" y="133337"/>
                </a:lnTo>
                <a:lnTo>
                  <a:pt x="14848" y="133231"/>
                </a:lnTo>
                <a:lnTo>
                  <a:pt x="18649" y="129344"/>
                </a:lnTo>
                <a:lnTo>
                  <a:pt x="18539" y="119856"/>
                </a:lnTo>
                <a:lnTo>
                  <a:pt x="14657" y="116060"/>
                </a:lnTo>
                <a:close/>
              </a:path>
              <a:path w="40004" h="220344">
                <a:moveTo>
                  <a:pt x="18539" y="119856"/>
                </a:moveTo>
                <a:lnTo>
                  <a:pt x="18649" y="129344"/>
                </a:lnTo>
                <a:lnTo>
                  <a:pt x="14848" y="133231"/>
                </a:lnTo>
                <a:lnTo>
                  <a:pt x="5364" y="133337"/>
                </a:lnTo>
                <a:lnTo>
                  <a:pt x="18703" y="133337"/>
                </a:lnTo>
                <a:lnTo>
                  <a:pt x="18539" y="119856"/>
                </a:lnTo>
                <a:close/>
              </a:path>
              <a:path w="40004" h="220344">
                <a:moveTo>
                  <a:pt x="590" y="74877"/>
                </a:moveTo>
                <a:lnTo>
                  <a:pt x="883" y="87313"/>
                </a:lnTo>
                <a:lnTo>
                  <a:pt x="1106" y="99806"/>
                </a:lnTo>
                <a:lnTo>
                  <a:pt x="1446" y="126803"/>
                </a:lnTo>
                <a:lnTo>
                  <a:pt x="1371" y="120053"/>
                </a:lnTo>
                <a:lnTo>
                  <a:pt x="5173" y="116165"/>
                </a:lnTo>
                <a:lnTo>
                  <a:pt x="14657" y="116060"/>
                </a:lnTo>
                <a:lnTo>
                  <a:pt x="18494" y="116060"/>
                </a:lnTo>
                <a:lnTo>
                  <a:pt x="18260" y="99453"/>
                </a:lnTo>
                <a:lnTo>
                  <a:pt x="18012" y="87313"/>
                </a:lnTo>
                <a:lnTo>
                  <a:pt x="17900" y="83253"/>
                </a:lnTo>
                <a:lnTo>
                  <a:pt x="4646" y="83253"/>
                </a:lnTo>
                <a:lnTo>
                  <a:pt x="721" y="79541"/>
                </a:lnTo>
                <a:lnTo>
                  <a:pt x="590" y="74877"/>
                </a:lnTo>
                <a:close/>
              </a:path>
              <a:path w="40004" h="220344">
                <a:moveTo>
                  <a:pt x="18494" y="116060"/>
                </a:moveTo>
                <a:lnTo>
                  <a:pt x="14657" y="116060"/>
                </a:lnTo>
                <a:lnTo>
                  <a:pt x="18539" y="119856"/>
                </a:lnTo>
                <a:lnTo>
                  <a:pt x="18494" y="116060"/>
                </a:lnTo>
                <a:close/>
              </a:path>
              <a:path w="40004" h="220344">
                <a:moveTo>
                  <a:pt x="13544" y="65907"/>
                </a:moveTo>
                <a:lnTo>
                  <a:pt x="4146" y="66220"/>
                </a:lnTo>
                <a:lnTo>
                  <a:pt x="486" y="70107"/>
                </a:lnTo>
                <a:lnTo>
                  <a:pt x="588" y="74785"/>
                </a:lnTo>
                <a:lnTo>
                  <a:pt x="721" y="79541"/>
                </a:lnTo>
                <a:lnTo>
                  <a:pt x="4646" y="83253"/>
                </a:lnTo>
                <a:lnTo>
                  <a:pt x="14067" y="82989"/>
                </a:lnTo>
                <a:lnTo>
                  <a:pt x="17778" y="79063"/>
                </a:lnTo>
                <a:lnTo>
                  <a:pt x="17645" y="74308"/>
                </a:lnTo>
                <a:lnTo>
                  <a:pt x="17412" y="69527"/>
                </a:lnTo>
                <a:lnTo>
                  <a:pt x="13544" y="65907"/>
                </a:lnTo>
                <a:close/>
              </a:path>
              <a:path w="40004" h="220344">
                <a:moveTo>
                  <a:pt x="17412" y="69527"/>
                </a:moveTo>
                <a:lnTo>
                  <a:pt x="17659" y="74785"/>
                </a:lnTo>
                <a:lnTo>
                  <a:pt x="17778" y="79063"/>
                </a:lnTo>
                <a:lnTo>
                  <a:pt x="14067" y="82989"/>
                </a:lnTo>
                <a:lnTo>
                  <a:pt x="4646" y="83253"/>
                </a:lnTo>
                <a:lnTo>
                  <a:pt x="17900" y="83253"/>
                </a:lnTo>
                <a:lnTo>
                  <a:pt x="17646" y="74308"/>
                </a:lnTo>
                <a:lnTo>
                  <a:pt x="17507" y="70133"/>
                </a:lnTo>
                <a:lnTo>
                  <a:pt x="17412" y="69527"/>
                </a:lnTo>
                <a:close/>
              </a:path>
              <a:path w="40004" h="220344">
                <a:moveTo>
                  <a:pt x="8569" y="0"/>
                </a:moveTo>
                <a:lnTo>
                  <a:pt x="2277" y="723"/>
                </a:lnTo>
                <a:lnTo>
                  <a:pt x="0" y="3268"/>
                </a:lnTo>
                <a:lnTo>
                  <a:pt x="24" y="40569"/>
                </a:lnTo>
                <a:lnTo>
                  <a:pt x="216" y="57702"/>
                </a:lnTo>
                <a:lnTo>
                  <a:pt x="486" y="70107"/>
                </a:lnTo>
                <a:lnTo>
                  <a:pt x="4146" y="66220"/>
                </a:lnTo>
                <a:lnTo>
                  <a:pt x="13544" y="65907"/>
                </a:lnTo>
                <a:lnTo>
                  <a:pt x="17236" y="65907"/>
                </a:lnTo>
                <a:lnTo>
                  <a:pt x="16808" y="57107"/>
                </a:lnTo>
                <a:lnTo>
                  <a:pt x="15487" y="39920"/>
                </a:lnTo>
                <a:lnTo>
                  <a:pt x="13812" y="22761"/>
                </a:lnTo>
                <a:lnTo>
                  <a:pt x="11536" y="2354"/>
                </a:lnTo>
                <a:lnTo>
                  <a:pt x="8569" y="0"/>
                </a:lnTo>
                <a:close/>
              </a:path>
              <a:path w="40004" h="220344">
                <a:moveTo>
                  <a:pt x="17236" y="65907"/>
                </a:moveTo>
                <a:lnTo>
                  <a:pt x="13544" y="65907"/>
                </a:lnTo>
                <a:lnTo>
                  <a:pt x="17412" y="69527"/>
                </a:lnTo>
                <a:lnTo>
                  <a:pt x="17236" y="659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511684" y="980717"/>
            <a:ext cx="392531" cy="19766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98893" y="2247922"/>
            <a:ext cx="186766" cy="28447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67299" y="2299684"/>
            <a:ext cx="93536" cy="176529"/>
          </a:xfrm>
          <a:prstGeom prst="rect">
            <a:avLst/>
          </a:prstGeom>
        </p:spPr>
      </p:pic>
      <p:sp>
        <p:nvSpPr>
          <p:cNvPr id="10" name="object 10"/>
          <p:cNvSpPr/>
          <p:nvPr/>
        </p:nvSpPr>
        <p:spPr>
          <a:xfrm>
            <a:off x="1230865" y="2433867"/>
            <a:ext cx="38735" cy="42545"/>
          </a:xfrm>
          <a:custGeom>
            <a:avLst/>
            <a:gdLst/>
            <a:ahLst/>
            <a:cxnLst/>
            <a:rect l="l" t="t" r="r" b="b"/>
            <a:pathLst>
              <a:path w="38734" h="42544">
                <a:moveTo>
                  <a:pt x="13943" y="18770"/>
                </a:moveTo>
                <a:lnTo>
                  <a:pt x="0" y="39033"/>
                </a:lnTo>
                <a:lnTo>
                  <a:pt x="421" y="40770"/>
                </a:lnTo>
                <a:lnTo>
                  <a:pt x="2777" y="42207"/>
                </a:lnTo>
                <a:lnTo>
                  <a:pt x="4084" y="42115"/>
                </a:lnTo>
                <a:lnTo>
                  <a:pt x="10428" y="36911"/>
                </a:lnTo>
                <a:lnTo>
                  <a:pt x="15152" y="31653"/>
                </a:lnTo>
                <a:lnTo>
                  <a:pt x="17632" y="28406"/>
                </a:lnTo>
                <a:lnTo>
                  <a:pt x="15190" y="28406"/>
                </a:lnTo>
                <a:lnTo>
                  <a:pt x="11283" y="25513"/>
                </a:lnTo>
                <a:lnTo>
                  <a:pt x="10870" y="22741"/>
                </a:lnTo>
                <a:lnTo>
                  <a:pt x="12326" y="20777"/>
                </a:lnTo>
                <a:lnTo>
                  <a:pt x="13943" y="18770"/>
                </a:lnTo>
                <a:close/>
              </a:path>
              <a:path w="38734" h="42544">
                <a:moveTo>
                  <a:pt x="16624" y="18412"/>
                </a:moveTo>
                <a:lnTo>
                  <a:pt x="13933" y="18783"/>
                </a:lnTo>
                <a:lnTo>
                  <a:pt x="12325" y="20778"/>
                </a:lnTo>
                <a:lnTo>
                  <a:pt x="10870" y="22741"/>
                </a:lnTo>
                <a:lnTo>
                  <a:pt x="11283" y="25513"/>
                </a:lnTo>
                <a:lnTo>
                  <a:pt x="15190" y="28406"/>
                </a:lnTo>
                <a:lnTo>
                  <a:pt x="17928" y="28018"/>
                </a:lnTo>
                <a:lnTo>
                  <a:pt x="20880" y="24155"/>
                </a:lnTo>
                <a:lnTo>
                  <a:pt x="20508" y="21379"/>
                </a:lnTo>
                <a:lnTo>
                  <a:pt x="16624" y="18412"/>
                </a:lnTo>
                <a:close/>
              </a:path>
              <a:path w="38734" h="42544">
                <a:moveTo>
                  <a:pt x="18765" y="26924"/>
                </a:moveTo>
                <a:lnTo>
                  <a:pt x="17928" y="28018"/>
                </a:lnTo>
                <a:lnTo>
                  <a:pt x="15190" y="28406"/>
                </a:lnTo>
                <a:lnTo>
                  <a:pt x="17632" y="28406"/>
                </a:lnTo>
                <a:lnTo>
                  <a:pt x="18765" y="26924"/>
                </a:lnTo>
                <a:close/>
              </a:path>
              <a:path w="38734" h="42544">
                <a:moveTo>
                  <a:pt x="25823" y="18412"/>
                </a:moveTo>
                <a:lnTo>
                  <a:pt x="16624" y="18412"/>
                </a:lnTo>
                <a:lnTo>
                  <a:pt x="20508" y="21379"/>
                </a:lnTo>
                <a:lnTo>
                  <a:pt x="20880" y="24155"/>
                </a:lnTo>
                <a:lnTo>
                  <a:pt x="18765" y="26924"/>
                </a:lnTo>
                <a:lnTo>
                  <a:pt x="19396" y="26098"/>
                </a:lnTo>
                <a:lnTo>
                  <a:pt x="23400" y="21139"/>
                </a:lnTo>
                <a:lnTo>
                  <a:pt x="25823" y="18412"/>
                </a:lnTo>
                <a:close/>
              </a:path>
              <a:path w="38734" h="42544">
                <a:moveTo>
                  <a:pt x="32808" y="0"/>
                </a:moveTo>
                <a:lnTo>
                  <a:pt x="13943" y="18770"/>
                </a:lnTo>
                <a:lnTo>
                  <a:pt x="16624" y="18412"/>
                </a:lnTo>
                <a:lnTo>
                  <a:pt x="25823" y="18412"/>
                </a:lnTo>
                <a:lnTo>
                  <a:pt x="27636" y="16370"/>
                </a:lnTo>
                <a:lnTo>
                  <a:pt x="32046" y="11759"/>
                </a:lnTo>
                <a:lnTo>
                  <a:pt x="36574" y="7273"/>
                </a:lnTo>
                <a:lnTo>
                  <a:pt x="38157" y="5736"/>
                </a:lnTo>
                <a:lnTo>
                  <a:pt x="38195" y="3208"/>
                </a:lnTo>
                <a:lnTo>
                  <a:pt x="35193" y="114"/>
                </a:lnTo>
                <a:lnTo>
                  <a:pt x="3280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399512" y="2313581"/>
            <a:ext cx="18415" cy="194945"/>
          </a:xfrm>
          <a:custGeom>
            <a:avLst/>
            <a:gdLst/>
            <a:ahLst/>
            <a:cxnLst/>
            <a:rect l="l" t="t" r="r" b="b"/>
            <a:pathLst>
              <a:path w="18415" h="194944">
                <a:moveTo>
                  <a:pt x="1063" y="154712"/>
                </a:moveTo>
                <a:lnTo>
                  <a:pt x="858" y="160215"/>
                </a:lnTo>
                <a:lnTo>
                  <a:pt x="672" y="170139"/>
                </a:lnTo>
                <a:lnTo>
                  <a:pt x="886" y="180054"/>
                </a:lnTo>
                <a:lnTo>
                  <a:pt x="1719" y="189895"/>
                </a:lnTo>
                <a:lnTo>
                  <a:pt x="2061" y="192655"/>
                </a:lnTo>
                <a:lnTo>
                  <a:pt x="4577" y="194616"/>
                </a:lnTo>
                <a:lnTo>
                  <a:pt x="9265" y="194033"/>
                </a:lnTo>
                <a:lnTo>
                  <a:pt x="16609" y="158715"/>
                </a:lnTo>
                <a:lnTo>
                  <a:pt x="13122" y="158715"/>
                </a:lnTo>
                <a:lnTo>
                  <a:pt x="4446" y="158372"/>
                </a:lnTo>
                <a:lnTo>
                  <a:pt x="1063" y="154712"/>
                </a:lnTo>
                <a:close/>
              </a:path>
              <a:path w="18415" h="194944">
                <a:moveTo>
                  <a:pt x="5157" y="142556"/>
                </a:moveTo>
                <a:lnTo>
                  <a:pt x="1450" y="145906"/>
                </a:lnTo>
                <a:lnTo>
                  <a:pt x="1200" y="151056"/>
                </a:lnTo>
                <a:lnTo>
                  <a:pt x="1063" y="154712"/>
                </a:lnTo>
                <a:lnTo>
                  <a:pt x="4446" y="158372"/>
                </a:lnTo>
                <a:lnTo>
                  <a:pt x="13122" y="158715"/>
                </a:lnTo>
                <a:lnTo>
                  <a:pt x="16777" y="155375"/>
                </a:lnTo>
                <a:lnTo>
                  <a:pt x="17024" y="150347"/>
                </a:lnTo>
                <a:lnTo>
                  <a:pt x="17179" y="146661"/>
                </a:lnTo>
                <a:lnTo>
                  <a:pt x="13864" y="142995"/>
                </a:lnTo>
                <a:lnTo>
                  <a:pt x="5157" y="142556"/>
                </a:lnTo>
                <a:close/>
              </a:path>
              <a:path w="18415" h="194944">
                <a:moveTo>
                  <a:pt x="17179" y="146661"/>
                </a:moveTo>
                <a:lnTo>
                  <a:pt x="16995" y="151056"/>
                </a:lnTo>
                <a:lnTo>
                  <a:pt x="16777" y="155375"/>
                </a:lnTo>
                <a:lnTo>
                  <a:pt x="13122" y="158715"/>
                </a:lnTo>
                <a:lnTo>
                  <a:pt x="16609" y="158715"/>
                </a:lnTo>
                <a:lnTo>
                  <a:pt x="17216" y="146702"/>
                </a:lnTo>
                <a:close/>
              </a:path>
              <a:path w="18415" h="194944">
                <a:moveTo>
                  <a:pt x="2386" y="89314"/>
                </a:moveTo>
                <a:lnTo>
                  <a:pt x="2266" y="107964"/>
                </a:lnTo>
                <a:lnTo>
                  <a:pt x="2045" y="122333"/>
                </a:lnTo>
                <a:lnTo>
                  <a:pt x="1692" y="136698"/>
                </a:lnTo>
                <a:lnTo>
                  <a:pt x="1226" y="150347"/>
                </a:lnTo>
                <a:lnTo>
                  <a:pt x="1450" y="145906"/>
                </a:lnTo>
                <a:lnTo>
                  <a:pt x="5157" y="142556"/>
                </a:lnTo>
                <a:lnTo>
                  <a:pt x="17351" y="142556"/>
                </a:lnTo>
                <a:lnTo>
                  <a:pt x="17609" y="136171"/>
                </a:lnTo>
                <a:lnTo>
                  <a:pt x="17969" y="121991"/>
                </a:lnTo>
                <a:lnTo>
                  <a:pt x="18126" y="107964"/>
                </a:lnTo>
                <a:lnTo>
                  <a:pt x="18115" y="101533"/>
                </a:lnTo>
                <a:lnTo>
                  <a:pt x="5864" y="101503"/>
                </a:lnTo>
                <a:lnTo>
                  <a:pt x="2411" y="98024"/>
                </a:lnTo>
                <a:lnTo>
                  <a:pt x="2386" y="89314"/>
                </a:lnTo>
                <a:close/>
              </a:path>
              <a:path w="18415" h="194944">
                <a:moveTo>
                  <a:pt x="17351" y="142556"/>
                </a:moveTo>
                <a:lnTo>
                  <a:pt x="5157" y="142556"/>
                </a:lnTo>
                <a:lnTo>
                  <a:pt x="13864" y="142995"/>
                </a:lnTo>
                <a:lnTo>
                  <a:pt x="17179" y="146661"/>
                </a:lnTo>
                <a:lnTo>
                  <a:pt x="17351" y="142556"/>
                </a:lnTo>
                <a:close/>
              </a:path>
              <a:path w="18415" h="194944">
                <a:moveTo>
                  <a:pt x="14521" y="85754"/>
                </a:moveTo>
                <a:lnTo>
                  <a:pt x="5867" y="85820"/>
                </a:lnTo>
                <a:lnTo>
                  <a:pt x="2452" y="89249"/>
                </a:lnTo>
                <a:lnTo>
                  <a:pt x="2411" y="98024"/>
                </a:lnTo>
                <a:lnTo>
                  <a:pt x="5864" y="101503"/>
                </a:lnTo>
                <a:lnTo>
                  <a:pt x="14552" y="101533"/>
                </a:lnTo>
                <a:lnTo>
                  <a:pt x="18087" y="98024"/>
                </a:lnTo>
                <a:lnTo>
                  <a:pt x="18069" y="89249"/>
                </a:lnTo>
                <a:lnTo>
                  <a:pt x="14521" y="85754"/>
                </a:lnTo>
                <a:close/>
              </a:path>
              <a:path w="18415" h="194944">
                <a:moveTo>
                  <a:pt x="18069" y="89249"/>
                </a:moveTo>
                <a:lnTo>
                  <a:pt x="18087" y="98024"/>
                </a:lnTo>
                <a:lnTo>
                  <a:pt x="14552" y="101533"/>
                </a:lnTo>
                <a:lnTo>
                  <a:pt x="18115" y="101533"/>
                </a:lnTo>
                <a:lnTo>
                  <a:pt x="18069" y="89249"/>
                </a:lnTo>
                <a:close/>
              </a:path>
              <a:path w="18415" h="194944">
                <a:moveTo>
                  <a:pt x="2148" y="50991"/>
                </a:moveTo>
                <a:lnTo>
                  <a:pt x="2272" y="57420"/>
                </a:lnTo>
                <a:lnTo>
                  <a:pt x="2386" y="89314"/>
                </a:lnTo>
                <a:lnTo>
                  <a:pt x="5867" y="85820"/>
                </a:lnTo>
                <a:lnTo>
                  <a:pt x="18043" y="85754"/>
                </a:lnTo>
                <a:lnTo>
                  <a:pt x="18019" y="82602"/>
                </a:lnTo>
                <a:lnTo>
                  <a:pt x="17880" y="71603"/>
                </a:lnTo>
                <a:lnTo>
                  <a:pt x="17597" y="60609"/>
                </a:lnTo>
                <a:lnTo>
                  <a:pt x="17461" y="57687"/>
                </a:lnTo>
                <a:lnTo>
                  <a:pt x="5726" y="57687"/>
                </a:lnTo>
                <a:lnTo>
                  <a:pt x="2269" y="54447"/>
                </a:lnTo>
                <a:lnTo>
                  <a:pt x="2148" y="50991"/>
                </a:lnTo>
                <a:close/>
              </a:path>
              <a:path w="18415" h="194944">
                <a:moveTo>
                  <a:pt x="18043" y="85754"/>
                </a:moveTo>
                <a:lnTo>
                  <a:pt x="14521" y="85754"/>
                </a:lnTo>
                <a:lnTo>
                  <a:pt x="18069" y="89249"/>
                </a:lnTo>
                <a:lnTo>
                  <a:pt x="18043" y="85754"/>
                </a:lnTo>
                <a:close/>
              </a:path>
              <a:path w="18415" h="194944">
                <a:moveTo>
                  <a:pt x="13295" y="42359"/>
                </a:moveTo>
                <a:lnTo>
                  <a:pt x="5139" y="42845"/>
                </a:lnTo>
                <a:lnTo>
                  <a:pt x="2026" y="46240"/>
                </a:lnTo>
                <a:lnTo>
                  <a:pt x="2148" y="50991"/>
                </a:lnTo>
                <a:lnTo>
                  <a:pt x="2269" y="54447"/>
                </a:lnTo>
                <a:lnTo>
                  <a:pt x="5726" y="57687"/>
                </a:lnTo>
                <a:lnTo>
                  <a:pt x="13987" y="57420"/>
                </a:lnTo>
                <a:lnTo>
                  <a:pt x="17227" y="53964"/>
                </a:lnTo>
                <a:lnTo>
                  <a:pt x="17084" y="49629"/>
                </a:lnTo>
                <a:lnTo>
                  <a:pt x="16773" y="45445"/>
                </a:lnTo>
                <a:lnTo>
                  <a:pt x="13295" y="42359"/>
                </a:lnTo>
                <a:close/>
              </a:path>
              <a:path w="18415" h="194944">
                <a:moveTo>
                  <a:pt x="17089" y="49715"/>
                </a:moveTo>
                <a:lnTo>
                  <a:pt x="17227" y="53964"/>
                </a:lnTo>
                <a:lnTo>
                  <a:pt x="13987" y="57420"/>
                </a:lnTo>
                <a:lnTo>
                  <a:pt x="5726" y="57687"/>
                </a:lnTo>
                <a:lnTo>
                  <a:pt x="17461" y="57687"/>
                </a:lnTo>
                <a:lnTo>
                  <a:pt x="17089" y="49715"/>
                </a:lnTo>
                <a:close/>
              </a:path>
              <a:path w="18415" h="194944">
                <a:moveTo>
                  <a:pt x="8042" y="0"/>
                </a:moveTo>
                <a:lnTo>
                  <a:pt x="2038" y="1069"/>
                </a:lnTo>
                <a:lnTo>
                  <a:pt x="0" y="3642"/>
                </a:lnTo>
                <a:lnTo>
                  <a:pt x="742" y="17489"/>
                </a:lnTo>
                <a:lnTo>
                  <a:pt x="1273" y="28428"/>
                </a:lnTo>
                <a:lnTo>
                  <a:pt x="1742" y="39371"/>
                </a:lnTo>
                <a:lnTo>
                  <a:pt x="2148" y="50991"/>
                </a:lnTo>
                <a:lnTo>
                  <a:pt x="2026" y="46240"/>
                </a:lnTo>
                <a:lnTo>
                  <a:pt x="5139" y="42845"/>
                </a:lnTo>
                <a:lnTo>
                  <a:pt x="13295" y="42359"/>
                </a:lnTo>
                <a:lnTo>
                  <a:pt x="16543" y="42359"/>
                </a:lnTo>
                <a:lnTo>
                  <a:pt x="16255" y="38500"/>
                </a:lnTo>
                <a:lnTo>
                  <a:pt x="15019" y="27365"/>
                </a:lnTo>
                <a:lnTo>
                  <a:pt x="13444" y="16271"/>
                </a:lnTo>
                <a:lnTo>
                  <a:pt x="11596" y="5224"/>
                </a:lnTo>
                <a:lnTo>
                  <a:pt x="11037" y="2089"/>
                </a:lnTo>
                <a:lnTo>
                  <a:pt x="8042" y="0"/>
                </a:lnTo>
                <a:close/>
              </a:path>
              <a:path w="18415" h="194944">
                <a:moveTo>
                  <a:pt x="16773" y="45445"/>
                </a:moveTo>
                <a:lnTo>
                  <a:pt x="17086" y="49646"/>
                </a:lnTo>
                <a:lnTo>
                  <a:pt x="16882" y="46240"/>
                </a:lnTo>
                <a:lnTo>
                  <a:pt x="16773" y="45445"/>
                </a:lnTo>
                <a:close/>
              </a:path>
              <a:path w="18415" h="194944">
                <a:moveTo>
                  <a:pt x="16543" y="42359"/>
                </a:moveTo>
                <a:lnTo>
                  <a:pt x="13295" y="42359"/>
                </a:lnTo>
                <a:lnTo>
                  <a:pt x="16773" y="45445"/>
                </a:lnTo>
                <a:lnTo>
                  <a:pt x="16543" y="423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2" name="object 1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650387" y="2306787"/>
            <a:ext cx="350185" cy="154939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304428" y="2226294"/>
            <a:ext cx="676939" cy="329899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219387" y="2299290"/>
            <a:ext cx="978663" cy="236134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617317" y="2719266"/>
            <a:ext cx="214738" cy="270510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066055" y="2812853"/>
            <a:ext cx="326640" cy="195324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625414" y="2827213"/>
            <a:ext cx="171064" cy="146399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2083680" y="2775670"/>
            <a:ext cx="718516" cy="309158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3168860" y="2822258"/>
            <a:ext cx="937791" cy="273384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590549" y="3191274"/>
            <a:ext cx="245816" cy="270510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1585973" y="3128605"/>
            <a:ext cx="339256" cy="261979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2279055" y="3226221"/>
            <a:ext cx="124877" cy="194278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2593789" y="3191869"/>
            <a:ext cx="740742" cy="340617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1157140" y="3227635"/>
            <a:ext cx="359257" cy="183902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3523004" y="3214565"/>
            <a:ext cx="937757" cy="291781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1224205" y="4661508"/>
            <a:ext cx="216472" cy="268558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1549067" y="4641257"/>
            <a:ext cx="463653" cy="268352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2161211" y="4694034"/>
            <a:ext cx="223718" cy="219370"/>
          </a:xfrm>
          <a:prstGeom prst="rect">
            <a:avLst/>
          </a:prstGeom>
        </p:spPr>
      </p:pic>
      <p:pic>
        <p:nvPicPr>
          <p:cNvPr id="29" name="object 29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2529077" y="4689657"/>
            <a:ext cx="109558" cy="230000"/>
          </a:xfrm>
          <a:prstGeom prst="rect">
            <a:avLst/>
          </a:prstGeom>
        </p:spPr>
      </p:pic>
      <p:pic>
        <p:nvPicPr>
          <p:cNvPr id="30" name="object 30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2717180" y="4651956"/>
            <a:ext cx="664283" cy="261659"/>
          </a:xfrm>
          <a:prstGeom prst="rect">
            <a:avLst/>
          </a:prstGeom>
        </p:spPr>
      </p:pic>
      <p:pic>
        <p:nvPicPr>
          <p:cNvPr id="31" name="object 31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3657142" y="4763626"/>
            <a:ext cx="179972" cy="128986"/>
          </a:xfrm>
          <a:prstGeom prst="rect">
            <a:avLst/>
          </a:prstGeom>
        </p:spPr>
      </p:pic>
      <p:pic>
        <p:nvPicPr>
          <p:cNvPr id="32" name="object 32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4188899" y="4685388"/>
            <a:ext cx="709471" cy="327742"/>
          </a:xfrm>
          <a:prstGeom prst="rect">
            <a:avLst/>
          </a:prstGeom>
        </p:spPr>
      </p:pic>
      <p:pic>
        <p:nvPicPr>
          <p:cNvPr id="33" name="object 33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1783516" y="4078465"/>
            <a:ext cx="265576" cy="271788"/>
          </a:xfrm>
          <a:prstGeom prst="rect">
            <a:avLst/>
          </a:prstGeom>
        </p:spPr>
      </p:pic>
      <p:pic>
        <p:nvPicPr>
          <p:cNvPr id="34" name="object 34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1276722" y="4108798"/>
            <a:ext cx="384566" cy="247472"/>
          </a:xfrm>
          <a:prstGeom prst="rect">
            <a:avLst/>
          </a:prstGeom>
        </p:spPr>
      </p:pic>
      <p:pic>
        <p:nvPicPr>
          <p:cNvPr id="35" name="object 35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2156293" y="4142685"/>
            <a:ext cx="233760" cy="180701"/>
          </a:xfrm>
          <a:prstGeom prst="rect">
            <a:avLst/>
          </a:prstGeom>
        </p:spPr>
      </p:pic>
      <p:pic>
        <p:nvPicPr>
          <p:cNvPr id="36" name="object 36"/>
          <p:cNvPicPr/>
          <p:nvPr/>
        </p:nvPicPr>
        <p:blipFill>
          <a:blip r:embed="rId31" cstate="print"/>
          <a:stretch>
            <a:fillRect/>
          </a:stretch>
        </p:blipFill>
        <p:spPr>
          <a:xfrm>
            <a:off x="2669255" y="4156114"/>
            <a:ext cx="168765" cy="190769"/>
          </a:xfrm>
          <a:prstGeom prst="rect">
            <a:avLst/>
          </a:prstGeom>
        </p:spPr>
      </p:pic>
      <p:pic>
        <p:nvPicPr>
          <p:cNvPr id="37" name="object 37"/>
          <p:cNvPicPr/>
          <p:nvPr/>
        </p:nvPicPr>
        <p:blipFill>
          <a:blip r:embed="rId32" cstate="print"/>
          <a:stretch>
            <a:fillRect/>
          </a:stretch>
        </p:blipFill>
        <p:spPr>
          <a:xfrm>
            <a:off x="3022356" y="4129996"/>
            <a:ext cx="690530" cy="323862"/>
          </a:xfrm>
          <a:prstGeom prst="rect">
            <a:avLst/>
          </a:prstGeom>
        </p:spPr>
      </p:pic>
      <p:pic>
        <p:nvPicPr>
          <p:cNvPr id="38" name="object 38"/>
          <p:cNvPicPr/>
          <p:nvPr/>
        </p:nvPicPr>
        <p:blipFill>
          <a:blip r:embed="rId33" cstate="print"/>
          <a:stretch>
            <a:fillRect/>
          </a:stretch>
        </p:blipFill>
        <p:spPr>
          <a:xfrm>
            <a:off x="3919419" y="4170770"/>
            <a:ext cx="916955" cy="259294"/>
          </a:xfrm>
          <a:prstGeom prst="rect">
            <a:avLst/>
          </a:prstGeom>
        </p:spPr>
      </p:pic>
      <p:pic>
        <p:nvPicPr>
          <p:cNvPr id="39" name="object 39"/>
          <p:cNvPicPr/>
          <p:nvPr/>
        </p:nvPicPr>
        <p:blipFill>
          <a:blip r:embed="rId34" cstate="print"/>
          <a:stretch>
            <a:fillRect/>
          </a:stretch>
        </p:blipFill>
        <p:spPr>
          <a:xfrm>
            <a:off x="5095960" y="4730372"/>
            <a:ext cx="912519" cy="255228"/>
          </a:xfrm>
          <a:prstGeom prst="rect">
            <a:avLst/>
          </a:prstGeom>
        </p:spPr>
      </p:pic>
      <p:pic>
        <p:nvPicPr>
          <p:cNvPr id="40" name="object 40"/>
          <p:cNvPicPr/>
          <p:nvPr/>
        </p:nvPicPr>
        <p:blipFill>
          <a:blip r:embed="rId35" cstate="print"/>
          <a:stretch>
            <a:fillRect/>
          </a:stretch>
        </p:blipFill>
        <p:spPr>
          <a:xfrm>
            <a:off x="700242" y="4036763"/>
            <a:ext cx="234184" cy="27178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8670" y="260096"/>
            <a:ext cx="4028440" cy="3149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900" spc="-10">
                <a:solidFill>
                  <a:srgbClr val="000044"/>
                </a:solidFill>
              </a:rPr>
              <a:t>Formal</a:t>
            </a:r>
            <a:r>
              <a:rPr dirty="0" sz="1900">
                <a:solidFill>
                  <a:srgbClr val="000044"/>
                </a:solidFill>
              </a:rPr>
              <a:t> </a:t>
            </a:r>
            <a:r>
              <a:rPr dirty="0" sz="1900" spc="-5">
                <a:solidFill>
                  <a:srgbClr val="000044"/>
                </a:solidFill>
              </a:rPr>
              <a:t>Definition</a:t>
            </a:r>
            <a:r>
              <a:rPr dirty="0" sz="1900">
                <a:solidFill>
                  <a:srgbClr val="000044"/>
                </a:solidFill>
              </a:rPr>
              <a:t> </a:t>
            </a:r>
            <a:r>
              <a:rPr dirty="0" sz="1900" spc="-5">
                <a:solidFill>
                  <a:srgbClr val="000044"/>
                </a:solidFill>
              </a:rPr>
              <a:t>of</a:t>
            </a:r>
            <a:r>
              <a:rPr dirty="0" sz="1900">
                <a:solidFill>
                  <a:srgbClr val="000044"/>
                </a:solidFill>
              </a:rPr>
              <a:t> </a:t>
            </a:r>
            <a:r>
              <a:rPr dirty="0" sz="1900" spc="-10">
                <a:solidFill>
                  <a:srgbClr val="000044"/>
                </a:solidFill>
              </a:rPr>
              <a:t>regular</a:t>
            </a:r>
            <a:r>
              <a:rPr dirty="0" sz="1900" spc="15">
                <a:solidFill>
                  <a:srgbClr val="000044"/>
                </a:solidFill>
              </a:rPr>
              <a:t> </a:t>
            </a:r>
            <a:r>
              <a:rPr dirty="0" sz="1900" spc="-10">
                <a:solidFill>
                  <a:srgbClr val="000044"/>
                </a:solidFill>
              </a:rPr>
              <a:t>expressions</a:t>
            </a:r>
            <a:endParaRPr sz="1900"/>
          </a:p>
        </p:txBody>
      </p:sp>
      <p:sp>
        <p:nvSpPr>
          <p:cNvPr id="3" name="object 3"/>
          <p:cNvSpPr txBox="1"/>
          <p:nvPr/>
        </p:nvSpPr>
        <p:spPr>
          <a:xfrm>
            <a:off x="551078" y="766318"/>
            <a:ext cx="7814309" cy="5608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9055" marR="1778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If</a:t>
            </a:r>
            <a:r>
              <a:rPr dirty="0" sz="1800" spc="155">
                <a:latin typeface="Calibri"/>
                <a:cs typeface="Calibri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R</a:t>
            </a:r>
            <a:r>
              <a:rPr dirty="0" sz="1800" spc="114" i="1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Calibri"/>
                <a:cs typeface="Calibri"/>
              </a:rPr>
              <a:t>is</a:t>
            </a:r>
            <a:r>
              <a:rPr dirty="0" sz="1800" spc="16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15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regular</a:t>
            </a:r>
            <a:r>
              <a:rPr dirty="0" sz="1800" spc="15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expression,</a:t>
            </a:r>
            <a:r>
              <a:rPr dirty="0" sz="1800" spc="1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then</a:t>
            </a:r>
            <a:r>
              <a:rPr dirty="0" sz="1800" spc="175">
                <a:latin typeface="Calibri"/>
                <a:cs typeface="Calibri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L(</a:t>
            </a:r>
            <a:r>
              <a:rPr dirty="0" sz="1800" i="1">
                <a:latin typeface="Times New Roman"/>
                <a:cs typeface="Times New Roman"/>
              </a:rPr>
              <a:t>R</a:t>
            </a:r>
            <a:r>
              <a:rPr dirty="0" sz="1800">
                <a:latin typeface="Times New Roman"/>
                <a:cs typeface="Times New Roman"/>
              </a:rPr>
              <a:t>)</a:t>
            </a:r>
            <a:r>
              <a:rPr dirty="0" sz="1800" spc="1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Calibri"/>
                <a:cs typeface="Calibri"/>
              </a:rPr>
              <a:t>is</a:t>
            </a:r>
            <a:r>
              <a:rPr dirty="0" sz="1800" spc="16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160">
                <a:latin typeface="Calibri"/>
                <a:cs typeface="Calibri"/>
              </a:rPr>
              <a:t> </a:t>
            </a:r>
            <a:r>
              <a:rPr dirty="0" sz="1800" spc="-10" b="1">
                <a:latin typeface="Calibri"/>
                <a:cs typeface="Calibri"/>
              </a:rPr>
              <a:t>language</a:t>
            </a:r>
            <a:r>
              <a:rPr dirty="0" sz="1800" spc="165" b="1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generated</a:t>
            </a:r>
            <a:r>
              <a:rPr dirty="0" sz="1800" spc="16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(or</a:t>
            </a:r>
            <a:r>
              <a:rPr dirty="0" sz="1800" spc="1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described</a:t>
            </a:r>
            <a:r>
              <a:rPr dirty="0" sz="1800" spc="16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or </a:t>
            </a:r>
            <a:r>
              <a:rPr dirty="0" sz="1800" spc="-39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defined)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by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R</a:t>
            </a:r>
            <a:r>
              <a:rPr dirty="0" sz="1800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libri"/>
              <a:cs typeface="Calibri"/>
            </a:endParaRPr>
          </a:p>
          <a:p>
            <a:pPr marL="76200">
              <a:lnSpc>
                <a:spcPct val="100000"/>
              </a:lnSpc>
            </a:pPr>
            <a:r>
              <a:rPr dirty="0" sz="1800" spc="-5">
                <a:latin typeface="Calibri"/>
                <a:cs typeface="Calibri"/>
              </a:rPr>
              <a:t>Let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Σ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Calibri"/>
                <a:cs typeface="Calibri"/>
              </a:rPr>
              <a:t>be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non-empty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alphabet.</a:t>
            </a:r>
            <a:endParaRPr sz="1800">
              <a:latin typeface="Calibri"/>
              <a:cs typeface="Calibri"/>
            </a:endParaRPr>
          </a:p>
          <a:p>
            <a:pPr marL="419100" indent="-343535">
              <a:lnSpc>
                <a:spcPct val="100000"/>
              </a:lnSpc>
              <a:spcBef>
                <a:spcPts val="745"/>
              </a:spcBef>
              <a:buAutoNum type="arabicPeriod"/>
              <a:tabLst>
                <a:tab pos="419100" algn="l"/>
                <a:tab pos="419734" algn="l"/>
              </a:tabLst>
            </a:pPr>
            <a:r>
              <a:rPr dirty="0" sz="1800" spc="-5">
                <a:latin typeface="Calibri"/>
                <a:cs typeface="Calibri"/>
              </a:rPr>
              <a:t>The regular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expression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ϵ</a:t>
            </a:r>
            <a:r>
              <a:rPr dirty="0" sz="1800" spc="-50" i="1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Calibri"/>
                <a:cs typeface="Calibri"/>
              </a:rPr>
              <a:t>describes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language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{</a:t>
            </a:r>
            <a:r>
              <a:rPr dirty="0" sz="1800" spc="-5" i="1">
                <a:latin typeface="Times New Roman"/>
                <a:cs typeface="Times New Roman"/>
              </a:rPr>
              <a:t>ϵ</a:t>
            </a:r>
            <a:r>
              <a:rPr dirty="0" sz="1800" spc="-5">
                <a:latin typeface="Times New Roman"/>
                <a:cs typeface="Times New Roman"/>
              </a:rPr>
              <a:t>}</a:t>
            </a:r>
            <a:r>
              <a:rPr dirty="0" sz="1800" spc="-5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  <a:p>
            <a:pPr marL="419100" indent="-343535">
              <a:lnSpc>
                <a:spcPct val="100000"/>
              </a:lnSpc>
              <a:spcBef>
                <a:spcPts val="1080"/>
              </a:spcBef>
              <a:buAutoNum type="arabicPeriod"/>
              <a:tabLst>
                <a:tab pos="419100" algn="l"/>
                <a:tab pos="419734" algn="l"/>
              </a:tabLst>
            </a:pPr>
            <a:r>
              <a:rPr dirty="0" sz="1800" spc="-5">
                <a:latin typeface="Calibri"/>
                <a:cs typeface="Calibri"/>
              </a:rPr>
              <a:t>The regular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expression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mbria Math"/>
                <a:cs typeface="Cambria Math"/>
              </a:rPr>
              <a:t>∅</a:t>
            </a:r>
            <a:r>
              <a:rPr dirty="0" sz="1800" spc="5">
                <a:latin typeface="Cambria Math"/>
                <a:cs typeface="Cambria Math"/>
              </a:rPr>
              <a:t> </a:t>
            </a:r>
            <a:r>
              <a:rPr dirty="0" sz="1800" spc="-5">
                <a:latin typeface="Calibri"/>
                <a:cs typeface="Calibri"/>
              </a:rPr>
              <a:t>describes</a:t>
            </a:r>
            <a:r>
              <a:rPr dirty="0" sz="1800">
                <a:latin typeface="Calibri"/>
                <a:cs typeface="Calibri"/>
              </a:rPr>
              <a:t> the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language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5">
                <a:latin typeface="Cambria Math"/>
                <a:cs typeface="Cambria Math"/>
              </a:rPr>
              <a:t>∅</a:t>
            </a:r>
            <a:r>
              <a:rPr dirty="0" sz="1800" spc="-5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  <a:p>
            <a:pPr marL="419100" indent="-343535">
              <a:lnSpc>
                <a:spcPct val="100000"/>
              </a:lnSpc>
              <a:spcBef>
                <a:spcPts val="1080"/>
              </a:spcBef>
              <a:buAutoNum type="arabicPeriod"/>
              <a:tabLst>
                <a:tab pos="419100" algn="l"/>
                <a:tab pos="419734" algn="l"/>
              </a:tabLst>
            </a:pPr>
            <a:r>
              <a:rPr dirty="0" sz="1800" spc="-25">
                <a:latin typeface="Calibri"/>
                <a:cs typeface="Calibri"/>
              </a:rPr>
              <a:t>F</a:t>
            </a:r>
            <a:r>
              <a:rPr dirty="0" sz="1800" spc="-5">
                <a:latin typeface="Calibri"/>
                <a:cs typeface="Calibri"/>
              </a:rPr>
              <a:t>o</a:t>
            </a:r>
            <a:r>
              <a:rPr dirty="0" sz="1800">
                <a:latin typeface="Calibri"/>
                <a:cs typeface="Calibri"/>
              </a:rPr>
              <a:t>r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each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a</a:t>
            </a:r>
            <a:r>
              <a:rPr dirty="0" sz="1800" spc="5" i="1">
                <a:latin typeface="Times New Roman"/>
                <a:cs typeface="Times New Roman"/>
              </a:rPr>
              <a:t> </a:t>
            </a:r>
            <a:r>
              <a:rPr dirty="0" sz="1800">
                <a:latin typeface="SimSun"/>
                <a:cs typeface="SimSun"/>
              </a:rPr>
              <a:t>∈</a:t>
            </a:r>
            <a:r>
              <a:rPr dirty="0" sz="1800" spc="-459">
                <a:latin typeface="SimSun"/>
                <a:cs typeface="SimSu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Σ</a:t>
            </a:r>
            <a:r>
              <a:rPr dirty="0" sz="1800">
                <a:latin typeface="Calibri"/>
                <a:cs typeface="Calibri"/>
              </a:rPr>
              <a:t>,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 </a:t>
            </a:r>
            <a:r>
              <a:rPr dirty="0" sz="1800" spc="-25">
                <a:latin typeface="Calibri"/>
                <a:cs typeface="Calibri"/>
              </a:rPr>
              <a:t>r</a:t>
            </a:r>
            <a:r>
              <a:rPr dirty="0" sz="1800">
                <a:latin typeface="Calibri"/>
                <a:cs typeface="Calibri"/>
              </a:rPr>
              <a:t>e</a:t>
            </a:r>
            <a:r>
              <a:rPr dirty="0" sz="1800" spc="5">
                <a:latin typeface="Calibri"/>
                <a:cs typeface="Calibri"/>
              </a:rPr>
              <a:t>g</a:t>
            </a:r>
            <a:r>
              <a:rPr dirty="0" sz="1800" spc="-5">
                <a:latin typeface="Calibri"/>
                <a:cs typeface="Calibri"/>
              </a:rPr>
              <a:t>u</a:t>
            </a:r>
            <a:r>
              <a:rPr dirty="0" sz="1800">
                <a:latin typeface="Calibri"/>
                <a:cs typeface="Calibri"/>
              </a:rPr>
              <a:t>lar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e</a:t>
            </a:r>
            <a:r>
              <a:rPr dirty="0" sz="1800" spc="-5">
                <a:latin typeface="Calibri"/>
                <a:cs typeface="Calibri"/>
              </a:rPr>
              <a:t>xp</a:t>
            </a:r>
            <a:r>
              <a:rPr dirty="0" sz="1800" spc="-30">
                <a:latin typeface="Calibri"/>
                <a:cs typeface="Calibri"/>
              </a:rPr>
              <a:t>r</a:t>
            </a:r>
            <a:r>
              <a:rPr dirty="0" sz="1800">
                <a:latin typeface="Calibri"/>
                <a:cs typeface="Calibri"/>
              </a:rPr>
              <a:t>e</a:t>
            </a:r>
            <a:r>
              <a:rPr dirty="0" sz="1800" spc="5">
                <a:latin typeface="Calibri"/>
                <a:cs typeface="Calibri"/>
              </a:rPr>
              <a:t>s</a:t>
            </a:r>
            <a:r>
              <a:rPr dirty="0" sz="1800" spc="-5">
                <a:latin typeface="Calibri"/>
                <a:cs typeface="Calibri"/>
              </a:rPr>
              <a:t>s</a:t>
            </a:r>
            <a:r>
              <a:rPr dirty="0" sz="1800">
                <a:latin typeface="Calibri"/>
                <a:cs typeface="Calibri"/>
              </a:rPr>
              <a:t>i</a:t>
            </a:r>
            <a:r>
              <a:rPr dirty="0" sz="1800" spc="-5">
                <a:latin typeface="Calibri"/>
                <a:cs typeface="Calibri"/>
              </a:rPr>
              <a:t>o</a:t>
            </a:r>
            <a:r>
              <a:rPr dirty="0" sz="1800">
                <a:latin typeface="Calibri"/>
                <a:cs typeface="Calibri"/>
              </a:rPr>
              <a:t>n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d</a:t>
            </a:r>
            <a:r>
              <a:rPr dirty="0" sz="1800">
                <a:latin typeface="Calibri"/>
                <a:cs typeface="Calibri"/>
              </a:rPr>
              <a:t>e</a:t>
            </a:r>
            <a:r>
              <a:rPr dirty="0" sz="1800" spc="-5">
                <a:latin typeface="Calibri"/>
                <a:cs typeface="Calibri"/>
              </a:rPr>
              <a:t>sc</a:t>
            </a:r>
            <a:r>
              <a:rPr dirty="0" sz="1800" spc="-10">
                <a:latin typeface="Calibri"/>
                <a:cs typeface="Calibri"/>
              </a:rPr>
              <a:t>r</a:t>
            </a:r>
            <a:r>
              <a:rPr dirty="0" sz="1800" spc="-5">
                <a:latin typeface="Calibri"/>
                <a:cs typeface="Calibri"/>
              </a:rPr>
              <a:t>ib</a:t>
            </a:r>
            <a:r>
              <a:rPr dirty="0" sz="1800">
                <a:latin typeface="Calibri"/>
                <a:cs typeface="Calibri"/>
              </a:rPr>
              <a:t>es the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l</a:t>
            </a:r>
            <a:r>
              <a:rPr dirty="0" sz="1800">
                <a:latin typeface="Calibri"/>
                <a:cs typeface="Calibri"/>
              </a:rPr>
              <a:t>an</a:t>
            </a:r>
            <a:r>
              <a:rPr dirty="0" sz="1800" spc="5">
                <a:latin typeface="Calibri"/>
                <a:cs typeface="Calibri"/>
              </a:rPr>
              <a:t>g</a:t>
            </a:r>
            <a:r>
              <a:rPr dirty="0" sz="1800" spc="-5">
                <a:latin typeface="Calibri"/>
                <a:cs typeface="Calibri"/>
              </a:rPr>
              <a:t>uag</a:t>
            </a:r>
            <a:r>
              <a:rPr dirty="0" sz="1800">
                <a:latin typeface="Calibri"/>
                <a:cs typeface="Calibri"/>
              </a:rPr>
              <a:t>e</a:t>
            </a:r>
            <a:r>
              <a:rPr dirty="0" sz="1800" spc="35">
                <a:latin typeface="Calibri"/>
                <a:cs typeface="Calibri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{</a:t>
            </a:r>
            <a:r>
              <a:rPr dirty="0" sz="1800" i="1">
                <a:latin typeface="Times New Roman"/>
                <a:cs typeface="Times New Roman"/>
              </a:rPr>
              <a:t>a</a:t>
            </a:r>
            <a:r>
              <a:rPr dirty="0" sz="1800">
                <a:latin typeface="Times New Roman"/>
                <a:cs typeface="Times New Roman"/>
              </a:rPr>
              <a:t>}</a:t>
            </a:r>
            <a:r>
              <a:rPr dirty="0" sz="1800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  <a:p>
            <a:pPr marL="419100" indent="-343535">
              <a:lnSpc>
                <a:spcPct val="100000"/>
              </a:lnSpc>
              <a:spcBef>
                <a:spcPts val="1080"/>
              </a:spcBef>
              <a:buAutoNum type="arabicPeriod"/>
              <a:tabLst>
                <a:tab pos="419100" algn="l"/>
                <a:tab pos="419734" algn="l"/>
              </a:tabLst>
            </a:pPr>
            <a:r>
              <a:rPr dirty="0" sz="1800" spc="-10">
                <a:latin typeface="Calibri"/>
                <a:cs typeface="Calibri"/>
              </a:rPr>
              <a:t>Let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R</a:t>
            </a:r>
            <a:r>
              <a:rPr dirty="0" baseline="-20833" sz="1800" i="1">
                <a:latin typeface="Times New Roman"/>
                <a:cs typeface="Times New Roman"/>
              </a:rPr>
              <a:t>1</a:t>
            </a:r>
            <a:r>
              <a:rPr dirty="0" baseline="-20833" sz="1800" spc="165" i="1">
                <a:latin typeface="Times New Roman"/>
                <a:cs typeface="Times New Roman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R</a:t>
            </a:r>
            <a:r>
              <a:rPr dirty="0" baseline="-20833" sz="1800" i="1">
                <a:latin typeface="Times New Roman"/>
                <a:cs typeface="Times New Roman"/>
              </a:rPr>
              <a:t>2</a:t>
            </a:r>
            <a:r>
              <a:rPr dirty="0" baseline="-20833" sz="1800" spc="165" i="1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Calibri"/>
                <a:cs typeface="Calibri"/>
              </a:rPr>
              <a:t>be regular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expressions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let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L</a:t>
            </a:r>
            <a:r>
              <a:rPr dirty="0" baseline="-20833" sz="1800">
                <a:latin typeface="Times New Roman"/>
                <a:cs typeface="Times New Roman"/>
              </a:rPr>
              <a:t>1</a:t>
            </a:r>
            <a:r>
              <a:rPr dirty="0" baseline="-20833" sz="1800" spc="157">
                <a:latin typeface="Times New Roman"/>
                <a:cs typeface="Times New Roman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L</a:t>
            </a:r>
            <a:r>
              <a:rPr dirty="0" baseline="-20833" sz="1800">
                <a:latin typeface="Times New Roman"/>
                <a:cs typeface="Times New Roman"/>
              </a:rPr>
              <a:t>2</a:t>
            </a:r>
            <a:r>
              <a:rPr dirty="0" baseline="-20833" sz="1800" spc="157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Calibri"/>
                <a:cs typeface="Calibri"/>
              </a:rPr>
              <a:t>be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 </a:t>
            </a:r>
            <a:r>
              <a:rPr dirty="0" sz="1800" spc="-5">
                <a:latin typeface="Calibri"/>
                <a:cs typeface="Calibri"/>
              </a:rPr>
              <a:t>languages</a:t>
            </a:r>
            <a:endParaRPr sz="1800">
              <a:latin typeface="Calibri"/>
              <a:cs typeface="Calibri"/>
            </a:endParaRPr>
          </a:p>
          <a:p>
            <a:pPr marL="419100" marR="130175">
              <a:lnSpc>
                <a:spcPct val="150000"/>
              </a:lnSpc>
              <a:spcBef>
                <a:spcPts val="5"/>
              </a:spcBef>
            </a:pPr>
            <a:r>
              <a:rPr dirty="0" sz="1800" spc="-5">
                <a:latin typeface="Calibri"/>
                <a:cs typeface="Calibri"/>
              </a:rPr>
              <a:t>described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by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them, </a:t>
            </a:r>
            <a:r>
              <a:rPr dirty="0" sz="1800" spc="-15">
                <a:latin typeface="Calibri"/>
                <a:cs typeface="Calibri"/>
              </a:rPr>
              <a:t>respectively. </a:t>
            </a:r>
            <a:r>
              <a:rPr dirty="0" sz="1800" spc="-5">
                <a:latin typeface="Calibri"/>
                <a:cs typeface="Calibri"/>
              </a:rPr>
              <a:t>The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regular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expression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R</a:t>
            </a:r>
            <a:r>
              <a:rPr dirty="0" baseline="-20833" sz="1800" i="1">
                <a:latin typeface="Times New Roman"/>
                <a:cs typeface="Times New Roman"/>
              </a:rPr>
              <a:t>1</a:t>
            </a:r>
            <a:r>
              <a:rPr dirty="0" baseline="-20833" sz="1800" spc="157" i="1">
                <a:latin typeface="Times New Roman"/>
                <a:cs typeface="Times New Roman"/>
              </a:rPr>
              <a:t> </a:t>
            </a:r>
            <a:r>
              <a:rPr dirty="0" sz="1800">
                <a:latin typeface="Microsoft YaHei"/>
                <a:cs typeface="Microsoft YaHei"/>
              </a:rPr>
              <a:t>∪</a:t>
            </a:r>
            <a:r>
              <a:rPr dirty="0" sz="1800" spc="-110">
                <a:latin typeface="Microsoft YaHei"/>
                <a:cs typeface="Microsoft YaHei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R</a:t>
            </a:r>
            <a:r>
              <a:rPr dirty="0" baseline="-20833" sz="1800" i="1">
                <a:latin typeface="Times New Roman"/>
                <a:cs typeface="Times New Roman"/>
              </a:rPr>
              <a:t>2</a:t>
            </a:r>
            <a:r>
              <a:rPr dirty="0" baseline="-20833" sz="1800" spc="150" i="1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Calibri"/>
                <a:cs typeface="Calibri"/>
              </a:rPr>
              <a:t>describes</a:t>
            </a:r>
            <a:r>
              <a:rPr dirty="0" sz="1800">
                <a:latin typeface="Calibri"/>
                <a:cs typeface="Calibri"/>
              </a:rPr>
              <a:t> the </a:t>
            </a:r>
            <a:r>
              <a:rPr dirty="0" sz="1800" spc="-39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language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L</a:t>
            </a:r>
            <a:r>
              <a:rPr dirty="0" baseline="-20833" sz="1800">
                <a:latin typeface="Times New Roman"/>
                <a:cs typeface="Times New Roman"/>
              </a:rPr>
              <a:t>1</a:t>
            </a:r>
            <a:r>
              <a:rPr dirty="0" baseline="-20833" sz="1800" spc="157">
                <a:latin typeface="Times New Roman"/>
                <a:cs typeface="Times New Roman"/>
              </a:rPr>
              <a:t> </a:t>
            </a:r>
            <a:r>
              <a:rPr dirty="0" sz="1800">
                <a:latin typeface="Microsoft YaHei"/>
                <a:cs typeface="Microsoft YaHei"/>
              </a:rPr>
              <a:t>∪</a:t>
            </a:r>
            <a:r>
              <a:rPr dirty="0" sz="1800" spc="-114">
                <a:latin typeface="Microsoft YaHei"/>
                <a:cs typeface="Microsoft YaHei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L</a:t>
            </a:r>
            <a:r>
              <a:rPr dirty="0" baseline="-20833" sz="1800">
                <a:latin typeface="Times New Roman"/>
                <a:cs typeface="Times New Roman"/>
              </a:rPr>
              <a:t>2</a:t>
            </a:r>
            <a:r>
              <a:rPr dirty="0" baseline="-20833" sz="1800" spc="157">
                <a:latin typeface="Times New Roman"/>
                <a:cs typeface="Times New Roman"/>
              </a:rPr>
              <a:t> </a:t>
            </a:r>
            <a:r>
              <a:rPr dirty="0" sz="1800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  <a:p>
            <a:pPr marL="419100" marR="463550" indent="-343535">
              <a:lnSpc>
                <a:spcPct val="150000"/>
              </a:lnSpc>
              <a:buAutoNum type="arabicPeriod" startAt="5"/>
              <a:tabLst>
                <a:tab pos="419100" algn="l"/>
                <a:tab pos="419734" algn="l"/>
              </a:tabLst>
            </a:pPr>
            <a:r>
              <a:rPr dirty="0" sz="1800" spc="-10">
                <a:latin typeface="Calibri"/>
                <a:cs typeface="Calibri"/>
              </a:rPr>
              <a:t>Let </a:t>
            </a:r>
            <a:r>
              <a:rPr dirty="0" sz="1800" i="1">
                <a:latin typeface="Times New Roman"/>
                <a:cs typeface="Times New Roman"/>
              </a:rPr>
              <a:t>R</a:t>
            </a:r>
            <a:r>
              <a:rPr dirty="0" baseline="-20833" sz="1800" i="1">
                <a:latin typeface="Times New Roman"/>
                <a:cs typeface="Times New Roman"/>
              </a:rPr>
              <a:t>1</a:t>
            </a:r>
            <a:r>
              <a:rPr dirty="0" baseline="-20833" sz="1800" spc="7" i="1">
                <a:latin typeface="Times New Roman"/>
                <a:cs typeface="Times New Roman"/>
              </a:rPr>
              <a:t> </a:t>
            </a:r>
            <a:r>
              <a:rPr dirty="0" sz="1800">
                <a:latin typeface="Calibri"/>
                <a:cs typeface="Calibri"/>
              </a:rPr>
              <a:t>and </a:t>
            </a:r>
            <a:r>
              <a:rPr dirty="0" sz="1800" i="1">
                <a:latin typeface="Times New Roman"/>
                <a:cs typeface="Times New Roman"/>
              </a:rPr>
              <a:t>R</a:t>
            </a:r>
            <a:r>
              <a:rPr dirty="0" baseline="-20833" sz="1800" i="1">
                <a:latin typeface="Times New Roman"/>
                <a:cs typeface="Times New Roman"/>
              </a:rPr>
              <a:t>2</a:t>
            </a:r>
            <a:r>
              <a:rPr dirty="0" baseline="-20833" sz="1800" spc="7" i="1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Calibri"/>
                <a:cs typeface="Calibri"/>
              </a:rPr>
              <a:t>be regular </a:t>
            </a:r>
            <a:r>
              <a:rPr dirty="0" sz="1800" spc="-10">
                <a:latin typeface="Calibri"/>
                <a:cs typeface="Calibri"/>
              </a:rPr>
              <a:t>expressions </a:t>
            </a:r>
            <a:r>
              <a:rPr dirty="0" sz="1800">
                <a:latin typeface="Calibri"/>
                <a:cs typeface="Calibri"/>
              </a:rPr>
              <a:t>and </a:t>
            </a:r>
            <a:r>
              <a:rPr dirty="0" sz="1800" spc="-5">
                <a:latin typeface="Calibri"/>
                <a:cs typeface="Calibri"/>
              </a:rPr>
              <a:t>let </a:t>
            </a:r>
            <a:r>
              <a:rPr dirty="0" sz="1800">
                <a:latin typeface="Times New Roman"/>
                <a:cs typeface="Times New Roman"/>
              </a:rPr>
              <a:t>L</a:t>
            </a:r>
            <a:r>
              <a:rPr dirty="0" baseline="-20833" sz="1800">
                <a:latin typeface="Times New Roman"/>
                <a:cs typeface="Times New Roman"/>
              </a:rPr>
              <a:t>1</a:t>
            </a:r>
            <a:r>
              <a:rPr dirty="0" baseline="-20833" sz="1800" spc="7">
                <a:latin typeface="Times New Roman"/>
                <a:cs typeface="Times New Roman"/>
              </a:rPr>
              <a:t> </a:t>
            </a:r>
            <a:r>
              <a:rPr dirty="0" sz="1800">
                <a:latin typeface="Calibri"/>
                <a:cs typeface="Calibri"/>
              </a:rPr>
              <a:t>and </a:t>
            </a:r>
            <a:r>
              <a:rPr dirty="0" sz="1800">
                <a:latin typeface="Times New Roman"/>
                <a:cs typeface="Times New Roman"/>
              </a:rPr>
              <a:t>L</a:t>
            </a:r>
            <a:r>
              <a:rPr dirty="0" baseline="-20833" sz="1800">
                <a:latin typeface="Times New Roman"/>
                <a:cs typeface="Times New Roman"/>
              </a:rPr>
              <a:t>2</a:t>
            </a:r>
            <a:r>
              <a:rPr dirty="0" baseline="-20833" sz="1800" spc="7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Calibri"/>
                <a:cs typeface="Calibri"/>
              </a:rPr>
              <a:t>be </a:t>
            </a:r>
            <a:r>
              <a:rPr dirty="0" sz="1800">
                <a:latin typeface="Calibri"/>
                <a:cs typeface="Calibri"/>
              </a:rPr>
              <a:t>the </a:t>
            </a:r>
            <a:r>
              <a:rPr dirty="0" sz="1800" spc="-5">
                <a:latin typeface="Calibri"/>
                <a:cs typeface="Calibri"/>
              </a:rPr>
              <a:t>languages 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described by </a:t>
            </a:r>
            <a:r>
              <a:rPr dirty="0" sz="1800">
                <a:latin typeface="Calibri"/>
                <a:cs typeface="Calibri"/>
              </a:rPr>
              <a:t>them, </a:t>
            </a:r>
            <a:r>
              <a:rPr dirty="0" sz="1800" spc="-15">
                <a:latin typeface="Calibri"/>
                <a:cs typeface="Calibri"/>
              </a:rPr>
              <a:t>respectively. </a:t>
            </a:r>
            <a:r>
              <a:rPr dirty="0" sz="1800" spc="-5">
                <a:latin typeface="Calibri"/>
                <a:cs typeface="Calibri"/>
              </a:rPr>
              <a:t>The regular </a:t>
            </a:r>
            <a:r>
              <a:rPr dirty="0" sz="1800" spc="-10">
                <a:latin typeface="Calibri"/>
                <a:cs typeface="Calibri"/>
              </a:rPr>
              <a:t>expression </a:t>
            </a:r>
            <a:r>
              <a:rPr dirty="0" sz="1800" i="1">
                <a:latin typeface="Times New Roman"/>
                <a:cs typeface="Times New Roman"/>
              </a:rPr>
              <a:t>R</a:t>
            </a:r>
            <a:r>
              <a:rPr dirty="0" baseline="-20833" sz="1800" i="1">
                <a:latin typeface="Times New Roman"/>
                <a:cs typeface="Times New Roman"/>
              </a:rPr>
              <a:t>1</a:t>
            </a:r>
            <a:r>
              <a:rPr dirty="0" sz="1800" i="1">
                <a:latin typeface="Times New Roman"/>
                <a:cs typeface="Times New Roman"/>
              </a:rPr>
              <a:t>R</a:t>
            </a:r>
            <a:r>
              <a:rPr dirty="0" baseline="-20833" sz="1800" i="1">
                <a:latin typeface="Times New Roman"/>
                <a:cs typeface="Times New Roman"/>
              </a:rPr>
              <a:t>2</a:t>
            </a:r>
            <a:r>
              <a:rPr dirty="0" baseline="-20833" sz="1800" spc="7" i="1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Calibri"/>
                <a:cs typeface="Calibri"/>
              </a:rPr>
              <a:t>describes </a:t>
            </a:r>
            <a:r>
              <a:rPr dirty="0" sz="1800">
                <a:latin typeface="Calibri"/>
                <a:cs typeface="Calibri"/>
              </a:rPr>
              <a:t>the </a:t>
            </a:r>
            <a:r>
              <a:rPr dirty="0" sz="1800" spc="-39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language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L</a:t>
            </a:r>
            <a:r>
              <a:rPr dirty="0" baseline="-20833" sz="1800">
                <a:latin typeface="Times New Roman"/>
                <a:cs typeface="Times New Roman"/>
              </a:rPr>
              <a:t>1</a:t>
            </a:r>
            <a:r>
              <a:rPr dirty="0" sz="1800">
                <a:latin typeface="Times New Roman"/>
                <a:cs typeface="Times New Roman"/>
              </a:rPr>
              <a:t>L</a:t>
            </a:r>
            <a:r>
              <a:rPr dirty="0" baseline="-20833" sz="1800">
                <a:latin typeface="Times New Roman"/>
                <a:cs typeface="Times New Roman"/>
              </a:rPr>
              <a:t>2</a:t>
            </a:r>
            <a:r>
              <a:rPr dirty="0" baseline="-20833" sz="1800" spc="157">
                <a:latin typeface="Times New Roman"/>
                <a:cs typeface="Times New Roman"/>
              </a:rPr>
              <a:t> </a:t>
            </a:r>
            <a:r>
              <a:rPr dirty="0" sz="1800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  <a:p>
            <a:pPr marL="419100" marR="408305" indent="-343535">
              <a:lnSpc>
                <a:spcPts val="3240"/>
              </a:lnSpc>
              <a:spcBef>
                <a:spcPts val="100"/>
              </a:spcBef>
              <a:buAutoNum type="arabicPeriod" startAt="5"/>
              <a:tabLst>
                <a:tab pos="419100" algn="l"/>
                <a:tab pos="419734" algn="l"/>
              </a:tabLst>
            </a:pPr>
            <a:r>
              <a:rPr dirty="0" sz="1800" spc="-5">
                <a:latin typeface="Calibri"/>
                <a:cs typeface="Calibri"/>
              </a:rPr>
              <a:t>Let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R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be</a:t>
            </a:r>
            <a:r>
              <a:rPr dirty="0" sz="1800">
                <a:latin typeface="Calibri"/>
                <a:cs typeface="Calibri"/>
              </a:rPr>
              <a:t> a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regular </a:t>
            </a:r>
            <a:r>
              <a:rPr dirty="0" sz="1800" spc="-10">
                <a:latin typeface="Calibri"/>
                <a:cs typeface="Calibri"/>
              </a:rPr>
              <a:t>expression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-5">
                <a:latin typeface="Calibri"/>
                <a:cs typeface="Calibri"/>
              </a:rPr>
              <a:t> let</a:t>
            </a:r>
            <a:r>
              <a:rPr dirty="0" sz="1800" spc="30">
                <a:latin typeface="Calibri"/>
                <a:cs typeface="Calibri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L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>
                <a:latin typeface="Calibri"/>
                <a:cs typeface="Calibri"/>
              </a:rPr>
              <a:t>be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language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described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by</a:t>
            </a:r>
            <a:r>
              <a:rPr dirty="0" sz="1800">
                <a:latin typeface="Calibri"/>
                <a:cs typeface="Calibri"/>
              </a:rPr>
              <a:t> it.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The </a:t>
            </a:r>
            <a:r>
              <a:rPr dirty="0" sz="1800" spc="-39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regular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expression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R</a:t>
            </a:r>
            <a:r>
              <a:rPr dirty="0" baseline="25462" sz="1800">
                <a:latin typeface="Cambria Math"/>
                <a:cs typeface="Cambria Math"/>
              </a:rPr>
              <a:t>∗</a:t>
            </a:r>
            <a:r>
              <a:rPr dirty="0" baseline="25462" sz="1800" spc="209">
                <a:latin typeface="Cambria Math"/>
                <a:cs typeface="Cambria Math"/>
              </a:rPr>
              <a:t> </a:t>
            </a:r>
            <a:r>
              <a:rPr dirty="0" sz="1800" spc="-5">
                <a:latin typeface="Calibri"/>
                <a:cs typeface="Calibri"/>
              </a:rPr>
              <a:t>describes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 </a:t>
            </a:r>
            <a:r>
              <a:rPr dirty="0" sz="1800" spc="-5">
                <a:latin typeface="Calibri"/>
                <a:cs typeface="Calibri"/>
              </a:rPr>
              <a:t>language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L</a:t>
            </a:r>
            <a:r>
              <a:rPr dirty="0" baseline="25462" sz="1800">
                <a:latin typeface="Cambria Math"/>
                <a:cs typeface="Cambria Math"/>
              </a:rPr>
              <a:t>∗</a:t>
            </a:r>
            <a:r>
              <a:rPr dirty="0" baseline="25462" sz="1800" spc="209">
                <a:latin typeface="Cambria Math"/>
                <a:cs typeface="Cambria Math"/>
              </a:rPr>
              <a:t> </a:t>
            </a:r>
            <a:r>
              <a:rPr dirty="0" sz="1800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7634" y="551381"/>
            <a:ext cx="2150954" cy="333839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2994987" y="806510"/>
            <a:ext cx="17780" cy="27305"/>
          </a:xfrm>
          <a:custGeom>
            <a:avLst/>
            <a:gdLst/>
            <a:ahLst/>
            <a:cxnLst/>
            <a:rect l="l" t="t" r="r" b="b"/>
            <a:pathLst>
              <a:path w="17780" h="27305">
                <a:moveTo>
                  <a:pt x="13661" y="0"/>
                </a:moveTo>
                <a:lnTo>
                  <a:pt x="11323" y="321"/>
                </a:lnTo>
                <a:lnTo>
                  <a:pt x="4972" y="8088"/>
                </a:lnTo>
                <a:lnTo>
                  <a:pt x="534" y="15586"/>
                </a:lnTo>
                <a:lnTo>
                  <a:pt x="0" y="25316"/>
                </a:lnTo>
                <a:lnTo>
                  <a:pt x="1226" y="26686"/>
                </a:lnTo>
                <a:lnTo>
                  <a:pt x="4048" y="26841"/>
                </a:lnTo>
                <a:lnTo>
                  <a:pt x="5180" y="26136"/>
                </a:lnTo>
                <a:lnTo>
                  <a:pt x="8423" y="18514"/>
                </a:lnTo>
                <a:lnTo>
                  <a:pt x="12293" y="12496"/>
                </a:lnTo>
                <a:lnTo>
                  <a:pt x="17598" y="4936"/>
                </a:lnTo>
                <a:lnTo>
                  <a:pt x="17164" y="2456"/>
                </a:lnTo>
                <a:lnTo>
                  <a:pt x="1366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104455" y="644373"/>
            <a:ext cx="438391" cy="232886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695684" y="624573"/>
            <a:ext cx="413901" cy="235868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322603" y="539485"/>
            <a:ext cx="1330666" cy="316595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796642" y="591933"/>
            <a:ext cx="1111722" cy="28311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999251" y="562898"/>
            <a:ext cx="350228" cy="270094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675688" y="1510478"/>
            <a:ext cx="1549657" cy="296677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6595" y="901446"/>
            <a:ext cx="92265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solidFill>
                  <a:srgbClr val="000044"/>
                </a:solidFill>
                <a:latin typeface="Calibri"/>
                <a:cs typeface="Calibri"/>
              </a:rPr>
              <a:t>E</a:t>
            </a:r>
            <a:r>
              <a:rPr dirty="0" sz="2000" spc="-40" b="1">
                <a:solidFill>
                  <a:srgbClr val="000044"/>
                </a:solidFill>
                <a:latin typeface="Calibri"/>
                <a:cs typeface="Calibri"/>
              </a:rPr>
              <a:t>x</a:t>
            </a:r>
            <a:r>
              <a:rPr dirty="0" sz="2000" b="1">
                <a:solidFill>
                  <a:srgbClr val="000044"/>
                </a:solidFill>
                <a:latin typeface="Calibri"/>
                <a:cs typeface="Calibri"/>
              </a:rPr>
              <a:t>ample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72109" y="1732026"/>
            <a:ext cx="606869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Gi</a:t>
            </a:r>
            <a:r>
              <a:rPr dirty="0" sz="1800" spc="-15">
                <a:latin typeface="Calibri"/>
                <a:cs typeface="Calibri"/>
              </a:rPr>
              <a:t>v</a:t>
            </a:r>
            <a:r>
              <a:rPr dirty="0" sz="1800">
                <a:latin typeface="Calibri"/>
                <a:cs typeface="Calibri"/>
              </a:rPr>
              <a:t>en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 </a:t>
            </a:r>
            <a:r>
              <a:rPr dirty="0" sz="1800" spc="-30">
                <a:latin typeface="Calibri"/>
                <a:cs typeface="Calibri"/>
              </a:rPr>
              <a:t>r</a:t>
            </a:r>
            <a:r>
              <a:rPr dirty="0" sz="1800">
                <a:latin typeface="Calibri"/>
                <a:cs typeface="Calibri"/>
              </a:rPr>
              <a:t>e</a:t>
            </a:r>
            <a:r>
              <a:rPr dirty="0" sz="1800" spc="5">
                <a:latin typeface="Calibri"/>
                <a:cs typeface="Calibri"/>
              </a:rPr>
              <a:t>g</a:t>
            </a:r>
            <a:r>
              <a:rPr dirty="0" sz="1800" spc="-5">
                <a:latin typeface="Calibri"/>
                <a:cs typeface="Calibri"/>
              </a:rPr>
              <a:t>u</a:t>
            </a:r>
            <a:r>
              <a:rPr dirty="0" sz="1800">
                <a:latin typeface="Calibri"/>
                <a:cs typeface="Calibri"/>
              </a:rPr>
              <a:t>lar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e</a:t>
            </a:r>
            <a:r>
              <a:rPr dirty="0" sz="1800" spc="-5">
                <a:latin typeface="Calibri"/>
                <a:cs typeface="Calibri"/>
              </a:rPr>
              <a:t>xp</a:t>
            </a:r>
            <a:r>
              <a:rPr dirty="0" sz="1800" spc="-30">
                <a:latin typeface="Calibri"/>
                <a:cs typeface="Calibri"/>
              </a:rPr>
              <a:t>r</a:t>
            </a:r>
            <a:r>
              <a:rPr dirty="0" sz="1800">
                <a:latin typeface="Calibri"/>
                <a:cs typeface="Calibri"/>
              </a:rPr>
              <a:t>e</a:t>
            </a:r>
            <a:r>
              <a:rPr dirty="0" sz="1800" spc="5">
                <a:latin typeface="Calibri"/>
                <a:cs typeface="Calibri"/>
              </a:rPr>
              <a:t>s</a:t>
            </a:r>
            <a:r>
              <a:rPr dirty="0" sz="1800" spc="-5">
                <a:latin typeface="Calibri"/>
                <a:cs typeface="Calibri"/>
              </a:rPr>
              <a:t>s</a:t>
            </a:r>
            <a:r>
              <a:rPr dirty="0" sz="1800">
                <a:latin typeface="Calibri"/>
                <a:cs typeface="Calibri"/>
              </a:rPr>
              <a:t>i</a:t>
            </a:r>
            <a:r>
              <a:rPr dirty="0" sz="1800" spc="-5">
                <a:latin typeface="Calibri"/>
                <a:cs typeface="Calibri"/>
              </a:rPr>
              <a:t>o</a:t>
            </a:r>
            <a:r>
              <a:rPr dirty="0" sz="1800">
                <a:latin typeface="Calibri"/>
                <a:cs typeface="Calibri"/>
              </a:rPr>
              <a:t>n </a:t>
            </a:r>
            <a:r>
              <a:rPr dirty="0" sz="1800" spc="35">
                <a:latin typeface="Calibri"/>
                <a:cs typeface="Calibri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(0</a:t>
            </a:r>
            <a:r>
              <a:rPr dirty="0" sz="1800">
                <a:latin typeface="SimSun"/>
                <a:cs typeface="SimSun"/>
              </a:rPr>
              <a:t>∪</a:t>
            </a:r>
            <a:r>
              <a:rPr dirty="0" sz="1800" spc="-490">
                <a:latin typeface="SimSun"/>
                <a:cs typeface="SimSun"/>
              </a:rPr>
              <a:t> </a:t>
            </a:r>
            <a:r>
              <a:rPr dirty="0" sz="1800" spc="-10" i="1">
                <a:latin typeface="Times New Roman"/>
                <a:cs typeface="Times New Roman"/>
              </a:rPr>
              <a:t>ϵ</a:t>
            </a:r>
            <a:r>
              <a:rPr dirty="0" sz="1800">
                <a:latin typeface="Times New Roman"/>
                <a:cs typeface="Times New Roman"/>
              </a:rPr>
              <a:t>)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1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baseline="25462" sz="1800">
                <a:latin typeface="Calibri"/>
                <a:cs typeface="Calibri"/>
              </a:rPr>
              <a:t>*</a:t>
            </a:r>
            <a:r>
              <a:rPr dirty="0" sz="1800">
                <a:latin typeface="Calibri"/>
                <a:cs typeface="Calibri"/>
              </a:rPr>
              <a:t>,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i</a:t>
            </a:r>
            <a:r>
              <a:rPr dirty="0" sz="1800">
                <a:latin typeface="Calibri"/>
                <a:cs typeface="Calibri"/>
              </a:rPr>
              <a:t>t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d</a:t>
            </a:r>
            <a:r>
              <a:rPr dirty="0" sz="1800">
                <a:latin typeface="Calibri"/>
                <a:cs typeface="Calibri"/>
              </a:rPr>
              <a:t>e</a:t>
            </a:r>
            <a:r>
              <a:rPr dirty="0" sz="1800" spc="-5">
                <a:latin typeface="Calibri"/>
                <a:cs typeface="Calibri"/>
              </a:rPr>
              <a:t>sc</a:t>
            </a:r>
            <a:r>
              <a:rPr dirty="0" sz="1800" spc="-10">
                <a:latin typeface="Calibri"/>
                <a:cs typeface="Calibri"/>
              </a:rPr>
              <a:t>r</a:t>
            </a:r>
            <a:r>
              <a:rPr dirty="0" sz="1800" spc="-5">
                <a:latin typeface="Calibri"/>
                <a:cs typeface="Calibri"/>
              </a:rPr>
              <a:t>ib</a:t>
            </a:r>
            <a:r>
              <a:rPr dirty="0" sz="1800">
                <a:latin typeface="Calibri"/>
                <a:cs typeface="Calibri"/>
              </a:rPr>
              <a:t>es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l</a:t>
            </a:r>
            <a:r>
              <a:rPr dirty="0" sz="1800">
                <a:latin typeface="Calibri"/>
                <a:cs typeface="Calibri"/>
              </a:rPr>
              <a:t>an</a:t>
            </a:r>
            <a:r>
              <a:rPr dirty="0" sz="1800" spc="5">
                <a:latin typeface="Calibri"/>
                <a:cs typeface="Calibri"/>
              </a:rPr>
              <a:t>g</a:t>
            </a:r>
            <a:r>
              <a:rPr dirty="0" sz="1800" spc="-5">
                <a:latin typeface="Calibri"/>
                <a:cs typeface="Calibri"/>
              </a:rPr>
              <a:t>uag</a:t>
            </a:r>
            <a:r>
              <a:rPr dirty="0" sz="1800">
                <a:latin typeface="Calibri"/>
                <a:cs typeface="Calibri"/>
              </a:rPr>
              <a:t>e: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1515" y="2959959"/>
            <a:ext cx="7687495" cy="1178559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339090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6647683"/>
            <a:ext cx="9144000" cy="210820"/>
            <a:chOff x="0" y="6647683"/>
            <a:chExt cx="9144000" cy="21082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6647683"/>
              <a:ext cx="9143999" cy="2438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6672072"/>
              <a:ext cx="9144000" cy="185927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0" y="6672072"/>
              <a:ext cx="9144000" cy="0"/>
            </a:xfrm>
            <a:custGeom>
              <a:avLst/>
              <a:gdLst/>
              <a:ahLst/>
              <a:cxnLst/>
              <a:rect l="l" t="t" r="r" b="b"/>
              <a:pathLst>
                <a:path w="9144000" h="0">
                  <a:moveTo>
                    <a:pt x="9144000" y="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D8D8D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702974" y="5968332"/>
            <a:ext cx="1813686" cy="37688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294074" y="5953095"/>
            <a:ext cx="324106" cy="408296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2197607" y="2828544"/>
            <a:ext cx="4733925" cy="1148080"/>
          </a:xfrm>
          <a:custGeom>
            <a:avLst/>
            <a:gdLst/>
            <a:ahLst/>
            <a:cxnLst/>
            <a:rect l="l" t="t" r="r" b="b"/>
            <a:pathLst>
              <a:path w="4733925" h="1148079">
                <a:moveTo>
                  <a:pt x="4733544" y="0"/>
                </a:moveTo>
                <a:lnTo>
                  <a:pt x="0" y="0"/>
                </a:lnTo>
                <a:lnTo>
                  <a:pt x="0" y="1147571"/>
                </a:lnTo>
                <a:lnTo>
                  <a:pt x="4733544" y="1147571"/>
                </a:lnTo>
                <a:lnTo>
                  <a:pt x="4733544" y="0"/>
                </a:lnTo>
                <a:close/>
              </a:path>
            </a:pathLst>
          </a:custGeom>
          <a:solidFill>
            <a:srgbClr val="00054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663189" y="2850007"/>
            <a:ext cx="3816350" cy="939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THANK</a:t>
            </a:r>
            <a:r>
              <a:rPr dirty="0" spc="-95"/>
              <a:t> </a:t>
            </a:r>
            <a:r>
              <a:rPr dirty="0" spc="-75"/>
              <a:t>YOU</a:t>
            </a:r>
          </a:p>
        </p:txBody>
      </p:sp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894832" y="5920740"/>
            <a:ext cx="2106167" cy="45567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8266" y="2096262"/>
            <a:ext cx="7948295" cy="35972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16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Calibri"/>
                <a:cs typeface="Calibri"/>
              </a:rPr>
              <a:t>The set of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regular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languages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is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closed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u</a:t>
            </a:r>
            <a:r>
              <a:rPr dirty="0" u="heavy" sz="180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nder</a:t>
            </a:r>
            <a:r>
              <a:rPr dirty="0" u="heavy" sz="1800" spc="1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180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the</a:t>
            </a:r>
            <a:r>
              <a:rPr dirty="0" u="heavy" sz="1800" spc="15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1800" spc="-5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union</a:t>
            </a:r>
            <a:r>
              <a:rPr dirty="0" u="heavy" sz="1800" spc="15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1800" spc="-1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operation</a:t>
            </a:r>
            <a:r>
              <a:rPr dirty="0" sz="1800" spc="-10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850">
              <a:latin typeface="Calibri"/>
              <a:cs typeface="Calibri"/>
            </a:endParaRPr>
          </a:p>
          <a:p>
            <a:pPr marL="101600" marR="108585">
              <a:lnSpc>
                <a:spcPts val="2120"/>
              </a:lnSpc>
            </a:pPr>
            <a:r>
              <a:rPr dirty="0" sz="1800">
                <a:latin typeface="Times New Roman"/>
                <a:cs typeface="Times New Roman"/>
              </a:rPr>
              <a:t>i.e.</a:t>
            </a:r>
            <a:r>
              <a:rPr dirty="0" sz="1800" spc="9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</a:t>
            </a:r>
            <a:r>
              <a:rPr dirty="0" sz="1800" spc="70">
                <a:latin typeface="Times New Roman"/>
                <a:cs typeface="Times New Roman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125">
                <a:latin typeface="Calibri"/>
                <a:cs typeface="Calibri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</a:t>
            </a:r>
            <a:r>
              <a:rPr dirty="0" sz="1800" spc="8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Calibri"/>
                <a:cs typeface="Calibri"/>
              </a:rPr>
              <a:t>are</a:t>
            </a:r>
            <a:r>
              <a:rPr dirty="0" sz="1800" spc="15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regular</a:t>
            </a:r>
            <a:r>
              <a:rPr dirty="0" sz="1800" spc="13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languages</a:t>
            </a:r>
            <a:r>
              <a:rPr dirty="0" sz="1800" spc="14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over</a:t>
            </a:r>
            <a:r>
              <a:rPr dirty="0" sz="1800" spc="1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12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same</a:t>
            </a:r>
            <a:r>
              <a:rPr dirty="0" sz="1800" spc="14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alphabet</a:t>
            </a:r>
            <a:r>
              <a:rPr dirty="0" sz="1800" spc="130">
                <a:latin typeface="Calibri"/>
                <a:cs typeface="Calibri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Σ,</a:t>
            </a:r>
            <a:r>
              <a:rPr dirty="0" sz="1800" spc="9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then</a:t>
            </a:r>
            <a:r>
              <a:rPr dirty="0" sz="1800" spc="9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A</a:t>
            </a:r>
            <a:r>
              <a:rPr dirty="0" sz="1800" spc="-5">
                <a:latin typeface="SimSun"/>
                <a:cs typeface="SimSun"/>
              </a:rPr>
              <a:t>∪</a:t>
            </a:r>
            <a:r>
              <a:rPr dirty="0" sz="1800" spc="-5">
                <a:latin typeface="Times New Roman"/>
                <a:cs typeface="Times New Roman"/>
              </a:rPr>
              <a:t>B</a:t>
            </a:r>
            <a:r>
              <a:rPr dirty="0" sz="1800" spc="8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Calibri"/>
                <a:cs typeface="Calibri"/>
              </a:rPr>
              <a:t>is</a:t>
            </a:r>
            <a:r>
              <a:rPr dirty="0" sz="1800" spc="13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also</a:t>
            </a:r>
            <a:r>
              <a:rPr dirty="0" sz="1800" spc="1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 </a:t>
            </a:r>
            <a:r>
              <a:rPr dirty="0" sz="1800" spc="-39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regular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language.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00">
              <a:latin typeface="Calibri"/>
              <a:cs typeface="Calibri"/>
            </a:endParaRPr>
          </a:p>
          <a:p>
            <a:pPr marL="101600">
              <a:lnSpc>
                <a:spcPct val="100000"/>
              </a:lnSpc>
            </a:pPr>
            <a:r>
              <a:rPr dirty="0" sz="1800" spc="-10">
                <a:latin typeface="Calibri"/>
                <a:cs typeface="Calibri"/>
              </a:rPr>
              <a:t>Proof: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750">
              <a:latin typeface="Calibri"/>
              <a:cs typeface="Calibri"/>
            </a:endParaRPr>
          </a:p>
          <a:p>
            <a:pPr algn="just" marL="387985" marR="106680" indent="-28702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88620" algn="l"/>
              </a:tabLst>
            </a:pPr>
            <a:r>
              <a:rPr dirty="0" sz="1800" spc="-5">
                <a:latin typeface="Calibri"/>
                <a:cs typeface="Calibri"/>
              </a:rPr>
              <a:t>Since </a:t>
            </a:r>
            <a:r>
              <a:rPr dirty="0" sz="1800">
                <a:latin typeface="Times New Roman"/>
                <a:cs typeface="Times New Roman"/>
              </a:rPr>
              <a:t>A </a:t>
            </a:r>
            <a:r>
              <a:rPr dirty="0" sz="1800">
                <a:latin typeface="Calibri"/>
                <a:cs typeface="Calibri"/>
              </a:rPr>
              <a:t>and </a:t>
            </a:r>
            <a:r>
              <a:rPr dirty="0" sz="1800">
                <a:latin typeface="Times New Roman"/>
                <a:cs typeface="Times New Roman"/>
              </a:rPr>
              <a:t>B </a:t>
            </a:r>
            <a:r>
              <a:rPr dirty="0" sz="1800" spc="-10">
                <a:latin typeface="Calibri"/>
                <a:cs typeface="Calibri"/>
              </a:rPr>
              <a:t>are </a:t>
            </a:r>
            <a:r>
              <a:rPr dirty="0" sz="1800" spc="-5">
                <a:latin typeface="Calibri"/>
                <a:cs typeface="Calibri"/>
              </a:rPr>
              <a:t>regular </a:t>
            </a:r>
            <a:r>
              <a:rPr dirty="0" sz="1800">
                <a:latin typeface="Calibri"/>
                <a:cs typeface="Calibri"/>
              </a:rPr>
              <a:t>languages, </a:t>
            </a:r>
            <a:r>
              <a:rPr dirty="0" sz="1800" spc="-10">
                <a:latin typeface="Calibri"/>
                <a:cs typeface="Calibri"/>
              </a:rPr>
              <a:t>there are finite automata </a:t>
            </a:r>
            <a:r>
              <a:rPr dirty="0" sz="1800" spc="-5">
                <a:latin typeface="Times New Roman"/>
                <a:cs typeface="Times New Roman"/>
              </a:rPr>
              <a:t>M</a:t>
            </a:r>
            <a:r>
              <a:rPr dirty="0" baseline="-20833" sz="1800" spc="-7">
                <a:latin typeface="Times New Roman"/>
                <a:cs typeface="Times New Roman"/>
              </a:rPr>
              <a:t>1 </a:t>
            </a:r>
            <a:r>
              <a:rPr dirty="0" sz="1800">
                <a:latin typeface="Calibri"/>
                <a:cs typeface="Calibri"/>
              </a:rPr>
              <a:t>= (</a:t>
            </a:r>
            <a:r>
              <a:rPr dirty="0" sz="1800" i="1">
                <a:latin typeface="Times New Roman"/>
                <a:cs typeface="Times New Roman"/>
              </a:rPr>
              <a:t>Q</a:t>
            </a:r>
            <a:r>
              <a:rPr dirty="0" baseline="-20833" sz="1800" i="1">
                <a:latin typeface="Times New Roman"/>
                <a:cs typeface="Times New Roman"/>
              </a:rPr>
              <a:t>1</a:t>
            </a:r>
            <a:r>
              <a:rPr dirty="0" sz="1800" i="1">
                <a:latin typeface="Times New Roman"/>
                <a:cs typeface="Times New Roman"/>
              </a:rPr>
              <a:t>, </a:t>
            </a:r>
            <a:r>
              <a:rPr dirty="0" sz="1800" spc="-5">
                <a:latin typeface="Times New Roman"/>
                <a:cs typeface="Times New Roman"/>
              </a:rPr>
              <a:t>Σ</a:t>
            </a:r>
            <a:r>
              <a:rPr dirty="0" sz="1800" spc="-5" i="1">
                <a:latin typeface="Times New Roman"/>
                <a:cs typeface="Times New Roman"/>
              </a:rPr>
              <a:t>, δ</a:t>
            </a:r>
            <a:r>
              <a:rPr dirty="0" baseline="-20833" sz="1800" spc="-7" i="1">
                <a:latin typeface="Times New Roman"/>
                <a:cs typeface="Times New Roman"/>
              </a:rPr>
              <a:t>1</a:t>
            </a:r>
            <a:r>
              <a:rPr dirty="0" sz="1800" spc="-5" i="1">
                <a:latin typeface="Times New Roman"/>
                <a:cs typeface="Times New Roman"/>
              </a:rPr>
              <a:t>, </a:t>
            </a:r>
            <a:r>
              <a:rPr dirty="0" sz="1800" i="1">
                <a:latin typeface="Times New Roman"/>
                <a:cs typeface="Times New Roman"/>
              </a:rPr>
              <a:t> q</a:t>
            </a:r>
            <a:r>
              <a:rPr dirty="0" baseline="-20833" sz="1800" i="1">
                <a:latin typeface="Times New Roman"/>
                <a:cs typeface="Times New Roman"/>
              </a:rPr>
              <a:t>1</a:t>
            </a:r>
            <a:r>
              <a:rPr dirty="0" sz="1800" i="1">
                <a:latin typeface="Times New Roman"/>
                <a:cs typeface="Times New Roman"/>
              </a:rPr>
              <a:t>,</a:t>
            </a:r>
            <a:r>
              <a:rPr dirty="0" sz="1800" spc="-5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F</a:t>
            </a:r>
            <a:r>
              <a:rPr dirty="0" baseline="-20833" sz="1800" i="1">
                <a:latin typeface="Times New Roman"/>
                <a:cs typeface="Times New Roman"/>
              </a:rPr>
              <a:t>1</a:t>
            </a:r>
            <a:r>
              <a:rPr dirty="0" sz="1800">
                <a:latin typeface="Calibri"/>
                <a:cs typeface="Calibri"/>
              </a:rPr>
              <a:t>)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M</a:t>
            </a:r>
            <a:r>
              <a:rPr dirty="0" baseline="-20833" sz="1800" spc="-7">
                <a:latin typeface="Times New Roman"/>
                <a:cs typeface="Times New Roman"/>
              </a:rPr>
              <a:t>2</a:t>
            </a:r>
            <a:r>
              <a:rPr dirty="0" baseline="-20833" sz="1800" spc="179">
                <a:latin typeface="Times New Roman"/>
                <a:cs typeface="Times New Roman"/>
              </a:rPr>
              <a:t> </a:t>
            </a:r>
            <a:r>
              <a:rPr dirty="0" sz="1800">
                <a:latin typeface="Calibri"/>
                <a:cs typeface="Calibri"/>
              </a:rPr>
              <a:t>=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(</a:t>
            </a:r>
            <a:r>
              <a:rPr dirty="0" sz="1800" spc="-5" i="1">
                <a:latin typeface="Times New Roman"/>
                <a:cs typeface="Times New Roman"/>
              </a:rPr>
              <a:t>Q</a:t>
            </a:r>
            <a:r>
              <a:rPr dirty="0" baseline="-20833" sz="1800" spc="-7" i="1">
                <a:latin typeface="Times New Roman"/>
                <a:cs typeface="Times New Roman"/>
              </a:rPr>
              <a:t>2</a:t>
            </a:r>
            <a:r>
              <a:rPr dirty="0" sz="1800" spc="-5" i="1">
                <a:latin typeface="Times New Roman"/>
                <a:cs typeface="Times New Roman"/>
              </a:rPr>
              <a:t>,</a:t>
            </a:r>
            <a:r>
              <a:rPr dirty="0" sz="1800" spc="10" i="1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Σ</a:t>
            </a:r>
            <a:r>
              <a:rPr dirty="0" sz="1800" spc="-5" i="1">
                <a:latin typeface="Times New Roman"/>
                <a:cs typeface="Times New Roman"/>
              </a:rPr>
              <a:t>,</a:t>
            </a:r>
            <a:r>
              <a:rPr dirty="0" sz="1800" i="1">
                <a:latin typeface="Times New Roman"/>
                <a:cs typeface="Times New Roman"/>
              </a:rPr>
              <a:t> δ</a:t>
            </a:r>
            <a:r>
              <a:rPr dirty="0" baseline="-20833" sz="1800" i="1">
                <a:latin typeface="Times New Roman"/>
                <a:cs typeface="Times New Roman"/>
              </a:rPr>
              <a:t>2</a:t>
            </a:r>
            <a:r>
              <a:rPr dirty="0" sz="1800" i="1">
                <a:latin typeface="Times New Roman"/>
                <a:cs typeface="Times New Roman"/>
              </a:rPr>
              <a:t>, q</a:t>
            </a:r>
            <a:r>
              <a:rPr dirty="0" baseline="-20833" sz="1800" i="1">
                <a:latin typeface="Times New Roman"/>
                <a:cs typeface="Times New Roman"/>
              </a:rPr>
              <a:t>2</a:t>
            </a:r>
            <a:r>
              <a:rPr dirty="0" sz="1800" i="1">
                <a:latin typeface="Times New Roman"/>
                <a:cs typeface="Times New Roman"/>
              </a:rPr>
              <a:t>,</a:t>
            </a:r>
            <a:r>
              <a:rPr dirty="0" sz="1800" spc="-5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F</a:t>
            </a:r>
            <a:r>
              <a:rPr dirty="0" baseline="-20833" sz="1800" i="1">
                <a:latin typeface="Times New Roman"/>
                <a:cs typeface="Times New Roman"/>
              </a:rPr>
              <a:t>2</a:t>
            </a:r>
            <a:r>
              <a:rPr dirty="0" sz="1800">
                <a:latin typeface="Calibri"/>
                <a:cs typeface="Calibri"/>
              </a:rPr>
              <a:t>)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that accept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</a:t>
            </a:r>
            <a:r>
              <a:rPr dirty="0" sz="1800" spc="-55">
                <a:latin typeface="Times New Roman"/>
                <a:cs typeface="Times New Roman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B</a:t>
            </a:r>
            <a:r>
              <a:rPr dirty="0" sz="1800" spc="-5">
                <a:latin typeface="Calibri"/>
                <a:cs typeface="Calibri"/>
              </a:rPr>
              <a:t>,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respectively.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 MT"/>
              <a:buChar char="•"/>
            </a:pPr>
            <a:endParaRPr sz="1750">
              <a:latin typeface="Calibri"/>
              <a:cs typeface="Calibri"/>
            </a:endParaRPr>
          </a:p>
          <a:p>
            <a:pPr algn="just" marL="387985" marR="105410" indent="-28702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88620" algn="l"/>
              </a:tabLst>
            </a:pPr>
            <a:r>
              <a:rPr dirty="0" sz="1800">
                <a:latin typeface="Calibri"/>
                <a:cs typeface="Calibri"/>
              </a:rPr>
              <a:t>In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order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to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p</a:t>
            </a:r>
            <a:r>
              <a:rPr dirty="0" u="heavy" sz="1800" spc="-15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rove</a:t>
            </a:r>
            <a:r>
              <a:rPr dirty="0" u="heavy" sz="1800" spc="15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180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that</a:t>
            </a:r>
            <a:r>
              <a:rPr dirty="0" u="heavy" sz="1800" spc="5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18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</a:t>
            </a:r>
            <a:r>
              <a:rPr dirty="0" u="heavy" sz="1800" spc="-9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800">
                <a:uFill>
                  <a:solidFill>
                    <a:srgbClr val="000000"/>
                  </a:solidFill>
                </a:uFill>
                <a:latin typeface="SimSun"/>
                <a:cs typeface="SimSun"/>
              </a:rPr>
              <a:t>∪</a:t>
            </a:r>
            <a:r>
              <a:rPr dirty="0" u="heavy" sz="1800" spc="-445">
                <a:uFill>
                  <a:solidFill>
                    <a:srgbClr val="000000"/>
                  </a:solidFill>
                </a:uFill>
                <a:latin typeface="SimSun"/>
                <a:cs typeface="SimSun"/>
              </a:rPr>
              <a:t> </a:t>
            </a:r>
            <a:r>
              <a:rPr dirty="0" u="heavy" sz="18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B</a:t>
            </a:r>
            <a:r>
              <a:rPr dirty="0" u="heavy" sz="1800" spc="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800" spc="-5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is</a:t>
            </a:r>
            <a:r>
              <a:rPr dirty="0" u="heavy" sz="1800" spc="2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1800" spc="-25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regula</a:t>
            </a:r>
            <a:r>
              <a:rPr dirty="0" sz="1800" spc="-25">
                <a:latin typeface="Calibri"/>
                <a:cs typeface="Calibri"/>
              </a:rPr>
              <a:t>r,</a:t>
            </a:r>
            <a:r>
              <a:rPr dirty="0" sz="1800" spc="2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we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have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to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construct</a:t>
            </a:r>
            <a:r>
              <a:rPr dirty="0" sz="1800" spc="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finite</a:t>
            </a:r>
            <a:r>
              <a:rPr dirty="0" sz="1800" spc="30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automaton </a:t>
            </a:r>
            <a:r>
              <a:rPr dirty="0" sz="1800" spc="-395">
                <a:latin typeface="Calibri"/>
                <a:cs typeface="Calibri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M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Calibri"/>
                <a:cs typeface="Calibri"/>
              </a:rPr>
              <a:t>th</a:t>
            </a:r>
            <a:r>
              <a:rPr dirty="0" sz="1800" spc="-15">
                <a:latin typeface="Calibri"/>
                <a:cs typeface="Calibri"/>
              </a:rPr>
              <a:t>a</a:t>
            </a:r>
            <a:r>
              <a:rPr dirty="0" sz="1800">
                <a:latin typeface="Calibri"/>
                <a:cs typeface="Calibri"/>
              </a:rPr>
              <a:t>t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5">
                <a:latin typeface="Calibri"/>
                <a:cs typeface="Calibri"/>
              </a:rPr>
              <a:t>c</a:t>
            </a:r>
            <a:r>
              <a:rPr dirty="0" sz="1800" spc="-10">
                <a:latin typeface="Calibri"/>
                <a:cs typeface="Calibri"/>
              </a:rPr>
              <a:t>c</a:t>
            </a:r>
            <a:r>
              <a:rPr dirty="0" sz="1800">
                <a:latin typeface="Calibri"/>
                <a:cs typeface="Calibri"/>
              </a:rPr>
              <a:t>e</a:t>
            </a:r>
            <a:r>
              <a:rPr dirty="0" sz="1800" spc="-5">
                <a:latin typeface="Calibri"/>
                <a:cs typeface="Calibri"/>
              </a:rPr>
              <a:t>p</a:t>
            </a:r>
            <a:r>
              <a:rPr dirty="0" sz="1800">
                <a:latin typeface="Calibri"/>
                <a:cs typeface="Calibri"/>
              </a:rPr>
              <a:t>ts</a:t>
            </a:r>
            <a:r>
              <a:rPr dirty="0" sz="1800" spc="25">
                <a:latin typeface="Calibri"/>
                <a:cs typeface="Calibri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</a:t>
            </a:r>
            <a:r>
              <a:rPr dirty="0" sz="1800" spc="-95">
                <a:latin typeface="Times New Roman"/>
                <a:cs typeface="Times New Roman"/>
              </a:rPr>
              <a:t> </a:t>
            </a:r>
            <a:r>
              <a:rPr dirty="0" sz="1800">
                <a:latin typeface="SimSun"/>
                <a:cs typeface="SimSun"/>
              </a:rPr>
              <a:t>∪</a:t>
            </a:r>
            <a:r>
              <a:rPr dirty="0" sz="1800" spc="-445">
                <a:latin typeface="SimSun"/>
                <a:cs typeface="SimSu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B</a:t>
            </a:r>
            <a:r>
              <a:rPr dirty="0" sz="1800">
                <a:latin typeface="Calibri"/>
                <a:cs typeface="Calibri"/>
              </a:rPr>
              <a:t>. In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othe</a:t>
            </a:r>
            <a:r>
              <a:rPr dirty="0" sz="1800">
                <a:latin typeface="Calibri"/>
                <a:cs typeface="Calibri"/>
              </a:rPr>
              <a:t>r</a:t>
            </a:r>
            <a:r>
              <a:rPr dirty="0" sz="1800" spc="25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w</a:t>
            </a:r>
            <a:r>
              <a:rPr dirty="0" sz="1800" spc="-5">
                <a:latin typeface="Calibri"/>
                <a:cs typeface="Calibri"/>
              </a:rPr>
              <a:t>o</a:t>
            </a:r>
            <a:r>
              <a:rPr dirty="0" sz="1800" spc="-30">
                <a:latin typeface="Calibri"/>
                <a:cs typeface="Calibri"/>
              </a:rPr>
              <a:t>r</a:t>
            </a:r>
            <a:r>
              <a:rPr dirty="0" sz="1800" spc="-5">
                <a:latin typeface="Calibri"/>
                <a:cs typeface="Calibri"/>
              </a:rPr>
              <a:t>d</a:t>
            </a:r>
            <a:r>
              <a:rPr dirty="0" sz="1800">
                <a:latin typeface="Calibri"/>
                <a:cs typeface="Calibri"/>
              </a:rPr>
              <a:t>s,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M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Calibri"/>
                <a:cs typeface="Calibri"/>
              </a:rPr>
              <a:t>mu</a:t>
            </a:r>
            <a:r>
              <a:rPr dirty="0" sz="1800" spc="-15">
                <a:latin typeface="Calibri"/>
                <a:cs typeface="Calibri"/>
              </a:rPr>
              <a:t>s</a:t>
            </a:r>
            <a:r>
              <a:rPr dirty="0" sz="1800">
                <a:latin typeface="Calibri"/>
                <a:cs typeface="Calibri"/>
              </a:rPr>
              <a:t>t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h</a:t>
            </a:r>
            <a:r>
              <a:rPr dirty="0" sz="1800" spc="-25">
                <a:latin typeface="Calibri"/>
                <a:cs typeface="Calibri"/>
              </a:rPr>
              <a:t>a</a:t>
            </a:r>
            <a:r>
              <a:rPr dirty="0" sz="1800" spc="-10">
                <a:latin typeface="Calibri"/>
                <a:cs typeface="Calibri"/>
              </a:rPr>
              <a:t>v</a:t>
            </a:r>
            <a:r>
              <a:rPr dirty="0" sz="1800">
                <a:latin typeface="Calibri"/>
                <a:cs typeface="Calibri"/>
              </a:rPr>
              <a:t>e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</a:t>
            </a:r>
            <a:r>
              <a:rPr dirty="0" sz="1800" spc="-25">
                <a:latin typeface="Calibri"/>
                <a:cs typeface="Calibri"/>
              </a:rPr>
              <a:t>r</a:t>
            </a:r>
            <a:r>
              <a:rPr dirty="0" sz="1800" spc="-5">
                <a:latin typeface="Calibri"/>
                <a:cs typeface="Calibri"/>
              </a:rPr>
              <a:t>o</a:t>
            </a:r>
            <a:r>
              <a:rPr dirty="0" sz="1800">
                <a:latin typeface="Calibri"/>
                <a:cs typeface="Calibri"/>
              </a:rPr>
              <a:t>perty th</a:t>
            </a:r>
            <a:r>
              <a:rPr dirty="0" sz="1800" spc="-15">
                <a:latin typeface="Calibri"/>
                <a:cs typeface="Calibri"/>
              </a:rPr>
              <a:t>a</a:t>
            </a:r>
            <a:r>
              <a:rPr dirty="0" sz="1800">
                <a:latin typeface="Calibri"/>
                <a:cs typeface="Calibri"/>
              </a:rPr>
              <a:t>t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35">
                <a:latin typeface="Calibri"/>
                <a:cs typeface="Calibri"/>
              </a:rPr>
              <a:t>f</a:t>
            </a:r>
            <a:r>
              <a:rPr dirty="0" sz="1800" spc="-5">
                <a:latin typeface="Calibri"/>
                <a:cs typeface="Calibri"/>
              </a:rPr>
              <a:t>o</a:t>
            </a:r>
            <a:r>
              <a:rPr dirty="0" sz="1800">
                <a:latin typeface="Calibri"/>
                <a:cs typeface="Calibri"/>
              </a:rPr>
              <a:t>r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e</a:t>
            </a:r>
            <a:r>
              <a:rPr dirty="0" sz="1800" spc="-25">
                <a:latin typeface="Calibri"/>
                <a:cs typeface="Calibri"/>
              </a:rPr>
              <a:t>v</a:t>
            </a:r>
            <a:r>
              <a:rPr dirty="0" sz="1800" spc="-10">
                <a:latin typeface="Calibri"/>
                <a:cs typeface="Calibri"/>
              </a:rPr>
              <a:t>e</a:t>
            </a:r>
            <a:r>
              <a:rPr dirty="0" sz="1800">
                <a:latin typeface="Calibri"/>
                <a:cs typeface="Calibri"/>
              </a:rPr>
              <a:t>ry  </a:t>
            </a:r>
            <a:r>
              <a:rPr dirty="0" sz="1800" spc="-10">
                <a:latin typeface="Calibri"/>
                <a:cs typeface="Calibri"/>
              </a:rPr>
              <a:t>string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w </a:t>
            </a:r>
            <a:r>
              <a:rPr dirty="0" sz="1800">
                <a:latin typeface="SimSun"/>
                <a:cs typeface="SimSun"/>
              </a:rPr>
              <a:t>∈</a:t>
            </a:r>
            <a:r>
              <a:rPr dirty="0" sz="1800" spc="-445">
                <a:latin typeface="SimSun"/>
                <a:cs typeface="SimSu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Σ</a:t>
            </a:r>
            <a:r>
              <a:rPr dirty="0" baseline="25462" sz="1800" spc="-7">
                <a:latin typeface="Times New Roman"/>
                <a:cs typeface="Times New Roman"/>
              </a:rPr>
              <a:t>*</a:t>
            </a:r>
            <a:r>
              <a:rPr dirty="0" sz="1800" spc="-5">
                <a:latin typeface="Times New Roman"/>
                <a:cs typeface="Times New Roman"/>
              </a:rPr>
              <a:t>: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51128" y="1223899"/>
            <a:ext cx="4152900" cy="33083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10">
                <a:solidFill>
                  <a:srgbClr val="000044"/>
                </a:solidFill>
              </a:rPr>
              <a:t>Regular</a:t>
            </a:r>
            <a:r>
              <a:rPr dirty="0" sz="2000" spc="-25">
                <a:solidFill>
                  <a:srgbClr val="000044"/>
                </a:solidFill>
              </a:rPr>
              <a:t> </a:t>
            </a:r>
            <a:r>
              <a:rPr dirty="0" sz="2000" spc="-5">
                <a:solidFill>
                  <a:srgbClr val="000044"/>
                </a:solidFill>
              </a:rPr>
              <a:t>Languages</a:t>
            </a:r>
            <a:r>
              <a:rPr dirty="0" sz="2000" spc="5">
                <a:solidFill>
                  <a:srgbClr val="000044"/>
                </a:solidFill>
              </a:rPr>
              <a:t> </a:t>
            </a:r>
            <a:r>
              <a:rPr dirty="0" sz="2000" spc="-5">
                <a:solidFill>
                  <a:srgbClr val="000044"/>
                </a:solidFill>
              </a:rPr>
              <a:t>Closed </a:t>
            </a:r>
            <a:r>
              <a:rPr dirty="0" sz="2000">
                <a:solidFill>
                  <a:srgbClr val="000044"/>
                </a:solidFill>
              </a:rPr>
              <a:t>Under</a:t>
            </a:r>
            <a:r>
              <a:rPr dirty="0" sz="2000" spc="-10">
                <a:solidFill>
                  <a:srgbClr val="000044"/>
                </a:solidFill>
              </a:rPr>
              <a:t> </a:t>
            </a:r>
            <a:r>
              <a:rPr dirty="0" sz="2000">
                <a:solidFill>
                  <a:srgbClr val="000044"/>
                </a:solidFill>
              </a:rPr>
              <a:t>Union</a:t>
            </a:r>
            <a:endParaRPr sz="20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22726" y="2110138"/>
            <a:ext cx="671103" cy="32892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53408" y="3728799"/>
            <a:ext cx="113792" cy="266700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2151593" y="3947069"/>
            <a:ext cx="20320" cy="33655"/>
          </a:xfrm>
          <a:custGeom>
            <a:avLst/>
            <a:gdLst/>
            <a:ahLst/>
            <a:cxnLst/>
            <a:rect l="l" t="t" r="r" b="b"/>
            <a:pathLst>
              <a:path w="20319" h="33654">
                <a:moveTo>
                  <a:pt x="6430" y="18525"/>
                </a:moveTo>
                <a:lnTo>
                  <a:pt x="5187" y="20604"/>
                </a:lnTo>
                <a:lnTo>
                  <a:pt x="2758" y="24829"/>
                </a:lnTo>
                <a:lnTo>
                  <a:pt x="0" y="30650"/>
                </a:lnTo>
                <a:lnTo>
                  <a:pt x="609" y="32358"/>
                </a:lnTo>
                <a:lnTo>
                  <a:pt x="2941" y="33463"/>
                </a:lnTo>
                <a:lnTo>
                  <a:pt x="4003" y="33389"/>
                </a:lnTo>
                <a:lnTo>
                  <a:pt x="9262" y="29936"/>
                </a:lnTo>
                <a:lnTo>
                  <a:pt x="12565" y="25440"/>
                </a:lnTo>
                <a:lnTo>
                  <a:pt x="13588" y="23727"/>
                </a:lnTo>
                <a:lnTo>
                  <a:pt x="11290" y="23727"/>
                </a:lnTo>
                <a:lnTo>
                  <a:pt x="7112" y="21230"/>
                </a:lnTo>
                <a:lnTo>
                  <a:pt x="6430" y="18525"/>
                </a:lnTo>
                <a:close/>
              </a:path>
              <a:path w="20319" h="33654">
                <a:moveTo>
                  <a:pt x="11631" y="13665"/>
                </a:moveTo>
                <a:lnTo>
                  <a:pt x="8926" y="14347"/>
                </a:lnTo>
                <a:lnTo>
                  <a:pt x="6430" y="18525"/>
                </a:lnTo>
                <a:lnTo>
                  <a:pt x="7112" y="21230"/>
                </a:lnTo>
                <a:lnTo>
                  <a:pt x="11290" y="23727"/>
                </a:lnTo>
                <a:lnTo>
                  <a:pt x="13996" y="23045"/>
                </a:lnTo>
                <a:lnTo>
                  <a:pt x="16427" y="18974"/>
                </a:lnTo>
                <a:lnTo>
                  <a:pt x="16406" y="18525"/>
                </a:lnTo>
                <a:lnTo>
                  <a:pt x="15810" y="16160"/>
                </a:lnTo>
                <a:lnTo>
                  <a:pt x="11631" y="13665"/>
                </a:lnTo>
                <a:close/>
              </a:path>
              <a:path w="20319" h="33654">
                <a:moveTo>
                  <a:pt x="13996" y="23045"/>
                </a:moveTo>
                <a:lnTo>
                  <a:pt x="11290" y="23727"/>
                </a:lnTo>
                <a:lnTo>
                  <a:pt x="13588" y="23727"/>
                </a:lnTo>
                <a:lnTo>
                  <a:pt x="13996" y="23045"/>
                </a:lnTo>
                <a:close/>
              </a:path>
              <a:path w="20319" h="33654">
                <a:moveTo>
                  <a:pt x="19052" y="13665"/>
                </a:moveTo>
                <a:lnTo>
                  <a:pt x="11631" y="13665"/>
                </a:lnTo>
                <a:lnTo>
                  <a:pt x="15810" y="16160"/>
                </a:lnTo>
                <a:lnTo>
                  <a:pt x="16406" y="18525"/>
                </a:lnTo>
                <a:lnTo>
                  <a:pt x="16427" y="18974"/>
                </a:lnTo>
                <a:lnTo>
                  <a:pt x="18315" y="15815"/>
                </a:lnTo>
                <a:lnTo>
                  <a:pt x="19052" y="13665"/>
                </a:lnTo>
                <a:close/>
              </a:path>
              <a:path w="20319" h="33654">
                <a:moveTo>
                  <a:pt x="18543" y="0"/>
                </a:moveTo>
                <a:lnTo>
                  <a:pt x="14376" y="2"/>
                </a:lnTo>
                <a:lnTo>
                  <a:pt x="12700" y="1482"/>
                </a:lnTo>
                <a:lnTo>
                  <a:pt x="11868" y="8078"/>
                </a:lnTo>
                <a:lnTo>
                  <a:pt x="10057" y="12454"/>
                </a:lnTo>
                <a:lnTo>
                  <a:pt x="6430" y="18525"/>
                </a:lnTo>
                <a:lnTo>
                  <a:pt x="8926" y="14347"/>
                </a:lnTo>
                <a:lnTo>
                  <a:pt x="11631" y="13665"/>
                </a:lnTo>
                <a:lnTo>
                  <a:pt x="19052" y="13665"/>
                </a:lnTo>
                <a:lnTo>
                  <a:pt x="20316" y="9975"/>
                </a:lnTo>
                <a:lnTo>
                  <a:pt x="20309" y="1765"/>
                </a:lnTo>
                <a:lnTo>
                  <a:pt x="185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238674" y="3679220"/>
            <a:ext cx="1049907" cy="311741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348584" y="3687215"/>
            <a:ext cx="468903" cy="303415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026622" y="3682191"/>
            <a:ext cx="406892" cy="33815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507947" y="3698795"/>
            <a:ext cx="765356" cy="277538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437021" y="3680970"/>
            <a:ext cx="866913" cy="311374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368958" y="3639770"/>
            <a:ext cx="1543952" cy="322099"/>
          </a:xfrm>
          <a:prstGeom prst="rect">
            <a:avLst/>
          </a:prstGeom>
        </p:spPr>
      </p:pic>
      <p:sp>
        <p:nvSpPr>
          <p:cNvPr id="13" name="object 13"/>
          <p:cNvSpPr/>
          <p:nvPr/>
        </p:nvSpPr>
        <p:spPr>
          <a:xfrm>
            <a:off x="5972554" y="5141311"/>
            <a:ext cx="2564130" cy="0"/>
          </a:xfrm>
          <a:custGeom>
            <a:avLst/>
            <a:gdLst/>
            <a:ahLst/>
            <a:cxnLst/>
            <a:rect l="l" t="t" r="r" b="b"/>
            <a:pathLst>
              <a:path w="2564129" h="0">
                <a:moveTo>
                  <a:pt x="0" y="0"/>
                </a:moveTo>
                <a:lnTo>
                  <a:pt x="2563557" y="0"/>
                </a:lnTo>
              </a:path>
            </a:pathLst>
          </a:custGeom>
          <a:ln w="14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919980" y="5473989"/>
            <a:ext cx="3582670" cy="0"/>
          </a:xfrm>
          <a:custGeom>
            <a:avLst/>
            <a:gdLst/>
            <a:ahLst/>
            <a:cxnLst/>
            <a:rect l="l" t="t" r="r" b="b"/>
            <a:pathLst>
              <a:path w="3582670" h="0">
                <a:moveTo>
                  <a:pt x="0" y="0"/>
                </a:moveTo>
                <a:lnTo>
                  <a:pt x="3582249" y="0"/>
                </a:lnTo>
              </a:path>
            </a:pathLst>
          </a:custGeom>
          <a:ln w="14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784052" y="5429341"/>
            <a:ext cx="3594100" cy="0"/>
          </a:xfrm>
          <a:custGeom>
            <a:avLst/>
            <a:gdLst/>
            <a:ahLst/>
            <a:cxnLst/>
            <a:rect l="l" t="t" r="r" b="b"/>
            <a:pathLst>
              <a:path w="3594100" h="0">
                <a:moveTo>
                  <a:pt x="0" y="0"/>
                </a:moveTo>
                <a:lnTo>
                  <a:pt x="3593564" y="0"/>
                </a:lnTo>
              </a:path>
            </a:pathLst>
          </a:custGeom>
          <a:ln w="14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052450" y="5721108"/>
            <a:ext cx="1266825" cy="0"/>
          </a:xfrm>
          <a:custGeom>
            <a:avLst/>
            <a:gdLst/>
            <a:ahLst/>
            <a:cxnLst/>
            <a:rect l="l" t="t" r="r" b="b"/>
            <a:pathLst>
              <a:path w="1266825" h="0">
                <a:moveTo>
                  <a:pt x="0" y="0"/>
                </a:moveTo>
                <a:lnTo>
                  <a:pt x="1266309" y="0"/>
                </a:lnTo>
              </a:path>
            </a:pathLst>
          </a:custGeom>
          <a:ln w="14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061067" y="5832254"/>
            <a:ext cx="1200785" cy="0"/>
          </a:xfrm>
          <a:custGeom>
            <a:avLst/>
            <a:gdLst/>
            <a:ahLst/>
            <a:cxnLst/>
            <a:rect l="l" t="t" r="r" b="b"/>
            <a:pathLst>
              <a:path w="1200785" h="0">
                <a:moveTo>
                  <a:pt x="0" y="0"/>
                </a:moveTo>
                <a:lnTo>
                  <a:pt x="1200156" y="0"/>
                </a:lnTo>
              </a:path>
            </a:pathLst>
          </a:custGeom>
          <a:ln w="14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18" name="object 18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2682213" y="2979637"/>
            <a:ext cx="995012" cy="288546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3765506" y="2937099"/>
            <a:ext cx="596728" cy="280348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4426215" y="2927776"/>
            <a:ext cx="410577" cy="272602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4978015" y="2981296"/>
            <a:ext cx="398183" cy="229398"/>
          </a:xfrm>
          <a:prstGeom prst="rect">
            <a:avLst/>
          </a:prstGeom>
        </p:spPr>
      </p:pic>
      <p:grpSp>
        <p:nvGrpSpPr>
          <p:cNvPr id="22" name="object 22"/>
          <p:cNvGrpSpPr/>
          <p:nvPr/>
        </p:nvGrpSpPr>
        <p:grpSpPr>
          <a:xfrm>
            <a:off x="5468015" y="2896442"/>
            <a:ext cx="2931795" cy="320040"/>
            <a:chOff x="5468015" y="2896442"/>
            <a:chExt cx="2931795" cy="320040"/>
          </a:xfrm>
        </p:grpSpPr>
        <p:pic>
          <p:nvPicPr>
            <p:cNvPr id="23" name="object 23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468015" y="2896442"/>
              <a:ext cx="2871737" cy="319807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8381730" y="3136464"/>
              <a:ext cx="17780" cy="20320"/>
            </a:xfrm>
            <a:custGeom>
              <a:avLst/>
              <a:gdLst/>
              <a:ahLst/>
              <a:cxnLst/>
              <a:rect l="l" t="t" r="r" b="b"/>
              <a:pathLst>
                <a:path w="17779" h="20319">
                  <a:moveTo>
                    <a:pt x="12702" y="0"/>
                  </a:moveTo>
                  <a:lnTo>
                    <a:pt x="0" y="13225"/>
                  </a:lnTo>
                  <a:lnTo>
                    <a:pt x="1539" y="17913"/>
                  </a:lnTo>
                  <a:lnTo>
                    <a:pt x="3907" y="19892"/>
                  </a:lnTo>
                  <a:lnTo>
                    <a:pt x="8360" y="19625"/>
                  </a:lnTo>
                  <a:lnTo>
                    <a:pt x="9875" y="18601"/>
                  </a:lnTo>
                  <a:lnTo>
                    <a:pt x="10951" y="16332"/>
                  </a:lnTo>
                  <a:lnTo>
                    <a:pt x="11548" y="15493"/>
                  </a:lnTo>
                  <a:lnTo>
                    <a:pt x="13324" y="12705"/>
                  </a:lnTo>
                  <a:lnTo>
                    <a:pt x="17658" y="6150"/>
                  </a:lnTo>
                  <a:lnTo>
                    <a:pt x="16982" y="2832"/>
                  </a:lnTo>
                  <a:lnTo>
                    <a:pt x="1270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53035">
              <a:lnSpc>
                <a:spcPct val="100000"/>
              </a:lnSpc>
              <a:spcBef>
                <a:spcPts val="100"/>
              </a:spcBef>
            </a:pPr>
            <a:r>
              <a:rPr dirty="0" spc="-15"/>
              <a:t>Proof</a:t>
            </a:r>
          </a:p>
          <a:p>
            <a:pPr marL="38735">
              <a:lnSpc>
                <a:spcPct val="100000"/>
              </a:lnSpc>
              <a:spcBef>
                <a:spcPts val="35"/>
              </a:spcBef>
            </a:pPr>
            <a:endParaRPr sz="1750"/>
          </a:p>
          <a:p>
            <a:pPr marL="153035">
              <a:lnSpc>
                <a:spcPct val="100000"/>
              </a:lnSpc>
            </a:pPr>
            <a:r>
              <a:rPr dirty="0" spc="-5"/>
              <a:t>Given</a:t>
            </a:r>
            <a:r>
              <a:rPr dirty="0"/>
              <a:t> </a:t>
            </a:r>
            <a:r>
              <a:rPr dirty="0" spc="-5">
                <a:latin typeface="Times New Roman"/>
                <a:cs typeface="Times New Roman"/>
              </a:rPr>
              <a:t>M</a:t>
            </a:r>
            <a:r>
              <a:rPr dirty="0" baseline="-20833" sz="1800" spc="-7">
                <a:latin typeface="Times New Roman"/>
                <a:cs typeface="Times New Roman"/>
              </a:rPr>
              <a:t>1</a:t>
            </a:r>
            <a:r>
              <a:rPr dirty="0" baseline="-20833" sz="1800">
                <a:latin typeface="Times New Roman"/>
                <a:cs typeface="Times New Roman"/>
              </a:rPr>
              <a:t> </a:t>
            </a:r>
            <a:r>
              <a:rPr dirty="0" sz="1800"/>
              <a:t>and</a:t>
            </a:r>
            <a:r>
              <a:rPr dirty="0" sz="1800" spc="50"/>
              <a:t> </a:t>
            </a:r>
            <a:r>
              <a:rPr dirty="0" sz="1800" spc="-5">
                <a:latin typeface="Times New Roman"/>
                <a:cs typeface="Times New Roman"/>
              </a:rPr>
              <a:t>M</a:t>
            </a:r>
            <a:r>
              <a:rPr dirty="0" baseline="-20833" sz="1800" spc="-7">
                <a:latin typeface="Times New Roman"/>
                <a:cs typeface="Times New Roman"/>
              </a:rPr>
              <a:t>2</a:t>
            </a:r>
            <a:r>
              <a:rPr dirty="0" baseline="-20833" sz="1800">
                <a:latin typeface="Times New Roman"/>
                <a:cs typeface="Times New Roman"/>
              </a:rPr>
              <a:t> </a:t>
            </a:r>
            <a:r>
              <a:rPr dirty="0" sz="1800" spc="-5"/>
              <a:t>that</a:t>
            </a:r>
            <a:r>
              <a:rPr dirty="0" sz="1800" spc="-65"/>
              <a:t> </a:t>
            </a:r>
            <a:r>
              <a:rPr dirty="0" sz="1800">
                <a:latin typeface="Times New Roman"/>
                <a:cs typeface="Times New Roman"/>
              </a:rPr>
              <a:t>A</a:t>
            </a:r>
            <a:r>
              <a:rPr dirty="0" sz="1800" spc="-10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= L(M</a:t>
            </a:r>
            <a:r>
              <a:rPr dirty="0" baseline="-20833" sz="1800">
                <a:latin typeface="Times New Roman"/>
                <a:cs typeface="Times New Roman"/>
              </a:rPr>
              <a:t>1</a:t>
            </a:r>
            <a:r>
              <a:rPr dirty="0" sz="1800">
                <a:latin typeface="Times New Roman"/>
                <a:cs typeface="Times New Roman"/>
              </a:rPr>
              <a:t>)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/>
              <a:t>and</a:t>
            </a:r>
            <a:r>
              <a:rPr dirty="0" sz="1800" spc="10"/>
              <a:t> </a:t>
            </a:r>
            <a:r>
              <a:rPr dirty="0" sz="1800">
                <a:latin typeface="Times New Roman"/>
                <a:cs typeface="Times New Roman"/>
              </a:rPr>
              <a:t>B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=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L(M</a:t>
            </a:r>
            <a:r>
              <a:rPr dirty="0" baseline="-20833" sz="1800">
                <a:latin typeface="Times New Roman"/>
                <a:cs typeface="Times New Roman"/>
              </a:rPr>
              <a:t>2</a:t>
            </a:r>
            <a:r>
              <a:rPr dirty="0" sz="1800">
                <a:latin typeface="Times New Roman"/>
                <a:cs typeface="Times New Roman"/>
              </a:rPr>
              <a:t>), </a:t>
            </a:r>
            <a:r>
              <a:rPr dirty="0" sz="1800" spc="-10"/>
              <a:t>we</a:t>
            </a:r>
            <a:r>
              <a:rPr dirty="0" sz="1800"/>
              <a:t> </a:t>
            </a:r>
            <a:r>
              <a:rPr dirty="0" sz="1800" spc="-10"/>
              <a:t>can</a:t>
            </a:r>
            <a:r>
              <a:rPr dirty="0" sz="1800" spc="15"/>
              <a:t> </a:t>
            </a:r>
            <a:r>
              <a:rPr dirty="0" sz="1800" spc="-5"/>
              <a:t>define</a:t>
            </a:r>
            <a:r>
              <a:rPr dirty="0" sz="1800" spc="15"/>
              <a:t> </a:t>
            </a:r>
            <a:r>
              <a:rPr dirty="0" sz="1800">
                <a:latin typeface="Times New Roman"/>
                <a:cs typeface="Times New Roman"/>
              </a:rPr>
              <a:t>M</a:t>
            </a:r>
            <a:r>
              <a:rPr dirty="0" sz="1800" spc="-50">
                <a:latin typeface="Times New Roman"/>
                <a:cs typeface="Times New Roman"/>
              </a:rPr>
              <a:t> </a:t>
            </a:r>
            <a:r>
              <a:rPr dirty="0" sz="1800"/>
              <a:t>=</a:t>
            </a:r>
            <a:r>
              <a:rPr dirty="0" sz="1800" spc="15"/>
              <a:t> </a:t>
            </a:r>
            <a:r>
              <a:rPr dirty="0" sz="1800" spc="-5"/>
              <a:t>(</a:t>
            </a:r>
            <a:r>
              <a:rPr dirty="0" sz="1800" spc="-5" i="1">
                <a:latin typeface="Times New Roman"/>
                <a:cs typeface="Times New Roman"/>
              </a:rPr>
              <a:t>Q,</a:t>
            </a:r>
            <a:r>
              <a:rPr dirty="0" sz="1800" spc="5" i="1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Σ</a:t>
            </a:r>
            <a:r>
              <a:rPr dirty="0" sz="1800" spc="-5" i="1">
                <a:latin typeface="Times New Roman"/>
                <a:cs typeface="Times New Roman"/>
              </a:rPr>
              <a:t>,</a:t>
            </a:r>
            <a:r>
              <a:rPr dirty="0" sz="1800" i="1">
                <a:latin typeface="Times New Roman"/>
                <a:cs typeface="Times New Roman"/>
              </a:rPr>
              <a:t> δ,</a:t>
            </a:r>
            <a:r>
              <a:rPr dirty="0" sz="1800" spc="-5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q,</a:t>
            </a:r>
            <a:r>
              <a:rPr dirty="0" sz="1800" spc="-5" i="1">
                <a:latin typeface="Times New Roman"/>
                <a:cs typeface="Times New Roman"/>
              </a:rPr>
              <a:t> F</a:t>
            </a:r>
            <a:r>
              <a:rPr dirty="0" sz="1800" spc="-5"/>
              <a:t>):</a:t>
            </a:r>
            <a:endParaRPr sz="1800">
              <a:latin typeface="Times New Roman"/>
              <a:cs typeface="Times New Roman"/>
            </a:endParaRPr>
          </a:p>
          <a:p>
            <a:pPr marL="38735">
              <a:lnSpc>
                <a:spcPct val="100000"/>
              </a:lnSpc>
              <a:spcBef>
                <a:spcPts val="35"/>
              </a:spcBef>
            </a:pPr>
          </a:p>
          <a:p>
            <a:pPr marL="495934" indent="-342900">
              <a:lnSpc>
                <a:spcPct val="100000"/>
              </a:lnSpc>
              <a:buFont typeface="Arial MT"/>
              <a:buChar char="•"/>
              <a:tabLst>
                <a:tab pos="495934" algn="l"/>
                <a:tab pos="496570" algn="l"/>
              </a:tabLst>
            </a:pPr>
            <a:r>
              <a:rPr dirty="0" i="1">
                <a:latin typeface="Times New Roman"/>
                <a:cs typeface="Times New Roman"/>
              </a:rPr>
              <a:t>Q = </a:t>
            </a:r>
            <a:r>
              <a:rPr dirty="0" spc="-5" i="1">
                <a:latin typeface="Times New Roman"/>
                <a:cs typeface="Times New Roman"/>
              </a:rPr>
              <a:t>Q</a:t>
            </a:r>
            <a:r>
              <a:rPr dirty="0" baseline="-20833" sz="1800" i="1">
                <a:latin typeface="Times New Roman"/>
                <a:cs typeface="Times New Roman"/>
              </a:rPr>
              <a:t>1 </a:t>
            </a:r>
            <a:r>
              <a:rPr dirty="0" baseline="-20833" sz="1800" spc="-217" i="1">
                <a:latin typeface="Times New Roman"/>
                <a:cs typeface="Times New Roman"/>
              </a:rPr>
              <a:t> </a:t>
            </a:r>
            <a:r>
              <a:rPr dirty="0" sz="1800">
                <a:latin typeface="SimSun"/>
                <a:cs typeface="SimSun"/>
              </a:rPr>
              <a:t>×</a:t>
            </a:r>
            <a:r>
              <a:rPr dirty="0" sz="1800" spc="-459">
                <a:latin typeface="SimSun"/>
                <a:cs typeface="SimSun"/>
              </a:rPr>
              <a:t> </a:t>
            </a:r>
            <a:r>
              <a:rPr dirty="0" sz="1800" spc="-5" i="1">
                <a:latin typeface="Times New Roman"/>
                <a:cs typeface="Times New Roman"/>
              </a:rPr>
              <a:t>Q</a:t>
            </a:r>
            <a:r>
              <a:rPr dirty="0" baseline="-20833" sz="1800" i="1">
                <a:latin typeface="Times New Roman"/>
                <a:cs typeface="Times New Roman"/>
              </a:rPr>
              <a:t>2 </a:t>
            </a:r>
            <a:r>
              <a:rPr dirty="0" baseline="-20833" sz="1800" spc="-217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= </a:t>
            </a:r>
            <a:r>
              <a:rPr dirty="0" sz="1800">
                <a:latin typeface="Times New Roman"/>
                <a:cs typeface="Times New Roman"/>
              </a:rPr>
              <a:t>{(</a:t>
            </a:r>
            <a:r>
              <a:rPr dirty="0" sz="1800" i="1">
                <a:latin typeface="Times New Roman"/>
                <a:cs typeface="Times New Roman"/>
              </a:rPr>
              <a:t>q</a:t>
            </a:r>
            <a:r>
              <a:rPr dirty="0" baseline="-20833" sz="1800" i="1">
                <a:latin typeface="Times New Roman"/>
                <a:cs typeface="Times New Roman"/>
              </a:rPr>
              <a:t>1,</a:t>
            </a:r>
            <a:r>
              <a:rPr dirty="0" baseline="-20833" sz="1800" spc="-15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q</a:t>
            </a:r>
            <a:r>
              <a:rPr dirty="0" baseline="-20833" sz="1800" i="1">
                <a:latin typeface="Times New Roman"/>
                <a:cs typeface="Times New Roman"/>
              </a:rPr>
              <a:t>2</a:t>
            </a:r>
            <a:r>
              <a:rPr dirty="0" sz="1800">
                <a:latin typeface="Times New Roman"/>
                <a:cs typeface="Times New Roman"/>
              </a:rPr>
              <a:t>):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q</a:t>
            </a:r>
            <a:r>
              <a:rPr dirty="0" baseline="-20833" sz="1800" i="1">
                <a:latin typeface="Times New Roman"/>
                <a:cs typeface="Times New Roman"/>
              </a:rPr>
              <a:t>1 </a:t>
            </a:r>
            <a:r>
              <a:rPr dirty="0" sz="1800">
                <a:latin typeface="SimSun"/>
                <a:cs typeface="SimSun"/>
              </a:rPr>
              <a:t>∈</a:t>
            </a:r>
            <a:r>
              <a:rPr dirty="0" sz="1800" spc="-459">
                <a:latin typeface="SimSun"/>
                <a:cs typeface="SimSun"/>
              </a:rPr>
              <a:t> </a:t>
            </a:r>
            <a:r>
              <a:rPr dirty="0" sz="1800" spc="-5" i="1">
                <a:latin typeface="Times New Roman"/>
                <a:cs typeface="Times New Roman"/>
              </a:rPr>
              <a:t>Q</a:t>
            </a:r>
            <a:r>
              <a:rPr dirty="0" baseline="-20833" sz="1800" i="1">
                <a:latin typeface="Times New Roman"/>
                <a:cs typeface="Times New Roman"/>
              </a:rPr>
              <a:t>1  </a:t>
            </a:r>
            <a:r>
              <a:rPr dirty="0" sz="1800">
                <a:latin typeface="Times New Roman"/>
                <a:cs typeface="Times New Roman"/>
              </a:rPr>
              <a:t>and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q</a:t>
            </a:r>
            <a:r>
              <a:rPr dirty="0" baseline="-20833" sz="1800" i="1">
                <a:latin typeface="Times New Roman"/>
                <a:cs typeface="Times New Roman"/>
              </a:rPr>
              <a:t>2</a:t>
            </a:r>
            <a:r>
              <a:rPr dirty="0" baseline="-20833" sz="1800" spc="209" i="1">
                <a:latin typeface="Times New Roman"/>
                <a:cs typeface="Times New Roman"/>
              </a:rPr>
              <a:t> </a:t>
            </a:r>
            <a:r>
              <a:rPr dirty="0" sz="1800">
                <a:latin typeface="SimSun"/>
                <a:cs typeface="SimSun"/>
              </a:rPr>
              <a:t>∈</a:t>
            </a:r>
            <a:r>
              <a:rPr dirty="0" sz="1800" spc="-445">
                <a:latin typeface="SimSun"/>
                <a:cs typeface="SimSun"/>
              </a:rPr>
              <a:t> </a:t>
            </a:r>
            <a:r>
              <a:rPr dirty="0" sz="1800" spc="-5" i="1">
                <a:latin typeface="Times New Roman"/>
                <a:cs typeface="Times New Roman"/>
              </a:rPr>
              <a:t>Q</a:t>
            </a:r>
            <a:r>
              <a:rPr dirty="0" baseline="-20833" sz="1800" i="1">
                <a:latin typeface="Times New Roman"/>
                <a:cs typeface="Times New Roman"/>
              </a:rPr>
              <a:t>2</a:t>
            </a:r>
            <a:r>
              <a:rPr dirty="0" sz="1800">
                <a:latin typeface="Times New Roman"/>
                <a:cs typeface="Times New Roman"/>
              </a:rPr>
              <a:t>}</a:t>
            </a:r>
            <a:endParaRPr sz="1800">
              <a:latin typeface="Times New Roman"/>
              <a:cs typeface="Times New Roman"/>
            </a:endParaRPr>
          </a:p>
          <a:p>
            <a:pPr marL="38735">
              <a:lnSpc>
                <a:spcPct val="100000"/>
              </a:lnSpc>
              <a:spcBef>
                <a:spcPts val="20"/>
              </a:spcBef>
              <a:buFont typeface="Arial MT"/>
              <a:buChar char="•"/>
            </a:pPr>
          </a:p>
          <a:p>
            <a:pPr marL="439420" indent="-287020">
              <a:lnSpc>
                <a:spcPct val="100000"/>
              </a:lnSpc>
              <a:buFont typeface="Arial MT"/>
              <a:buChar char="•"/>
              <a:tabLst>
                <a:tab pos="440055" algn="l"/>
                <a:tab pos="440690" algn="l"/>
              </a:tabLst>
            </a:pPr>
            <a:r>
              <a:rPr dirty="0">
                <a:latin typeface="Times New Roman"/>
                <a:cs typeface="Times New Roman"/>
              </a:rPr>
              <a:t>Σ</a:t>
            </a:r>
            <a:r>
              <a:rPr dirty="0" spc="-10">
                <a:latin typeface="Times New Roman"/>
                <a:cs typeface="Times New Roman"/>
              </a:rPr>
              <a:t> </a:t>
            </a:r>
            <a:r>
              <a:rPr dirty="0" spc="-5"/>
              <a:t>is</a:t>
            </a:r>
            <a:r>
              <a:rPr dirty="0"/>
              <a:t> </a:t>
            </a:r>
            <a:r>
              <a:rPr dirty="0" spc="-5"/>
              <a:t>same</a:t>
            </a:r>
            <a:r>
              <a:rPr dirty="0" spc="-10"/>
              <a:t> </a:t>
            </a:r>
            <a:r>
              <a:rPr dirty="0"/>
              <a:t>as the</a:t>
            </a:r>
            <a:r>
              <a:rPr dirty="0" spc="10"/>
              <a:t> </a:t>
            </a:r>
            <a:r>
              <a:rPr dirty="0" spc="-5"/>
              <a:t>alphabet</a:t>
            </a:r>
            <a:r>
              <a:rPr dirty="0" spc="5"/>
              <a:t> </a:t>
            </a:r>
            <a:r>
              <a:rPr dirty="0" spc="-5"/>
              <a:t>of</a:t>
            </a:r>
            <a:r>
              <a:rPr dirty="0" spc="-10"/>
              <a:t> </a:t>
            </a:r>
            <a:r>
              <a:rPr dirty="0">
                <a:latin typeface="Times New Roman"/>
                <a:cs typeface="Times New Roman"/>
              </a:rPr>
              <a:t>A</a:t>
            </a:r>
            <a:r>
              <a:rPr dirty="0" spc="-100">
                <a:latin typeface="Times New Roman"/>
                <a:cs typeface="Times New Roman"/>
              </a:rPr>
              <a:t> </a:t>
            </a:r>
            <a:r>
              <a:rPr dirty="0"/>
              <a:t>and</a:t>
            </a:r>
            <a:r>
              <a:rPr dirty="0" spc="35"/>
              <a:t> </a:t>
            </a:r>
            <a:r>
              <a:rPr dirty="0">
                <a:latin typeface="Times New Roman"/>
                <a:cs typeface="Times New Roman"/>
              </a:rPr>
              <a:t>B</a:t>
            </a:r>
          </a:p>
          <a:p>
            <a:pPr marL="38735">
              <a:lnSpc>
                <a:spcPct val="100000"/>
              </a:lnSpc>
              <a:spcBef>
                <a:spcPts val="20"/>
              </a:spcBef>
              <a:buFont typeface="Arial MT"/>
              <a:buChar char="•"/>
            </a:pPr>
            <a:endParaRPr sz="1900">
              <a:latin typeface="Times New Roman"/>
              <a:cs typeface="Times New Roman"/>
            </a:endParaRPr>
          </a:p>
          <a:p>
            <a:pPr marL="439420" indent="-287020">
              <a:lnSpc>
                <a:spcPct val="100000"/>
              </a:lnSpc>
              <a:buFont typeface="Arial MT"/>
              <a:buChar char="•"/>
              <a:tabLst>
                <a:tab pos="440055" algn="l"/>
                <a:tab pos="440690" algn="l"/>
              </a:tabLst>
            </a:pPr>
            <a:r>
              <a:rPr dirty="0" i="1">
                <a:latin typeface="Times New Roman"/>
                <a:cs typeface="Times New Roman"/>
              </a:rPr>
              <a:t>q</a:t>
            </a:r>
            <a:r>
              <a:rPr dirty="0" spc="-25" i="1">
                <a:latin typeface="Times New Roman"/>
                <a:cs typeface="Times New Roman"/>
              </a:rPr>
              <a:t> </a:t>
            </a:r>
            <a:r>
              <a:rPr dirty="0" i="1">
                <a:latin typeface="Times New Roman"/>
                <a:cs typeface="Times New Roman"/>
              </a:rPr>
              <a:t>=</a:t>
            </a:r>
            <a:r>
              <a:rPr dirty="0" spc="-20" i="1">
                <a:latin typeface="Times New Roman"/>
                <a:cs typeface="Times New Roman"/>
              </a:rPr>
              <a:t> </a:t>
            </a:r>
            <a:r>
              <a:rPr dirty="0" spc="-5">
                <a:latin typeface="Times New Roman"/>
                <a:cs typeface="Times New Roman"/>
              </a:rPr>
              <a:t>(</a:t>
            </a:r>
            <a:r>
              <a:rPr dirty="0" spc="-5" i="1">
                <a:latin typeface="Times New Roman"/>
                <a:cs typeface="Times New Roman"/>
              </a:rPr>
              <a:t>q</a:t>
            </a:r>
            <a:r>
              <a:rPr dirty="0" baseline="-20833" sz="1800" spc="-7" i="1">
                <a:latin typeface="Times New Roman"/>
                <a:cs typeface="Times New Roman"/>
              </a:rPr>
              <a:t>1,</a:t>
            </a:r>
            <a:r>
              <a:rPr dirty="0" baseline="-20833" sz="1800" spc="-15" i="1">
                <a:latin typeface="Times New Roman"/>
                <a:cs typeface="Times New Roman"/>
              </a:rPr>
              <a:t> </a:t>
            </a:r>
            <a:r>
              <a:rPr dirty="0" sz="1800" spc="-5" i="1">
                <a:latin typeface="Times New Roman"/>
                <a:cs typeface="Times New Roman"/>
              </a:rPr>
              <a:t>q</a:t>
            </a:r>
            <a:r>
              <a:rPr dirty="0" baseline="-20833" sz="1800" spc="-7" i="1">
                <a:latin typeface="Times New Roman"/>
                <a:cs typeface="Times New Roman"/>
              </a:rPr>
              <a:t>2</a:t>
            </a:r>
            <a:r>
              <a:rPr dirty="0" sz="1800" spc="-5">
                <a:latin typeface="Times New Roman"/>
                <a:cs typeface="Times New Roman"/>
              </a:rPr>
              <a:t>)</a:t>
            </a:r>
            <a:endParaRPr sz="1800">
              <a:latin typeface="Times New Roman"/>
              <a:cs typeface="Times New Roman"/>
            </a:endParaRPr>
          </a:p>
          <a:p>
            <a:pPr marL="38735">
              <a:lnSpc>
                <a:spcPct val="100000"/>
              </a:lnSpc>
              <a:spcBef>
                <a:spcPts val="5"/>
              </a:spcBef>
              <a:buFont typeface="Arial MT"/>
              <a:buChar char="•"/>
            </a:pPr>
            <a:endParaRPr sz="1900">
              <a:latin typeface="Times New Roman"/>
              <a:cs typeface="Times New Roman"/>
            </a:endParaRPr>
          </a:p>
          <a:p>
            <a:pPr marL="439420" indent="-287020">
              <a:lnSpc>
                <a:spcPct val="100000"/>
              </a:lnSpc>
              <a:buFont typeface="Arial MT"/>
              <a:buChar char="•"/>
              <a:tabLst>
                <a:tab pos="440055" algn="l"/>
                <a:tab pos="440690" algn="l"/>
              </a:tabLst>
            </a:pPr>
            <a:r>
              <a:rPr dirty="0" i="1">
                <a:latin typeface="Times New Roman"/>
                <a:cs typeface="Times New Roman"/>
              </a:rPr>
              <a:t>F = </a:t>
            </a:r>
            <a:r>
              <a:rPr dirty="0">
                <a:latin typeface="Times New Roman"/>
                <a:cs typeface="Times New Roman"/>
              </a:rPr>
              <a:t>{(</a:t>
            </a:r>
            <a:r>
              <a:rPr dirty="0" i="1">
                <a:latin typeface="Times New Roman"/>
                <a:cs typeface="Times New Roman"/>
              </a:rPr>
              <a:t>q</a:t>
            </a:r>
            <a:r>
              <a:rPr dirty="0" baseline="-20833" sz="1800" i="1">
                <a:latin typeface="Times New Roman"/>
                <a:cs typeface="Times New Roman"/>
              </a:rPr>
              <a:t>1, </a:t>
            </a:r>
            <a:r>
              <a:rPr dirty="0" sz="1800" i="1">
                <a:latin typeface="Times New Roman"/>
                <a:cs typeface="Times New Roman"/>
              </a:rPr>
              <a:t>q</a:t>
            </a:r>
            <a:r>
              <a:rPr dirty="0" baseline="-20833" sz="1800" i="1">
                <a:latin typeface="Times New Roman"/>
                <a:cs typeface="Times New Roman"/>
              </a:rPr>
              <a:t>2</a:t>
            </a:r>
            <a:r>
              <a:rPr dirty="0" sz="1800">
                <a:latin typeface="Times New Roman"/>
                <a:cs typeface="Times New Roman"/>
              </a:rPr>
              <a:t>):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q</a:t>
            </a:r>
            <a:r>
              <a:rPr dirty="0" baseline="-20833" sz="1800" i="1">
                <a:latin typeface="Times New Roman"/>
                <a:cs typeface="Times New Roman"/>
              </a:rPr>
              <a:t>1 </a:t>
            </a:r>
            <a:r>
              <a:rPr dirty="0" sz="1800">
                <a:latin typeface="SimSun"/>
                <a:cs typeface="SimSun"/>
              </a:rPr>
              <a:t>∈</a:t>
            </a:r>
            <a:r>
              <a:rPr dirty="0" sz="1800" spc="-459">
                <a:latin typeface="SimSun"/>
                <a:cs typeface="SimSun"/>
              </a:rPr>
              <a:t> </a:t>
            </a:r>
            <a:r>
              <a:rPr dirty="0" sz="1800" spc="-5" i="1">
                <a:latin typeface="Times New Roman"/>
                <a:cs typeface="Times New Roman"/>
              </a:rPr>
              <a:t>Q</a:t>
            </a:r>
            <a:r>
              <a:rPr dirty="0" baseline="-20833" sz="1800" i="1">
                <a:latin typeface="Times New Roman"/>
                <a:cs typeface="Times New Roman"/>
              </a:rPr>
              <a:t>1 </a:t>
            </a:r>
            <a:r>
              <a:rPr dirty="0" baseline="-20833" sz="1800" spc="15" i="1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or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q</a:t>
            </a:r>
            <a:r>
              <a:rPr dirty="0" baseline="-20833" sz="1800" i="1">
                <a:latin typeface="Times New Roman"/>
                <a:cs typeface="Times New Roman"/>
              </a:rPr>
              <a:t>2 </a:t>
            </a:r>
            <a:r>
              <a:rPr dirty="0" baseline="-20833" sz="1800" spc="-217" i="1">
                <a:latin typeface="Times New Roman"/>
                <a:cs typeface="Times New Roman"/>
              </a:rPr>
              <a:t> </a:t>
            </a:r>
            <a:r>
              <a:rPr dirty="0" sz="1800">
                <a:latin typeface="SimSun"/>
                <a:cs typeface="SimSun"/>
              </a:rPr>
              <a:t>∈</a:t>
            </a:r>
            <a:r>
              <a:rPr dirty="0" sz="1800" spc="-459">
                <a:latin typeface="SimSun"/>
                <a:cs typeface="SimSun"/>
              </a:rPr>
              <a:t> </a:t>
            </a:r>
            <a:r>
              <a:rPr dirty="0" sz="1800" spc="-5" i="1">
                <a:latin typeface="Times New Roman"/>
                <a:cs typeface="Times New Roman"/>
              </a:rPr>
              <a:t>Q</a:t>
            </a:r>
            <a:r>
              <a:rPr dirty="0" baseline="-20833" sz="1800" i="1">
                <a:latin typeface="Times New Roman"/>
                <a:cs typeface="Times New Roman"/>
              </a:rPr>
              <a:t>2</a:t>
            </a:r>
            <a:r>
              <a:rPr dirty="0" sz="1800">
                <a:latin typeface="Times New Roman"/>
                <a:cs typeface="Times New Roman"/>
              </a:rPr>
              <a:t>}</a:t>
            </a:r>
            <a:endParaRPr sz="1800">
              <a:latin typeface="Times New Roman"/>
              <a:cs typeface="Times New Roman"/>
            </a:endParaRPr>
          </a:p>
          <a:p>
            <a:pPr marL="38735">
              <a:lnSpc>
                <a:spcPct val="100000"/>
              </a:lnSpc>
              <a:spcBef>
                <a:spcPts val="15"/>
              </a:spcBef>
              <a:buFont typeface="Arial MT"/>
              <a:buChar char="•"/>
            </a:pPr>
          </a:p>
          <a:p>
            <a:pPr marL="439420" indent="-28702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440055" algn="l"/>
                <a:tab pos="440690" algn="l"/>
              </a:tabLst>
            </a:pPr>
            <a:r>
              <a:rPr dirty="0" i="1">
                <a:latin typeface="Times New Roman"/>
                <a:cs typeface="Times New Roman"/>
              </a:rPr>
              <a:t>δ</a:t>
            </a:r>
            <a:r>
              <a:rPr dirty="0" spc="-40" i="1">
                <a:latin typeface="Times New Roman"/>
                <a:cs typeface="Times New Roman"/>
              </a:rPr>
              <a:t> </a:t>
            </a:r>
            <a:r>
              <a:rPr dirty="0"/>
              <a:t>:</a:t>
            </a:r>
            <a:r>
              <a:rPr dirty="0" spc="10"/>
              <a:t> </a:t>
            </a:r>
            <a:r>
              <a:rPr dirty="0" i="1">
                <a:latin typeface="Times New Roman"/>
                <a:cs typeface="Times New Roman"/>
              </a:rPr>
              <a:t>Q</a:t>
            </a:r>
            <a:r>
              <a:rPr dirty="0" spc="-35" i="1">
                <a:latin typeface="Times New Roman"/>
                <a:cs typeface="Times New Roman"/>
              </a:rPr>
              <a:t> </a:t>
            </a:r>
            <a:r>
              <a:rPr dirty="0" sz="1200">
                <a:latin typeface="SimSun"/>
                <a:cs typeface="SimSun"/>
              </a:rPr>
              <a:t>×</a:t>
            </a:r>
            <a:r>
              <a:rPr dirty="0" sz="1200" spc="-195">
                <a:latin typeface="SimSun"/>
                <a:cs typeface="SimSun"/>
              </a:rPr>
              <a:t> </a:t>
            </a:r>
            <a:r>
              <a:rPr dirty="0">
                <a:latin typeface="Times New Roman"/>
                <a:cs typeface="Times New Roman"/>
              </a:rPr>
              <a:t>Σ</a:t>
            </a:r>
            <a:r>
              <a:rPr dirty="0" spc="-35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→</a:t>
            </a:r>
            <a:r>
              <a:rPr dirty="0" spc="-45">
                <a:latin typeface="Times New Roman"/>
                <a:cs typeface="Times New Roman"/>
              </a:rPr>
              <a:t> </a:t>
            </a:r>
            <a:r>
              <a:rPr dirty="0" i="1">
                <a:latin typeface="Times New Roman"/>
                <a:cs typeface="Times New Roman"/>
              </a:rPr>
              <a:t>Q</a:t>
            </a:r>
            <a:endParaRPr sz="1200">
              <a:latin typeface="Times New Roman"/>
              <a:cs typeface="Times New Roman"/>
            </a:endParaRPr>
          </a:p>
          <a:p>
            <a:pPr marL="38735">
              <a:lnSpc>
                <a:spcPct val="100000"/>
              </a:lnSpc>
              <a:spcBef>
                <a:spcPts val="45"/>
              </a:spcBef>
            </a:pPr>
            <a:endParaRPr sz="1900">
              <a:latin typeface="Times New Roman"/>
              <a:cs typeface="Times New Roman"/>
            </a:endParaRPr>
          </a:p>
          <a:p>
            <a:pPr marL="437515">
              <a:lnSpc>
                <a:spcPct val="100000"/>
              </a:lnSpc>
            </a:pPr>
            <a:r>
              <a:rPr dirty="0" i="1">
                <a:latin typeface="Times New Roman"/>
                <a:cs typeface="Times New Roman"/>
              </a:rPr>
              <a:t>δ</a:t>
            </a:r>
            <a:r>
              <a:rPr dirty="0">
                <a:latin typeface="Times New Roman"/>
                <a:cs typeface="Times New Roman"/>
              </a:rPr>
              <a:t>((</a:t>
            </a:r>
            <a:r>
              <a:rPr dirty="0" i="1">
                <a:latin typeface="Times New Roman"/>
                <a:cs typeface="Times New Roman"/>
              </a:rPr>
              <a:t>q</a:t>
            </a:r>
            <a:r>
              <a:rPr dirty="0" baseline="-20833" sz="1800" i="1">
                <a:latin typeface="Times New Roman"/>
                <a:cs typeface="Times New Roman"/>
              </a:rPr>
              <a:t>1, </a:t>
            </a:r>
            <a:r>
              <a:rPr dirty="0" sz="1800" i="1">
                <a:latin typeface="Times New Roman"/>
                <a:cs typeface="Times New Roman"/>
              </a:rPr>
              <a:t>q</a:t>
            </a:r>
            <a:r>
              <a:rPr dirty="0" baseline="-20833" sz="1800" i="1">
                <a:latin typeface="Times New Roman"/>
                <a:cs typeface="Times New Roman"/>
              </a:rPr>
              <a:t>2</a:t>
            </a:r>
            <a:r>
              <a:rPr dirty="0" sz="1800">
                <a:latin typeface="Times New Roman"/>
                <a:cs typeface="Times New Roman"/>
              </a:rPr>
              <a:t>), </a:t>
            </a:r>
            <a:r>
              <a:rPr dirty="0" sz="1800" i="1">
                <a:latin typeface="Times New Roman"/>
                <a:cs typeface="Times New Roman"/>
              </a:rPr>
              <a:t>a</a:t>
            </a:r>
            <a:r>
              <a:rPr dirty="0" sz="1800">
                <a:latin typeface="Times New Roman"/>
                <a:cs typeface="Times New Roman"/>
              </a:rPr>
              <a:t>)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=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(</a:t>
            </a:r>
            <a:r>
              <a:rPr dirty="0" sz="1800" i="1">
                <a:latin typeface="Times New Roman"/>
                <a:cs typeface="Times New Roman"/>
              </a:rPr>
              <a:t>δ</a:t>
            </a:r>
            <a:r>
              <a:rPr dirty="0" sz="1800">
                <a:latin typeface="Times New Roman"/>
                <a:cs typeface="Times New Roman"/>
              </a:rPr>
              <a:t>(</a:t>
            </a:r>
            <a:r>
              <a:rPr dirty="0" sz="1800" i="1">
                <a:latin typeface="Times New Roman"/>
                <a:cs typeface="Times New Roman"/>
              </a:rPr>
              <a:t>q</a:t>
            </a:r>
            <a:r>
              <a:rPr dirty="0" baseline="-20833" sz="1800" i="1">
                <a:latin typeface="Times New Roman"/>
                <a:cs typeface="Times New Roman"/>
              </a:rPr>
              <a:t>1</a:t>
            </a:r>
            <a:r>
              <a:rPr dirty="0" sz="1800">
                <a:latin typeface="Times New Roman"/>
                <a:cs typeface="Times New Roman"/>
              </a:rPr>
              <a:t>,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a</a:t>
            </a:r>
            <a:r>
              <a:rPr dirty="0" sz="1800">
                <a:latin typeface="Times New Roman"/>
                <a:cs typeface="Times New Roman"/>
              </a:rPr>
              <a:t>)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, </a:t>
            </a:r>
            <a:r>
              <a:rPr dirty="0" sz="1800" i="1">
                <a:latin typeface="Times New Roman"/>
                <a:cs typeface="Times New Roman"/>
              </a:rPr>
              <a:t>δ</a:t>
            </a:r>
            <a:r>
              <a:rPr dirty="0" sz="1800">
                <a:latin typeface="Times New Roman"/>
                <a:cs typeface="Times New Roman"/>
              </a:rPr>
              <a:t>(</a:t>
            </a:r>
            <a:r>
              <a:rPr dirty="0" sz="1800" i="1">
                <a:latin typeface="Times New Roman"/>
                <a:cs typeface="Times New Roman"/>
              </a:rPr>
              <a:t>q</a:t>
            </a:r>
            <a:r>
              <a:rPr dirty="0" baseline="-20833" sz="1800" i="1">
                <a:latin typeface="Times New Roman"/>
                <a:cs typeface="Times New Roman"/>
              </a:rPr>
              <a:t>2</a:t>
            </a:r>
            <a:r>
              <a:rPr dirty="0" sz="1800">
                <a:latin typeface="Times New Roman"/>
                <a:cs typeface="Times New Roman"/>
              </a:rPr>
              <a:t>, </a:t>
            </a:r>
            <a:r>
              <a:rPr dirty="0" sz="1800" i="1">
                <a:latin typeface="Times New Roman"/>
                <a:cs typeface="Times New Roman"/>
              </a:rPr>
              <a:t>a</a:t>
            </a:r>
            <a:r>
              <a:rPr dirty="0" sz="1800">
                <a:latin typeface="Times New Roman"/>
                <a:cs typeface="Times New Roman"/>
              </a:rPr>
              <a:t>)), </a:t>
            </a:r>
            <a:r>
              <a:rPr dirty="0" sz="1800" i="1">
                <a:latin typeface="Times New Roman"/>
                <a:cs typeface="Times New Roman"/>
              </a:rPr>
              <a:t>a</a:t>
            </a:r>
            <a:r>
              <a:rPr dirty="0" sz="1800" spc="-10" i="1">
                <a:latin typeface="Times New Roman"/>
                <a:cs typeface="Times New Roman"/>
              </a:rPr>
              <a:t> </a:t>
            </a:r>
            <a:r>
              <a:rPr dirty="0" sz="1800">
                <a:latin typeface="SimSun"/>
                <a:cs typeface="SimSun"/>
              </a:rPr>
              <a:t>∈</a:t>
            </a:r>
            <a:r>
              <a:rPr dirty="0" sz="1800" spc="-445">
                <a:latin typeface="SimSun"/>
                <a:cs typeface="SimSu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Σ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51128" y="733425"/>
            <a:ext cx="4152900" cy="33083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10">
                <a:solidFill>
                  <a:srgbClr val="000044"/>
                </a:solidFill>
              </a:rPr>
              <a:t>Regular</a:t>
            </a:r>
            <a:r>
              <a:rPr dirty="0" sz="2000" spc="-25">
                <a:solidFill>
                  <a:srgbClr val="000044"/>
                </a:solidFill>
              </a:rPr>
              <a:t> </a:t>
            </a:r>
            <a:r>
              <a:rPr dirty="0" sz="2000" spc="-5">
                <a:solidFill>
                  <a:srgbClr val="000044"/>
                </a:solidFill>
              </a:rPr>
              <a:t>Languages</a:t>
            </a:r>
            <a:r>
              <a:rPr dirty="0" sz="2000" spc="5">
                <a:solidFill>
                  <a:srgbClr val="000044"/>
                </a:solidFill>
              </a:rPr>
              <a:t> </a:t>
            </a:r>
            <a:r>
              <a:rPr dirty="0" sz="2000" spc="-5">
                <a:solidFill>
                  <a:srgbClr val="000044"/>
                </a:solidFill>
              </a:rPr>
              <a:t>Closed </a:t>
            </a:r>
            <a:r>
              <a:rPr dirty="0" sz="2000">
                <a:solidFill>
                  <a:srgbClr val="000044"/>
                </a:solidFill>
              </a:rPr>
              <a:t>Under</a:t>
            </a:r>
            <a:r>
              <a:rPr dirty="0" sz="2000" spc="-10">
                <a:solidFill>
                  <a:srgbClr val="000044"/>
                </a:solidFill>
              </a:rPr>
              <a:t> </a:t>
            </a:r>
            <a:r>
              <a:rPr dirty="0" sz="2000">
                <a:solidFill>
                  <a:srgbClr val="000044"/>
                </a:solidFill>
              </a:rPr>
              <a:t>Union</a:t>
            </a:r>
            <a:endParaRPr sz="20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08588" y="3653854"/>
            <a:ext cx="250698" cy="20915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99054" y="3743736"/>
            <a:ext cx="26297" cy="75387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986508" y="3720191"/>
            <a:ext cx="309489" cy="10764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378897" y="3528695"/>
            <a:ext cx="761492" cy="412309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7407189" y="3792580"/>
            <a:ext cx="32384" cy="39370"/>
          </a:xfrm>
          <a:custGeom>
            <a:avLst/>
            <a:gdLst/>
            <a:ahLst/>
            <a:cxnLst/>
            <a:rect l="l" t="t" r="r" b="b"/>
            <a:pathLst>
              <a:path w="32384" h="39370">
                <a:moveTo>
                  <a:pt x="14500" y="28283"/>
                </a:moveTo>
                <a:lnTo>
                  <a:pt x="15897" y="30533"/>
                </a:lnTo>
                <a:lnTo>
                  <a:pt x="14555" y="36276"/>
                </a:lnTo>
                <a:lnTo>
                  <a:pt x="11684" y="38060"/>
                </a:lnTo>
                <a:lnTo>
                  <a:pt x="15803" y="39022"/>
                </a:lnTo>
                <a:lnTo>
                  <a:pt x="21073" y="33163"/>
                </a:lnTo>
                <a:lnTo>
                  <a:pt x="22239" y="31179"/>
                </a:lnTo>
                <a:lnTo>
                  <a:pt x="19434" y="31179"/>
                </a:lnTo>
                <a:lnTo>
                  <a:pt x="14500" y="28283"/>
                </a:lnTo>
                <a:close/>
              </a:path>
              <a:path w="32384" h="39370">
                <a:moveTo>
                  <a:pt x="12765" y="37388"/>
                </a:moveTo>
                <a:lnTo>
                  <a:pt x="8811" y="37388"/>
                </a:lnTo>
                <a:lnTo>
                  <a:pt x="11684" y="38060"/>
                </a:lnTo>
                <a:lnTo>
                  <a:pt x="12765" y="37388"/>
                </a:lnTo>
                <a:close/>
              </a:path>
              <a:path w="32384" h="39370">
                <a:moveTo>
                  <a:pt x="4726" y="31537"/>
                </a:moveTo>
                <a:lnTo>
                  <a:pt x="4437" y="34312"/>
                </a:lnTo>
                <a:lnTo>
                  <a:pt x="6193" y="36777"/>
                </a:lnTo>
                <a:lnTo>
                  <a:pt x="8811" y="37389"/>
                </a:lnTo>
                <a:lnTo>
                  <a:pt x="12765" y="37388"/>
                </a:lnTo>
                <a:lnTo>
                  <a:pt x="14555" y="36276"/>
                </a:lnTo>
                <a:lnTo>
                  <a:pt x="15651" y="31587"/>
                </a:lnTo>
                <a:lnTo>
                  <a:pt x="8092" y="31587"/>
                </a:lnTo>
                <a:lnTo>
                  <a:pt x="4726" y="31537"/>
                </a:lnTo>
                <a:close/>
              </a:path>
              <a:path w="32384" h="39370">
                <a:moveTo>
                  <a:pt x="123" y="23437"/>
                </a:moveTo>
                <a:lnTo>
                  <a:pt x="0" y="31763"/>
                </a:lnTo>
                <a:lnTo>
                  <a:pt x="3456" y="36137"/>
                </a:lnTo>
                <a:lnTo>
                  <a:pt x="6192" y="36777"/>
                </a:lnTo>
                <a:lnTo>
                  <a:pt x="4437" y="34312"/>
                </a:lnTo>
                <a:lnTo>
                  <a:pt x="4726" y="31537"/>
                </a:lnTo>
                <a:lnTo>
                  <a:pt x="2338" y="31502"/>
                </a:lnTo>
                <a:lnTo>
                  <a:pt x="39" y="29135"/>
                </a:lnTo>
                <a:lnTo>
                  <a:pt x="123" y="23437"/>
                </a:lnTo>
                <a:close/>
              </a:path>
              <a:path w="32384" h="39370">
                <a:moveTo>
                  <a:pt x="7646" y="26573"/>
                </a:moveTo>
                <a:lnTo>
                  <a:pt x="5021" y="28703"/>
                </a:lnTo>
                <a:lnTo>
                  <a:pt x="4726" y="31537"/>
                </a:lnTo>
                <a:lnTo>
                  <a:pt x="8092" y="31587"/>
                </a:lnTo>
                <a:lnTo>
                  <a:pt x="10459" y="29288"/>
                </a:lnTo>
                <a:lnTo>
                  <a:pt x="10493" y="26869"/>
                </a:lnTo>
                <a:lnTo>
                  <a:pt x="7646" y="26573"/>
                </a:lnTo>
                <a:close/>
              </a:path>
              <a:path w="32384" h="39370">
                <a:moveTo>
                  <a:pt x="10493" y="26869"/>
                </a:moveTo>
                <a:lnTo>
                  <a:pt x="10459" y="29288"/>
                </a:lnTo>
                <a:lnTo>
                  <a:pt x="8092" y="31587"/>
                </a:lnTo>
                <a:lnTo>
                  <a:pt x="15651" y="31587"/>
                </a:lnTo>
                <a:lnTo>
                  <a:pt x="15897" y="30533"/>
                </a:lnTo>
                <a:lnTo>
                  <a:pt x="14500" y="28283"/>
                </a:lnTo>
                <a:lnTo>
                  <a:pt x="14286" y="28158"/>
                </a:lnTo>
                <a:lnTo>
                  <a:pt x="14166" y="27746"/>
                </a:lnTo>
                <a:lnTo>
                  <a:pt x="11238" y="27002"/>
                </a:lnTo>
                <a:lnTo>
                  <a:pt x="11088" y="27002"/>
                </a:lnTo>
                <a:lnTo>
                  <a:pt x="10797" y="26901"/>
                </a:lnTo>
                <a:lnTo>
                  <a:pt x="10493" y="26869"/>
                </a:lnTo>
                <a:close/>
              </a:path>
              <a:path w="32384" h="39370">
                <a:moveTo>
                  <a:pt x="8100" y="21085"/>
                </a:moveTo>
                <a:lnTo>
                  <a:pt x="2401" y="21162"/>
                </a:lnTo>
                <a:lnTo>
                  <a:pt x="123" y="23437"/>
                </a:lnTo>
                <a:lnTo>
                  <a:pt x="39" y="29135"/>
                </a:lnTo>
                <a:lnTo>
                  <a:pt x="2338" y="31502"/>
                </a:lnTo>
                <a:lnTo>
                  <a:pt x="4726" y="31537"/>
                </a:lnTo>
                <a:lnTo>
                  <a:pt x="5021" y="28703"/>
                </a:lnTo>
                <a:lnTo>
                  <a:pt x="7646" y="26573"/>
                </a:lnTo>
                <a:lnTo>
                  <a:pt x="10497" y="26573"/>
                </a:lnTo>
                <a:lnTo>
                  <a:pt x="10462" y="23387"/>
                </a:lnTo>
                <a:lnTo>
                  <a:pt x="8100" y="21085"/>
                </a:lnTo>
                <a:close/>
              </a:path>
              <a:path w="32384" h="39370">
                <a:moveTo>
                  <a:pt x="19763" y="18832"/>
                </a:moveTo>
                <a:lnTo>
                  <a:pt x="16450" y="19693"/>
                </a:lnTo>
                <a:lnTo>
                  <a:pt x="13423" y="24846"/>
                </a:lnTo>
                <a:lnTo>
                  <a:pt x="14188" y="27782"/>
                </a:lnTo>
                <a:lnTo>
                  <a:pt x="14500" y="28283"/>
                </a:lnTo>
                <a:lnTo>
                  <a:pt x="19434" y="31179"/>
                </a:lnTo>
                <a:lnTo>
                  <a:pt x="22744" y="30319"/>
                </a:lnTo>
                <a:lnTo>
                  <a:pt x="25665" y="25351"/>
                </a:lnTo>
                <a:lnTo>
                  <a:pt x="25686" y="24846"/>
                </a:lnTo>
                <a:lnTo>
                  <a:pt x="24911" y="21860"/>
                </a:lnTo>
                <a:lnTo>
                  <a:pt x="19763" y="18832"/>
                </a:lnTo>
                <a:close/>
              </a:path>
              <a:path w="32384" h="39370">
                <a:moveTo>
                  <a:pt x="22744" y="30320"/>
                </a:moveTo>
                <a:lnTo>
                  <a:pt x="19434" y="31179"/>
                </a:lnTo>
                <a:lnTo>
                  <a:pt x="22239" y="31179"/>
                </a:lnTo>
                <a:lnTo>
                  <a:pt x="22744" y="30320"/>
                </a:lnTo>
                <a:close/>
              </a:path>
              <a:path w="32384" h="39370">
                <a:moveTo>
                  <a:pt x="24356" y="18832"/>
                </a:moveTo>
                <a:lnTo>
                  <a:pt x="19763" y="18832"/>
                </a:lnTo>
                <a:lnTo>
                  <a:pt x="24911" y="21860"/>
                </a:lnTo>
                <a:lnTo>
                  <a:pt x="25686" y="24846"/>
                </a:lnTo>
                <a:lnTo>
                  <a:pt x="25665" y="25351"/>
                </a:lnTo>
                <a:lnTo>
                  <a:pt x="22744" y="30320"/>
                </a:lnTo>
                <a:lnTo>
                  <a:pt x="26834" y="23387"/>
                </a:lnTo>
                <a:lnTo>
                  <a:pt x="29288" y="19474"/>
                </a:lnTo>
                <a:lnTo>
                  <a:pt x="26832" y="19474"/>
                </a:lnTo>
                <a:lnTo>
                  <a:pt x="24356" y="18832"/>
                </a:lnTo>
                <a:close/>
              </a:path>
              <a:path w="32384" h="39370">
                <a:moveTo>
                  <a:pt x="14188" y="27782"/>
                </a:moveTo>
                <a:lnTo>
                  <a:pt x="14286" y="28158"/>
                </a:lnTo>
                <a:lnTo>
                  <a:pt x="14500" y="28283"/>
                </a:lnTo>
                <a:lnTo>
                  <a:pt x="14188" y="27782"/>
                </a:lnTo>
                <a:close/>
              </a:path>
              <a:path w="32384" h="39370">
                <a:moveTo>
                  <a:pt x="14048" y="23782"/>
                </a:moveTo>
                <a:lnTo>
                  <a:pt x="13063" y="25351"/>
                </a:lnTo>
                <a:lnTo>
                  <a:pt x="11316" y="26812"/>
                </a:lnTo>
                <a:lnTo>
                  <a:pt x="11238" y="27002"/>
                </a:lnTo>
                <a:lnTo>
                  <a:pt x="14113" y="27661"/>
                </a:lnTo>
                <a:lnTo>
                  <a:pt x="13423" y="24846"/>
                </a:lnTo>
                <a:lnTo>
                  <a:pt x="14048" y="23782"/>
                </a:lnTo>
                <a:close/>
              </a:path>
              <a:path w="32384" h="39370">
                <a:moveTo>
                  <a:pt x="11120" y="26975"/>
                </a:moveTo>
                <a:close/>
              </a:path>
              <a:path w="32384" h="39370">
                <a:moveTo>
                  <a:pt x="10797" y="26901"/>
                </a:moveTo>
                <a:lnTo>
                  <a:pt x="11104" y="26971"/>
                </a:lnTo>
                <a:lnTo>
                  <a:pt x="10797" y="26901"/>
                </a:lnTo>
                <a:close/>
              </a:path>
              <a:path w="32384" h="39370">
                <a:moveTo>
                  <a:pt x="10462" y="23387"/>
                </a:moveTo>
                <a:lnTo>
                  <a:pt x="10493" y="26869"/>
                </a:lnTo>
                <a:lnTo>
                  <a:pt x="10797" y="26901"/>
                </a:lnTo>
                <a:lnTo>
                  <a:pt x="10574" y="26850"/>
                </a:lnTo>
                <a:lnTo>
                  <a:pt x="10462" y="23387"/>
                </a:lnTo>
                <a:close/>
              </a:path>
              <a:path w="32384" h="39370">
                <a:moveTo>
                  <a:pt x="10497" y="26573"/>
                </a:moveTo>
                <a:lnTo>
                  <a:pt x="7646" y="26573"/>
                </a:lnTo>
                <a:lnTo>
                  <a:pt x="10493" y="26869"/>
                </a:lnTo>
                <a:lnTo>
                  <a:pt x="10497" y="26573"/>
                </a:lnTo>
                <a:close/>
              </a:path>
              <a:path w="32384" h="39370">
                <a:moveTo>
                  <a:pt x="20136" y="11806"/>
                </a:moveTo>
                <a:lnTo>
                  <a:pt x="19127" y="15667"/>
                </a:lnTo>
                <a:lnTo>
                  <a:pt x="16781" y="19123"/>
                </a:lnTo>
                <a:lnTo>
                  <a:pt x="14048" y="23782"/>
                </a:lnTo>
                <a:lnTo>
                  <a:pt x="16450" y="19693"/>
                </a:lnTo>
                <a:lnTo>
                  <a:pt x="19763" y="18832"/>
                </a:lnTo>
                <a:lnTo>
                  <a:pt x="24356" y="18832"/>
                </a:lnTo>
                <a:lnTo>
                  <a:pt x="21052" y="17976"/>
                </a:lnTo>
                <a:lnTo>
                  <a:pt x="19373" y="15125"/>
                </a:lnTo>
                <a:lnTo>
                  <a:pt x="19499" y="14243"/>
                </a:lnTo>
                <a:lnTo>
                  <a:pt x="20136" y="11806"/>
                </a:lnTo>
                <a:close/>
              </a:path>
              <a:path w="32384" h="39370">
                <a:moveTo>
                  <a:pt x="1768" y="12478"/>
                </a:moveTo>
                <a:lnTo>
                  <a:pt x="469" y="19693"/>
                </a:lnTo>
                <a:lnTo>
                  <a:pt x="239" y="21085"/>
                </a:lnTo>
                <a:lnTo>
                  <a:pt x="123" y="23437"/>
                </a:lnTo>
                <a:lnTo>
                  <a:pt x="2401" y="21162"/>
                </a:lnTo>
                <a:lnTo>
                  <a:pt x="8100" y="21085"/>
                </a:lnTo>
                <a:lnTo>
                  <a:pt x="10533" y="21085"/>
                </a:lnTo>
                <a:lnTo>
                  <a:pt x="10754" y="18507"/>
                </a:lnTo>
                <a:lnTo>
                  <a:pt x="8220" y="18507"/>
                </a:lnTo>
                <a:lnTo>
                  <a:pt x="3035" y="17597"/>
                </a:lnTo>
                <a:lnTo>
                  <a:pt x="1303" y="15125"/>
                </a:lnTo>
                <a:lnTo>
                  <a:pt x="1768" y="12478"/>
                </a:lnTo>
                <a:close/>
              </a:path>
              <a:path w="32384" h="39370">
                <a:moveTo>
                  <a:pt x="10533" y="21085"/>
                </a:moveTo>
                <a:lnTo>
                  <a:pt x="8100" y="21085"/>
                </a:lnTo>
                <a:lnTo>
                  <a:pt x="10462" y="23387"/>
                </a:lnTo>
                <a:lnTo>
                  <a:pt x="10533" y="21085"/>
                </a:lnTo>
                <a:close/>
              </a:path>
              <a:path w="32384" h="39370">
                <a:moveTo>
                  <a:pt x="20245" y="11423"/>
                </a:moveTo>
                <a:lnTo>
                  <a:pt x="19499" y="14243"/>
                </a:lnTo>
                <a:lnTo>
                  <a:pt x="19373" y="15125"/>
                </a:lnTo>
                <a:lnTo>
                  <a:pt x="21052" y="17976"/>
                </a:lnTo>
                <a:lnTo>
                  <a:pt x="26832" y="19474"/>
                </a:lnTo>
                <a:lnTo>
                  <a:pt x="29766" y="17794"/>
                </a:lnTo>
                <a:lnTo>
                  <a:pt x="30153" y="16435"/>
                </a:lnTo>
                <a:lnTo>
                  <a:pt x="25336" y="16435"/>
                </a:lnTo>
                <a:lnTo>
                  <a:pt x="23830" y="16027"/>
                </a:lnTo>
                <a:lnTo>
                  <a:pt x="20914" y="13700"/>
                </a:lnTo>
                <a:lnTo>
                  <a:pt x="20245" y="11423"/>
                </a:lnTo>
                <a:close/>
              </a:path>
              <a:path w="32384" h="39370">
                <a:moveTo>
                  <a:pt x="29766" y="17794"/>
                </a:moveTo>
                <a:lnTo>
                  <a:pt x="26832" y="19474"/>
                </a:lnTo>
                <a:lnTo>
                  <a:pt x="29288" y="19474"/>
                </a:lnTo>
                <a:lnTo>
                  <a:pt x="29766" y="17794"/>
                </a:lnTo>
                <a:close/>
              </a:path>
              <a:path w="32384" h="39370">
                <a:moveTo>
                  <a:pt x="4453" y="8378"/>
                </a:moveTo>
                <a:lnTo>
                  <a:pt x="2226" y="10052"/>
                </a:lnTo>
                <a:lnTo>
                  <a:pt x="1303" y="15125"/>
                </a:lnTo>
                <a:lnTo>
                  <a:pt x="3035" y="17597"/>
                </a:lnTo>
                <a:lnTo>
                  <a:pt x="8220" y="18507"/>
                </a:lnTo>
                <a:lnTo>
                  <a:pt x="10692" y="16775"/>
                </a:lnTo>
                <a:lnTo>
                  <a:pt x="11208" y="13700"/>
                </a:lnTo>
                <a:lnTo>
                  <a:pt x="11449" y="11191"/>
                </a:lnTo>
                <a:lnTo>
                  <a:pt x="9527" y="8863"/>
                </a:lnTo>
                <a:lnTo>
                  <a:pt x="4453" y="8378"/>
                </a:lnTo>
                <a:close/>
              </a:path>
              <a:path w="32384" h="39370">
                <a:moveTo>
                  <a:pt x="11192" y="13870"/>
                </a:moveTo>
                <a:lnTo>
                  <a:pt x="10692" y="16775"/>
                </a:lnTo>
                <a:lnTo>
                  <a:pt x="8220" y="18507"/>
                </a:lnTo>
                <a:lnTo>
                  <a:pt x="10754" y="18507"/>
                </a:lnTo>
                <a:lnTo>
                  <a:pt x="11192" y="13870"/>
                </a:lnTo>
                <a:close/>
              </a:path>
              <a:path w="32384" h="39370">
                <a:moveTo>
                  <a:pt x="23931" y="7386"/>
                </a:moveTo>
                <a:lnTo>
                  <a:pt x="20968" y="9036"/>
                </a:lnTo>
                <a:lnTo>
                  <a:pt x="20871" y="9221"/>
                </a:lnTo>
                <a:lnTo>
                  <a:pt x="20311" y="11191"/>
                </a:lnTo>
                <a:lnTo>
                  <a:pt x="20357" y="11806"/>
                </a:lnTo>
                <a:lnTo>
                  <a:pt x="20914" y="13700"/>
                </a:lnTo>
                <a:lnTo>
                  <a:pt x="23830" y="16027"/>
                </a:lnTo>
                <a:lnTo>
                  <a:pt x="25336" y="16435"/>
                </a:lnTo>
                <a:lnTo>
                  <a:pt x="29027" y="15900"/>
                </a:lnTo>
                <a:lnTo>
                  <a:pt x="30774" y="14253"/>
                </a:lnTo>
                <a:lnTo>
                  <a:pt x="31280" y="12478"/>
                </a:lnTo>
                <a:lnTo>
                  <a:pt x="31265" y="11806"/>
                </a:lnTo>
                <a:lnTo>
                  <a:pt x="29723" y="9036"/>
                </a:lnTo>
                <a:lnTo>
                  <a:pt x="23931" y="7386"/>
                </a:lnTo>
                <a:close/>
              </a:path>
              <a:path w="32384" h="39370">
                <a:moveTo>
                  <a:pt x="30774" y="14253"/>
                </a:moveTo>
                <a:lnTo>
                  <a:pt x="29027" y="15900"/>
                </a:lnTo>
                <a:lnTo>
                  <a:pt x="25336" y="16435"/>
                </a:lnTo>
                <a:lnTo>
                  <a:pt x="30153" y="16435"/>
                </a:lnTo>
                <a:lnTo>
                  <a:pt x="30774" y="14253"/>
                </a:lnTo>
                <a:close/>
              </a:path>
              <a:path w="32384" h="39370">
                <a:moveTo>
                  <a:pt x="19268" y="8378"/>
                </a:moveTo>
                <a:lnTo>
                  <a:pt x="4453" y="8378"/>
                </a:lnTo>
                <a:lnTo>
                  <a:pt x="9527" y="8863"/>
                </a:lnTo>
                <a:lnTo>
                  <a:pt x="11449" y="11191"/>
                </a:lnTo>
                <a:lnTo>
                  <a:pt x="11192" y="13870"/>
                </a:lnTo>
                <a:lnTo>
                  <a:pt x="11400" y="11806"/>
                </a:lnTo>
                <a:lnTo>
                  <a:pt x="11511" y="10471"/>
                </a:lnTo>
                <a:lnTo>
                  <a:pt x="12811" y="8770"/>
                </a:lnTo>
                <a:lnTo>
                  <a:pt x="19102" y="8770"/>
                </a:lnTo>
                <a:lnTo>
                  <a:pt x="19268" y="8378"/>
                </a:lnTo>
                <a:close/>
              </a:path>
              <a:path w="32384" h="39370">
                <a:moveTo>
                  <a:pt x="31420" y="11981"/>
                </a:moveTo>
                <a:lnTo>
                  <a:pt x="30921" y="13761"/>
                </a:lnTo>
                <a:lnTo>
                  <a:pt x="31202" y="12895"/>
                </a:lnTo>
                <a:lnTo>
                  <a:pt x="31420" y="11981"/>
                </a:lnTo>
                <a:close/>
              </a:path>
              <a:path w="32384" h="39370">
                <a:moveTo>
                  <a:pt x="10544" y="0"/>
                </a:moveTo>
                <a:lnTo>
                  <a:pt x="3825" y="4505"/>
                </a:lnTo>
                <a:lnTo>
                  <a:pt x="2432" y="8703"/>
                </a:lnTo>
                <a:lnTo>
                  <a:pt x="1768" y="12478"/>
                </a:lnTo>
                <a:lnTo>
                  <a:pt x="2226" y="10052"/>
                </a:lnTo>
                <a:lnTo>
                  <a:pt x="4453" y="8378"/>
                </a:lnTo>
                <a:lnTo>
                  <a:pt x="19268" y="8378"/>
                </a:lnTo>
                <a:lnTo>
                  <a:pt x="20436" y="5618"/>
                </a:lnTo>
                <a:lnTo>
                  <a:pt x="19688" y="3465"/>
                </a:lnTo>
                <a:lnTo>
                  <a:pt x="14582" y="659"/>
                </a:lnTo>
                <a:lnTo>
                  <a:pt x="10544" y="0"/>
                </a:lnTo>
                <a:close/>
              </a:path>
              <a:path w="32384" h="39370">
                <a:moveTo>
                  <a:pt x="31162" y="7386"/>
                </a:moveTo>
                <a:lnTo>
                  <a:pt x="23931" y="7386"/>
                </a:lnTo>
                <a:lnTo>
                  <a:pt x="29723" y="9036"/>
                </a:lnTo>
                <a:lnTo>
                  <a:pt x="31401" y="12050"/>
                </a:lnTo>
                <a:lnTo>
                  <a:pt x="31994" y="9569"/>
                </a:lnTo>
                <a:lnTo>
                  <a:pt x="31903" y="8703"/>
                </a:lnTo>
                <a:lnTo>
                  <a:pt x="31162" y="7386"/>
                </a:lnTo>
                <a:close/>
              </a:path>
              <a:path w="32384" h="39370">
                <a:moveTo>
                  <a:pt x="32112" y="9075"/>
                </a:moveTo>
                <a:lnTo>
                  <a:pt x="31420" y="11981"/>
                </a:lnTo>
                <a:lnTo>
                  <a:pt x="32096" y="9569"/>
                </a:lnTo>
                <a:lnTo>
                  <a:pt x="32112" y="9075"/>
                </a:lnTo>
                <a:close/>
              </a:path>
              <a:path w="32384" h="39370">
                <a:moveTo>
                  <a:pt x="24607" y="4585"/>
                </a:moveTo>
                <a:lnTo>
                  <a:pt x="21642" y="6259"/>
                </a:lnTo>
                <a:lnTo>
                  <a:pt x="20245" y="11423"/>
                </a:lnTo>
                <a:lnTo>
                  <a:pt x="20871" y="9221"/>
                </a:lnTo>
                <a:lnTo>
                  <a:pt x="20968" y="9036"/>
                </a:lnTo>
                <a:lnTo>
                  <a:pt x="23931" y="7386"/>
                </a:lnTo>
                <a:lnTo>
                  <a:pt x="31162" y="7386"/>
                </a:lnTo>
                <a:lnTo>
                  <a:pt x="30480" y="6190"/>
                </a:lnTo>
                <a:lnTo>
                  <a:pt x="25598" y="4821"/>
                </a:lnTo>
                <a:lnTo>
                  <a:pt x="24607" y="4585"/>
                </a:lnTo>
                <a:close/>
              </a:path>
              <a:path w="32384" h="39370">
                <a:moveTo>
                  <a:pt x="20982" y="8569"/>
                </a:moveTo>
                <a:lnTo>
                  <a:pt x="20283" y="11191"/>
                </a:lnTo>
                <a:lnTo>
                  <a:pt x="20240" y="11407"/>
                </a:lnTo>
                <a:lnTo>
                  <a:pt x="20982" y="8569"/>
                </a:lnTo>
                <a:close/>
              </a:path>
              <a:path w="32384" h="39370">
                <a:moveTo>
                  <a:pt x="19102" y="8770"/>
                </a:moveTo>
                <a:lnTo>
                  <a:pt x="12811" y="8770"/>
                </a:lnTo>
                <a:lnTo>
                  <a:pt x="14103" y="9405"/>
                </a:lnTo>
                <a:lnTo>
                  <a:pt x="14490" y="9569"/>
                </a:lnTo>
                <a:lnTo>
                  <a:pt x="16492" y="10416"/>
                </a:lnTo>
                <a:lnTo>
                  <a:pt x="18802" y="9480"/>
                </a:lnTo>
                <a:lnTo>
                  <a:pt x="19102" y="8770"/>
                </a:lnTo>
                <a:close/>
              </a:path>
              <a:path w="32384" h="39370">
                <a:moveTo>
                  <a:pt x="30584" y="6358"/>
                </a:moveTo>
                <a:lnTo>
                  <a:pt x="32112" y="9075"/>
                </a:lnTo>
                <a:lnTo>
                  <a:pt x="32026" y="8703"/>
                </a:lnTo>
                <a:lnTo>
                  <a:pt x="30584" y="6358"/>
                </a:lnTo>
                <a:close/>
              </a:path>
              <a:path w="32384" h="39370">
                <a:moveTo>
                  <a:pt x="21626" y="6269"/>
                </a:moveTo>
                <a:lnTo>
                  <a:pt x="20982" y="8569"/>
                </a:lnTo>
                <a:lnTo>
                  <a:pt x="21626" y="6269"/>
                </a:lnTo>
                <a:close/>
              </a:path>
              <a:path w="32384" h="39370">
                <a:moveTo>
                  <a:pt x="25598" y="4821"/>
                </a:moveTo>
                <a:lnTo>
                  <a:pt x="30480" y="6190"/>
                </a:lnTo>
                <a:lnTo>
                  <a:pt x="30332" y="5949"/>
                </a:lnTo>
                <a:lnTo>
                  <a:pt x="25598" y="4821"/>
                </a:lnTo>
                <a:close/>
              </a:path>
              <a:path w="32384" h="39370">
                <a:moveTo>
                  <a:pt x="24490" y="4558"/>
                </a:moveTo>
                <a:lnTo>
                  <a:pt x="21855" y="6132"/>
                </a:lnTo>
                <a:lnTo>
                  <a:pt x="24607" y="4585"/>
                </a:lnTo>
                <a:close/>
              </a:path>
              <a:path w="32384" h="39370">
                <a:moveTo>
                  <a:pt x="24657" y="4558"/>
                </a:moveTo>
                <a:lnTo>
                  <a:pt x="25598" y="4821"/>
                </a:lnTo>
                <a:lnTo>
                  <a:pt x="24657" y="45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523596" y="3794918"/>
            <a:ext cx="24130" cy="17145"/>
          </a:xfrm>
          <a:custGeom>
            <a:avLst/>
            <a:gdLst/>
            <a:ahLst/>
            <a:cxnLst/>
            <a:rect l="l" t="t" r="r" b="b"/>
            <a:pathLst>
              <a:path w="24129" h="17145">
                <a:moveTo>
                  <a:pt x="18868" y="0"/>
                </a:moveTo>
                <a:lnTo>
                  <a:pt x="0" y="12294"/>
                </a:lnTo>
                <a:lnTo>
                  <a:pt x="3271" y="16337"/>
                </a:lnTo>
                <a:lnTo>
                  <a:pt x="5689" y="16987"/>
                </a:lnTo>
                <a:lnTo>
                  <a:pt x="12021" y="14584"/>
                </a:lnTo>
                <a:lnTo>
                  <a:pt x="12339" y="14507"/>
                </a:lnTo>
                <a:lnTo>
                  <a:pt x="12018" y="14324"/>
                </a:lnTo>
                <a:lnTo>
                  <a:pt x="10095" y="9977"/>
                </a:lnTo>
                <a:lnTo>
                  <a:pt x="9950" y="9532"/>
                </a:lnTo>
                <a:lnTo>
                  <a:pt x="9060" y="5383"/>
                </a:lnTo>
                <a:lnTo>
                  <a:pt x="11409" y="1747"/>
                </a:lnTo>
                <a:lnTo>
                  <a:pt x="18794" y="161"/>
                </a:lnTo>
                <a:lnTo>
                  <a:pt x="19102" y="161"/>
                </a:lnTo>
                <a:lnTo>
                  <a:pt x="18868" y="0"/>
                </a:lnTo>
                <a:close/>
              </a:path>
              <a:path w="24129" h="17145">
                <a:moveTo>
                  <a:pt x="14194" y="14058"/>
                </a:moveTo>
                <a:lnTo>
                  <a:pt x="12339" y="14507"/>
                </a:lnTo>
                <a:lnTo>
                  <a:pt x="16470" y="16860"/>
                </a:lnTo>
                <a:lnTo>
                  <a:pt x="22289" y="15358"/>
                </a:lnTo>
                <a:lnTo>
                  <a:pt x="17740" y="15358"/>
                </a:lnTo>
                <a:lnTo>
                  <a:pt x="14194" y="14058"/>
                </a:lnTo>
                <a:close/>
              </a:path>
              <a:path w="24129" h="17145">
                <a:moveTo>
                  <a:pt x="20533" y="14058"/>
                </a:moveTo>
                <a:lnTo>
                  <a:pt x="14194" y="14058"/>
                </a:lnTo>
                <a:lnTo>
                  <a:pt x="17740" y="15358"/>
                </a:lnTo>
                <a:lnTo>
                  <a:pt x="20533" y="14058"/>
                </a:lnTo>
                <a:close/>
              </a:path>
              <a:path w="24129" h="17145">
                <a:moveTo>
                  <a:pt x="23251" y="6331"/>
                </a:moveTo>
                <a:lnTo>
                  <a:pt x="23493" y="7486"/>
                </a:lnTo>
                <a:lnTo>
                  <a:pt x="23399" y="8784"/>
                </a:lnTo>
                <a:lnTo>
                  <a:pt x="21666" y="13531"/>
                </a:lnTo>
                <a:lnTo>
                  <a:pt x="17740" y="15358"/>
                </a:lnTo>
                <a:lnTo>
                  <a:pt x="22289" y="15358"/>
                </a:lnTo>
                <a:lnTo>
                  <a:pt x="22673" y="15259"/>
                </a:lnTo>
                <a:lnTo>
                  <a:pt x="23955" y="13531"/>
                </a:lnTo>
                <a:lnTo>
                  <a:pt x="23833" y="9532"/>
                </a:lnTo>
                <a:lnTo>
                  <a:pt x="23592" y="7920"/>
                </a:lnTo>
                <a:lnTo>
                  <a:pt x="23251" y="6331"/>
                </a:lnTo>
                <a:close/>
              </a:path>
              <a:path w="24129" h="17145">
                <a:moveTo>
                  <a:pt x="18794" y="161"/>
                </a:moveTo>
                <a:lnTo>
                  <a:pt x="11409" y="1747"/>
                </a:lnTo>
                <a:lnTo>
                  <a:pt x="9060" y="5383"/>
                </a:lnTo>
                <a:lnTo>
                  <a:pt x="9950" y="9532"/>
                </a:lnTo>
                <a:lnTo>
                  <a:pt x="10095" y="9977"/>
                </a:lnTo>
                <a:lnTo>
                  <a:pt x="12018" y="14324"/>
                </a:lnTo>
                <a:lnTo>
                  <a:pt x="12339" y="14507"/>
                </a:lnTo>
                <a:lnTo>
                  <a:pt x="14194" y="14058"/>
                </a:lnTo>
                <a:lnTo>
                  <a:pt x="20533" y="14058"/>
                </a:lnTo>
                <a:lnTo>
                  <a:pt x="21666" y="13531"/>
                </a:lnTo>
                <a:lnTo>
                  <a:pt x="23399" y="8784"/>
                </a:lnTo>
                <a:lnTo>
                  <a:pt x="23493" y="7486"/>
                </a:lnTo>
                <a:lnTo>
                  <a:pt x="22430" y="2510"/>
                </a:lnTo>
                <a:lnTo>
                  <a:pt x="18794" y="161"/>
                </a:lnTo>
                <a:close/>
              </a:path>
              <a:path w="24129" h="17145">
                <a:moveTo>
                  <a:pt x="19102" y="161"/>
                </a:moveTo>
                <a:lnTo>
                  <a:pt x="18794" y="161"/>
                </a:lnTo>
                <a:lnTo>
                  <a:pt x="22430" y="2510"/>
                </a:lnTo>
                <a:lnTo>
                  <a:pt x="23251" y="6331"/>
                </a:lnTo>
                <a:lnTo>
                  <a:pt x="22438" y="2456"/>
                </a:lnTo>
                <a:lnTo>
                  <a:pt x="19102" y="16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7650858" y="3797740"/>
            <a:ext cx="34290" cy="22860"/>
          </a:xfrm>
          <a:custGeom>
            <a:avLst/>
            <a:gdLst/>
            <a:ahLst/>
            <a:cxnLst/>
            <a:rect l="l" t="t" r="r" b="b"/>
            <a:pathLst>
              <a:path w="34290" h="22860">
                <a:moveTo>
                  <a:pt x="26159" y="16115"/>
                </a:moveTo>
                <a:lnTo>
                  <a:pt x="23628" y="19333"/>
                </a:lnTo>
                <a:lnTo>
                  <a:pt x="19306" y="19841"/>
                </a:lnTo>
                <a:lnTo>
                  <a:pt x="19037" y="19841"/>
                </a:lnTo>
                <a:lnTo>
                  <a:pt x="16013" y="22710"/>
                </a:lnTo>
                <a:lnTo>
                  <a:pt x="17638" y="22753"/>
                </a:lnTo>
                <a:lnTo>
                  <a:pt x="22927" y="20622"/>
                </a:lnTo>
                <a:lnTo>
                  <a:pt x="23487" y="19841"/>
                </a:lnTo>
                <a:lnTo>
                  <a:pt x="19306" y="19841"/>
                </a:lnTo>
                <a:lnTo>
                  <a:pt x="19159" y="19725"/>
                </a:lnTo>
                <a:lnTo>
                  <a:pt x="23570" y="19725"/>
                </a:lnTo>
                <a:lnTo>
                  <a:pt x="26159" y="16115"/>
                </a:lnTo>
                <a:close/>
              </a:path>
              <a:path w="34290" h="22860">
                <a:moveTo>
                  <a:pt x="11917" y="22601"/>
                </a:moveTo>
                <a:lnTo>
                  <a:pt x="16008" y="22710"/>
                </a:lnTo>
                <a:lnTo>
                  <a:pt x="11917" y="22601"/>
                </a:lnTo>
                <a:close/>
              </a:path>
              <a:path w="34290" h="22860">
                <a:moveTo>
                  <a:pt x="13246" y="14283"/>
                </a:moveTo>
                <a:lnTo>
                  <a:pt x="12488" y="14321"/>
                </a:lnTo>
                <a:lnTo>
                  <a:pt x="11667" y="16910"/>
                </a:lnTo>
                <a:lnTo>
                  <a:pt x="9287" y="18682"/>
                </a:lnTo>
                <a:lnTo>
                  <a:pt x="5347" y="18767"/>
                </a:lnTo>
                <a:lnTo>
                  <a:pt x="5337" y="19350"/>
                </a:lnTo>
                <a:lnTo>
                  <a:pt x="8125" y="22264"/>
                </a:lnTo>
                <a:lnTo>
                  <a:pt x="9454" y="22536"/>
                </a:lnTo>
                <a:lnTo>
                  <a:pt x="16013" y="22710"/>
                </a:lnTo>
                <a:lnTo>
                  <a:pt x="19037" y="19841"/>
                </a:lnTo>
                <a:lnTo>
                  <a:pt x="19100" y="19678"/>
                </a:lnTo>
                <a:lnTo>
                  <a:pt x="13347" y="15137"/>
                </a:lnTo>
                <a:lnTo>
                  <a:pt x="13246" y="14283"/>
                </a:lnTo>
                <a:close/>
              </a:path>
              <a:path w="34290" h="22860">
                <a:moveTo>
                  <a:pt x="8125" y="22264"/>
                </a:moveTo>
                <a:lnTo>
                  <a:pt x="8357" y="22506"/>
                </a:lnTo>
                <a:lnTo>
                  <a:pt x="9440" y="22535"/>
                </a:lnTo>
                <a:lnTo>
                  <a:pt x="8125" y="22264"/>
                </a:lnTo>
                <a:close/>
              </a:path>
              <a:path w="34290" h="22860">
                <a:moveTo>
                  <a:pt x="376" y="16251"/>
                </a:moveTo>
                <a:lnTo>
                  <a:pt x="1620" y="18573"/>
                </a:lnTo>
                <a:lnTo>
                  <a:pt x="6649" y="21959"/>
                </a:lnTo>
                <a:lnTo>
                  <a:pt x="8125" y="22264"/>
                </a:lnTo>
                <a:lnTo>
                  <a:pt x="5337" y="19350"/>
                </a:lnTo>
                <a:lnTo>
                  <a:pt x="5346" y="18816"/>
                </a:lnTo>
                <a:lnTo>
                  <a:pt x="3052" y="18816"/>
                </a:lnTo>
                <a:lnTo>
                  <a:pt x="376" y="16251"/>
                </a:lnTo>
                <a:close/>
              </a:path>
              <a:path w="34290" h="22860">
                <a:moveTo>
                  <a:pt x="19370" y="13511"/>
                </a:moveTo>
                <a:lnTo>
                  <a:pt x="19281" y="16910"/>
                </a:lnTo>
                <a:lnTo>
                  <a:pt x="19159" y="19725"/>
                </a:lnTo>
                <a:lnTo>
                  <a:pt x="19306" y="19841"/>
                </a:lnTo>
                <a:lnTo>
                  <a:pt x="23628" y="19333"/>
                </a:lnTo>
                <a:lnTo>
                  <a:pt x="26225" y="16023"/>
                </a:lnTo>
                <a:lnTo>
                  <a:pt x="26566" y="15547"/>
                </a:lnTo>
                <a:lnTo>
                  <a:pt x="23159" y="15547"/>
                </a:lnTo>
                <a:lnTo>
                  <a:pt x="19377" y="13533"/>
                </a:lnTo>
                <a:close/>
              </a:path>
              <a:path w="34290" h="22860">
                <a:moveTo>
                  <a:pt x="13389" y="14276"/>
                </a:moveTo>
                <a:lnTo>
                  <a:pt x="13347" y="15137"/>
                </a:lnTo>
                <a:lnTo>
                  <a:pt x="19159" y="19725"/>
                </a:lnTo>
                <a:lnTo>
                  <a:pt x="19281" y="16910"/>
                </a:lnTo>
                <a:lnTo>
                  <a:pt x="19344" y="14517"/>
                </a:lnTo>
                <a:lnTo>
                  <a:pt x="17749" y="14517"/>
                </a:lnTo>
                <a:lnTo>
                  <a:pt x="14288" y="14297"/>
                </a:lnTo>
                <a:lnTo>
                  <a:pt x="13389" y="14276"/>
                </a:lnTo>
                <a:close/>
              </a:path>
              <a:path w="34290" h="22860">
                <a:moveTo>
                  <a:pt x="5581" y="5139"/>
                </a:moveTo>
                <a:lnTo>
                  <a:pt x="1105" y="8348"/>
                </a:lnTo>
                <a:lnTo>
                  <a:pt x="122" y="10195"/>
                </a:lnTo>
                <a:lnTo>
                  <a:pt x="128" y="15487"/>
                </a:lnTo>
                <a:lnTo>
                  <a:pt x="254" y="16023"/>
                </a:lnTo>
                <a:lnTo>
                  <a:pt x="376" y="16251"/>
                </a:lnTo>
                <a:lnTo>
                  <a:pt x="3052" y="18816"/>
                </a:lnTo>
                <a:lnTo>
                  <a:pt x="5347" y="18767"/>
                </a:lnTo>
                <a:lnTo>
                  <a:pt x="5470" y="11695"/>
                </a:lnTo>
                <a:lnTo>
                  <a:pt x="8638" y="8636"/>
                </a:lnTo>
                <a:lnTo>
                  <a:pt x="11592" y="8636"/>
                </a:lnTo>
                <a:lnTo>
                  <a:pt x="9562" y="5795"/>
                </a:lnTo>
                <a:lnTo>
                  <a:pt x="5581" y="5139"/>
                </a:lnTo>
                <a:close/>
              </a:path>
              <a:path w="34290" h="22860">
                <a:moveTo>
                  <a:pt x="5347" y="18767"/>
                </a:moveTo>
                <a:lnTo>
                  <a:pt x="3052" y="18816"/>
                </a:lnTo>
                <a:lnTo>
                  <a:pt x="5346" y="18816"/>
                </a:lnTo>
                <a:close/>
              </a:path>
              <a:path w="34290" h="22860">
                <a:moveTo>
                  <a:pt x="8638" y="8636"/>
                </a:moveTo>
                <a:lnTo>
                  <a:pt x="5470" y="11695"/>
                </a:lnTo>
                <a:lnTo>
                  <a:pt x="5347" y="18767"/>
                </a:lnTo>
                <a:lnTo>
                  <a:pt x="9287" y="18682"/>
                </a:lnTo>
                <a:lnTo>
                  <a:pt x="11667" y="16910"/>
                </a:lnTo>
                <a:lnTo>
                  <a:pt x="12488" y="14321"/>
                </a:lnTo>
                <a:lnTo>
                  <a:pt x="13246" y="14283"/>
                </a:lnTo>
                <a:lnTo>
                  <a:pt x="12838" y="10815"/>
                </a:lnTo>
                <a:lnTo>
                  <a:pt x="14465" y="8753"/>
                </a:lnTo>
                <a:lnTo>
                  <a:pt x="8638" y="8636"/>
                </a:lnTo>
                <a:close/>
              </a:path>
              <a:path w="34290" h="22860">
                <a:moveTo>
                  <a:pt x="134" y="15798"/>
                </a:moveTo>
                <a:lnTo>
                  <a:pt x="235" y="16115"/>
                </a:lnTo>
                <a:lnTo>
                  <a:pt x="376" y="16251"/>
                </a:lnTo>
                <a:lnTo>
                  <a:pt x="134" y="15798"/>
                </a:lnTo>
                <a:close/>
              </a:path>
              <a:path w="34290" h="22860">
                <a:moveTo>
                  <a:pt x="60" y="12326"/>
                </a:moveTo>
                <a:lnTo>
                  <a:pt x="0" y="15547"/>
                </a:lnTo>
                <a:lnTo>
                  <a:pt x="134" y="15798"/>
                </a:lnTo>
                <a:lnTo>
                  <a:pt x="60" y="12326"/>
                </a:lnTo>
                <a:close/>
              </a:path>
              <a:path w="34290" h="22860">
                <a:moveTo>
                  <a:pt x="21606" y="4368"/>
                </a:moveTo>
                <a:lnTo>
                  <a:pt x="17998" y="4877"/>
                </a:lnTo>
                <a:lnTo>
                  <a:pt x="17657" y="5518"/>
                </a:lnTo>
                <a:lnTo>
                  <a:pt x="18908" y="5906"/>
                </a:lnTo>
                <a:lnTo>
                  <a:pt x="20111" y="7651"/>
                </a:lnTo>
                <a:lnTo>
                  <a:pt x="20208" y="8636"/>
                </a:lnTo>
                <a:lnTo>
                  <a:pt x="19959" y="12570"/>
                </a:lnTo>
                <a:lnTo>
                  <a:pt x="19454" y="13014"/>
                </a:lnTo>
                <a:lnTo>
                  <a:pt x="19377" y="13533"/>
                </a:lnTo>
                <a:lnTo>
                  <a:pt x="23159" y="15547"/>
                </a:lnTo>
                <a:lnTo>
                  <a:pt x="27529" y="14205"/>
                </a:lnTo>
                <a:lnTo>
                  <a:pt x="28265" y="13178"/>
                </a:lnTo>
                <a:lnTo>
                  <a:pt x="28165" y="11695"/>
                </a:lnTo>
                <a:lnTo>
                  <a:pt x="27689" y="8806"/>
                </a:lnTo>
                <a:lnTo>
                  <a:pt x="27556" y="8636"/>
                </a:lnTo>
                <a:lnTo>
                  <a:pt x="21606" y="4368"/>
                </a:lnTo>
                <a:close/>
              </a:path>
              <a:path w="34290" h="22860">
                <a:moveTo>
                  <a:pt x="27521" y="14216"/>
                </a:moveTo>
                <a:lnTo>
                  <a:pt x="23159" y="15547"/>
                </a:lnTo>
                <a:lnTo>
                  <a:pt x="26566" y="15547"/>
                </a:lnTo>
                <a:lnTo>
                  <a:pt x="27375" y="14321"/>
                </a:lnTo>
                <a:lnTo>
                  <a:pt x="27521" y="14216"/>
                </a:lnTo>
                <a:close/>
              </a:path>
              <a:path w="34290" h="22860">
                <a:moveTo>
                  <a:pt x="27507" y="14235"/>
                </a:moveTo>
                <a:lnTo>
                  <a:pt x="27375" y="14321"/>
                </a:lnTo>
                <a:lnTo>
                  <a:pt x="26795" y="15228"/>
                </a:lnTo>
                <a:lnTo>
                  <a:pt x="27507" y="14235"/>
                </a:lnTo>
                <a:close/>
              </a:path>
              <a:path w="34290" h="22860">
                <a:moveTo>
                  <a:pt x="18023" y="14276"/>
                </a:moveTo>
                <a:lnTo>
                  <a:pt x="13389" y="14276"/>
                </a:lnTo>
                <a:lnTo>
                  <a:pt x="14728" y="14325"/>
                </a:lnTo>
                <a:lnTo>
                  <a:pt x="17749" y="14517"/>
                </a:lnTo>
                <a:lnTo>
                  <a:pt x="18023" y="14276"/>
                </a:lnTo>
                <a:close/>
              </a:path>
              <a:path w="34290" h="22860">
                <a:moveTo>
                  <a:pt x="19269" y="13178"/>
                </a:moveTo>
                <a:lnTo>
                  <a:pt x="17749" y="14517"/>
                </a:lnTo>
                <a:lnTo>
                  <a:pt x="19344" y="14517"/>
                </a:lnTo>
                <a:lnTo>
                  <a:pt x="19269" y="13178"/>
                </a:lnTo>
                <a:close/>
              </a:path>
              <a:path w="34290" h="22860">
                <a:moveTo>
                  <a:pt x="14465" y="8753"/>
                </a:moveTo>
                <a:lnTo>
                  <a:pt x="13002" y="10607"/>
                </a:lnTo>
                <a:lnTo>
                  <a:pt x="12941" y="11695"/>
                </a:lnTo>
                <a:lnTo>
                  <a:pt x="13246" y="14283"/>
                </a:lnTo>
                <a:lnTo>
                  <a:pt x="13389" y="14276"/>
                </a:lnTo>
                <a:lnTo>
                  <a:pt x="18023" y="14276"/>
                </a:lnTo>
                <a:lnTo>
                  <a:pt x="19269" y="13178"/>
                </a:lnTo>
                <a:lnTo>
                  <a:pt x="18672" y="11222"/>
                </a:lnTo>
                <a:lnTo>
                  <a:pt x="16380" y="8806"/>
                </a:lnTo>
                <a:lnTo>
                  <a:pt x="14465" y="8753"/>
                </a:lnTo>
                <a:close/>
              </a:path>
              <a:path w="34290" h="22860">
                <a:moveTo>
                  <a:pt x="30481" y="4368"/>
                </a:moveTo>
                <a:lnTo>
                  <a:pt x="21606" y="4368"/>
                </a:lnTo>
                <a:lnTo>
                  <a:pt x="27576" y="8649"/>
                </a:lnTo>
                <a:lnTo>
                  <a:pt x="27689" y="8806"/>
                </a:lnTo>
                <a:lnTo>
                  <a:pt x="28165" y="11695"/>
                </a:lnTo>
                <a:lnTo>
                  <a:pt x="28265" y="13178"/>
                </a:lnTo>
                <a:lnTo>
                  <a:pt x="27521" y="14216"/>
                </a:lnTo>
                <a:lnTo>
                  <a:pt x="31474" y="11816"/>
                </a:lnTo>
                <a:lnTo>
                  <a:pt x="32483" y="7651"/>
                </a:lnTo>
                <a:lnTo>
                  <a:pt x="30481" y="4368"/>
                </a:lnTo>
                <a:close/>
              </a:path>
              <a:path w="34290" h="22860">
                <a:moveTo>
                  <a:pt x="27740" y="0"/>
                </a:moveTo>
                <a:lnTo>
                  <a:pt x="25739" y="610"/>
                </a:lnTo>
                <a:lnTo>
                  <a:pt x="28929" y="1822"/>
                </a:lnTo>
                <a:lnTo>
                  <a:pt x="32483" y="7651"/>
                </a:lnTo>
                <a:lnTo>
                  <a:pt x="31474" y="11816"/>
                </a:lnTo>
                <a:lnTo>
                  <a:pt x="27556" y="14205"/>
                </a:lnTo>
                <a:lnTo>
                  <a:pt x="28361" y="13959"/>
                </a:lnTo>
                <a:lnTo>
                  <a:pt x="30025" y="13348"/>
                </a:lnTo>
                <a:lnTo>
                  <a:pt x="32489" y="11695"/>
                </a:lnTo>
                <a:lnTo>
                  <a:pt x="33177" y="10607"/>
                </a:lnTo>
                <a:lnTo>
                  <a:pt x="34180" y="3680"/>
                </a:lnTo>
                <a:lnTo>
                  <a:pt x="27740" y="0"/>
                </a:lnTo>
                <a:close/>
              </a:path>
              <a:path w="34290" h="22860">
                <a:moveTo>
                  <a:pt x="18672" y="11222"/>
                </a:moveTo>
                <a:lnTo>
                  <a:pt x="19269" y="13178"/>
                </a:lnTo>
                <a:lnTo>
                  <a:pt x="19395" y="12570"/>
                </a:lnTo>
                <a:lnTo>
                  <a:pt x="19410" y="12000"/>
                </a:lnTo>
                <a:lnTo>
                  <a:pt x="18672" y="11222"/>
                </a:lnTo>
                <a:close/>
              </a:path>
              <a:path w="34290" h="22860">
                <a:moveTo>
                  <a:pt x="17657" y="5518"/>
                </a:moveTo>
                <a:lnTo>
                  <a:pt x="17196" y="6383"/>
                </a:lnTo>
                <a:lnTo>
                  <a:pt x="18672" y="11222"/>
                </a:lnTo>
                <a:lnTo>
                  <a:pt x="19410" y="12000"/>
                </a:lnTo>
                <a:lnTo>
                  <a:pt x="19382" y="13078"/>
                </a:lnTo>
                <a:lnTo>
                  <a:pt x="19959" y="12570"/>
                </a:lnTo>
                <a:lnTo>
                  <a:pt x="20257" y="7863"/>
                </a:lnTo>
                <a:lnTo>
                  <a:pt x="18908" y="5906"/>
                </a:lnTo>
                <a:lnTo>
                  <a:pt x="17657" y="5518"/>
                </a:lnTo>
                <a:close/>
              </a:path>
              <a:path w="34290" h="22860">
                <a:moveTo>
                  <a:pt x="10846" y="3539"/>
                </a:moveTo>
                <a:lnTo>
                  <a:pt x="3290" y="4311"/>
                </a:lnTo>
                <a:lnTo>
                  <a:pt x="29" y="7863"/>
                </a:lnTo>
                <a:lnTo>
                  <a:pt x="60" y="12326"/>
                </a:lnTo>
                <a:lnTo>
                  <a:pt x="122" y="10195"/>
                </a:lnTo>
                <a:lnTo>
                  <a:pt x="1105" y="8348"/>
                </a:lnTo>
                <a:lnTo>
                  <a:pt x="5581" y="5139"/>
                </a:lnTo>
                <a:lnTo>
                  <a:pt x="16432" y="5139"/>
                </a:lnTo>
                <a:lnTo>
                  <a:pt x="13940" y="4368"/>
                </a:lnTo>
                <a:lnTo>
                  <a:pt x="10846" y="3539"/>
                </a:lnTo>
                <a:close/>
              </a:path>
              <a:path w="34290" h="22860">
                <a:moveTo>
                  <a:pt x="17144" y="5360"/>
                </a:moveTo>
                <a:lnTo>
                  <a:pt x="14465" y="8753"/>
                </a:lnTo>
                <a:lnTo>
                  <a:pt x="16380" y="8806"/>
                </a:lnTo>
                <a:lnTo>
                  <a:pt x="18672" y="11222"/>
                </a:lnTo>
                <a:lnTo>
                  <a:pt x="17196" y="6383"/>
                </a:lnTo>
                <a:lnTo>
                  <a:pt x="17657" y="5518"/>
                </a:lnTo>
                <a:lnTo>
                  <a:pt x="17144" y="5360"/>
                </a:lnTo>
                <a:close/>
              </a:path>
              <a:path w="34290" h="22860">
                <a:moveTo>
                  <a:pt x="14547" y="8650"/>
                </a:moveTo>
                <a:lnTo>
                  <a:pt x="13445" y="8719"/>
                </a:lnTo>
                <a:lnTo>
                  <a:pt x="13237" y="8719"/>
                </a:lnTo>
                <a:lnTo>
                  <a:pt x="14465" y="8753"/>
                </a:lnTo>
                <a:lnTo>
                  <a:pt x="12876" y="8709"/>
                </a:lnTo>
                <a:lnTo>
                  <a:pt x="14500" y="8709"/>
                </a:lnTo>
                <a:close/>
              </a:path>
              <a:path w="34290" h="22860">
                <a:moveTo>
                  <a:pt x="16432" y="5139"/>
                </a:moveTo>
                <a:lnTo>
                  <a:pt x="5581" y="5139"/>
                </a:lnTo>
                <a:lnTo>
                  <a:pt x="9562" y="5795"/>
                </a:lnTo>
                <a:lnTo>
                  <a:pt x="11608" y="8658"/>
                </a:lnTo>
                <a:lnTo>
                  <a:pt x="13445" y="8719"/>
                </a:lnTo>
                <a:lnTo>
                  <a:pt x="14547" y="8650"/>
                </a:lnTo>
                <a:lnTo>
                  <a:pt x="17144" y="5360"/>
                </a:lnTo>
                <a:lnTo>
                  <a:pt x="16432" y="5139"/>
                </a:lnTo>
                <a:close/>
              </a:path>
              <a:path w="34290" h="22860">
                <a:moveTo>
                  <a:pt x="11592" y="8636"/>
                </a:moveTo>
                <a:lnTo>
                  <a:pt x="8638" y="8636"/>
                </a:lnTo>
                <a:lnTo>
                  <a:pt x="12876" y="8709"/>
                </a:lnTo>
                <a:lnTo>
                  <a:pt x="11608" y="8658"/>
                </a:lnTo>
                <a:close/>
              </a:path>
              <a:path w="34290" h="22860">
                <a:moveTo>
                  <a:pt x="17998" y="4877"/>
                </a:moveTo>
                <a:lnTo>
                  <a:pt x="17484" y="4953"/>
                </a:lnTo>
                <a:lnTo>
                  <a:pt x="17144" y="5360"/>
                </a:lnTo>
                <a:lnTo>
                  <a:pt x="17657" y="5518"/>
                </a:lnTo>
                <a:lnTo>
                  <a:pt x="17998" y="4877"/>
                </a:lnTo>
                <a:close/>
              </a:path>
              <a:path w="34290" h="22860">
                <a:moveTo>
                  <a:pt x="17487" y="4950"/>
                </a:moveTo>
                <a:lnTo>
                  <a:pt x="17205" y="5283"/>
                </a:lnTo>
                <a:lnTo>
                  <a:pt x="17487" y="4950"/>
                </a:lnTo>
                <a:close/>
              </a:path>
              <a:path w="34290" h="22860">
                <a:moveTo>
                  <a:pt x="18765" y="3437"/>
                </a:moveTo>
                <a:lnTo>
                  <a:pt x="17487" y="4950"/>
                </a:lnTo>
                <a:lnTo>
                  <a:pt x="17998" y="4877"/>
                </a:lnTo>
                <a:lnTo>
                  <a:pt x="18765" y="3437"/>
                </a:lnTo>
                <a:close/>
              </a:path>
              <a:path w="34290" h="22860">
                <a:moveTo>
                  <a:pt x="25739" y="610"/>
                </a:moveTo>
                <a:lnTo>
                  <a:pt x="19561" y="2495"/>
                </a:lnTo>
                <a:lnTo>
                  <a:pt x="18765" y="3437"/>
                </a:lnTo>
                <a:lnTo>
                  <a:pt x="17998" y="4877"/>
                </a:lnTo>
                <a:lnTo>
                  <a:pt x="21606" y="4368"/>
                </a:lnTo>
                <a:lnTo>
                  <a:pt x="30481" y="4368"/>
                </a:lnTo>
                <a:lnTo>
                  <a:pt x="28929" y="1822"/>
                </a:lnTo>
                <a:lnTo>
                  <a:pt x="25739" y="610"/>
                </a:lnTo>
                <a:close/>
              </a:path>
              <a:path w="34290" h="22860">
                <a:moveTo>
                  <a:pt x="23659" y="1244"/>
                </a:moveTo>
                <a:lnTo>
                  <a:pt x="19211" y="2600"/>
                </a:lnTo>
                <a:lnTo>
                  <a:pt x="18765" y="3437"/>
                </a:lnTo>
                <a:lnTo>
                  <a:pt x="19561" y="2495"/>
                </a:lnTo>
                <a:lnTo>
                  <a:pt x="23659" y="1244"/>
                </a:lnTo>
                <a:close/>
              </a:path>
              <a:path w="34290" h="22860">
                <a:moveTo>
                  <a:pt x="25738" y="609"/>
                </a:moveTo>
                <a:lnTo>
                  <a:pt x="23659" y="1244"/>
                </a:lnTo>
                <a:lnTo>
                  <a:pt x="25739" y="6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440476" y="4148563"/>
            <a:ext cx="357926" cy="216670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066987" y="4206589"/>
            <a:ext cx="322409" cy="129954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556202" y="4114430"/>
            <a:ext cx="306398" cy="307339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989945" y="4024159"/>
            <a:ext cx="335586" cy="306134"/>
          </a:xfrm>
          <a:prstGeom prst="rect">
            <a:avLst/>
          </a:prstGeom>
        </p:spPr>
      </p:pic>
      <p:sp>
        <p:nvSpPr>
          <p:cNvPr id="15" name="object 15"/>
          <p:cNvSpPr/>
          <p:nvPr/>
        </p:nvSpPr>
        <p:spPr>
          <a:xfrm>
            <a:off x="7498367" y="4302333"/>
            <a:ext cx="19050" cy="19685"/>
          </a:xfrm>
          <a:custGeom>
            <a:avLst/>
            <a:gdLst/>
            <a:ahLst/>
            <a:cxnLst/>
            <a:rect l="l" t="t" r="r" b="b"/>
            <a:pathLst>
              <a:path w="19050" h="19685">
                <a:moveTo>
                  <a:pt x="3189" y="3533"/>
                </a:moveTo>
                <a:lnTo>
                  <a:pt x="0" y="7175"/>
                </a:lnTo>
                <a:lnTo>
                  <a:pt x="981" y="12374"/>
                </a:lnTo>
                <a:lnTo>
                  <a:pt x="6065" y="16736"/>
                </a:lnTo>
                <a:lnTo>
                  <a:pt x="8134" y="17642"/>
                </a:lnTo>
                <a:lnTo>
                  <a:pt x="13025" y="19270"/>
                </a:lnTo>
                <a:lnTo>
                  <a:pt x="16066" y="17749"/>
                </a:lnTo>
                <a:lnTo>
                  <a:pt x="16706" y="15829"/>
                </a:lnTo>
                <a:lnTo>
                  <a:pt x="6637" y="15829"/>
                </a:lnTo>
                <a:lnTo>
                  <a:pt x="909" y="10843"/>
                </a:lnTo>
                <a:lnTo>
                  <a:pt x="608" y="6499"/>
                </a:lnTo>
                <a:lnTo>
                  <a:pt x="3189" y="3533"/>
                </a:lnTo>
                <a:close/>
              </a:path>
              <a:path w="19050" h="19685">
                <a:moveTo>
                  <a:pt x="6320" y="1267"/>
                </a:moveTo>
                <a:lnTo>
                  <a:pt x="4425" y="2122"/>
                </a:lnTo>
                <a:lnTo>
                  <a:pt x="608" y="6499"/>
                </a:lnTo>
                <a:lnTo>
                  <a:pt x="909" y="10843"/>
                </a:lnTo>
                <a:lnTo>
                  <a:pt x="6637" y="15829"/>
                </a:lnTo>
                <a:lnTo>
                  <a:pt x="10980" y="15528"/>
                </a:lnTo>
                <a:lnTo>
                  <a:pt x="13907" y="12165"/>
                </a:lnTo>
                <a:lnTo>
                  <a:pt x="14267" y="11606"/>
                </a:lnTo>
                <a:lnTo>
                  <a:pt x="14475" y="11149"/>
                </a:lnTo>
                <a:lnTo>
                  <a:pt x="14258" y="11149"/>
                </a:lnTo>
                <a:lnTo>
                  <a:pt x="14876" y="10270"/>
                </a:lnTo>
                <a:lnTo>
                  <a:pt x="15105" y="10270"/>
                </a:lnTo>
                <a:lnTo>
                  <a:pt x="15323" y="10044"/>
                </a:lnTo>
                <a:lnTo>
                  <a:pt x="15932" y="9575"/>
                </a:lnTo>
                <a:lnTo>
                  <a:pt x="15521" y="8912"/>
                </a:lnTo>
                <a:lnTo>
                  <a:pt x="15151" y="8172"/>
                </a:lnTo>
                <a:lnTo>
                  <a:pt x="15175" y="4375"/>
                </a:lnTo>
                <a:lnTo>
                  <a:pt x="12106" y="1286"/>
                </a:lnTo>
                <a:lnTo>
                  <a:pt x="6320" y="1267"/>
                </a:lnTo>
                <a:close/>
              </a:path>
              <a:path w="19050" h="19685">
                <a:moveTo>
                  <a:pt x="15932" y="9575"/>
                </a:moveTo>
                <a:lnTo>
                  <a:pt x="15323" y="10044"/>
                </a:lnTo>
                <a:lnTo>
                  <a:pt x="14670" y="10721"/>
                </a:lnTo>
                <a:lnTo>
                  <a:pt x="14216" y="11685"/>
                </a:lnTo>
                <a:lnTo>
                  <a:pt x="13907" y="12165"/>
                </a:lnTo>
                <a:lnTo>
                  <a:pt x="10980" y="15528"/>
                </a:lnTo>
                <a:lnTo>
                  <a:pt x="6637" y="15829"/>
                </a:lnTo>
                <a:lnTo>
                  <a:pt x="16706" y="15829"/>
                </a:lnTo>
                <a:lnTo>
                  <a:pt x="17519" y="13385"/>
                </a:lnTo>
                <a:lnTo>
                  <a:pt x="17301" y="11685"/>
                </a:lnTo>
                <a:lnTo>
                  <a:pt x="15932" y="9575"/>
                </a:lnTo>
                <a:close/>
              </a:path>
              <a:path w="19050" h="19685">
                <a:moveTo>
                  <a:pt x="14876" y="10270"/>
                </a:moveTo>
                <a:lnTo>
                  <a:pt x="14258" y="11149"/>
                </a:lnTo>
                <a:lnTo>
                  <a:pt x="14670" y="10721"/>
                </a:lnTo>
                <a:lnTo>
                  <a:pt x="14876" y="10270"/>
                </a:lnTo>
                <a:close/>
              </a:path>
              <a:path w="19050" h="19685">
                <a:moveTo>
                  <a:pt x="14670" y="10721"/>
                </a:moveTo>
                <a:lnTo>
                  <a:pt x="14258" y="11149"/>
                </a:lnTo>
                <a:lnTo>
                  <a:pt x="14475" y="11149"/>
                </a:lnTo>
                <a:lnTo>
                  <a:pt x="14670" y="10721"/>
                </a:lnTo>
                <a:close/>
              </a:path>
              <a:path w="19050" h="19685">
                <a:moveTo>
                  <a:pt x="15105" y="10270"/>
                </a:moveTo>
                <a:lnTo>
                  <a:pt x="14876" y="10270"/>
                </a:lnTo>
                <a:lnTo>
                  <a:pt x="14670" y="10721"/>
                </a:lnTo>
                <a:lnTo>
                  <a:pt x="15105" y="10270"/>
                </a:lnTo>
                <a:close/>
              </a:path>
              <a:path w="19050" h="19685">
                <a:moveTo>
                  <a:pt x="13857" y="1267"/>
                </a:moveTo>
                <a:lnTo>
                  <a:pt x="6320" y="1267"/>
                </a:lnTo>
                <a:lnTo>
                  <a:pt x="12106" y="1286"/>
                </a:lnTo>
                <a:lnTo>
                  <a:pt x="15175" y="4375"/>
                </a:lnTo>
                <a:lnTo>
                  <a:pt x="15151" y="8172"/>
                </a:lnTo>
                <a:lnTo>
                  <a:pt x="15521" y="8912"/>
                </a:lnTo>
                <a:lnTo>
                  <a:pt x="15932" y="9575"/>
                </a:lnTo>
                <a:lnTo>
                  <a:pt x="18362" y="7705"/>
                </a:lnTo>
                <a:lnTo>
                  <a:pt x="18719" y="5055"/>
                </a:lnTo>
                <a:lnTo>
                  <a:pt x="16799" y="2538"/>
                </a:lnTo>
                <a:lnTo>
                  <a:pt x="16108" y="2040"/>
                </a:lnTo>
                <a:lnTo>
                  <a:pt x="13857" y="1267"/>
                </a:lnTo>
                <a:close/>
              </a:path>
              <a:path w="19050" h="19685">
                <a:moveTo>
                  <a:pt x="6264" y="0"/>
                </a:moveTo>
                <a:lnTo>
                  <a:pt x="3189" y="3533"/>
                </a:lnTo>
                <a:lnTo>
                  <a:pt x="4425" y="2122"/>
                </a:lnTo>
                <a:lnTo>
                  <a:pt x="6320" y="1267"/>
                </a:lnTo>
                <a:lnTo>
                  <a:pt x="13857" y="1267"/>
                </a:lnTo>
                <a:lnTo>
                  <a:pt x="11191" y="351"/>
                </a:lnTo>
                <a:lnTo>
                  <a:pt x="626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7632231" y="4304183"/>
            <a:ext cx="19685" cy="16510"/>
          </a:xfrm>
          <a:custGeom>
            <a:avLst/>
            <a:gdLst/>
            <a:ahLst/>
            <a:cxnLst/>
            <a:rect l="l" t="t" r="r" b="b"/>
            <a:pathLst>
              <a:path w="19684" h="16510">
                <a:moveTo>
                  <a:pt x="9450" y="0"/>
                </a:moveTo>
                <a:lnTo>
                  <a:pt x="2560" y="3276"/>
                </a:lnTo>
                <a:lnTo>
                  <a:pt x="0" y="12379"/>
                </a:lnTo>
                <a:lnTo>
                  <a:pt x="1572" y="15184"/>
                </a:lnTo>
                <a:lnTo>
                  <a:pt x="5858" y="16389"/>
                </a:lnTo>
                <a:lnTo>
                  <a:pt x="7562" y="16037"/>
                </a:lnTo>
                <a:lnTo>
                  <a:pt x="11327" y="12987"/>
                </a:lnTo>
                <a:lnTo>
                  <a:pt x="13990" y="11209"/>
                </a:lnTo>
                <a:lnTo>
                  <a:pt x="18822" y="8398"/>
                </a:lnTo>
                <a:lnTo>
                  <a:pt x="19524" y="5744"/>
                </a:lnTo>
                <a:lnTo>
                  <a:pt x="17744" y="2682"/>
                </a:lnTo>
                <a:lnTo>
                  <a:pt x="16798" y="1959"/>
                </a:lnTo>
                <a:lnTo>
                  <a:pt x="94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7737480" y="4314862"/>
            <a:ext cx="27305" cy="8890"/>
          </a:xfrm>
          <a:custGeom>
            <a:avLst/>
            <a:gdLst/>
            <a:ahLst/>
            <a:cxnLst/>
            <a:rect l="l" t="t" r="r" b="b"/>
            <a:pathLst>
              <a:path w="27304" h="8889">
                <a:moveTo>
                  <a:pt x="19072" y="0"/>
                </a:moveTo>
                <a:lnTo>
                  <a:pt x="0" y="5810"/>
                </a:lnTo>
                <a:lnTo>
                  <a:pt x="1264" y="7844"/>
                </a:lnTo>
                <a:lnTo>
                  <a:pt x="2185" y="8313"/>
                </a:lnTo>
                <a:lnTo>
                  <a:pt x="9907" y="7753"/>
                </a:lnTo>
                <a:lnTo>
                  <a:pt x="25546" y="7485"/>
                </a:lnTo>
                <a:lnTo>
                  <a:pt x="27152" y="5810"/>
                </a:lnTo>
                <a:lnTo>
                  <a:pt x="27097" y="1700"/>
                </a:lnTo>
                <a:lnTo>
                  <a:pt x="25466" y="82"/>
                </a:lnTo>
                <a:lnTo>
                  <a:pt x="190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8" name="object 18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6151662" y="4629320"/>
            <a:ext cx="1078779" cy="529590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7307509" y="4657399"/>
            <a:ext cx="477241" cy="282890"/>
          </a:xfrm>
          <a:prstGeom prst="rect">
            <a:avLst/>
          </a:prstGeom>
        </p:spPr>
      </p:pic>
      <p:sp>
        <p:nvSpPr>
          <p:cNvPr id="20" name="object 20"/>
          <p:cNvSpPr/>
          <p:nvPr/>
        </p:nvSpPr>
        <p:spPr>
          <a:xfrm>
            <a:off x="7978088" y="4900107"/>
            <a:ext cx="40005" cy="14604"/>
          </a:xfrm>
          <a:custGeom>
            <a:avLst/>
            <a:gdLst/>
            <a:ahLst/>
            <a:cxnLst/>
            <a:rect l="l" t="t" r="r" b="b"/>
            <a:pathLst>
              <a:path w="40004" h="14604">
                <a:moveTo>
                  <a:pt x="19583" y="14406"/>
                </a:moveTo>
                <a:lnTo>
                  <a:pt x="20085" y="14448"/>
                </a:lnTo>
                <a:lnTo>
                  <a:pt x="20275" y="14414"/>
                </a:lnTo>
                <a:lnTo>
                  <a:pt x="19583" y="14406"/>
                </a:lnTo>
                <a:close/>
              </a:path>
              <a:path w="40004" h="14604">
                <a:moveTo>
                  <a:pt x="30818" y="4356"/>
                </a:moveTo>
                <a:lnTo>
                  <a:pt x="31320" y="9613"/>
                </a:lnTo>
                <a:lnTo>
                  <a:pt x="29250" y="12122"/>
                </a:lnTo>
                <a:lnTo>
                  <a:pt x="26236" y="12409"/>
                </a:lnTo>
                <a:lnTo>
                  <a:pt x="25493" y="13477"/>
                </a:lnTo>
                <a:lnTo>
                  <a:pt x="20275" y="14414"/>
                </a:lnTo>
                <a:lnTo>
                  <a:pt x="20906" y="14422"/>
                </a:lnTo>
                <a:lnTo>
                  <a:pt x="29447" y="14242"/>
                </a:lnTo>
                <a:lnTo>
                  <a:pt x="37908" y="14189"/>
                </a:lnTo>
                <a:lnTo>
                  <a:pt x="39828" y="12244"/>
                </a:lnTo>
                <a:lnTo>
                  <a:pt x="39894" y="7429"/>
                </a:lnTo>
                <a:lnTo>
                  <a:pt x="38280" y="5549"/>
                </a:lnTo>
                <a:lnTo>
                  <a:pt x="30818" y="4356"/>
                </a:lnTo>
                <a:close/>
              </a:path>
              <a:path w="40004" h="14604">
                <a:moveTo>
                  <a:pt x="20919" y="14298"/>
                </a:moveTo>
                <a:lnTo>
                  <a:pt x="18319" y="14298"/>
                </a:lnTo>
                <a:lnTo>
                  <a:pt x="19583" y="14406"/>
                </a:lnTo>
                <a:lnTo>
                  <a:pt x="20322" y="14406"/>
                </a:lnTo>
                <a:lnTo>
                  <a:pt x="20919" y="14298"/>
                </a:lnTo>
                <a:close/>
              </a:path>
              <a:path w="40004" h="14604">
                <a:moveTo>
                  <a:pt x="11401" y="14245"/>
                </a:moveTo>
                <a:lnTo>
                  <a:pt x="19583" y="14406"/>
                </a:lnTo>
                <a:lnTo>
                  <a:pt x="18514" y="14315"/>
                </a:lnTo>
                <a:lnTo>
                  <a:pt x="15931" y="14298"/>
                </a:lnTo>
                <a:lnTo>
                  <a:pt x="15528" y="14247"/>
                </a:lnTo>
                <a:lnTo>
                  <a:pt x="11401" y="14245"/>
                </a:lnTo>
                <a:close/>
              </a:path>
              <a:path w="40004" h="14604">
                <a:moveTo>
                  <a:pt x="26236" y="12409"/>
                </a:moveTo>
                <a:lnTo>
                  <a:pt x="21605" y="12852"/>
                </a:lnTo>
                <a:lnTo>
                  <a:pt x="20205" y="14250"/>
                </a:lnTo>
                <a:lnTo>
                  <a:pt x="15550" y="14250"/>
                </a:lnTo>
                <a:lnTo>
                  <a:pt x="16061" y="14315"/>
                </a:lnTo>
                <a:lnTo>
                  <a:pt x="20919" y="14298"/>
                </a:lnTo>
                <a:lnTo>
                  <a:pt x="21188" y="14250"/>
                </a:lnTo>
                <a:lnTo>
                  <a:pt x="20205" y="14250"/>
                </a:lnTo>
                <a:lnTo>
                  <a:pt x="21265" y="14236"/>
                </a:lnTo>
                <a:lnTo>
                  <a:pt x="25493" y="13477"/>
                </a:lnTo>
                <a:lnTo>
                  <a:pt x="26236" y="12409"/>
                </a:lnTo>
                <a:close/>
              </a:path>
              <a:path w="40004" h="14604">
                <a:moveTo>
                  <a:pt x="18319" y="14298"/>
                </a:moveTo>
                <a:lnTo>
                  <a:pt x="16061" y="14315"/>
                </a:lnTo>
                <a:lnTo>
                  <a:pt x="18514" y="14315"/>
                </a:lnTo>
                <a:lnTo>
                  <a:pt x="18319" y="14298"/>
                </a:lnTo>
                <a:close/>
              </a:path>
              <a:path w="40004" h="14604">
                <a:moveTo>
                  <a:pt x="21605" y="12852"/>
                </a:moveTo>
                <a:lnTo>
                  <a:pt x="20647" y="12943"/>
                </a:lnTo>
                <a:lnTo>
                  <a:pt x="14250" y="13365"/>
                </a:lnTo>
                <a:lnTo>
                  <a:pt x="12627" y="13582"/>
                </a:lnTo>
                <a:lnTo>
                  <a:pt x="15528" y="14247"/>
                </a:lnTo>
                <a:lnTo>
                  <a:pt x="20205" y="14250"/>
                </a:lnTo>
                <a:lnTo>
                  <a:pt x="21605" y="12852"/>
                </a:lnTo>
                <a:close/>
              </a:path>
              <a:path w="40004" h="14604">
                <a:moveTo>
                  <a:pt x="12627" y="13582"/>
                </a:moveTo>
                <a:lnTo>
                  <a:pt x="12317" y="13624"/>
                </a:lnTo>
                <a:lnTo>
                  <a:pt x="11846" y="14094"/>
                </a:lnTo>
                <a:lnTo>
                  <a:pt x="11731" y="14245"/>
                </a:lnTo>
                <a:lnTo>
                  <a:pt x="15528" y="14247"/>
                </a:lnTo>
                <a:lnTo>
                  <a:pt x="14837" y="14075"/>
                </a:lnTo>
                <a:lnTo>
                  <a:pt x="12627" y="13582"/>
                </a:lnTo>
                <a:close/>
              </a:path>
              <a:path w="40004" h="14604">
                <a:moveTo>
                  <a:pt x="11695" y="14245"/>
                </a:moveTo>
                <a:lnTo>
                  <a:pt x="11967" y="14245"/>
                </a:lnTo>
                <a:lnTo>
                  <a:pt x="11695" y="14245"/>
                </a:lnTo>
                <a:close/>
              </a:path>
              <a:path w="40004" h="14604">
                <a:moveTo>
                  <a:pt x="12317" y="13624"/>
                </a:moveTo>
                <a:lnTo>
                  <a:pt x="10631" y="13849"/>
                </a:lnTo>
                <a:lnTo>
                  <a:pt x="11400" y="14245"/>
                </a:lnTo>
                <a:lnTo>
                  <a:pt x="11695" y="14245"/>
                </a:lnTo>
                <a:lnTo>
                  <a:pt x="12317" y="13624"/>
                </a:lnTo>
                <a:close/>
              </a:path>
              <a:path w="40004" h="14604">
                <a:moveTo>
                  <a:pt x="5202" y="13885"/>
                </a:moveTo>
                <a:lnTo>
                  <a:pt x="6566" y="14242"/>
                </a:lnTo>
                <a:lnTo>
                  <a:pt x="11400" y="14245"/>
                </a:lnTo>
                <a:lnTo>
                  <a:pt x="11265" y="14175"/>
                </a:lnTo>
                <a:lnTo>
                  <a:pt x="7618" y="14171"/>
                </a:lnTo>
                <a:lnTo>
                  <a:pt x="5202" y="13885"/>
                </a:lnTo>
                <a:close/>
              </a:path>
              <a:path w="40004" h="14604">
                <a:moveTo>
                  <a:pt x="3438" y="13675"/>
                </a:moveTo>
                <a:lnTo>
                  <a:pt x="4004" y="14241"/>
                </a:lnTo>
                <a:lnTo>
                  <a:pt x="6566" y="14242"/>
                </a:lnTo>
                <a:lnTo>
                  <a:pt x="5312" y="13948"/>
                </a:lnTo>
                <a:lnTo>
                  <a:pt x="3438" y="13675"/>
                </a:lnTo>
                <a:close/>
              </a:path>
              <a:path w="40004" h="14604">
                <a:moveTo>
                  <a:pt x="7570" y="313"/>
                </a:moveTo>
                <a:lnTo>
                  <a:pt x="5971" y="313"/>
                </a:lnTo>
                <a:lnTo>
                  <a:pt x="4159" y="970"/>
                </a:lnTo>
                <a:lnTo>
                  <a:pt x="1411" y="3660"/>
                </a:lnTo>
                <a:lnTo>
                  <a:pt x="944" y="7429"/>
                </a:lnTo>
                <a:lnTo>
                  <a:pt x="887" y="10303"/>
                </a:lnTo>
                <a:lnTo>
                  <a:pt x="3209" y="12655"/>
                </a:lnTo>
                <a:lnTo>
                  <a:pt x="3680" y="13012"/>
                </a:lnTo>
                <a:lnTo>
                  <a:pt x="5202" y="13885"/>
                </a:lnTo>
                <a:lnTo>
                  <a:pt x="7650" y="14175"/>
                </a:lnTo>
                <a:lnTo>
                  <a:pt x="8229" y="14171"/>
                </a:lnTo>
                <a:lnTo>
                  <a:pt x="10631" y="13849"/>
                </a:lnTo>
                <a:lnTo>
                  <a:pt x="9525" y="13281"/>
                </a:lnTo>
                <a:lnTo>
                  <a:pt x="6558" y="9222"/>
                </a:lnTo>
                <a:lnTo>
                  <a:pt x="6497" y="6066"/>
                </a:lnTo>
                <a:lnTo>
                  <a:pt x="10123" y="722"/>
                </a:lnTo>
                <a:lnTo>
                  <a:pt x="10609" y="674"/>
                </a:lnTo>
                <a:lnTo>
                  <a:pt x="7570" y="313"/>
                </a:lnTo>
                <a:close/>
              </a:path>
              <a:path w="40004" h="14604">
                <a:moveTo>
                  <a:pt x="10631" y="13849"/>
                </a:moveTo>
                <a:lnTo>
                  <a:pt x="8229" y="14171"/>
                </a:lnTo>
                <a:lnTo>
                  <a:pt x="7650" y="14175"/>
                </a:lnTo>
                <a:lnTo>
                  <a:pt x="11265" y="14175"/>
                </a:lnTo>
                <a:lnTo>
                  <a:pt x="10631" y="13849"/>
                </a:lnTo>
                <a:close/>
              </a:path>
              <a:path w="40004" h="14604">
                <a:moveTo>
                  <a:pt x="887" y="10303"/>
                </a:moveTo>
                <a:lnTo>
                  <a:pt x="887" y="10589"/>
                </a:lnTo>
                <a:lnTo>
                  <a:pt x="2872" y="13109"/>
                </a:lnTo>
                <a:lnTo>
                  <a:pt x="3438" y="13675"/>
                </a:lnTo>
                <a:lnTo>
                  <a:pt x="5202" y="13885"/>
                </a:lnTo>
                <a:lnTo>
                  <a:pt x="3680" y="13012"/>
                </a:lnTo>
                <a:lnTo>
                  <a:pt x="3209" y="12655"/>
                </a:lnTo>
                <a:lnTo>
                  <a:pt x="887" y="10303"/>
                </a:lnTo>
                <a:close/>
              </a:path>
              <a:path w="40004" h="14604">
                <a:moveTo>
                  <a:pt x="10609" y="674"/>
                </a:moveTo>
                <a:lnTo>
                  <a:pt x="10123" y="722"/>
                </a:lnTo>
                <a:lnTo>
                  <a:pt x="6497" y="6066"/>
                </a:lnTo>
                <a:lnTo>
                  <a:pt x="6558" y="9222"/>
                </a:lnTo>
                <a:lnTo>
                  <a:pt x="9525" y="13281"/>
                </a:lnTo>
                <a:lnTo>
                  <a:pt x="10631" y="13849"/>
                </a:lnTo>
                <a:lnTo>
                  <a:pt x="12317" y="13624"/>
                </a:lnTo>
                <a:lnTo>
                  <a:pt x="11654" y="13365"/>
                </a:lnTo>
                <a:lnTo>
                  <a:pt x="9431" y="10589"/>
                </a:lnTo>
                <a:lnTo>
                  <a:pt x="9504" y="3315"/>
                </a:lnTo>
                <a:lnTo>
                  <a:pt x="11980" y="837"/>
                </a:lnTo>
                <a:lnTo>
                  <a:pt x="10609" y="674"/>
                </a:lnTo>
                <a:close/>
              </a:path>
              <a:path w="40004" h="14604">
                <a:moveTo>
                  <a:pt x="2872" y="13109"/>
                </a:moveTo>
                <a:lnTo>
                  <a:pt x="3305" y="13660"/>
                </a:lnTo>
                <a:lnTo>
                  <a:pt x="3438" y="13675"/>
                </a:lnTo>
                <a:lnTo>
                  <a:pt x="2872" y="13109"/>
                </a:lnTo>
                <a:close/>
              </a:path>
              <a:path w="40004" h="14604">
                <a:moveTo>
                  <a:pt x="12407" y="13533"/>
                </a:moveTo>
                <a:lnTo>
                  <a:pt x="12627" y="13582"/>
                </a:lnTo>
                <a:lnTo>
                  <a:pt x="12407" y="13533"/>
                </a:lnTo>
                <a:close/>
              </a:path>
              <a:path w="40004" h="14604">
                <a:moveTo>
                  <a:pt x="12257" y="869"/>
                </a:moveTo>
                <a:lnTo>
                  <a:pt x="14700" y="3315"/>
                </a:lnTo>
                <a:lnTo>
                  <a:pt x="14810" y="11131"/>
                </a:lnTo>
                <a:lnTo>
                  <a:pt x="12407" y="13533"/>
                </a:lnTo>
                <a:lnTo>
                  <a:pt x="12627" y="13582"/>
                </a:lnTo>
                <a:lnTo>
                  <a:pt x="14354" y="13351"/>
                </a:lnTo>
                <a:lnTo>
                  <a:pt x="20647" y="12943"/>
                </a:lnTo>
                <a:lnTo>
                  <a:pt x="21605" y="12852"/>
                </a:lnTo>
                <a:lnTo>
                  <a:pt x="23328" y="11131"/>
                </a:lnTo>
                <a:lnTo>
                  <a:pt x="23217" y="3315"/>
                </a:lnTo>
                <a:lnTo>
                  <a:pt x="22843" y="2942"/>
                </a:lnTo>
                <a:lnTo>
                  <a:pt x="21875" y="2757"/>
                </a:lnTo>
                <a:lnTo>
                  <a:pt x="20901" y="1635"/>
                </a:lnTo>
                <a:lnTo>
                  <a:pt x="14589" y="1146"/>
                </a:lnTo>
                <a:lnTo>
                  <a:pt x="12257" y="869"/>
                </a:lnTo>
                <a:close/>
              </a:path>
              <a:path w="40004" h="14604">
                <a:moveTo>
                  <a:pt x="11980" y="837"/>
                </a:moveTo>
                <a:lnTo>
                  <a:pt x="9504" y="3315"/>
                </a:lnTo>
                <a:lnTo>
                  <a:pt x="9431" y="10589"/>
                </a:lnTo>
                <a:lnTo>
                  <a:pt x="11654" y="13365"/>
                </a:lnTo>
                <a:lnTo>
                  <a:pt x="12407" y="13533"/>
                </a:lnTo>
                <a:lnTo>
                  <a:pt x="14810" y="11131"/>
                </a:lnTo>
                <a:lnTo>
                  <a:pt x="14700" y="3315"/>
                </a:lnTo>
                <a:lnTo>
                  <a:pt x="12257" y="869"/>
                </a:lnTo>
                <a:lnTo>
                  <a:pt x="11980" y="837"/>
                </a:lnTo>
                <a:close/>
              </a:path>
              <a:path w="40004" h="14604">
                <a:moveTo>
                  <a:pt x="887" y="10589"/>
                </a:moveTo>
                <a:lnTo>
                  <a:pt x="894" y="11131"/>
                </a:lnTo>
                <a:lnTo>
                  <a:pt x="2872" y="13109"/>
                </a:lnTo>
                <a:lnTo>
                  <a:pt x="887" y="10589"/>
                </a:lnTo>
                <a:close/>
              </a:path>
              <a:path w="40004" h="14604">
                <a:moveTo>
                  <a:pt x="22843" y="2942"/>
                </a:moveTo>
                <a:lnTo>
                  <a:pt x="23217" y="3315"/>
                </a:lnTo>
                <a:lnTo>
                  <a:pt x="23328" y="11131"/>
                </a:lnTo>
                <a:lnTo>
                  <a:pt x="21605" y="12852"/>
                </a:lnTo>
                <a:lnTo>
                  <a:pt x="26236" y="12409"/>
                </a:lnTo>
                <a:lnTo>
                  <a:pt x="28013" y="9852"/>
                </a:lnTo>
                <a:lnTo>
                  <a:pt x="26911" y="3711"/>
                </a:lnTo>
                <a:lnTo>
                  <a:pt x="22843" y="2942"/>
                </a:lnTo>
                <a:close/>
              </a:path>
              <a:path w="40004" h="14604">
                <a:moveTo>
                  <a:pt x="26911" y="3711"/>
                </a:moveTo>
                <a:lnTo>
                  <a:pt x="28013" y="9852"/>
                </a:lnTo>
                <a:lnTo>
                  <a:pt x="26236" y="12409"/>
                </a:lnTo>
                <a:lnTo>
                  <a:pt x="29250" y="12122"/>
                </a:lnTo>
                <a:lnTo>
                  <a:pt x="31320" y="9613"/>
                </a:lnTo>
                <a:lnTo>
                  <a:pt x="30818" y="4356"/>
                </a:lnTo>
                <a:lnTo>
                  <a:pt x="26911" y="3711"/>
                </a:lnTo>
                <a:close/>
              </a:path>
              <a:path w="40004" h="14604">
                <a:moveTo>
                  <a:pt x="26424" y="12391"/>
                </a:moveTo>
                <a:close/>
              </a:path>
              <a:path w="40004" h="14604">
                <a:moveTo>
                  <a:pt x="633" y="10044"/>
                </a:moveTo>
                <a:lnTo>
                  <a:pt x="661" y="10303"/>
                </a:lnTo>
                <a:lnTo>
                  <a:pt x="887" y="10589"/>
                </a:lnTo>
                <a:lnTo>
                  <a:pt x="823" y="10238"/>
                </a:lnTo>
                <a:lnTo>
                  <a:pt x="633" y="10044"/>
                </a:lnTo>
                <a:close/>
              </a:path>
              <a:path w="40004" h="14604">
                <a:moveTo>
                  <a:pt x="886" y="7919"/>
                </a:moveTo>
                <a:lnTo>
                  <a:pt x="633" y="10044"/>
                </a:lnTo>
                <a:lnTo>
                  <a:pt x="887" y="10303"/>
                </a:lnTo>
                <a:lnTo>
                  <a:pt x="886" y="7919"/>
                </a:lnTo>
                <a:close/>
              </a:path>
              <a:path w="40004" h="14604">
                <a:moveTo>
                  <a:pt x="884" y="4176"/>
                </a:moveTo>
                <a:lnTo>
                  <a:pt x="45" y="4997"/>
                </a:lnTo>
                <a:lnTo>
                  <a:pt x="0" y="9398"/>
                </a:lnTo>
                <a:lnTo>
                  <a:pt x="633" y="10044"/>
                </a:lnTo>
                <a:lnTo>
                  <a:pt x="886" y="7919"/>
                </a:lnTo>
                <a:lnTo>
                  <a:pt x="884" y="4176"/>
                </a:lnTo>
                <a:close/>
              </a:path>
              <a:path w="40004" h="14604">
                <a:moveTo>
                  <a:pt x="1389" y="3682"/>
                </a:moveTo>
                <a:lnTo>
                  <a:pt x="884" y="4176"/>
                </a:lnTo>
                <a:lnTo>
                  <a:pt x="886" y="7919"/>
                </a:lnTo>
                <a:lnTo>
                  <a:pt x="1389" y="3682"/>
                </a:lnTo>
                <a:close/>
              </a:path>
              <a:path w="40004" h="14604">
                <a:moveTo>
                  <a:pt x="25674" y="2091"/>
                </a:moveTo>
                <a:lnTo>
                  <a:pt x="26840" y="3315"/>
                </a:lnTo>
                <a:lnTo>
                  <a:pt x="26911" y="3711"/>
                </a:lnTo>
                <a:lnTo>
                  <a:pt x="30818" y="4356"/>
                </a:lnTo>
                <a:lnTo>
                  <a:pt x="28875" y="2397"/>
                </a:lnTo>
                <a:lnTo>
                  <a:pt x="25674" y="2091"/>
                </a:lnTo>
                <a:close/>
              </a:path>
              <a:path w="40004" h="14604">
                <a:moveTo>
                  <a:pt x="1490" y="2826"/>
                </a:moveTo>
                <a:lnTo>
                  <a:pt x="1001" y="3315"/>
                </a:lnTo>
                <a:lnTo>
                  <a:pt x="884" y="4176"/>
                </a:lnTo>
                <a:lnTo>
                  <a:pt x="1359" y="3711"/>
                </a:lnTo>
                <a:lnTo>
                  <a:pt x="1490" y="2826"/>
                </a:lnTo>
                <a:close/>
              </a:path>
              <a:path w="40004" h="14604">
                <a:moveTo>
                  <a:pt x="21605" y="1702"/>
                </a:moveTo>
                <a:lnTo>
                  <a:pt x="22843" y="2942"/>
                </a:lnTo>
                <a:lnTo>
                  <a:pt x="26911" y="3711"/>
                </a:lnTo>
                <a:lnTo>
                  <a:pt x="26840" y="3315"/>
                </a:lnTo>
                <a:lnTo>
                  <a:pt x="25674" y="2091"/>
                </a:lnTo>
                <a:lnTo>
                  <a:pt x="21605" y="1702"/>
                </a:lnTo>
                <a:close/>
              </a:path>
              <a:path w="40004" h="14604">
                <a:moveTo>
                  <a:pt x="7563" y="312"/>
                </a:moveTo>
                <a:lnTo>
                  <a:pt x="4529" y="313"/>
                </a:lnTo>
                <a:lnTo>
                  <a:pt x="2052" y="2265"/>
                </a:lnTo>
                <a:lnTo>
                  <a:pt x="1490" y="2826"/>
                </a:lnTo>
                <a:lnTo>
                  <a:pt x="1389" y="3682"/>
                </a:lnTo>
                <a:lnTo>
                  <a:pt x="4159" y="970"/>
                </a:lnTo>
                <a:lnTo>
                  <a:pt x="5971" y="313"/>
                </a:lnTo>
                <a:lnTo>
                  <a:pt x="7570" y="313"/>
                </a:lnTo>
                <a:close/>
              </a:path>
              <a:path w="40004" h="14604">
                <a:moveTo>
                  <a:pt x="20901" y="1635"/>
                </a:moveTo>
                <a:lnTo>
                  <a:pt x="21875" y="2757"/>
                </a:lnTo>
                <a:lnTo>
                  <a:pt x="22843" y="2942"/>
                </a:lnTo>
                <a:lnTo>
                  <a:pt x="21605" y="1702"/>
                </a:lnTo>
                <a:lnTo>
                  <a:pt x="20901" y="1635"/>
                </a:lnTo>
                <a:close/>
              </a:path>
              <a:path w="40004" h="14604">
                <a:moveTo>
                  <a:pt x="2052" y="2265"/>
                </a:moveTo>
                <a:lnTo>
                  <a:pt x="1506" y="2694"/>
                </a:lnTo>
                <a:lnTo>
                  <a:pt x="1490" y="2826"/>
                </a:lnTo>
                <a:lnTo>
                  <a:pt x="2052" y="2265"/>
                </a:lnTo>
                <a:close/>
              </a:path>
              <a:path w="40004" h="14604">
                <a:moveTo>
                  <a:pt x="4529" y="313"/>
                </a:moveTo>
                <a:lnTo>
                  <a:pt x="4001" y="313"/>
                </a:lnTo>
                <a:lnTo>
                  <a:pt x="2052" y="2265"/>
                </a:lnTo>
                <a:lnTo>
                  <a:pt x="4529" y="313"/>
                </a:lnTo>
                <a:close/>
              </a:path>
              <a:path w="40004" h="14604">
                <a:moveTo>
                  <a:pt x="20528" y="309"/>
                </a:moveTo>
                <a:lnTo>
                  <a:pt x="20214" y="309"/>
                </a:lnTo>
                <a:lnTo>
                  <a:pt x="21605" y="1702"/>
                </a:lnTo>
                <a:lnTo>
                  <a:pt x="25674" y="2091"/>
                </a:lnTo>
                <a:lnTo>
                  <a:pt x="24756" y="1127"/>
                </a:lnTo>
                <a:lnTo>
                  <a:pt x="21557" y="397"/>
                </a:lnTo>
                <a:lnTo>
                  <a:pt x="21217" y="354"/>
                </a:lnTo>
                <a:lnTo>
                  <a:pt x="20528" y="309"/>
                </a:lnTo>
                <a:close/>
              </a:path>
              <a:path w="40004" h="14604">
                <a:moveTo>
                  <a:pt x="20258" y="354"/>
                </a:moveTo>
                <a:lnTo>
                  <a:pt x="18606" y="354"/>
                </a:lnTo>
                <a:lnTo>
                  <a:pt x="20543" y="1223"/>
                </a:lnTo>
                <a:lnTo>
                  <a:pt x="20901" y="1635"/>
                </a:lnTo>
                <a:lnTo>
                  <a:pt x="21605" y="1702"/>
                </a:lnTo>
                <a:lnTo>
                  <a:pt x="20258" y="354"/>
                </a:lnTo>
                <a:close/>
              </a:path>
              <a:path w="40004" h="14604">
                <a:moveTo>
                  <a:pt x="18606" y="354"/>
                </a:moveTo>
                <a:lnTo>
                  <a:pt x="13394" y="397"/>
                </a:lnTo>
                <a:lnTo>
                  <a:pt x="12346" y="501"/>
                </a:lnTo>
                <a:lnTo>
                  <a:pt x="12224" y="837"/>
                </a:lnTo>
                <a:lnTo>
                  <a:pt x="14589" y="1146"/>
                </a:lnTo>
                <a:lnTo>
                  <a:pt x="20901" y="1635"/>
                </a:lnTo>
                <a:lnTo>
                  <a:pt x="20543" y="1223"/>
                </a:lnTo>
                <a:lnTo>
                  <a:pt x="18606" y="354"/>
                </a:lnTo>
                <a:close/>
              </a:path>
              <a:path w="40004" h="14604">
                <a:moveTo>
                  <a:pt x="12102" y="714"/>
                </a:moveTo>
                <a:lnTo>
                  <a:pt x="12257" y="869"/>
                </a:lnTo>
                <a:lnTo>
                  <a:pt x="12102" y="714"/>
                </a:lnTo>
                <a:close/>
              </a:path>
              <a:path w="40004" h="14604">
                <a:moveTo>
                  <a:pt x="11930" y="542"/>
                </a:moveTo>
                <a:lnTo>
                  <a:pt x="10609" y="674"/>
                </a:lnTo>
                <a:lnTo>
                  <a:pt x="11980" y="837"/>
                </a:lnTo>
                <a:lnTo>
                  <a:pt x="12061" y="674"/>
                </a:lnTo>
                <a:lnTo>
                  <a:pt x="11930" y="542"/>
                </a:lnTo>
                <a:close/>
              </a:path>
              <a:path w="40004" h="14604">
                <a:moveTo>
                  <a:pt x="12311" y="505"/>
                </a:moveTo>
                <a:lnTo>
                  <a:pt x="11930" y="542"/>
                </a:lnTo>
                <a:lnTo>
                  <a:pt x="12102" y="714"/>
                </a:lnTo>
                <a:lnTo>
                  <a:pt x="12311" y="505"/>
                </a:lnTo>
                <a:close/>
              </a:path>
              <a:path w="40004" h="14604">
                <a:moveTo>
                  <a:pt x="12505" y="311"/>
                </a:moveTo>
                <a:lnTo>
                  <a:pt x="7563" y="312"/>
                </a:lnTo>
                <a:lnTo>
                  <a:pt x="10609" y="674"/>
                </a:lnTo>
                <a:lnTo>
                  <a:pt x="11930" y="542"/>
                </a:lnTo>
                <a:lnTo>
                  <a:pt x="11701" y="313"/>
                </a:lnTo>
                <a:lnTo>
                  <a:pt x="12505" y="311"/>
                </a:lnTo>
                <a:close/>
              </a:path>
              <a:path w="40004" h="14604">
                <a:moveTo>
                  <a:pt x="12503" y="313"/>
                </a:moveTo>
                <a:lnTo>
                  <a:pt x="11701" y="313"/>
                </a:lnTo>
                <a:lnTo>
                  <a:pt x="11930" y="542"/>
                </a:lnTo>
                <a:lnTo>
                  <a:pt x="12311" y="505"/>
                </a:lnTo>
                <a:lnTo>
                  <a:pt x="12503" y="313"/>
                </a:lnTo>
                <a:close/>
              </a:path>
              <a:path w="40004" h="14604">
                <a:moveTo>
                  <a:pt x="20214" y="309"/>
                </a:moveTo>
                <a:lnTo>
                  <a:pt x="12505" y="311"/>
                </a:lnTo>
                <a:lnTo>
                  <a:pt x="12311" y="505"/>
                </a:lnTo>
                <a:lnTo>
                  <a:pt x="13394" y="397"/>
                </a:lnTo>
                <a:lnTo>
                  <a:pt x="20258" y="354"/>
                </a:lnTo>
                <a:close/>
              </a:path>
              <a:path w="40004" h="14604">
                <a:moveTo>
                  <a:pt x="4927" y="0"/>
                </a:moveTo>
                <a:lnTo>
                  <a:pt x="4529" y="313"/>
                </a:lnTo>
                <a:lnTo>
                  <a:pt x="7563" y="312"/>
                </a:lnTo>
                <a:lnTo>
                  <a:pt x="4927" y="0"/>
                </a:lnTo>
                <a:close/>
              </a:path>
              <a:path w="40004" h="14604">
                <a:moveTo>
                  <a:pt x="19405" y="237"/>
                </a:moveTo>
                <a:lnTo>
                  <a:pt x="17871" y="307"/>
                </a:lnTo>
                <a:lnTo>
                  <a:pt x="12505" y="311"/>
                </a:lnTo>
                <a:lnTo>
                  <a:pt x="20528" y="309"/>
                </a:lnTo>
                <a:lnTo>
                  <a:pt x="19405" y="2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8084694" y="4910324"/>
            <a:ext cx="22860" cy="14604"/>
          </a:xfrm>
          <a:custGeom>
            <a:avLst/>
            <a:gdLst/>
            <a:ahLst/>
            <a:cxnLst/>
            <a:rect l="l" t="t" r="r" b="b"/>
            <a:pathLst>
              <a:path w="22859" h="14604">
                <a:moveTo>
                  <a:pt x="2797" y="0"/>
                </a:moveTo>
                <a:lnTo>
                  <a:pt x="382" y="2053"/>
                </a:lnTo>
                <a:lnTo>
                  <a:pt x="0" y="6790"/>
                </a:lnTo>
                <a:lnTo>
                  <a:pt x="1026" y="8679"/>
                </a:lnTo>
                <a:lnTo>
                  <a:pt x="2774" y="9621"/>
                </a:lnTo>
                <a:lnTo>
                  <a:pt x="7391" y="12111"/>
                </a:lnTo>
                <a:lnTo>
                  <a:pt x="12602" y="13860"/>
                </a:lnTo>
                <a:lnTo>
                  <a:pt x="20224" y="14066"/>
                </a:lnTo>
                <a:lnTo>
                  <a:pt x="22176" y="12218"/>
                </a:lnTo>
                <a:lnTo>
                  <a:pt x="22264" y="8679"/>
                </a:lnTo>
                <a:lnTo>
                  <a:pt x="21813" y="7561"/>
                </a:lnTo>
                <a:lnTo>
                  <a:pt x="16915" y="2733"/>
                </a:lnTo>
                <a:lnTo>
                  <a:pt x="11160" y="675"/>
                </a:lnTo>
                <a:lnTo>
                  <a:pt x="27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8189094" y="4919847"/>
            <a:ext cx="22225" cy="19685"/>
          </a:xfrm>
          <a:custGeom>
            <a:avLst/>
            <a:gdLst/>
            <a:ahLst/>
            <a:cxnLst/>
            <a:rect l="l" t="t" r="r" b="b"/>
            <a:pathLst>
              <a:path w="22225" h="19685">
                <a:moveTo>
                  <a:pt x="17204" y="0"/>
                </a:moveTo>
                <a:lnTo>
                  <a:pt x="10255" y="433"/>
                </a:lnTo>
                <a:lnTo>
                  <a:pt x="5104" y="5577"/>
                </a:lnTo>
                <a:lnTo>
                  <a:pt x="0" y="12688"/>
                </a:lnTo>
                <a:lnTo>
                  <a:pt x="547" y="16026"/>
                </a:lnTo>
                <a:lnTo>
                  <a:pt x="4648" y="18968"/>
                </a:lnTo>
                <a:lnTo>
                  <a:pt x="6910" y="19081"/>
                </a:lnTo>
                <a:lnTo>
                  <a:pt x="13394" y="15341"/>
                </a:lnTo>
                <a:lnTo>
                  <a:pt x="18534" y="11744"/>
                </a:lnTo>
                <a:lnTo>
                  <a:pt x="22037" y="4400"/>
                </a:lnTo>
                <a:lnTo>
                  <a:pt x="21047" y="1607"/>
                </a:lnTo>
                <a:lnTo>
                  <a:pt x="17997" y="153"/>
                </a:lnTo>
                <a:lnTo>
                  <a:pt x="172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3" name="object 23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5898288" y="4694540"/>
            <a:ext cx="151653" cy="232798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2848429" y="4030757"/>
            <a:ext cx="189035" cy="225178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3947185" y="4012735"/>
            <a:ext cx="250591" cy="223090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5787194" y="2437295"/>
            <a:ext cx="1266009" cy="381918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7145495" y="2479012"/>
            <a:ext cx="893204" cy="349954"/>
          </a:xfrm>
          <a:prstGeom prst="rect">
            <a:avLst/>
          </a:prstGeom>
        </p:spPr>
      </p:pic>
      <p:grpSp>
        <p:nvGrpSpPr>
          <p:cNvPr id="28" name="object 28"/>
          <p:cNvGrpSpPr/>
          <p:nvPr/>
        </p:nvGrpSpPr>
        <p:grpSpPr>
          <a:xfrm>
            <a:off x="2201030" y="4478219"/>
            <a:ext cx="3616960" cy="915669"/>
            <a:chOff x="2201030" y="4478219"/>
            <a:chExt cx="3616960" cy="915669"/>
          </a:xfrm>
        </p:grpSpPr>
        <p:pic>
          <p:nvPicPr>
            <p:cNvPr id="29" name="object 29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915455" y="4641278"/>
              <a:ext cx="902331" cy="258137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3990573" y="4478219"/>
              <a:ext cx="705393" cy="254683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2201030" y="4482316"/>
              <a:ext cx="2706683" cy="91101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6612" y="2262886"/>
            <a:ext cx="5633085" cy="32340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1600">
              <a:lnSpc>
                <a:spcPct val="100000"/>
              </a:lnSpc>
              <a:spcBef>
                <a:spcPts val="100"/>
              </a:spcBef>
            </a:pPr>
            <a:r>
              <a:rPr dirty="0" sz="1800" spc="-15">
                <a:latin typeface="Calibri"/>
                <a:cs typeface="Calibri"/>
              </a:rPr>
              <a:t>Proof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800">
              <a:latin typeface="Calibri"/>
              <a:cs typeface="Calibri"/>
            </a:endParaRPr>
          </a:p>
          <a:p>
            <a:pPr marL="387985" indent="-287020">
              <a:lnSpc>
                <a:spcPct val="100000"/>
              </a:lnSpc>
              <a:buFont typeface="Arial MT"/>
              <a:buChar char="•"/>
              <a:tabLst>
                <a:tab pos="387985" algn="l"/>
                <a:tab pos="388620" algn="l"/>
              </a:tabLst>
            </a:pPr>
            <a:r>
              <a:rPr dirty="0" sz="1800" i="1">
                <a:latin typeface="Times New Roman"/>
                <a:cs typeface="Times New Roman"/>
              </a:rPr>
              <a:t>δ</a:t>
            </a:r>
            <a:r>
              <a:rPr dirty="0" baseline="25462" sz="1800" i="1">
                <a:latin typeface="Times New Roman"/>
                <a:cs typeface="Times New Roman"/>
              </a:rPr>
              <a:t>*</a:t>
            </a:r>
            <a:r>
              <a:rPr dirty="0" sz="1800">
                <a:latin typeface="Times New Roman"/>
                <a:cs typeface="Times New Roman"/>
              </a:rPr>
              <a:t>((</a:t>
            </a:r>
            <a:r>
              <a:rPr dirty="0" sz="1800" i="1">
                <a:latin typeface="Times New Roman"/>
                <a:cs typeface="Times New Roman"/>
              </a:rPr>
              <a:t>q</a:t>
            </a:r>
            <a:r>
              <a:rPr dirty="0" baseline="-20833" sz="1800" i="1">
                <a:latin typeface="Times New Roman"/>
                <a:cs typeface="Times New Roman"/>
              </a:rPr>
              <a:t>1,</a:t>
            </a:r>
            <a:r>
              <a:rPr dirty="0" baseline="-20833" sz="1800" spc="-15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q</a:t>
            </a:r>
            <a:r>
              <a:rPr dirty="0" baseline="-20833" sz="1800" i="1">
                <a:latin typeface="Times New Roman"/>
                <a:cs typeface="Times New Roman"/>
              </a:rPr>
              <a:t>2</a:t>
            </a:r>
            <a:r>
              <a:rPr dirty="0" sz="1800">
                <a:latin typeface="Times New Roman"/>
                <a:cs typeface="Times New Roman"/>
              </a:rPr>
              <a:t>),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 spc="-5" i="1">
                <a:latin typeface="Times New Roman"/>
                <a:cs typeface="Times New Roman"/>
              </a:rPr>
              <a:t>w</a:t>
            </a:r>
            <a:r>
              <a:rPr dirty="0" sz="1800" spc="-5">
                <a:latin typeface="Times New Roman"/>
                <a:cs typeface="Times New Roman"/>
              </a:rPr>
              <a:t>)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=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(</a:t>
            </a:r>
            <a:r>
              <a:rPr dirty="0" sz="1800" i="1">
                <a:latin typeface="Times New Roman"/>
                <a:cs typeface="Times New Roman"/>
              </a:rPr>
              <a:t>δ</a:t>
            </a:r>
            <a:r>
              <a:rPr dirty="0" baseline="25462" sz="1800" i="1">
                <a:latin typeface="Times New Roman"/>
                <a:cs typeface="Times New Roman"/>
              </a:rPr>
              <a:t>*</a:t>
            </a:r>
            <a:r>
              <a:rPr dirty="0" sz="1800">
                <a:latin typeface="Times New Roman"/>
                <a:cs typeface="Times New Roman"/>
              </a:rPr>
              <a:t>(</a:t>
            </a:r>
            <a:r>
              <a:rPr dirty="0" sz="1800" i="1">
                <a:latin typeface="Times New Roman"/>
                <a:cs typeface="Times New Roman"/>
              </a:rPr>
              <a:t>q</a:t>
            </a:r>
            <a:r>
              <a:rPr dirty="0" baseline="-20833" sz="1800" i="1">
                <a:latin typeface="Times New Roman"/>
                <a:cs typeface="Times New Roman"/>
              </a:rPr>
              <a:t>1</a:t>
            </a:r>
            <a:r>
              <a:rPr dirty="0" sz="1800">
                <a:latin typeface="Times New Roman"/>
                <a:cs typeface="Times New Roman"/>
              </a:rPr>
              <a:t>,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5" i="1">
                <a:latin typeface="Times New Roman"/>
                <a:cs typeface="Times New Roman"/>
              </a:rPr>
              <a:t>w</a:t>
            </a:r>
            <a:r>
              <a:rPr dirty="0" sz="1800" spc="-5">
                <a:latin typeface="Times New Roman"/>
                <a:cs typeface="Times New Roman"/>
              </a:rPr>
              <a:t>)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,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δ</a:t>
            </a:r>
            <a:r>
              <a:rPr dirty="0" baseline="25462" sz="1800" i="1">
                <a:latin typeface="Times New Roman"/>
                <a:cs typeface="Times New Roman"/>
              </a:rPr>
              <a:t>*</a:t>
            </a:r>
            <a:r>
              <a:rPr dirty="0" sz="1800">
                <a:latin typeface="Times New Roman"/>
                <a:cs typeface="Times New Roman"/>
              </a:rPr>
              <a:t>(</a:t>
            </a:r>
            <a:r>
              <a:rPr dirty="0" sz="1800" i="1">
                <a:latin typeface="Times New Roman"/>
                <a:cs typeface="Times New Roman"/>
              </a:rPr>
              <a:t>q</a:t>
            </a:r>
            <a:r>
              <a:rPr dirty="0" baseline="-20833" sz="1800" i="1">
                <a:latin typeface="Times New Roman"/>
                <a:cs typeface="Times New Roman"/>
              </a:rPr>
              <a:t>2</a:t>
            </a:r>
            <a:r>
              <a:rPr dirty="0" sz="1800">
                <a:latin typeface="Times New Roman"/>
                <a:cs typeface="Times New Roman"/>
              </a:rPr>
              <a:t>,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5" i="1">
                <a:latin typeface="Times New Roman"/>
                <a:cs typeface="Times New Roman"/>
              </a:rPr>
              <a:t>w</a:t>
            </a:r>
            <a:r>
              <a:rPr dirty="0" sz="1800" spc="-5">
                <a:latin typeface="Times New Roman"/>
                <a:cs typeface="Times New Roman"/>
              </a:rPr>
              <a:t>))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 MT"/>
              <a:buChar char="•"/>
            </a:pPr>
            <a:endParaRPr sz="1850">
              <a:latin typeface="Times New Roman"/>
              <a:cs typeface="Times New Roman"/>
            </a:endParaRPr>
          </a:p>
          <a:p>
            <a:pPr marL="387985" indent="-28702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87985" algn="l"/>
                <a:tab pos="388620" algn="l"/>
              </a:tabLst>
            </a:pPr>
            <a:r>
              <a:rPr dirty="0" sz="1800" i="1">
                <a:latin typeface="Times New Roman"/>
                <a:cs typeface="Times New Roman"/>
              </a:rPr>
              <a:t>δ</a:t>
            </a:r>
            <a:r>
              <a:rPr dirty="0" baseline="25462" sz="1800" i="1">
                <a:latin typeface="Times New Roman"/>
                <a:cs typeface="Times New Roman"/>
              </a:rPr>
              <a:t>*</a:t>
            </a:r>
            <a:r>
              <a:rPr dirty="0" sz="1800">
                <a:latin typeface="Times New Roman"/>
                <a:cs typeface="Times New Roman"/>
              </a:rPr>
              <a:t>((</a:t>
            </a:r>
            <a:r>
              <a:rPr dirty="0" sz="1800" i="1">
                <a:latin typeface="Times New Roman"/>
                <a:cs typeface="Times New Roman"/>
              </a:rPr>
              <a:t>q</a:t>
            </a:r>
            <a:r>
              <a:rPr dirty="0" baseline="-20833" sz="1800" i="1">
                <a:latin typeface="Times New Roman"/>
                <a:cs typeface="Times New Roman"/>
              </a:rPr>
              <a:t>1, </a:t>
            </a:r>
            <a:r>
              <a:rPr dirty="0" sz="1800" i="1">
                <a:latin typeface="Times New Roman"/>
                <a:cs typeface="Times New Roman"/>
              </a:rPr>
              <a:t>q</a:t>
            </a:r>
            <a:r>
              <a:rPr dirty="0" baseline="-20833" sz="1800" i="1">
                <a:latin typeface="Times New Roman"/>
                <a:cs typeface="Times New Roman"/>
              </a:rPr>
              <a:t>2</a:t>
            </a:r>
            <a:r>
              <a:rPr dirty="0" sz="1800">
                <a:latin typeface="Times New Roman"/>
                <a:cs typeface="Times New Roman"/>
              </a:rPr>
              <a:t>), </a:t>
            </a:r>
            <a:r>
              <a:rPr dirty="0" sz="1800" spc="-5" i="1">
                <a:latin typeface="Times New Roman"/>
                <a:cs typeface="Times New Roman"/>
              </a:rPr>
              <a:t>w</a:t>
            </a:r>
            <a:r>
              <a:rPr dirty="0" sz="1800">
                <a:latin typeface="Times New Roman"/>
                <a:cs typeface="Times New Roman"/>
              </a:rPr>
              <a:t>)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SimSun"/>
                <a:cs typeface="SimSun"/>
              </a:rPr>
              <a:t>∈</a:t>
            </a:r>
            <a:r>
              <a:rPr dirty="0" sz="1800" spc="-445">
                <a:latin typeface="SimSun"/>
                <a:cs typeface="SimSu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F</a:t>
            </a:r>
            <a:r>
              <a:rPr dirty="0" sz="1800" spc="-5" i="1">
                <a:latin typeface="Times New Roman"/>
                <a:cs typeface="Times New Roman"/>
              </a:rPr>
              <a:t> </a:t>
            </a:r>
            <a:r>
              <a:rPr dirty="0" sz="1800">
                <a:latin typeface="Cambria Math"/>
                <a:cs typeface="Cambria Math"/>
              </a:rPr>
              <a:t>⇔</a:t>
            </a:r>
            <a:r>
              <a:rPr dirty="0" sz="1800" spc="20">
                <a:latin typeface="Cambria Math"/>
                <a:cs typeface="Cambria Math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δ</a:t>
            </a:r>
            <a:r>
              <a:rPr dirty="0" baseline="25462" sz="1800" i="1">
                <a:latin typeface="Times New Roman"/>
                <a:cs typeface="Times New Roman"/>
              </a:rPr>
              <a:t>*</a:t>
            </a:r>
            <a:r>
              <a:rPr dirty="0" baseline="25462" sz="1800" spc="-22" i="1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(</a:t>
            </a:r>
            <a:r>
              <a:rPr dirty="0" sz="1800" i="1">
                <a:latin typeface="Times New Roman"/>
                <a:cs typeface="Times New Roman"/>
              </a:rPr>
              <a:t>q</a:t>
            </a:r>
            <a:r>
              <a:rPr dirty="0" baseline="-20833" sz="1800" i="1">
                <a:latin typeface="Times New Roman"/>
                <a:cs typeface="Times New Roman"/>
              </a:rPr>
              <a:t>1</a:t>
            </a:r>
            <a:r>
              <a:rPr dirty="0" sz="1800">
                <a:latin typeface="Times New Roman"/>
                <a:cs typeface="Times New Roman"/>
              </a:rPr>
              <a:t>, </a:t>
            </a:r>
            <a:r>
              <a:rPr dirty="0" sz="1800" spc="-5" i="1">
                <a:latin typeface="Times New Roman"/>
                <a:cs typeface="Times New Roman"/>
              </a:rPr>
              <a:t>w</a:t>
            </a:r>
            <a:r>
              <a:rPr dirty="0" sz="1800">
                <a:latin typeface="Times New Roman"/>
                <a:cs typeface="Times New Roman"/>
              </a:rPr>
              <a:t>)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SimSun"/>
                <a:cs typeface="SimSun"/>
              </a:rPr>
              <a:t>∈</a:t>
            </a:r>
            <a:r>
              <a:rPr dirty="0" sz="1800" spc="-459">
                <a:latin typeface="SimSun"/>
                <a:cs typeface="SimSu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F</a:t>
            </a:r>
            <a:r>
              <a:rPr dirty="0" baseline="-20833" sz="1800" i="1">
                <a:latin typeface="Times New Roman"/>
                <a:cs typeface="Times New Roman"/>
              </a:rPr>
              <a:t>1   </a:t>
            </a:r>
            <a:r>
              <a:rPr dirty="0" sz="1800">
                <a:latin typeface="Times New Roman"/>
                <a:cs typeface="Times New Roman"/>
              </a:rPr>
              <a:t>or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5" i="1">
                <a:latin typeface="Times New Roman"/>
                <a:cs typeface="Times New Roman"/>
              </a:rPr>
              <a:t>δ</a:t>
            </a:r>
            <a:r>
              <a:rPr dirty="0" baseline="25462" sz="1800" i="1">
                <a:latin typeface="Times New Roman"/>
                <a:cs typeface="Times New Roman"/>
              </a:rPr>
              <a:t>*</a:t>
            </a:r>
            <a:r>
              <a:rPr dirty="0" sz="1800">
                <a:latin typeface="Times New Roman"/>
                <a:cs typeface="Times New Roman"/>
              </a:rPr>
              <a:t>(</a:t>
            </a:r>
            <a:r>
              <a:rPr dirty="0" sz="1800" i="1">
                <a:latin typeface="Times New Roman"/>
                <a:cs typeface="Times New Roman"/>
              </a:rPr>
              <a:t>q</a:t>
            </a:r>
            <a:r>
              <a:rPr dirty="0" baseline="-20833" sz="1800" i="1">
                <a:latin typeface="Times New Roman"/>
                <a:cs typeface="Times New Roman"/>
              </a:rPr>
              <a:t>2</a:t>
            </a:r>
            <a:r>
              <a:rPr dirty="0" sz="1800">
                <a:latin typeface="Times New Roman"/>
                <a:cs typeface="Times New Roman"/>
              </a:rPr>
              <a:t>,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-5" i="1">
                <a:latin typeface="Times New Roman"/>
                <a:cs typeface="Times New Roman"/>
              </a:rPr>
              <a:t>w</a:t>
            </a:r>
            <a:r>
              <a:rPr dirty="0" sz="1800">
                <a:latin typeface="Times New Roman"/>
                <a:cs typeface="Times New Roman"/>
              </a:rPr>
              <a:t>)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SimSun"/>
                <a:cs typeface="SimSun"/>
              </a:rPr>
              <a:t>∈</a:t>
            </a:r>
            <a:r>
              <a:rPr dirty="0" sz="1800" spc="-459">
                <a:latin typeface="SimSun"/>
                <a:cs typeface="SimSu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F</a:t>
            </a:r>
            <a:r>
              <a:rPr dirty="0" baseline="-20833" sz="1800" i="1">
                <a:latin typeface="Times New Roman"/>
                <a:cs typeface="Times New Roman"/>
              </a:rPr>
              <a:t>2</a:t>
            </a:r>
            <a:endParaRPr baseline="-20833"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500">
              <a:latin typeface="Times New Roman"/>
              <a:cs typeface="Times New Roman"/>
            </a:endParaRPr>
          </a:p>
          <a:p>
            <a:pPr marL="387985" indent="-28702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87985" algn="l"/>
                <a:tab pos="388620" algn="l"/>
              </a:tabLst>
            </a:pPr>
            <a:r>
              <a:rPr dirty="0" sz="1800">
                <a:latin typeface="Times New Roman"/>
                <a:cs typeface="Times New Roman"/>
              </a:rPr>
              <a:t>M a</a:t>
            </a:r>
            <a:r>
              <a:rPr dirty="0" sz="1800" spc="5">
                <a:latin typeface="Times New Roman"/>
                <a:cs typeface="Times New Roman"/>
              </a:rPr>
              <a:t>c</a:t>
            </a:r>
            <a:r>
              <a:rPr dirty="0" sz="1800">
                <a:latin typeface="Times New Roman"/>
                <a:cs typeface="Times New Roman"/>
              </a:rPr>
              <a:t>c</a:t>
            </a:r>
            <a:r>
              <a:rPr dirty="0" sz="1800" spc="5">
                <a:latin typeface="Times New Roman"/>
                <a:cs typeface="Times New Roman"/>
              </a:rPr>
              <a:t>e</a:t>
            </a:r>
            <a:r>
              <a:rPr dirty="0" sz="1800">
                <a:latin typeface="Times New Roman"/>
                <a:cs typeface="Times New Roman"/>
              </a:rPr>
              <a:t>pts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w</a:t>
            </a:r>
            <a:r>
              <a:rPr dirty="0" sz="1800" spc="-10" i="1">
                <a:latin typeface="Times New Roman"/>
                <a:cs typeface="Times New Roman"/>
              </a:rPr>
              <a:t> </a:t>
            </a:r>
            <a:r>
              <a:rPr dirty="0" sz="1800">
                <a:latin typeface="Cambria Math"/>
                <a:cs typeface="Cambria Math"/>
              </a:rPr>
              <a:t>⇔</a:t>
            </a:r>
            <a:r>
              <a:rPr dirty="0" sz="1800" spc="20">
                <a:latin typeface="Cambria Math"/>
                <a:cs typeface="Cambria Math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δ</a:t>
            </a:r>
            <a:r>
              <a:rPr dirty="0" baseline="25462" sz="1800" i="1">
                <a:latin typeface="Times New Roman"/>
                <a:cs typeface="Times New Roman"/>
              </a:rPr>
              <a:t>* </a:t>
            </a:r>
            <a:r>
              <a:rPr dirty="0" sz="1800">
                <a:latin typeface="Times New Roman"/>
                <a:cs typeface="Times New Roman"/>
              </a:rPr>
              <a:t>(</a:t>
            </a:r>
            <a:r>
              <a:rPr dirty="0" sz="1800" i="1">
                <a:latin typeface="Times New Roman"/>
                <a:cs typeface="Times New Roman"/>
              </a:rPr>
              <a:t>q</a:t>
            </a:r>
            <a:r>
              <a:rPr dirty="0" baseline="-20833" sz="1800" i="1">
                <a:latin typeface="Times New Roman"/>
                <a:cs typeface="Times New Roman"/>
              </a:rPr>
              <a:t>1</a:t>
            </a:r>
            <a:r>
              <a:rPr dirty="0" sz="1800">
                <a:latin typeface="Times New Roman"/>
                <a:cs typeface="Times New Roman"/>
              </a:rPr>
              <a:t>, </a:t>
            </a:r>
            <a:r>
              <a:rPr dirty="0" sz="1800" spc="-5" i="1">
                <a:latin typeface="Times New Roman"/>
                <a:cs typeface="Times New Roman"/>
              </a:rPr>
              <a:t>w</a:t>
            </a:r>
            <a:r>
              <a:rPr dirty="0" sz="1800">
                <a:latin typeface="Times New Roman"/>
                <a:cs typeface="Times New Roman"/>
              </a:rPr>
              <a:t>)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SimSun"/>
                <a:cs typeface="SimSun"/>
              </a:rPr>
              <a:t>∈</a:t>
            </a:r>
            <a:r>
              <a:rPr dirty="0" sz="1800" spc="-445">
                <a:latin typeface="SimSun"/>
                <a:cs typeface="SimSu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F</a:t>
            </a:r>
            <a:r>
              <a:rPr dirty="0" baseline="-20833" sz="1800" i="1">
                <a:latin typeface="Times New Roman"/>
                <a:cs typeface="Times New Roman"/>
              </a:rPr>
              <a:t>1   </a:t>
            </a:r>
            <a:r>
              <a:rPr dirty="0" sz="1800">
                <a:latin typeface="Times New Roman"/>
                <a:cs typeface="Times New Roman"/>
              </a:rPr>
              <a:t>or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δ</a:t>
            </a:r>
            <a:r>
              <a:rPr dirty="0" baseline="25462" sz="1800" i="1">
                <a:latin typeface="Times New Roman"/>
                <a:cs typeface="Times New Roman"/>
              </a:rPr>
              <a:t>*</a:t>
            </a:r>
            <a:r>
              <a:rPr dirty="0" sz="1800">
                <a:latin typeface="Times New Roman"/>
                <a:cs typeface="Times New Roman"/>
              </a:rPr>
              <a:t>(</a:t>
            </a:r>
            <a:r>
              <a:rPr dirty="0" sz="1800" i="1">
                <a:latin typeface="Times New Roman"/>
                <a:cs typeface="Times New Roman"/>
              </a:rPr>
              <a:t>q</a:t>
            </a:r>
            <a:r>
              <a:rPr dirty="0" baseline="-20833" sz="1800" i="1">
                <a:latin typeface="Times New Roman"/>
                <a:cs typeface="Times New Roman"/>
              </a:rPr>
              <a:t>2</a:t>
            </a:r>
            <a:r>
              <a:rPr dirty="0" sz="1800">
                <a:latin typeface="Times New Roman"/>
                <a:cs typeface="Times New Roman"/>
              </a:rPr>
              <a:t>, </a:t>
            </a:r>
            <a:r>
              <a:rPr dirty="0" sz="1800" i="1">
                <a:latin typeface="Times New Roman"/>
                <a:cs typeface="Times New Roman"/>
              </a:rPr>
              <a:t>w</a:t>
            </a:r>
            <a:r>
              <a:rPr dirty="0" sz="1800">
                <a:latin typeface="Times New Roman"/>
                <a:cs typeface="Times New Roman"/>
              </a:rPr>
              <a:t>)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SimSun"/>
                <a:cs typeface="SimSun"/>
              </a:rPr>
              <a:t>∈</a:t>
            </a:r>
            <a:r>
              <a:rPr dirty="0" sz="1800" spc="-445">
                <a:latin typeface="SimSun"/>
                <a:cs typeface="SimSu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F</a:t>
            </a:r>
            <a:r>
              <a:rPr dirty="0" baseline="-20833" sz="1800" i="1">
                <a:latin typeface="Times New Roman"/>
                <a:cs typeface="Times New Roman"/>
              </a:rPr>
              <a:t>2</a:t>
            </a:r>
            <a:endParaRPr baseline="-20833"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 MT"/>
              <a:buChar char="•"/>
            </a:pPr>
            <a:endParaRPr sz="2450">
              <a:latin typeface="Times New Roman"/>
              <a:cs typeface="Times New Roman"/>
            </a:endParaRPr>
          </a:p>
          <a:p>
            <a:pPr marL="387985" indent="-287020">
              <a:lnSpc>
                <a:spcPct val="100000"/>
              </a:lnSpc>
              <a:buFont typeface="Arial MT"/>
              <a:buChar char="•"/>
              <a:tabLst>
                <a:tab pos="387985" algn="l"/>
                <a:tab pos="388620" algn="l"/>
              </a:tabLst>
            </a:pPr>
            <a:r>
              <a:rPr dirty="0" sz="1800">
                <a:latin typeface="Times New Roman"/>
                <a:cs typeface="Times New Roman"/>
              </a:rPr>
              <a:t>M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accepts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w</a:t>
            </a:r>
            <a:r>
              <a:rPr dirty="0" sz="1800" spc="-15" i="1">
                <a:latin typeface="Times New Roman"/>
                <a:cs typeface="Times New Roman"/>
              </a:rPr>
              <a:t> </a:t>
            </a:r>
            <a:r>
              <a:rPr dirty="0" sz="1800">
                <a:latin typeface="Cambria Math"/>
                <a:cs typeface="Cambria Math"/>
              </a:rPr>
              <a:t>⇔</a:t>
            </a:r>
            <a:r>
              <a:rPr dirty="0" sz="1800" spc="15">
                <a:latin typeface="Cambria Math"/>
                <a:cs typeface="Cambria Math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M</a:t>
            </a:r>
            <a:r>
              <a:rPr dirty="0" baseline="-20833" sz="1800" spc="-7">
                <a:latin typeface="Times New Roman"/>
                <a:cs typeface="Times New Roman"/>
              </a:rPr>
              <a:t>1</a:t>
            </a:r>
            <a:r>
              <a:rPr dirty="0" baseline="-20833" sz="1800" spc="2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accepts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w </a:t>
            </a:r>
            <a:r>
              <a:rPr dirty="0" sz="1800">
                <a:latin typeface="Times New Roman"/>
                <a:cs typeface="Times New Roman"/>
              </a:rPr>
              <a:t>or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M</a:t>
            </a:r>
            <a:r>
              <a:rPr dirty="0" baseline="-20833" sz="1800" spc="-7">
                <a:latin typeface="Times New Roman"/>
                <a:cs typeface="Times New Roman"/>
              </a:rPr>
              <a:t>2</a:t>
            </a:r>
            <a:r>
              <a:rPr dirty="0" baseline="-20833" sz="1800" spc="2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accepts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w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>
              <a:latin typeface="Times New Roman"/>
              <a:cs typeface="Times New Roman"/>
            </a:endParaRPr>
          </a:p>
          <a:p>
            <a:pPr marL="101600">
              <a:lnSpc>
                <a:spcPct val="100000"/>
              </a:lnSpc>
            </a:pPr>
            <a:r>
              <a:rPr dirty="0" sz="1800" spc="-5">
                <a:latin typeface="Times New Roman"/>
                <a:cs typeface="Times New Roman"/>
              </a:rPr>
              <a:t>Proved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65454" y="1439418"/>
            <a:ext cx="4152900" cy="33083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10">
                <a:solidFill>
                  <a:srgbClr val="000044"/>
                </a:solidFill>
              </a:rPr>
              <a:t>Regular</a:t>
            </a:r>
            <a:r>
              <a:rPr dirty="0" sz="2000" spc="-25">
                <a:solidFill>
                  <a:srgbClr val="000044"/>
                </a:solidFill>
              </a:rPr>
              <a:t> </a:t>
            </a:r>
            <a:r>
              <a:rPr dirty="0" sz="2000" spc="-5">
                <a:solidFill>
                  <a:srgbClr val="000044"/>
                </a:solidFill>
              </a:rPr>
              <a:t>Languages</a:t>
            </a:r>
            <a:r>
              <a:rPr dirty="0" sz="2000" spc="5">
                <a:solidFill>
                  <a:srgbClr val="000044"/>
                </a:solidFill>
              </a:rPr>
              <a:t> </a:t>
            </a:r>
            <a:r>
              <a:rPr dirty="0" sz="2000" spc="-5">
                <a:solidFill>
                  <a:srgbClr val="000044"/>
                </a:solidFill>
              </a:rPr>
              <a:t>Closed </a:t>
            </a:r>
            <a:r>
              <a:rPr dirty="0" sz="2000">
                <a:solidFill>
                  <a:srgbClr val="000044"/>
                </a:solidFill>
              </a:rPr>
              <a:t>Under</a:t>
            </a:r>
            <a:r>
              <a:rPr dirty="0" sz="2000" spc="-10">
                <a:solidFill>
                  <a:srgbClr val="000044"/>
                </a:solidFill>
              </a:rPr>
              <a:t> </a:t>
            </a:r>
            <a:r>
              <a:rPr dirty="0" sz="2000">
                <a:solidFill>
                  <a:srgbClr val="000044"/>
                </a:solidFill>
              </a:rPr>
              <a:t>Union</a:t>
            </a:r>
            <a:endParaRPr sz="20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06942" y="1803902"/>
            <a:ext cx="1494514" cy="32356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13387" y="943240"/>
            <a:ext cx="880762" cy="271658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273550" y="869492"/>
            <a:ext cx="248368" cy="262496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681409" y="953960"/>
            <a:ext cx="1014929" cy="19345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868028" y="846855"/>
            <a:ext cx="988571" cy="277296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834848" y="820803"/>
            <a:ext cx="270794" cy="279968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329891" y="3814526"/>
            <a:ext cx="211585" cy="27086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0651" y="1170508"/>
            <a:ext cx="5605780" cy="13982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762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Calibri"/>
                <a:cs typeface="Calibri"/>
              </a:rPr>
              <a:t>Consider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 </a:t>
            </a:r>
            <a:r>
              <a:rPr dirty="0" sz="1800" spc="-10">
                <a:latin typeface="Calibri"/>
                <a:cs typeface="Calibri"/>
              </a:rPr>
              <a:t>following</a:t>
            </a:r>
            <a:r>
              <a:rPr dirty="0" u="heavy" sz="1800" spc="35">
                <a:uFill>
                  <a:solidFill>
                    <a:srgbClr val="D2000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1800" spc="-25">
                <a:uFill>
                  <a:solidFill>
                    <a:srgbClr val="D20000"/>
                  </a:solidFill>
                </a:uFill>
                <a:latin typeface="Calibri"/>
                <a:cs typeface="Calibri"/>
              </a:rPr>
              <a:t>DFAs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and </a:t>
            </a:r>
            <a:r>
              <a:rPr dirty="0" sz="1800" spc="-5">
                <a:latin typeface="Calibri"/>
                <a:cs typeface="Calibri"/>
              </a:rPr>
              <a:t>languages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over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Σ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=</a:t>
            </a:r>
            <a:r>
              <a:rPr dirty="0" sz="1800" spc="-5">
                <a:latin typeface="Times New Roman"/>
                <a:cs typeface="Times New Roman"/>
              </a:rPr>
              <a:t> {</a:t>
            </a:r>
            <a:r>
              <a:rPr dirty="0" sz="1800" spc="-5" i="1">
                <a:latin typeface="Times New Roman"/>
                <a:cs typeface="Times New Roman"/>
              </a:rPr>
              <a:t>a</a:t>
            </a:r>
            <a:r>
              <a:rPr dirty="0" sz="1800" spc="-5">
                <a:latin typeface="Times New Roman"/>
                <a:cs typeface="Times New Roman"/>
              </a:rPr>
              <a:t>, </a:t>
            </a:r>
            <a:r>
              <a:rPr dirty="0" sz="1800" spc="-5" i="1">
                <a:latin typeface="Times New Roman"/>
                <a:cs typeface="Times New Roman"/>
              </a:rPr>
              <a:t>b</a:t>
            </a:r>
            <a:r>
              <a:rPr dirty="0" sz="1800" spc="-5">
                <a:latin typeface="Times New Roman"/>
                <a:cs typeface="Times New Roman"/>
              </a:rPr>
              <a:t>}: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Times New Roman"/>
              <a:cs typeface="Times New Roman"/>
            </a:endParaRPr>
          </a:p>
          <a:p>
            <a:pPr marL="76200">
              <a:lnSpc>
                <a:spcPct val="100000"/>
              </a:lnSpc>
            </a:pPr>
            <a:r>
              <a:rPr dirty="0" sz="1800" spc="-35">
                <a:latin typeface="Calibri"/>
                <a:cs typeface="Calibri"/>
              </a:rPr>
              <a:t>DFA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M</a:t>
            </a:r>
            <a:r>
              <a:rPr dirty="0" baseline="-20833" sz="1800" spc="-7">
                <a:latin typeface="Times New Roman"/>
                <a:cs typeface="Times New Roman"/>
              </a:rPr>
              <a:t>1</a:t>
            </a:r>
            <a:r>
              <a:rPr dirty="0" baseline="-20833" sz="1800" spc="419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Calibri"/>
                <a:cs typeface="Calibri"/>
              </a:rPr>
              <a:t>recognizes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A</a:t>
            </a:r>
            <a:r>
              <a:rPr dirty="0" baseline="-20833" sz="1800" spc="-7">
                <a:latin typeface="Times New Roman"/>
                <a:cs typeface="Times New Roman"/>
              </a:rPr>
              <a:t>1</a:t>
            </a:r>
            <a:r>
              <a:rPr dirty="0" baseline="-20833" sz="1800" spc="209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=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L(M</a:t>
            </a:r>
            <a:r>
              <a:rPr dirty="0" baseline="-20833" sz="1800">
                <a:latin typeface="Times New Roman"/>
                <a:cs typeface="Times New Roman"/>
              </a:rPr>
              <a:t>1</a:t>
            </a:r>
            <a:r>
              <a:rPr dirty="0" sz="1800">
                <a:latin typeface="Times New Roman"/>
                <a:cs typeface="Times New Roman"/>
              </a:rPr>
              <a:t>)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Times New Roman"/>
              <a:cs typeface="Times New Roman"/>
            </a:endParaRPr>
          </a:p>
          <a:p>
            <a:pPr marL="76200">
              <a:lnSpc>
                <a:spcPct val="100000"/>
              </a:lnSpc>
            </a:pPr>
            <a:r>
              <a:rPr dirty="0" sz="1800" spc="-35">
                <a:latin typeface="Calibri"/>
                <a:cs typeface="Calibri"/>
              </a:rPr>
              <a:t>DFA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M</a:t>
            </a:r>
            <a:r>
              <a:rPr dirty="0" baseline="-20833" sz="1800" spc="-7">
                <a:latin typeface="Times New Roman"/>
                <a:cs typeface="Times New Roman"/>
              </a:rPr>
              <a:t>2</a:t>
            </a:r>
            <a:r>
              <a:rPr dirty="0" baseline="-20833" sz="1800" spc="644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Calibri"/>
                <a:cs typeface="Calibri"/>
              </a:rPr>
              <a:t>recognizes</a:t>
            </a:r>
            <a:r>
              <a:rPr dirty="0" sz="1800" spc="-65">
                <a:latin typeface="Calibri"/>
                <a:cs typeface="Calibri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A</a:t>
            </a:r>
            <a:r>
              <a:rPr dirty="0" baseline="-20833" sz="1800" spc="-7">
                <a:latin typeface="Times New Roman"/>
                <a:cs typeface="Times New Roman"/>
              </a:rPr>
              <a:t>2</a:t>
            </a:r>
            <a:r>
              <a:rPr dirty="0" baseline="-20833" sz="1800" spc="209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=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L(M</a:t>
            </a:r>
            <a:r>
              <a:rPr dirty="0" baseline="-20833" sz="1800">
                <a:latin typeface="Times New Roman"/>
                <a:cs typeface="Times New Roman"/>
              </a:rPr>
              <a:t>2</a:t>
            </a:r>
            <a:r>
              <a:rPr dirty="0" sz="1800">
                <a:latin typeface="Times New Roman"/>
                <a:cs typeface="Times New Roman"/>
              </a:rPr>
              <a:t>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53541" y="475234"/>
            <a:ext cx="922655" cy="33083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solidFill>
                  <a:srgbClr val="000044"/>
                </a:solidFill>
              </a:rPr>
              <a:t>E</a:t>
            </a:r>
            <a:r>
              <a:rPr dirty="0" sz="2000" spc="-40">
                <a:solidFill>
                  <a:srgbClr val="000044"/>
                </a:solidFill>
              </a:rPr>
              <a:t>x</a:t>
            </a:r>
            <a:r>
              <a:rPr dirty="0" sz="2000">
                <a:solidFill>
                  <a:srgbClr val="000044"/>
                </a:solidFill>
              </a:rPr>
              <a:t>ample</a:t>
            </a:r>
            <a:endParaRPr sz="20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37034" y="3127796"/>
            <a:ext cx="5207725" cy="209789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28751" y="5342001"/>
            <a:ext cx="1958339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Calibri"/>
                <a:cs typeface="Calibri"/>
              </a:rPr>
              <a:t>D</a:t>
            </a:r>
            <a:r>
              <a:rPr dirty="0" sz="1800" spc="-100">
                <a:latin typeface="Calibri"/>
                <a:cs typeface="Calibri"/>
              </a:rPr>
              <a:t>F</a:t>
            </a:r>
            <a:r>
              <a:rPr dirty="0" sz="1800">
                <a:latin typeface="Calibri"/>
                <a:cs typeface="Calibri"/>
              </a:rPr>
              <a:t>A </a:t>
            </a:r>
            <a:r>
              <a:rPr dirty="0" sz="1800">
                <a:latin typeface="Times New Roman"/>
                <a:cs typeface="Times New Roman"/>
              </a:rPr>
              <a:t>M </a:t>
            </a:r>
            <a:r>
              <a:rPr dirty="0" sz="1800" spc="-35">
                <a:latin typeface="Calibri"/>
                <a:cs typeface="Calibri"/>
              </a:rPr>
              <a:t>f</a:t>
            </a:r>
            <a:r>
              <a:rPr dirty="0" sz="1800" spc="-5">
                <a:latin typeface="Calibri"/>
                <a:cs typeface="Calibri"/>
              </a:rPr>
              <a:t>o</a:t>
            </a:r>
            <a:r>
              <a:rPr dirty="0" sz="1800">
                <a:latin typeface="Calibri"/>
                <a:cs typeface="Calibri"/>
              </a:rPr>
              <a:t>r</a:t>
            </a:r>
            <a:r>
              <a:rPr dirty="0" sz="1800" spc="-65">
                <a:latin typeface="Calibri"/>
                <a:cs typeface="Calibri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A</a:t>
            </a:r>
            <a:r>
              <a:rPr dirty="0" baseline="-20833" sz="1800">
                <a:latin typeface="Times New Roman"/>
                <a:cs typeface="Times New Roman"/>
              </a:rPr>
              <a:t>1 </a:t>
            </a:r>
            <a:r>
              <a:rPr dirty="0" sz="1800">
                <a:latin typeface="SimSun"/>
                <a:cs typeface="SimSun"/>
              </a:rPr>
              <a:t>∪</a:t>
            </a:r>
            <a:r>
              <a:rPr dirty="0" sz="1800" spc="-555">
                <a:latin typeface="SimSun"/>
                <a:cs typeface="SimSu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A</a:t>
            </a:r>
            <a:r>
              <a:rPr dirty="0" baseline="-20833" sz="1800">
                <a:latin typeface="Times New Roman"/>
                <a:cs typeface="Times New Roman"/>
              </a:rPr>
              <a:t>2</a:t>
            </a:r>
            <a:r>
              <a:rPr dirty="0" sz="1800">
                <a:latin typeface="Times New Roman"/>
                <a:cs typeface="Times New Roman"/>
              </a:rPr>
              <a:t>?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04021" y="5658359"/>
            <a:ext cx="2000403" cy="12700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996249" y="1760703"/>
            <a:ext cx="368385" cy="30226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495464" y="1781949"/>
            <a:ext cx="70733" cy="248525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739552" y="1797573"/>
            <a:ext cx="595595" cy="195579"/>
          </a:xfrm>
          <a:prstGeom prst="rect">
            <a:avLst/>
          </a:prstGeom>
        </p:spPr>
      </p:pic>
      <p:sp>
        <p:nvSpPr>
          <p:cNvPr id="10" name="object 10"/>
          <p:cNvSpPr/>
          <p:nvPr/>
        </p:nvSpPr>
        <p:spPr>
          <a:xfrm>
            <a:off x="6452298" y="1956548"/>
            <a:ext cx="35560" cy="63500"/>
          </a:xfrm>
          <a:custGeom>
            <a:avLst/>
            <a:gdLst/>
            <a:ahLst/>
            <a:cxnLst/>
            <a:rect l="l" t="t" r="r" b="b"/>
            <a:pathLst>
              <a:path w="35560" h="63500">
                <a:moveTo>
                  <a:pt x="35204" y="8928"/>
                </a:moveTo>
                <a:lnTo>
                  <a:pt x="29273" y="571"/>
                </a:lnTo>
                <a:lnTo>
                  <a:pt x="25971" y="0"/>
                </a:lnTo>
                <a:lnTo>
                  <a:pt x="22237" y="2654"/>
                </a:lnTo>
                <a:lnTo>
                  <a:pt x="21412" y="4191"/>
                </a:lnTo>
                <a:lnTo>
                  <a:pt x="21323" y="6946"/>
                </a:lnTo>
                <a:lnTo>
                  <a:pt x="17780" y="3784"/>
                </a:lnTo>
                <a:lnTo>
                  <a:pt x="13360" y="2857"/>
                </a:lnTo>
                <a:lnTo>
                  <a:pt x="6413" y="5219"/>
                </a:lnTo>
                <a:lnTo>
                  <a:pt x="4864" y="8369"/>
                </a:lnTo>
                <a:lnTo>
                  <a:pt x="6400" y="12903"/>
                </a:lnTo>
                <a:lnTo>
                  <a:pt x="7683" y="14185"/>
                </a:lnTo>
                <a:lnTo>
                  <a:pt x="9652" y="14846"/>
                </a:lnTo>
                <a:lnTo>
                  <a:pt x="9804" y="14998"/>
                </a:lnTo>
                <a:lnTo>
                  <a:pt x="10756" y="16776"/>
                </a:lnTo>
                <a:lnTo>
                  <a:pt x="11734" y="24498"/>
                </a:lnTo>
                <a:lnTo>
                  <a:pt x="12344" y="28854"/>
                </a:lnTo>
                <a:lnTo>
                  <a:pt x="11785" y="32804"/>
                </a:lnTo>
                <a:lnTo>
                  <a:pt x="11341" y="35953"/>
                </a:lnTo>
                <a:lnTo>
                  <a:pt x="10502" y="38798"/>
                </a:lnTo>
                <a:lnTo>
                  <a:pt x="9410" y="41478"/>
                </a:lnTo>
                <a:lnTo>
                  <a:pt x="7200" y="46621"/>
                </a:lnTo>
                <a:lnTo>
                  <a:pt x="4394" y="51612"/>
                </a:lnTo>
                <a:lnTo>
                  <a:pt x="0" y="58369"/>
                </a:lnTo>
                <a:lnTo>
                  <a:pt x="558" y="61010"/>
                </a:lnTo>
                <a:lnTo>
                  <a:pt x="3898" y="63169"/>
                </a:lnTo>
                <a:lnTo>
                  <a:pt x="5638" y="63207"/>
                </a:lnTo>
                <a:lnTo>
                  <a:pt x="13131" y="58750"/>
                </a:lnTo>
                <a:lnTo>
                  <a:pt x="18491" y="53784"/>
                </a:lnTo>
                <a:lnTo>
                  <a:pt x="19532" y="51917"/>
                </a:lnTo>
                <a:lnTo>
                  <a:pt x="21932" y="47625"/>
                </a:lnTo>
                <a:lnTo>
                  <a:pt x="24066" y="43992"/>
                </a:lnTo>
                <a:lnTo>
                  <a:pt x="25781" y="39979"/>
                </a:lnTo>
                <a:lnTo>
                  <a:pt x="25857" y="39636"/>
                </a:lnTo>
                <a:lnTo>
                  <a:pt x="26644" y="36169"/>
                </a:lnTo>
                <a:lnTo>
                  <a:pt x="27673" y="31673"/>
                </a:lnTo>
                <a:lnTo>
                  <a:pt x="28041" y="30048"/>
                </a:lnTo>
                <a:lnTo>
                  <a:pt x="27635" y="26492"/>
                </a:lnTo>
                <a:lnTo>
                  <a:pt x="28105" y="25793"/>
                </a:lnTo>
                <a:lnTo>
                  <a:pt x="31737" y="19558"/>
                </a:lnTo>
                <a:lnTo>
                  <a:pt x="33362" y="16827"/>
                </a:lnTo>
                <a:lnTo>
                  <a:pt x="34607" y="11468"/>
                </a:lnTo>
                <a:lnTo>
                  <a:pt x="35204" y="89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317126" y="1811394"/>
            <a:ext cx="120776" cy="191770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633246" y="1763353"/>
            <a:ext cx="515258" cy="282304"/>
          </a:xfrm>
          <a:prstGeom prst="rect">
            <a:avLst/>
          </a:prstGeom>
        </p:spPr>
      </p:pic>
      <p:sp>
        <p:nvSpPr>
          <p:cNvPr id="13" name="object 13"/>
          <p:cNvSpPr/>
          <p:nvPr/>
        </p:nvSpPr>
        <p:spPr>
          <a:xfrm>
            <a:off x="7525274" y="1990827"/>
            <a:ext cx="32384" cy="49530"/>
          </a:xfrm>
          <a:custGeom>
            <a:avLst/>
            <a:gdLst/>
            <a:ahLst/>
            <a:cxnLst/>
            <a:rect l="l" t="t" r="r" b="b"/>
            <a:pathLst>
              <a:path w="32384" h="49530">
                <a:moveTo>
                  <a:pt x="5081" y="36605"/>
                </a:moveTo>
                <a:lnTo>
                  <a:pt x="3966" y="38961"/>
                </a:lnTo>
                <a:lnTo>
                  <a:pt x="1345" y="43691"/>
                </a:lnTo>
                <a:lnTo>
                  <a:pt x="0" y="46074"/>
                </a:lnTo>
                <a:lnTo>
                  <a:pt x="469" y="47765"/>
                </a:lnTo>
                <a:lnTo>
                  <a:pt x="2717" y="49035"/>
                </a:lnTo>
                <a:lnTo>
                  <a:pt x="3844" y="48991"/>
                </a:lnTo>
                <a:lnTo>
                  <a:pt x="10462" y="44532"/>
                </a:lnTo>
                <a:lnTo>
                  <a:pt x="11655" y="43691"/>
                </a:lnTo>
                <a:lnTo>
                  <a:pt x="10001" y="43691"/>
                </a:lnTo>
                <a:lnTo>
                  <a:pt x="5824" y="42428"/>
                </a:lnTo>
                <a:lnTo>
                  <a:pt x="4224" y="39437"/>
                </a:lnTo>
                <a:lnTo>
                  <a:pt x="5081" y="36605"/>
                </a:lnTo>
                <a:close/>
              </a:path>
              <a:path w="32384" h="49530">
                <a:moveTo>
                  <a:pt x="9541" y="32075"/>
                </a:moveTo>
                <a:lnTo>
                  <a:pt x="6341" y="34329"/>
                </a:lnTo>
                <a:lnTo>
                  <a:pt x="5720" y="35079"/>
                </a:lnTo>
                <a:lnTo>
                  <a:pt x="5184" y="36264"/>
                </a:lnTo>
                <a:lnTo>
                  <a:pt x="4224" y="39437"/>
                </a:lnTo>
                <a:lnTo>
                  <a:pt x="5824" y="42428"/>
                </a:lnTo>
                <a:lnTo>
                  <a:pt x="10001" y="43691"/>
                </a:lnTo>
                <a:lnTo>
                  <a:pt x="11451" y="43554"/>
                </a:lnTo>
                <a:lnTo>
                  <a:pt x="13010" y="42737"/>
                </a:lnTo>
                <a:lnTo>
                  <a:pt x="15596" y="40914"/>
                </a:lnTo>
                <a:lnTo>
                  <a:pt x="15724" y="40762"/>
                </a:lnTo>
                <a:lnTo>
                  <a:pt x="16291" y="37490"/>
                </a:lnTo>
                <a:lnTo>
                  <a:pt x="12882" y="32654"/>
                </a:lnTo>
                <a:lnTo>
                  <a:pt x="9541" y="32075"/>
                </a:lnTo>
                <a:close/>
              </a:path>
              <a:path w="32384" h="49530">
                <a:moveTo>
                  <a:pt x="13010" y="42737"/>
                </a:moveTo>
                <a:lnTo>
                  <a:pt x="11451" y="43554"/>
                </a:lnTo>
                <a:lnTo>
                  <a:pt x="10001" y="43691"/>
                </a:lnTo>
                <a:lnTo>
                  <a:pt x="11655" y="43691"/>
                </a:lnTo>
                <a:lnTo>
                  <a:pt x="13010" y="42737"/>
                </a:lnTo>
                <a:close/>
              </a:path>
              <a:path w="32384" h="49530">
                <a:moveTo>
                  <a:pt x="15596" y="40914"/>
                </a:moveTo>
                <a:lnTo>
                  <a:pt x="13010" y="42737"/>
                </a:lnTo>
                <a:lnTo>
                  <a:pt x="14897" y="41747"/>
                </a:lnTo>
                <a:lnTo>
                  <a:pt x="15596" y="40914"/>
                </a:lnTo>
                <a:close/>
              </a:path>
              <a:path w="32384" h="49530">
                <a:moveTo>
                  <a:pt x="15724" y="40762"/>
                </a:moveTo>
                <a:lnTo>
                  <a:pt x="15596" y="40914"/>
                </a:lnTo>
                <a:lnTo>
                  <a:pt x="15724" y="40762"/>
                </a:lnTo>
                <a:close/>
              </a:path>
              <a:path w="32384" h="49530">
                <a:moveTo>
                  <a:pt x="17936" y="32075"/>
                </a:moveTo>
                <a:lnTo>
                  <a:pt x="9541" y="32075"/>
                </a:lnTo>
                <a:lnTo>
                  <a:pt x="12882" y="32654"/>
                </a:lnTo>
                <a:lnTo>
                  <a:pt x="16291" y="37490"/>
                </a:lnTo>
                <a:lnTo>
                  <a:pt x="15724" y="40762"/>
                </a:lnTo>
                <a:lnTo>
                  <a:pt x="20586" y="34973"/>
                </a:lnTo>
                <a:lnTo>
                  <a:pt x="22288" y="32645"/>
                </a:lnTo>
                <a:lnTo>
                  <a:pt x="18811" y="32645"/>
                </a:lnTo>
                <a:lnTo>
                  <a:pt x="17936" y="32075"/>
                </a:lnTo>
                <a:close/>
              </a:path>
              <a:path w="32384" h="49530">
                <a:moveTo>
                  <a:pt x="5081" y="36605"/>
                </a:moveTo>
                <a:close/>
              </a:path>
              <a:path w="32384" h="49530">
                <a:moveTo>
                  <a:pt x="5184" y="36264"/>
                </a:moveTo>
                <a:lnTo>
                  <a:pt x="5030" y="36605"/>
                </a:lnTo>
                <a:lnTo>
                  <a:pt x="5184" y="36264"/>
                </a:lnTo>
                <a:close/>
              </a:path>
              <a:path w="32384" h="49530">
                <a:moveTo>
                  <a:pt x="13836" y="21369"/>
                </a:moveTo>
                <a:lnTo>
                  <a:pt x="11803" y="24485"/>
                </a:lnTo>
                <a:lnTo>
                  <a:pt x="9871" y="27495"/>
                </a:lnTo>
                <a:lnTo>
                  <a:pt x="6849" y="32654"/>
                </a:lnTo>
                <a:lnTo>
                  <a:pt x="5720" y="34495"/>
                </a:lnTo>
                <a:lnTo>
                  <a:pt x="5184" y="36264"/>
                </a:lnTo>
                <a:lnTo>
                  <a:pt x="5720" y="35079"/>
                </a:lnTo>
                <a:lnTo>
                  <a:pt x="6341" y="34329"/>
                </a:lnTo>
                <a:lnTo>
                  <a:pt x="9541" y="32075"/>
                </a:lnTo>
                <a:lnTo>
                  <a:pt x="17936" y="32075"/>
                </a:lnTo>
                <a:lnTo>
                  <a:pt x="12682" y="28649"/>
                </a:lnTo>
                <a:lnTo>
                  <a:pt x="11804" y="24485"/>
                </a:lnTo>
                <a:lnTo>
                  <a:pt x="13836" y="21369"/>
                </a:lnTo>
                <a:close/>
              </a:path>
              <a:path w="32384" h="49530">
                <a:moveTo>
                  <a:pt x="20340" y="17416"/>
                </a:moveTo>
                <a:lnTo>
                  <a:pt x="16142" y="18121"/>
                </a:lnTo>
                <a:lnTo>
                  <a:pt x="13831" y="21375"/>
                </a:lnTo>
                <a:lnTo>
                  <a:pt x="11804" y="24485"/>
                </a:lnTo>
                <a:lnTo>
                  <a:pt x="12682" y="28649"/>
                </a:lnTo>
                <a:lnTo>
                  <a:pt x="18811" y="32645"/>
                </a:lnTo>
                <a:lnTo>
                  <a:pt x="22845" y="31882"/>
                </a:lnTo>
                <a:lnTo>
                  <a:pt x="24952" y="28924"/>
                </a:lnTo>
                <a:lnTo>
                  <a:pt x="27031" y="25563"/>
                </a:lnTo>
                <a:lnTo>
                  <a:pt x="26386" y="21725"/>
                </a:lnTo>
                <a:lnTo>
                  <a:pt x="20340" y="17416"/>
                </a:lnTo>
                <a:close/>
              </a:path>
              <a:path w="32384" h="49530">
                <a:moveTo>
                  <a:pt x="22845" y="31882"/>
                </a:moveTo>
                <a:lnTo>
                  <a:pt x="18811" y="32645"/>
                </a:lnTo>
                <a:lnTo>
                  <a:pt x="22288" y="32645"/>
                </a:lnTo>
                <a:lnTo>
                  <a:pt x="22845" y="31882"/>
                </a:lnTo>
                <a:close/>
              </a:path>
              <a:path w="32384" h="49530">
                <a:moveTo>
                  <a:pt x="27031" y="25563"/>
                </a:moveTo>
                <a:lnTo>
                  <a:pt x="24952" y="28924"/>
                </a:lnTo>
                <a:lnTo>
                  <a:pt x="27091" y="25923"/>
                </a:lnTo>
                <a:lnTo>
                  <a:pt x="27031" y="25563"/>
                </a:lnTo>
                <a:close/>
              </a:path>
              <a:path w="32384" h="49530">
                <a:moveTo>
                  <a:pt x="30874" y="17416"/>
                </a:moveTo>
                <a:lnTo>
                  <a:pt x="20340" y="17416"/>
                </a:lnTo>
                <a:lnTo>
                  <a:pt x="26386" y="21725"/>
                </a:lnTo>
                <a:lnTo>
                  <a:pt x="27031" y="25563"/>
                </a:lnTo>
                <a:lnTo>
                  <a:pt x="28378" y="23386"/>
                </a:lnTo>
                <a:lnTo>
                  <a:pt x="30874" y="17416"/>
                </a:lnTo>
                <a:close/>
              </a:path>
              <a:path w="32384" h="49530">
                <a:moveTo>
                  <a:pt x="27517" y="0"/>
                </a:moveTo>
                <a:lnTo>
                  <a:pt x="22781" y="1431"/>
                </a:lnTo>
                <a:lnTo>
                  <a:pt x="21343" y="3117"/>
                </a:lnTo>
                <a:lnTo>
                  <a:pt x="20275" y="11023"/>
                </a:lnTo>
                <a:lnTo>
                  <a:pt x="17006" y="16504"/>
                </a:lnTo>
                <a:lnTo>
                  <a:pt x="13836" y="21369"/>
                </a:lnTo>
                <a:lnTo>
                  <a:pt x="16142" y="18121"/>
                </a:lnTo>
                <a:lnTo>
                  <a:pt x="20340" y="17416"/>
                </a:lnTo>
                <a:lnTo>
                  <a:pt x="30874" y="17416"/>
                </a:lnTo>
                <a:lnTo>
                  <a:pt x="30936" y="17268"/>
                </a:lnTo>
                <a:lnTo>
                  <a:pt x="32079" y="10838"/>
                </a:lnTo>
                <a:lnTo>
                  <a:pt x="31278" y="4338"/>
                </a:lnTo>
                <a:lnTo>
                  <a:pt x="30441" y="1567"/>
                </a:lnTo>
                <a:lnTo>
                  <a:pt x="2751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4" name="object 14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798356" y="1811173"/>
            <a:ext cx="222494" cy="208279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140059" y="1780955"/>
            <a:ext cx="271106" cy="27890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9216" y="673100"/>
            <a:ext cx="922655" cy="33083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solidFill>
                  <a:srgbClr val="000044"/>
                </a:solidFill>
              </a:rPr>
              <a:t>E</a:t>
            </a:r>
            <a:r>
              <a:rPr dirty="0" sz="2000" spc="-40">
                <a:solidFill>
                  <a:srgbClr val="000044"/>
                </a:solidFill>
              </a:rPr>
              <a:t>x</a:t>
            </a:r>
            <a:r>
              <a:rPr dirty="0" sz="2000">
                <a:solidFill>
                  <a:srgbClr val="000044"/>
                </a:solidFill>
              </a:rPr>
              <a:t>ample</a:t>
            </a:r>
            <a:endParaRPr sz="2000"/>
          </a:p>
        </p:txBody>
      </p:sp>
      <p:grpSp>
        <p:nvGrpSpPr>
          <p:cNvPr id="3" name="object 3"/>
          <p:cNvGrpSpPr/>
          <p:nvPr/>
        </p:nvGrpSpPr>
        <p:grpSpPr>
          <a:xfrm>
            <a:off x="2265255" y="2811721"/>
            <a:ext cx="3949700" cy="3223895"/>
            <a:chOff x="2265255" y="2811721"/>
            <a:chExt cx="3949700" cy="322389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95266" y="3192181"/>
              <a:ext cx="140473" cy="14732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65255" y="2837398"/>
              <a:ext cx="3949188" cy="319761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24405" y="4473210"/>
              <a:ext cx="885612" cy="6477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312626" y="4630195"/>
              <a:ext cx="114540" cy="24891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372274" y="2811721"/>
              <a:ext cx="476494" cy="201295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607139" y="2828403"/>
              <a:ext cx="234388" cy="171450"/>
            </a:xfrm>
            <a:prstGeom prst="rect">
              <a:avLst/>
            </a:prstGeom>
          </p:spPr>
        </p:pic>
      </p:grpSp>
      <p:pic>
        <p:nvPicPr>
          <p:cNvPr id="10" name="object 1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208452" y="102769"/>
            <a:ext cx="543603" cy="286519"/>
          </a:xfrm>
          <a:prstGeom prst="rect">
            <a:avLst/>
          </a:prstGeom>
        </p:spPr>
      </p:pic>
      <p:sp>
        <p:nvSpPr>
          <p:cNvPr id="11" name="object 11"/>
          <p:cNvSpPr/>
          <p:nvPr/>
        </p:nvSpPr>
        <p:spPr>
          <a:xfrm>
            <a:off x="2917968" y="273163"/>
            <a:ext cx="31115" cy="15875"/>
          </a:xfrm>
          <a:custGeom>
            <a:avLst/>
            <a:gdLst/>
            <a:ahLst/>
            <a:cxnLst/>
            <a:rect l="l" t="t" r="r" b="b"/>
            <a:pathLst>
              <a:path w="31114" h="15875">
                <a:moveTo>
                  <a:pt x="6138" y="1854"/>
                </a:moveTo>
                <a:lnTo>
                  <a:pt x="2730" y="3699"/>
                </a:lnTo>
                <a:lnTo>
                  <a:pt x="0" y="8216"/>
                </a:lnTo>
                <a:lnTo>
                  <a:pt x="1944" y="13892"/>
                </a:lnTo>
                <a:lnTo>
                  <a:pt x="2033" y="14057"/>
                </a:lnTo>
                <a:lnTo>
                  <a:pt x="3469" y="15161"/>
                </a:lnTo>
                <a:lnTo>
                  <a:pt x="7560" y="15452"/>
                </a:lnTo>
                <a:lnTo>
                  <a:pt x="8752" y="15126"/>
                </a:lnTo>
                <a:lnTo>
                  <a:pt x="5309" y="13906"/>
                </a:lnTo>
                <a:lnTo>
                  <a:pt x="1882" y="7608"/>
                </a:lnTo>
                <a:lnTo>
                  <a:pt x="3091" y="3512"/>
                </a:lnTo>
                <a:lnTo>
                  <a:pt x="6138" y="1854"/>
                </a:lnTo>
                <a:close/>
              </a:path>
              <a:path w="31114" h="15875">
                <a:moveTo>
                  <a:pt x="9960" y="14797"/>
                </a:moveTo>
                <a:lnTo>
                  <a:pt x="8752" y="15126"/>
                </a:lnTo>
                <a:lnTo>
                  <a:pt x="8971" y="15204"/>
                </a:lnTo>
                <a:lnTo>
                  <a:pt x="9960" y="14797"/>
                </a:lnTo>
                <a:close/>
              </a:path>
              <a:path w="31114" h="15875">
                <a:moveTo>
                  <a:pt x="9689" y="315"/>
                </a:moveTo>
                <a:lnTo>
                  <a:pt x="6547" y="1633"/>
                </a:lnTo>
                <a:lnTo>
                  <a:pt x="3091" y="3512"/>
                </a:lnTo>
                <a:lnTo>
                  <a:pt x="1882" y="7608"/>
                </a:lnTo>
                <a:lnTo>
                  <a:pt x="5309" y="13906"/>
                </a:lnTo>
                <a:lnTo>
                  <a:pt x="8752" y="15126"/>
                </a:lnTo>
                <a:lnTo>
                  <a:pt x="9985" y="14786"/>
                </a:lnTo>
                <a:lnTo>
                  <a:pt x="11755" y="14057"/>
                </a:lnTo>
                <a:lnTo>
                  <a:pt x="15610" y="12459"/>
                </a:lnTo>
                <a:lnTo>
                  <a:pt x="17244" y="8514"/>
                </a:lnTo>
                <a:lnTo>
                  <a:pt x="14390" y="1633"/>
                </a:lnTo>
                <a:lnTo>
                  <a:pt x="11288" y="349"/>
                </a:lnTo>
                <a:lnTo>
                  <a:pt x="9689" y="315"/>
                </a:lnTo>
                <a:close/>
              </a:path>
              <a:path w="31114" h="15875">
                <a:moveTo>
                  <a:pt x="12353" y="13892"/>
                </a:moveTo>
                <a:lnTo>
                  <a:pt x="12122" y="13906"/>
                </a:lnTo>
                <a:lnTo>
                  <a:pt x="11761" y="14055"/>
                </a:lnTo>
                <a:lnTo>
                  <a:pt x="12353" y="13892"/>
                </a:lnTo>
                <a:close/>
              </a:path>
              <a:path w="31114" h="15875">
                <a:moveTo>
                  <a:pt x="11288" y="349"/>
                </a:moveTo>
                <a:lnTo>
                  <a:pt x="14390" y="1633"/>
                </a:lnTo>
                <a:lnTo>
                  <a:pt x="17244" y="8514"/>
                </a:lnTo>
                <a:lnTo>
                  <a:pt x="15610" y="12459"/>
                </a:lnTo>
                <a:lnTo>
                  <a:pt x="12012" y="13951"/>
                </a:lnTo>
                <a:lnTo>
                  <a:pt x="12156" y="13892"/>
                </a:lnTo>
                <a:lnTo>
                  <a:pt x="12353" y="13892"/>
                </a:lnTo>
                <a:lnTo>
                  <a:pt x="12849" y="13755"/>
                </a:lnTo>
                <a:lnTo>
                  <a:pt x="13762" y="13575"/>
                </a:lnTo>
                <a:lnTo>
                  <a:pt x="19060" y="12834"/>
                </a:lnTo>
                <a:lnTo>
                  <a:pt x="28855" y="11931"/>
                </a:lnTo>
                <a:lnTo>
                  <a:pt x="30957" y="9411"/>
                </a:lnTo>
                <a:lnTo>
                  <a:pt x="12200" y="368"/>
                </a:lnTo>
                <a:lnTo>
                  <a:pt x="11288" y="349"/>
                </a:lnTo>
                <a:close/>
              </a:path>
              <a:path w="31114" h="15875">
                <a:moveTo>
                  <a:pt x="8992" y="300"/>
                </a:moveTo>
                <a:lnTo>
                  <a:pt x="6138" y="1854"/>
                </a:lnTo>
                <a:lnTo>
                  <a:pt x="6579" y="1615"/>
                </a:lnTo>
                <a:lnTo>
                  <a:pt x="9689" y="315"/>
                </a:lnTo>
                <a:lnTo>
                  <a:pt x="8992" y="300"/>
                </a:lnTo>
                <a:close/>
              </a:path>
              <a:path w="31114" h="15875">
                <a:moveTo>
                  <a:pt x="10444" y="0"/>
                </a:moveTo>
                <a:lnTo>
                  <a:pt x="9689" y="315"/>
                </a:lnTo>
                <a:lnTo>
                  <a:pt x="11288" y="349"/>
                </a:lnTo>
                <a:lnTo>
                  <a:pt x="1044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2" name="object 1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173351" y="92614"/>
            <a:ext cx="287013" cy="191756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941563" y="795877"/>
            <a:ext cx="990100" cy="482600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3027691" y="860624"/>
            <a:ext cx="1027392" cy="210308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4216364" y="800348"/>
            <a:ext cx="758430" cy="443229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2382221" y="1345581"/>
            <a:ext cx="358778" cy="716998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2305402" y="2148259"/>
            <a:ext cx="677531" cy="48387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9216" y="673100"/>
            <a:ext cx="922655" cy="33083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solidFill>
                  <a:srgbClr val="000044"/>
                </a:solidFill>
              </a:rPr>
              <a:t>E</a:t>
            </a:r>
            <a:r>
              <a:rPr dirty="0" sz="2000" spc="-40">
                <a:solidFill>
                  <a:srgbClr val="000044"/>
                </a:solidFill>
              </a:rPr>
              <a:t>x</a:t>
            </a:r>
            <a:r>
              <a:rPr dirty="0" sz="2000">
                <a:solidFill>
                  <a:srgbClr val="000044"/>
                </a:solidFill>
              </a:rPr>
              <a:t>ample</a:t>
            </a:r>
            <a:endParaRPr sz="2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3851" y="890397"/>
            <a:ext cx="4152900" cy="33083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10">
                <a:solidFill>
                  <a:srgbClr val="000044"/>
                </a:solidFill>
              </a:rPr>
              <a:t>Regular</a:t>
            </a:r>
            <a:r>
              <a:rPr dirty="0" sz="2000" spc="-25">
                <a:solidFill>
                  <a:srgbClr val="000044"/>
                </a:solidFill>
              </a:rPr>
              <a:t> </a:t>
            </a:r>
            <a:r>
              <a:rPr dirty="0" sz="2000" spc="-5">
                <a:solidFill>
                  <a:srgbClr val="000044"/>
                </a:solidFill>
              </a:rPr>
              <a:t>Languages</a:t>
            </a:r>
            <a:r>
              <a:rPr dirty="0" sz="2000" spc="5">
                <a:solidFill>
                  <a:srgbClr val="000044"/>
                </a:solidFill>
              </a:rPr>
              <a:t> </a:t>
            </a:r>
            <a:r>
              <a:rPr dirty="0" sz="2000" spc="-5">
                <a:solidFill>
                  <a:srgbClr val="000044"/>
                </a:solidFill>
              </a:rPr>
              <a:t>Closed </a:t>
            </a:r>
            <a:r>
              <a:rPr dirty="0" sz="2000">
                <a:solidFill>
                  <a:srgbClr val="000044"/>
                </a:solidFill>
              </a:rPr>
              <a:t>Under</a:t>
            </a:r>
            <a:r>
              <a:rPr dirty="0" sz="2000" spc="-10">
                <a:solidFill>
                  <a:srgbClr val="000044"/>
                </a:solidFill>
              </a:rPr>
              <a:t> </a:t>
            </a:r>
            <a:r>
              <a:rPr dirty="0" sz="2000">
                <a:solidFill>
                  <a:srgbClr val="000044"/>
                </a:solidFill>
              </a:rPr>
              <a:t>Union</a:t>
            </a:r>
            <a:endParaRPr sz="2000"/>
          </a:p>
        </p:txBody>
      </p:sp>
      <p:sp>
        <p:nvSpPr>
          <p:cNvPr id="3" name="object 3"/>
          <p:cNvSpPr txBox="1"/>
          <p:nvPr/>
        </p:nvSpPr>
        <p:spPr>
          <a:xfrm>
            <a:off x="534009" y="1739900"/>
            <a:ext cx="4829175" cy="30454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762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Calibri"/>
                <a:cs typeface="Calibri"/>
              </a:rPr>
              <a:t>How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to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prove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this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from</a:t>
            </a:r>
            <a:r>
              <a:rPr dirty="0" sz="1800">
                <a:latin typeface="Calibri"/>
                <a:cs typeface="Calibri"/>
              </a:rPr>
              <a:t> the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perspective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of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40">
                <a:latin typeface="Calibri"/>
                <a:cs typeface="Calibri"/>
              </a:rPr>
              <a:t>NFA?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50">
              <a:latin typeface="Calibri"/>
              <a:cs typeface="Calibri"/>
            </a:endParaRPr>
          </a:p>
          <a:p>
            <a:pPr marL="76200">
              <a:lnSpc>
                <a:spcPct val="100000"/>
              </a:lnSpc>
            </a:pPr>
            <a:r>
              <a:rPr dirty="0" sz="1800" spc="-10" b="1">
                <a:latin typeface="Calibri"/>
                <a:cs typeface="Calibri"/>
              </a:rPr>
              <a:t>Proof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>
              <a:latin typeface="Calibri"/>
              <a:cs typeface="Calibri"/>
            </a:endParaRPr>
          </a:p>
          <a:p>
            <a:pPr marL="76200">
              <a:lnSpc>
                <a:spcPct val="100000"/>
              </a:lnSpc>
            </a:pPr>
            <a:r>
              <a:rPr dirty="0" sz="1800" spc="-5">
                <a:latin typeface="Calibri"/>
                <a:cs typeface="Calibri"/>
              </a:rPr>
              <a:t>Consider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-10">
                <a:latin typeface="Calibri"/>
                <a:cs typeface="Calibri"/>
              </a:rPr>
              <a:t> following</a:t>
            </a:r>
            <a:r>
              <a:rPr dirty="0" sz="1800" spc="25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NFAs</a:t>
            </a:r>
            <a:r>
              <a:rPr dirty="0" sz="1800" spc="-20">
                <a:latin typeface="Times New Roman"/>
                <a:cs typeface="Times New Roman"/>
              </a:rPr>
              <a:t>: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76200">
              <a:lnSpc>
                <a:spcPct val="100000"/>
              </a:lnSpc>
              <a:spcBef>
                <a:spcPts val="5"/>
              </a:spcBef>
            </a:pPr>
            <a:r>
              <a:rPr dirty="0" sz="1800" spc="-35">
                <a:latin typeface="Calibri"/>
                <a:cs typeface="Calibri"/>
              </a:rPr>
              <a:t>NFA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M</a:t>
            </a:r>
            <a:r>
              <a:rPr dirty="0" baseline="-20833" sz="1800" spc="-7">
                <a:latin typeface="Times New Roman"/>
                <a:cs typeface="Times New Roman"/>
              </a:rPr>
              <a:t>1</a:t>
            </a:r>
            <a:r>
              <a:rPr dirty="0" baseline="-20833" sz="1800" spc="172">
                <a:latin typeface="Times New Roman"/>
                <a:cs typeface="Times New Roman"/>
              </a:rPr>
              <a:t> </a:t>
            </a:r>
            <a:r>
              <a:rPr dirty="0" sz="1800">
                <a:latin typeface="Calibri"/>
                <a:cs typeface="Calibri"/>
              </a:rPr>
              <a:t>=</a:t>
            </a:r>
            <a:r>
              <a:rPr dirty="0" sz="1800" spc="-5">
                <a:latin typeface="Calibri"/>
                <a:cs typeface="Calibri"/>
              </a:rPr>
              <a:t> (</a:t>
            </a:r>
            <a:r>
              <a:rPr dirty="0" sz="1800" spc="-5" i="1">
                <a:latin typeface="Times New Roman"/>
                <a:cs typeface="Times New Roman"/>
              </a:rPr>
              <a:t>Q</a:t>
            </a:r>
            <a:r>
              <a:rPr dirty="0" baseline="-20833" sz="1800" spc="-7" i="1">
                <a:latin typeface="Times New Roman"/>
                <a:cs typeface="Times New Roman"/>
              </a:rPr>
              <a:t>1</a:t>
            </a:r>
            <a:r>
              <a:rPr dirty="0" sz="1800" spc="-5" i="1">
                <a:latin typeface="Times New Roman"/>
                <a:cs typeface="Times New Roman"/>
              </a:rPr>
              <a:t>,</a:t>
            </a:r>
            <a:r>
              <a:rPr dirty="0" sz="1800" spc="5" i="1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Σ</a:t>
            </a:r>
            <a:r>
              <a:rPr dirty="0" sz="1800" spc="-5" i="1">
                <a:latin typeface="Times New Roman"/>
                <a:cs typeface="Times New Roman"/>
              </a:rPr>
              <a:t>,</a:t>
            </a:r>
            <a:r>
              <a:rPr dirty="0" sz="1800" spc="5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δ</a:t>
            </a:r>
            <a:r>
              <a:rPr dirty="0" baseline="-20833" sz="1800" i="1">
                <a:latin typeface="Times New Roman"/>
                <a:cs typeface="Times New Roman"/>
              </a:rPr>
              <a:t>1</a:t>
            </a:r>
            <a:r>
              <a:rPr dirty="0" sz="1800" i="1">
                <a:latin typeface="Times New Roman"/>
                <a:cs typeface="Times New Roman"/>
              </a:rPr>
              <a:t>,</a:t>
            </a:r>
            <a:r>
              <a:rPr dirty="0" sz="1800" spc="-5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q</a:t>
            </a:r>
            <a:r>
              <a:rPr dirty="0" baseline="-20833" sz="1800" i="1">
                <a:latin typeface="Times New Roman"/>
                <a:cs typeface="Times New Roman"/>
              </a:rPr>
              <a:t>1</a:t>
            </a:r>
            <a:r>
              <a:rPr dirty="0" sz="1800" i="1">
                <a:latin typeface="Times New Roman"/>
                <a:cs typeface="Times New Roman"/>
              </a:rPr>
              <a:t>,</a:t>
            </a:r>
            <a:r>
              <a:rPr dirty="0" sz="1800" spc="-5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F</a:t>
            </a:r>
            <a:r>
              <a:rPr dirty="0" baseline="-20833" sz="1800" i="1">
                <a:latin typeface="Times New Roman"/>
                <a:cs typeface="Times New Roman"/>
              </a:rPr>
              <a:t>1</a:t>
            </a:r>
            <a:r>
              <a:rPr dirty="0" sz="1800">
                <a:latin typeface="Calibri"/>
                <a:cs typeface="Calibri"/>
              </a:rPr>
              <a:t>)</a:t>
            </a:r>
            <a:r>
              <a:rPr dirty="0" sz="1800" spc="40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recognizes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A</a:t>
            </a:r>
            <a:r>
              <a:rPr dirty="0" baseline="-20833" sz="1800" spc="-7">
                <a:latin typeface="Times New Roman"/>
                <a:cs typeface="Times New Roman"/>
              </a:rPr>
              <a:t>1</a:t>
            </a:r>
            <a:r>
              <a:rPr dirty="0" baseline="-20833" sz="1800" spc="202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=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L(M</a:t>
            </a:r>
            <a:r>
              <a:rPr dirty="0" baseline="-20833" sz="1800">
                <a:latin typeface="Times New Roman"/>
                <a:cs typeface="Times New Roman"/>
              </a:rPr>
              <a:t>1</a:t>
            </a:r>
            <a:r>
              <a:rPr dirty="0" sz="1800">
                <a:latin typeface="Times New Roman"/>
                <a:cs typeface="Times New Roman"/>
              </a:rPr>
              <a:t>)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76200">
              <a:lnSpc>
                <a:spcPct val="100000"/>
              </a:lnSpc>
              <a:spcBef>
                <a:spcPts val="5"/>
              </a:spcBef>
            </a:pPr>
            <a:r>
              <a:rPr dirty="0" sz="1800" spc="-35">
                <a:latin typeface="Calibri"/>
                <a:cs typeface="Calibri"/>
              </a:rPr>
              <a:t>NFA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M</a:t>
            </a:r>
            <a:r>
              <a:rPr dirty="0" baseline="-20833" sz="1800" spc="-7">
                <a:latin typeface="Times New Roman"/>
                <a:cs typeface="Times New Roman"/>
              </a:rPr>
              <a:t>2</a:t>
            </a:r>
            <a:r>
              <a:rPr dirty="0" baseline="-20833" sz="1800" spc="172">
                <a:latin typeface="Times New Roman"/>
                <a:cs typeface="Times New Roman"/>
              </a:rPr>
              <a:t> </a:t>
            </a:r>
            <a:r>
              <a:rPr dirty="0" sz="1800">
                <a:latin typeface="Calibri"/>
                <a:cs typeface="Calibri"/>
              </a:rPr>
              <a:t>=</a:t>
            </a:r>
            <a:r>
              <a:rPr dirty="0" sz="1800" spc="-5">
                <a:latin typeface="Calibri"/>
                <a:cs typeface="Calibri"/>
              </a:rPr>
              <a:t> (</a:t>
            </a:r>
            <a:r>
              <a:rPr dirty="0" sz="1800" spc="-5" i="1">
                <a:latin typeface="Times New Roman"/>
                <a:cs typeface="Times New Roman"/>
              </a:rPr>
              <a:t>Q</a:t>
            </a:r>
            <a:r>
              <a:rPr dirty="0" baseline="-20833" sz="1800" spc="-7" i="1">
                <a:latin typeface="Times New Roman"/>
                <a:cs typeface="Times New Roman"/>
              </a:rPr>
              <a:t>2</a:t>
            </a:r>
            <a:r>
              <a:rPr dirty="0" sz="1800" spc="-5" i="1">
                <a:latin typeface="Times New Roman"/>
                <a:cs typeface="Times New Roman"/>
              </a:rPr>
              <a:t>,</a:t>
            </a:r>
            <a:r>
              <a:rPr dirty="0" sz="1800" spc="5" i="1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Σ</a:t>
            </a:r>
            <a:r>
              <a:rPr dirty="0" sz="1800" spc="-5" i="1">
                <a:latin typeface="Times New Roman"/>
                <a:cs typeface="Times New Roman"/>
              </a:rPr>
              <a:t>,</a:t>
            </a:r>
            <a:r>
              <a:rPr dirty="0" sz="1800" spc="5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δ</a:t>
            </a:r>
            <a:r>
              <a:rPr dirty="0" baseline="-20833" sz="1800" i="1">
                <a:latin typeface="Times New Roman"/>
                <a:cs typeface="Times New Roman"/>
              </a:rPr>
              <a:t>2</a:t>
            </a:r>
            <a:r>
              <a:rPr dirty="0" sz="1800" i="1">
                <a:latin typeface="Times New Roman"/>
                <a:cs typeface="Times New Roman"/>
              </a:rPr>
              <a:t>,</a:t>
            </a:r>
            <a:r>
              <a:rPr dirty="0" sz="1800" spc="-10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q</a:t>
            </a:r>
            <a:r>
              <a:rPr dirty="0" baseline="-20833" sz="1800" i="1">
                <a:latin typeface="Times New Roman"/>
                <a:cs typeface="Times New Roman"/>
              </a:rPr>
              <a:t>2</a:t>
            </a:r>
            <a:r>
              <a:rPr dirty="0" sz="1800" i="1">
                <a:latin typeface="Times New Roman"/>
                <a:cs typeface="Times New Roman"/>
              </a:rPr>
              <a:t>,</a:t>
            </a:r>
            <a:r>
              <a:rPr dirty="0" sz="1800" spc="-5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F</a:t>
            </a:r>
            <a:r>
              <a:rPr dirty="0" baseline="-20833" sz="1800" i="1">
                <a:latin typeface="Times New Roman"/>
                <a:cs typeface="Times New Roman"/>
              </a:rPr>
              <a:t>2</a:t>
            </a:r>
            <a:r>
              <a:rPr dirty="0" sz="1800">
                <a:latin typeface="Calibri"/>
                <a:cs typeface="Calibri"/>
              </a:rPr>
              <a:t>)</a:t>
            </a:r>
            <a:r>
              <a:rPr dirty="0" sz="1800" spc="33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recognizes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A</a:t>
            </a:r>
            <a:r>
              <a:rPr dirty="0" baseline="-20833" sz="1800" spc="-7">
                <a:latin typeface="Times New Roman"/>
                <a:cs typeface="Times New Roman"/>
              </a:rPr>
              <a:t>2</a:t>
            </a:r>
            <a:r>
              <a:rPr dirty="0" baseline="-20833" sz="1800" spc="2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=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L(M</a:t>
            </a:r>
            <a:r>
              <a:rPr dirty="0" baseline="-20833" sz="1800">
                <a:latin typeface="Times New Roman"/>
                <a:cs typeface="Times New Roman"/>
              </a:rPr>
              <a:t>2</a:t>
            </a:r>
            <a:r>
              <a:rPr dirty="0" sz="1800">
                <a:latin typeface="Times New Roman"/>
                <a:cs typeface="Times New Roman"/>
              </a:rPr>
              <a:t>)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76200">
              <a:lnSpc>
                <a:spcPct val="100000"/>
              </a:lnSpc>
            </a:pPr>
            <a:r>
              <a:rPr dirty="0" sz="1800" spc="-35">
                <a:latin typeface="Calibri"/>
                <a:cs typeface="Calibri"/>
              </a:rPr>
              <a:t>We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will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construct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35">
                <a:latin typeface="Calibri"/>
                <a:cs typeface="Calibri"/>
              </a:rPr>
              <a:t>NFA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M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>
                <a:latin typeface="Calibri"/>
                <a:cs typeface="Calibri"/>
              </a:rPr>
              <a:t>=</a:t>
            </a:r>
            <a:r>
              <a:rPr dirty="0" sz="1800" spc="-5">
                <a:latin typeface="Calibri"/>
                <a:cs typeface="Calibri"/>
              </a:rPr>
              <a:t> (</a:t>
            </a:r>
            <a:r>
              <a:rPr dirty="0" sz="1800" spc="-5" i="1">
                <a:latin typeface="Times New Roman"/>
                <a:cs typeface="Times New Roman"/>
              </a:rPr>
              <a:t>Q,</a:t>
            </a:r>
            <a:r>
              <a:rPr dirty="0" sz="1800" spc="5" i="1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Σ</a:t>
            </a:r>
            <a:r>
              <a:rPr dirty="0" sz="1800" spc="-5" i="1">
                <a:latin typeface="Times New Roman"/>
                <a:cs typeface="Times New Roman"/>
              </a:rPr>
              <a:t>,</a:t>
            </a:r>
            <a:r>
              <a:rPr dirty="0" sz="1800" spc="5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δ,</a:t>
            </a:r>
            <a:r>
              <a:rPr dirty="0" sz="1800" spc="-20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q,</a:t>
            </a:r>
            <a:r>
              <a:rPr dirty="0" sz="1800" spc="-5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F</a:t>
            </a:r>
            <a:r>
              <a:rPr dirty="0" sz="1800">
                <a:latin typeface="Calibri"/>
                <a:cs typeface="Calibri"/>
              </a:rPr>
              <a:t>)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1343" y="1471839"/>
            <a:ext cx="717392" cy="30856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96338" y="1412687"/>
            <a:ext cx="2035329" cy="34301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200176" y="2029433"/>
            <a:ext cx="1845069" cy="5346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2024-12-02T05:56:12Z</dcterms:created>
  <dcterms:modified xsi:type="dcterms:W3CDTF">2024-12-02T05:56:12Z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2024-12-02T00:00:00Z</vt:filetime>
  </property>
  <property fmtid="{D5CDD505-2E9C-101B-9397-08002B2CF9AE}" pid="3" name="LastSaved">
    <vt:filetime>2024-12-02T00:00:00Z</vt:filetime>
  </property>
</Properties>
</file>