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5279898"/>
            <a:ext cx="3355848" cy="71763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49212"/>
            <a:ext cx="9143999" cy="2362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672452"/>
            <a:ext cx="9144000" cy="185547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67245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906">
            <a:solidFill>
              <a:srgbClr val="D7D7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49502" y="1226312"/>
            <a:ext cx="6444995" cy="1249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85798" y="3664763"/>
            <a:ext cx="5662295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339039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49212"/>
            <a:ext cx="9143999" cy="2362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672452"/>
            <a:ext cx="9144000" cy="185547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67245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906">
            <a:solidFill>
              <a:srgbClr val="D7D7D7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6058" y="5905500"/>
            <a:ext cx="2341626" cy="501281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2198370" y="2828544"/>
            <a:ext cx="4733290" cy="1146810"/>
          </a:xfrm>
          <a:custGeom>
            <a:avLst/>
            <a:gdLst/>
            <a:ahLst/>
            <a:cxnLst/>
            <a:rect l="l" t="t" r="r" b="b"/>
            <a:pathLst>
              <a:path w="4733290" h="1146810">
                <a:moveTo>
                  <a:pt x="4732782" y="0"/>
                </a:moveTo>
                <a:lnTo>
                  <a:pt x="0" y="0"/>
                </a:lnTo>
                <a:lnTo>
                  <a:pt x="0" y="1146809"/>
                </a:lnTo>
                <a:lnTo>
                  <a:pt x="4732782" y="1146809"/>
                </a:lnTo>
                <a:lnTo>
                  <a:pt x="4732782" y="0"/>
                </a:lnTo>
                <a:close/>
              </a:path>
            </a:pathLst>
          </a:custGeom>
          <a:solidFill>
            <a:srgbClr val="000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49212"/>
            <a:ext cx="9143999" cy="2362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672452"/>
            <a:ext cx="9144000" cy="18554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67245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906">
            <a:solidFill>
              <a:srgbClr val="D7D7D7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32292" y="5929122"/>
            <a:ext cx="356616" cy="4442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848" y="928624"/>
            <a:ext cx="6724015" cy="500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4209" y="1845310"/>
            <a:ext cx="8059420" cy="3275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3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20" Type="http://schemas.openxmlformats.org/officeDocument/2006/relationships/image" Target="../media/image53.png"/><Relationship Id="rId21" Type="http://schemas.openxmlformats.org/officeDocument/2006/relationships/image" Target="../media/image5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Relationship Id="rId15" Type="http://schemas.openxmlformats.org/officeDocument/2006/relationships/image" Target="../media/image82.png"/><Relationship Id="rId16" Type="http://schemas.openxmlformats.org/officeDocument/2006/relationships/image" Target="../media/image83.png"/><Relationship Id="rId17" Type="http://schemas.openxmlformats.org/officeDocument/2006/relationships/image" Target="../media/image84.png"/><Relationship Id="rId18" Type="http://schemas.openxmlformats.org/officeDocument/2006/relationships/image" Target="../media/image85.png"/><Relationship Id="rId19" Type="http://schemas.openxmlformats.org/officeDocument/2006/relationships/image" Target="../media/image86.png"/><Relationship Id="rId20" Type="http://schemas.openxmlformats.org/officeDocument/2006/relationships/image" Target="../media/image87.png"/><Relationship Id="rId21" Type="http://schemas.openxmlformats.org/officeDocument/2006/relationships/image" Target="../media/image88.png"/><Relationship Id="rId22" Type="http://schemas.openxmlformats.org/officeDocument/2006/relationships/image" Target="../media/image89.png"/><Relationship Id="rId23" Type="http://schemas.openxmlformats.org/officeDocument/2006/relationships/image" Target="../media/image90.png"/><Relationship Id="rId24" Type="http://schemas.openxmlformats.org/officeDocument/2006/relationships/image" Target="../media/image91.png"/><Relationship Id="rId25" Type="http://schemas.openxmlformats.org/officeDocument/2006/relationships/image" Target="../media/image92.png"/><Relationship Id="rId26" Type="http://schemas.openxmlformats.org/officeDocument/2006/relationships/image" Target="../media/image9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4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5.jpg"/><Relationship Id="rId3" Type="http://schemas.openxmlformats.org/officeDocument/2006/relationships/image" Target="../media/image96.png"/><Relationship Id="rId4" Type="http://schemas.openxmlformats.org/officeDocument/2006/relationships/image" Target="../media/image9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hunchuan.lyu@xjtlu.edu.cn" TargetMode="Externa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5.jpg"/><Relationship Id="rId3" Type="http://schemas.openxmlformats.org/officeDocument/2006/relationships/image" Target="../media/image98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5.jpg"/><Relationship Id="rId3" Type="http://schemas.openxmlformats.org/officeDocument/2006/relationships/image" Target="../media/image99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5.jpg"/><Relationship Id="rId3" Type="http://schemas.openxmlformats.org/officeDocument/2006/relationships/image" Target="../media/image100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5.jpg"/><Relationship Id="rId3" Type="http://schemas.openxmlformats.org/officeDocument/2006/relationships/image" Target="../media/image101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5.jpg"/><Relationship Id="rId3" Type="http://schemas.openxmlformats.org/officeDocument/2006/relationships/image" Target="../media/image102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5.jpg"/><Relationship Id="rId3" Type="http://schemas.openxmlformats.org/officeDocument/2006/relationships/image" Target="../media/image103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5.jpg"/><Relationship Id="rId3" Type="http://schemas.openxmlformats.org/officeDocument/2006/relationships/image" Target="../media/image104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5.jpg"/><Relationship Id="rId3" Type="http://schemas.openxmlformats.org/officeDocument/2006/relationships/image" Target="../media/image105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6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jpg"/><Relationship Id="rId3" Type="http://schemas.openxmlformats.org/officeDocument/2006/relationships/image" Target="../media/image10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08305" marR="5080" indent="-396240">
              <a:lnSpc>
                <a:spcPct val="117900"/>
              </a:lnSpc>
              <a:spcBef>
                <a:spcPts val="95"/>
              </a:spcBef>
            </a:pPr>
            <a:r>
              <a:rPr dirty="0" sz="2800">
                <a:solidFill>
                  <a:srgbClr val="000044"/>
                </a:solidFill>
              </a:rPr>
              <a:t>Lecture</a:t>
            </a:r>
            <a:r>
              <a:rPr dirty="0" sz="2800" spc="-15">
                <a:solidFill>
                  <a:srgbClr val="000044"/>
                </a:solidFill>
              </a:rPr>
              <a:t> </a:t>
            </a:r>
            <a:r>
              <a:rPr dirty="0" sz="2800">
                <a:solidFill>
                  <a:srgbClr val="000044"/>
                </a:solidFill>
              </a:rPr>
              <a:t>7</a:t>
            </a:r>
            <a:r>
              <a:rPr dirty="0" sz="2800" spc="-5">
                <a:solidFill>
                  <a:srgbClr val="000044"/>
                </a:solidFill>
              </a:rPr>
              <a:t> </a:t>
            </a:r>
            <a:r>
              <a:rPr dirty="0" sz="2800">
                <a:solidFill>
                  <a:srgbClr val="000044"/>
                </a:solidFill>
              </a:rPr>
              <a:t>–</a:t>
            </a:r>
            <a:r>
              <a:rPr dirty="0" sz="2800" spc="-5">
                <a:solidFill>
                  <a:srgbClr val="000044"/>
                </a:solidFill>
              </a:rPr>
              <a:t> </a:t>
            </a:r>
            <a:r>
              <a:rPr dirty="0" sz="2800" spc="-10">
                <a:solidFill>
                  <a:srgbClr val="000044"/>
                </a:solidFill>
              </a:rPr>
              <a:t>Context-</a:t>
            </a:r>
            <a:r>
              <a:rPr dirty="0" sz="2800">
                <a:solidFill>
                  <a:srgbClr val="000044"/>
                </a:solidFill>
              </a:rPr>
              <a:t>Free</a:t>
            </a:r>
            <a:r>
              <a:rPr dirty="0" sz="2800" spc="-20">
                <a:solidFill>
                  <a:srgbClr val="000044"/>
                </a:solidFill>
              </a:rPr>
              <a:t> </a:t>
            </a:r>
            <a:r>
              <a:rPr dirty="0" sz="2800">
                <a:solidFill>
                  <a:srgbClr val="000044"/>
                </a:solidFill>
              </a:rPr>
              <a:t>Languages</a:t>
            </a:r>
            <a:r>
              <a:rPr dirty="0" sz="2800" spc="-25">
                <a:solidFill>
                  <a:srgbClr val="000044"/>
                </a:solidFill>
              </a:rPr>
              <a:t> (2) </a:t>
            </a:r>
            <a:r>
              <a:rPr dirty="0" sz="2800">
                <a:solidFill>
                  <a:srgbClr val="000044"/>
                </a:solidFill>
              </a:rPr>
              <a:t>Dr</a:t>
            </a:r>
            <a:r>
              <a:rPr dirty="0" sz="2800" spc="-55">
                <a:solidFill>
                  <a:srgbClr val="000044"/>
                </a:solidFill>
              </a:rPr>
              <a:t> </a:t>
            </a:r>
            <a:r>
              <a:rPr dirty="0" sz="2800">
                <a:solidFill>
                  <a:srgbClr val="000044"/>
                </a:solidFill>
              </a:rPr>
              <a:t>Yushi</a:t>
            </a:r>
            <a:r>
              <a:rPr dirty="0" sz="2800" spc="-40">
                <a:solidFill>
                  <a:srgbClr val="000044"/>
                </a:solidFill>
              </a:rPr>
              <a:t> </a:t>
            </a:r>
            <a:r>
              <a:rPr dirty="0" sz="2800">
                <a:solidFill>
                  <a:srgbClr val="000044"/>
                </a:solidFill>
              </a:rPr>
              <a:t>Li</a:t>
            </a:r>
            <a:r>
              <a:rPr dirty="0" sz="2800" spc="-55">
                <a:solidFill>
                  <a:srgbClr val="000044"/>
                </a:solidFill>
              </a:rPr>
              <a:t> </a:t>
            </a:r>
            <a:r>
              <a:rPr dirty="0" sz="2800">
                <a:solidFill>
                  <a:srgbClr val="000044"/>
                </a:solidFill>
              </a:rPr>
              <a:t>and</a:t>
            </a:r>
            <a:r>
              <a:rPr dirty="0" sz="2800" spc="-50">
                <a:solidFill>
                  <a:srgbClr val="000044"/>
                </a:solidFill>
              </a:rPr>
              <a:t> </a:t>
            </a:r>
            <a:r>
              <a:rPr dirty="0" sz="2800">
                <a:solidFill>
                  <a:srgbClr val="000044"/>
                </a:solidFill>
              </a:rPr>
              <a:t>Dr</a:t>
            </a:r>
            <a:r>
              <a:rPr dirty="0" sz="2800" spc="-50">
                <a:solidFill>
                  <a:srgbClr val="000044"/>
                </a:solidFill>
              </a:rPr>
              <a:t> </a:t>
            </a:r>
            <a:r>
              <a:rPr dirty="0" sz="2800">
                <a:solidFill>
                  <a:srgbClr val="000044"/>
                </a:solidFill>
              </a:rPr>
              <a:t>Chunchuan</a:t>
            </a:r>
            <a:r>
              <a:rPr dirty="0" sz="2800" spc="-40">
                <a:solidFill>
                  <a:srgbClr val="000044"/>
                </a:solidFill>
              </a:rPr>
              <a:t> </a:t>
            </a:r>
            <a:r>
              <a:rPr dirty="0" sz="2800" spc="-25">
                <a:solidFill>
                  <a:srgbClr val="000044"/>
                </a:solidFill>
              </a:rPr>
              <a:t>Lyu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766570" marR="5080" indent="-1753870">
              <a:lnSpc>
                <a:spcPct val="100600"/>
              </a:lnSpc>
              <a:spcBef>
                <a:spcPts val="70"/>
              </a:spcBef>
            </a:pPr>
            <a:r>
              <a:rPr dirty="0" sz="4000" b="1">
                <a:latin typeface="Calibri"/>
                <a:cs typeface="Calibri"/>
              </a:rPr>
              <a:t>INT201</a:t>
            </a:r>
            <a:r>
              <a:rPr dirty="0" sz="4000" spc="-110" b="1">
                <a:latin typeface="Calibri"/>
                <a:cs typeface="Calibri"/>
              </a:rPr>
              <a:t> </a:t>
            </a:r>
            <a:r>
              <a:rPr dirty="0" sz="4000" b="1">
                <a:latin typeface="Calibri"/>
                <a:cs typeface="Calibri"/>
              </a:rPr>
              <a:t>Decision,</a:t>
            </a:r>
            <a:r>
              <a:rPr dirty="0" sz="4000" spc="-75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Computation </a:t>
            </a:r>
            <a:r>
              <a:rPr dirty="0" sz="4000" b="1">
                <a:latin typeface="Calibri"/>
                <a:cs typeface="Calibri"/>
              </a:rPr>
              <a:t>and</a:t>
            </a:r>
            <a:r>
              <a:rPr dirty="0" sz="4000" spc="-65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Language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42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Parsing</a:t>
            </a:r>
            <a:r>
              <a:rPr dirty="0" spc="-40"/>
              <a:t> </a:t>
            </a:r>
            <a:r>
              <a:rPr dirty="0"/>
              <a:t>Natural</a:t>
            </a:r>
            <a:r>
              <a:rPr dirty="0" spc="-35"/>
              <a:t> </a:t>
            </a:r>
            <a:r>
              <a:rPr dirty="0"/>
              <a:t>Language</a:t>
            </a:r>
            <a:r>
              <a:rPr dirty="0" spc="-25"/>
              <a:t> </a:t>
            </a:r>
            <a:r>
              <a:rPr dirty="0"/>
              <a:t>with</a:t>
            </a:r>
            <a:r>
              <a:rPr dirty="0" spc="-40"/>
              <a:t> </a:t>
            </a:r>
            <a:r>
              <a:rPr dirty="0" spc="-10"/>
              <a:t>Context-</a:t>
            </a:r>
            <a:r>
              <a:rPr dirty="0"/>
              <a:t>Free</a:t>
            </a:r>
            <a:r>
              <a:rPr dirty="0" spc="-25"/>
              <a:t> </a:t>
            </a:r>
            <a:r>
              <a:rPr dirty="0" spc="-10"/>
              <a:t>Grammar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2309" y="1846834"/>
            <a:ext cx="618045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Given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CFG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(V,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S)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Variables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{S,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NP,VP,Det,Nominal,Noun,PP,Preposition,Verb}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Terminals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Σ={The,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spy,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saw,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cop,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telescope}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2309" y="2670048"/>
            <a:ext cx="586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Rules: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16710" y="2670048"/>
            <a:ext cx="3157220" cy="1678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Grammar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S → NP </a:t>
            </a:r>
            <a:r>
              <a:rPr dirty="0" sz="1800" spc="-25">
                <a:latin typeface="Arial MT"/>
                <a:cs typeface="Arial MT"/>
              </a:rPr>
              <a:t>VP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800">
                <a:latin typeface="Arial MT"/>
                <a:cs typeface="Arial MT"/>
              </a:rPr>
              <a:t>NP → Det </a:t>
            </a:r>
            <a:r>
              <a:rPr dirty="0" sz="1800" spc="-10">
                <a:latin typeface="Arial MT"/>
                <a:cs typeface="Arial MT"/>
              </a:rPr>
              <a:t>Nominal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Arial MT"/>
                <a:cs typeface="Arial MT"/>
              </a:rPr>
              <a:t>Nominal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→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Noun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|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Nominal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PP </a:t>
            </a:r>
            <a:r>
              <a:rPr dirty="0" sz="1800">
                <a:latin typeface="Arial MT"/>
                <a:cs typeface="Arial MT"/>
              </a:rPr>
              <a:t>VP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→ VP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| Verb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NP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PP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→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Preposition</a:t>
            </a:r>
            <a:r>
              <a:rPr dirty="0" sz="1800" spc="-25">
                <a:latin typeface="Arial MT"/>
                <a:cs typeface="Arial MT"/>
              </a:rPr>
              <a:t> NP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02309" y="4594860"/>
            <a:ext cx="5683250" cy="1398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Is this </a:t>
            </a:r>
            <a:r>
              <a:rPr dirty="0" sz="1800" spc="-20">
                <a:latin typeface="Arial MT"/>
                <a:cs typeface="Arial MT"/>
              </a:rPr>
              <a:t>CNF</a:t>
            </a:r>
            <a:r>
              <a:rPr dirty="0" sz="1800" spc="-20">
                <a:latin typeface="Microsoft YaHei"/>
                <a:cs typeface="Microsoft YaHei"/>
              </a:rPr>
              <a:t>？</a:t>
            </a:r>
            <a:endParaRPr sz="18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dirty="0" sz="1800">
                <a:latin typeface="Arial MT"/>
                <a:cs typeface="Arial MT"/>
              </a:rPr>
              <a:t>How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generate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800">
              <a:latin typeface="Arial MT"/>
              <a:cs typeface="Arial MT"/>
            </a:endParaRPr>
          </a:p>
          <a:p>
            <a:pPr marL="233743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spy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saw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cop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telescope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975859" y="2710434"/>
            <a:ext cx="2748915" cy="1404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Lexicon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Det →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The|a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800">
                <a:latin typeface="Arial MT"/>
                <a:cs typeface="Arial MT"/>
              </a:rPr>
              <a:t>Noun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→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spy|cop|telescope</a:t>
            </a:r>
            <a:endParaRPr sz="1800">
              <a:latin typeface="Arial MT"/>
              <a:cs typeface="Arial MT"/>
            </a:endParaRPr>
          </a:p>
          <a:p>
            <a:pPr marL="12700" marR="822960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Arial MT"/>
                <a:cs typeface="Arial MT"/>
              </a:rPr>
              <a:t>Verb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→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saw </a:t>
            </a:r>
            <a:r>
              <a:rPr dirty="0" sz="1800">
                <a:latin typeface="Arial MT"/>
                <a:cs typeface="Arial MT"/>
              </a:rPr>
              <a:t>Preposition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→</a:t>
            </a:r>
            <a:r>
              <a:rPr dirty="0" sz="1800" spc="-20">
                <a:latin typeface="Arial MT"/>
                <a:cs typeface="Arial MT"/>
              </a:rPr>
              <a:t> with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6569" y="2954105"/>
            <a:ext cx="421927" cy="23244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7094" y="3048816"/>
            <a:ext cx="662804" cy="25515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87557" y="2692490"/>
            <a:ext cx="708186" cy="238751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99043" y="5493726"/>
            <a:ext cx="261828" cy="21368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14264" y="5479017"/>
            <a:ext cx="347125" cy="24002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12698" y="5482063"/>
            <a:ext cx="336420" cy="20745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60362" y="6032149"/>
            <a:ext cx="304682" cy="186852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79768" y="5462135"/>
            <a:ext cx="378567" cy="22860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38671" y="6030486"/>
            <a:ext cx="732196" cy="27419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12421" y="5522423"/>
            <a:ext cx="296950" cy="16442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46022" y="5498162"/>
            <a:ext cx="402729" cy="2033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479" y="1712200"/>
            <a:ext cx="6143989" cy="3990616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649212"/>
            <a:ext cx="9144000" cy="208915"/>
            <a:chOff x="0" y="6649212"/>
            <a:chExt cx="9144000" cy="20891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9212"/>
              <a:ext cx="9143999" cy="2362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2452"/>
              <a:ext cx="9144000" cy="18554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667245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906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2292" y="5929122"/>
            <a:ext cx="356616" cy="44424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42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Parsing</a:t>
            </a:r>
            <a:r>
              <a:rPr dirty="0" spc="-40"/>
              <a:t> </a:t>
            </a:r>
            <a:r>
              <a:rPr dirty="0"/>
              <a:t>Natural</a:t>
            </a:r>
            <a:r>
              <a:rPr dirty="0" spc="-35"/>
              <a:t> </a:t>
            </a:r>
            <a:r>
              <a:rPr dirty="0"/>
              <a:t>Language</a:t>
            </a:r>
            <a:r>
              <a:rPr dirty="0" spc="-25"/>
              <a:t> </a:t>
            </a:r>
            <a:r>
              <a:rPr dirty="0"/>
              <a:t>with</a:t>
            </a:r>
            <a:r>
              <a:rPr dirty="0" spc="-40"/>
              <a:t> </a:t>
            </a:r>
            <a:r>
              <a:rPr dirty="0" spc="-10"/>
              <a:t>Context-</a:t>
            </a:r>
            <a:r>
              <a:rPr dirty="0"/>
              <a:t>Free</a:t>
            </a:r>
            <a:r>
              <a:rPr dirty="0" spc="-25"/>
              <a:t> </a:t>
            </a:r>
            <a:r>
              <a:rPr dirty="0" spc="-10"/>
              <a:t>Grammar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688848" y="4138930"/>
            <a:ext cx="3157220" cy="1680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Rules: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800">
                <a:latin typeface="Arial MT"/>
                <a:cs typeface="Arial MT"/>
              </a:rPr>
              <a:t>S → NP </a:t>
            </a:r>
            <a:r>
              <a:rPr dirty="0" sz="1800" spc="-25">
                <a:latin typeface="Arial MT"/>
                <a:cs typeface="Arial MT"/>
              </a:rPr>
              <a:t>VP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Arial MT"/>
                <a:cs typeface="Arial MT"/>
              </a:rPr>
              <a:t>NP → Det </a:t>
            </a:r>
            <a:r>
              <a:rPr dirty="0" sz="1800" spc="-10">
                <a:latin typeface="Arial MT"/>
                <a:cs typeface="Arial MT"/>
              </a:rPr>
              <a:t>Nominal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Nominal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→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Noun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|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Nominal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PP </a:t>
            </a:r>
            <a:r>
              <a:rPr dirty="0" sz="1800">
                <a:latin typeface="Arial MT"/>
                <a:cs typeface="Arial MT"/>
              </a:rPr>
              <a:t>VP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→ VP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| Verb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NP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PP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→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Preposition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NP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62471" y="1844294"/>
            <a:ext cx="198564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Arial MT"/>
                <a:cs typeface="Arial MT"/>
              </a:rPr>
              <a:t>CNF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properties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help, </a:t>
            </a:r>
            <a:r>
              <a:rPr dirty="0" sz="1400">
                <a:latin typeface="Arial MT"/>
                <a:cs typeface="Arial MT"/>
              </a:rPr>
              <a:t>because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only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need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consider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merge</a:t>
            </a:r>
            <a:r>
              <a:rPr dirty="0" sz="1400" spc="-25">
                <a:latin typeface="Arial MT"/>
                <a:cs typeface="Arial MT"/>
              </a:rPr>
              <a:t> two </a:t>
            </a:r>
            <a:r>
              <a:rPr dirty="0" sz="1400">
                <a:latin typeface="Arial MT"/>
                <a:cs typeface="Arial MT"/>
              </a:rPr>
              <a:t>consecutive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phrases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0005" y="1938510"/>
            <a:ext cx="6143989" cy="3038122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649212"/>
            <a:ext cx="9144000" cy="208915"/>
            <a:chOff x="0" y="6649212"/>
            <a:chExt cx="9144000" cy="20891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9212"/>
              <a:ext cx="9143999" cy="2362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2452"/>
              <a:ext cx="9144000" cy="18554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667245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906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2292" y="5929122"/>
            <a:ext cx="356616" cy="44424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42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Parsing</a:t>
            </a:r>
            <a:r>
              <a:rPr dirty="0" spc="-40"/>
              <a:t> </a:t>
            </a:r>
            <a:r>
              <a:rPr dirty="0"/>
              <a:t>Natural</a:t>
            </a:r>
            <a:r>
              <a:rPr dirty="0" spc="-35"/>
              <a:t> </a:t>
            </a:r>
            <a:r>
              <a:rPr dirty="0"/>
              <a:t>Language</a:t>
            </a:r>
            <a:r>
              <a:rPr dirty="0" spc="-25"/>
              <a:t> </a:t>
            </a:r>
            <a:r>
              <a:rPr dirty="0"/>
              <a:t>with</a:t>
            </a:r>
            <a:r>
              <a:rPr dirty="0" spc="-40"/>
              <a:t> </a:t>
            </a:r>
            <a:r>
              <a:rPr dirty="0" spc="-10"/>
              <a:t>Context-</a:t>
            </a:r>
            <a:r>
              <a:rPr dirty="0"/>
              <a:t>Free</a:t>
            </a:r>
            <a:r>
              <a:rPr dirty="0" spc="-25"/>
              <a:t> </a:t>
            </a:r>
            <a:r>
              <a:rPr dirty="0" spc="-10"/>
              <a:t>Grammar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688848" y="4138930"/>
            <a:ext cx="3157220" cy="1680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Rules: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800">
                <a:latin typeface="Arial MT"/>
                <a:cs typeface="Arial MT"/>
              </a:rPr>
              <a:t>S → NP </a:t>
            </a:r>
            <a:r>
              <a:rPr dirty="0" sz="1800" spc="-25">
                <a:latin typeface="Arial MT"/>
                <a:cs typeface="Arial MT"/>
              </a:rPr>
              <a:t>VP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Arial MT"/>
                <a:cs typeface="Arial MT"/>
              </a:rPr>
              <a:t>NP → Det </a:t>
            </a:r>
            <a:r>
              <a:rPr dirty="0" sz="1800" spc="-10">
                <a:latin typeface="Arial MT"/>
                <a:cs typeface="Arial MT"/>
              </a:rPr>
              <a:t>Nominal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Nominal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→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Noun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|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Nominal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PP </a:t>
            </a:r>
            <a:r>
              <a:rPr dirty="0" sz="1800">
                <a:latin typeface="Arial MT"/>
                <a:cs typeface="Arial MT"/>
              </a:rPr>
              <a:t>VP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→ VP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PP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| Verb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NP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PP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→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Preposition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NP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62471" y="1844294"/>
            <a:ext cx="22434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different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tree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different meaning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145" y="1649843"/>
            <a:ext cx="3629744" cy="2357634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649212"/>
            <a:ext cx="9144000" cy="208915"/>
            <a:chOff x="0" y="6649212"/>
            <a:chExt cx="9144000" cy="20891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9212"/>
              <a:ext cx="9143999" cy="2362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2452"/>
              <a:ext cx="9144000" cy="18554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667245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906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2292" y="5929122"/>
            <a:ext cx="356616" cy="44424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42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Parsing</a:t>
            </a:r>
            <a:r>
              <a:rPr dirty="0" spc="-40"/>
              <a:t> </a:t>
            </a:r>
            <a:r>
              <a:rPr dirty="0"/>
              <a:t>Natural</a:t>
            </a:r>
            <a:r>
              <a:rPr dirty="0" spc="-35"/>
              <a:t> </a:t>
            </a:r>
            <a:r>
              <a:rPr dirty="0"/>
              <a:t>Language</a:t>
            </a:r>
            <a:r>
              <a:rPr dirty="0" spc="-25"/>
              <a:t> </a:t>
            </a:r>
            <a:r>
              <a:rPr dirty="0"/>
              <a:t>with</a:t>
            </a:r>
            <a:r>
              <a:rPr dirty="0" spc="-40"/>
              <a:t> </a:t>
            </a:r>
            <a:r>
              <a:rPr dirty="0" spc="-10"/>
              <a:t>Context-</a:t>
            </a:r>
            <a:r>
              <a:rPr dirty="0"/>
              <a:t>Free</a:t>
            </a:r>
            <a:r>
              <a:rPr dirty="0" spc="-25"/>
              <a:t> </a:t>
            </a:r>
            <a:r>
              <a:rPr dirty="0" spc="-10"/>
              <a:t>Grammar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688848" y="4303268"/>
            <a:ext cx="5410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Different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derivation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corresponds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different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meaning.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8848" y="5127752"/>
            <a:ext cx="77235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latin typeface="Arial MT"/>
                <a:cs typeface="Arial MT"/>
              </a:rPr>
              <a:t>Liu,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Alisa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al.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“We're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Afraid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Language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Models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Aren't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Modeling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Ambiguity.”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i="1">
                <a:latin typeface="Arial"/>
                <a:cs typeface="Arial"/>
              </a:rPr>
              <a:t>ArXiv</a:t>
            </a:r>
            <a:r>
              <a:rPr dirty="0" sz="1400" spc="-20" i="1">
                <a:latin typeface="Arial"/>
                <a:cs typeface="Arial"/>
              </a:rPr>
              <a:t> </a:t>
            </a:r>
            <a:r>
              <a:rPr dirty="0" sz="1400" spc="-10">
                <a:latin typeface="Arial MT"/>
                <a:cs typeface="Arial MT"/>
              </a:rPr>
              <a:t>abs/2304.14399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(2023):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n.</a:t>
            </a:r>
            <a:r>
              <a:rPr dirty="0" sz="1400" spc="-20">
                <a:latin typeface="Arial MT"/>
                <a:cs typeface="Arial MT"/>
              </a:rPr>
              <a:t> pag.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55770" y="1392936"/>
            <a:ext cx="4729733" cy="24178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42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Pushdown</a:t>
            </a:r>
            <a:r>
              <a:rPr dirty="0" spc="-25"/>
              <a:t> </a:t>
            </a:r>
            <a:r>
              <a:rPr dirty="0"/>
              <a:t>Automata</a:t>
            </a:r>
            <a:r>
              <a:rPr dirty="0" spc="-40"/>
              <a:t> </a:t>
            </a:r>
            <a:r>
              <a:rPr dirty="0" spc="-10"/>
              <a:t>(PDAs)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215"/>
              <a:t> </a:t>
            </a:r>
            <a:r>
              <a:rPr dirty="0"/>
              <a:t>class</a:t>
            </a:r>
            <a:r>
              <a:rPr dirty="0" spc="210"/>
              <a:t> </a:t>
            </a:r>
            <a:r>
              <a:rPr dirty="0"/>
              <a:t>of</a:t>
            </a:r>
            <a:r>
              <a:rPr dirty="0" spc="215"/>
              <a:t> </a:t>
            </a:r>
            <a:r>
              <a:rPr dirty="0"/>
              <a:t>languages</a:t>
            </a:r>
            <a:r>
              <a:rPr dirty="0" spc="225"/>
              <a:t> </a:t>
            </a:r>
            <a:r>
              <a:rPr dirty="0"/>
              <a:t>that</a:t>
            </a:r>
            <a:r>
              <a:rPr dirty="0" spc="210"/>
              <a:t> </a:t>
            </a:r>
            <a:r>
              <a:rPr dirty="0"/>
              <a:t>can</a:t>
            </a:r>
            <a:r>
              <a:rPr dirty="0" spc="220"/>
              <a:t> </a:t>
            </a:r>
            <a:r>
              <a:rPr dirty="0"/>
              <a:t>be</a:t>
            </a:r>
            <a:r>
              <a:rPr dirty="0" spc="215"/>
              <a:t> </a:t>
            </a:r>
            <a:r>
              <a:rPr dirty="0"/>
              <a:t>accepted</a:t>
            </a:r>
            <a:r>
              <a:rPr dirty="0" spc="220"/>
              <a:t> </a:t>
            </a:r>
            <a:r>
              <a:rPr dirty="0"/>
              <a:t>by</a:t>
            </a:r>
            <a:r>
              <a:rPr dirty="0" spc="215"/>
              <a:t> </a:t>
            </a:r>
            <a:r>
              <a:rPr dirty="0"/>
              <a:t>pushdown</a:t>
            </a:r>
            <a:r>
              <a:rPr dirty="0" spc="220"/>
              <a:t> </a:t>
            </a:r>
            <a:r>
              <a:rPr dirty="0"/>
              <a:t>automata</a:t>
            </a:r>
            <a:r>
              <a:rPr dirty="0" spc="215"/>
              <a:t> </a:t>
            </a:r>
            <a:r>
              <a:rPr dirty="0"/>
              <a:t>is</a:t>
            </a:r>
            <a:r>
              <a:rPr dirty="0" spc="210"/>
              <a:t> </a:t>
            </a:r>
            <a:r>
              <a:rPr dirty="0"/>
              <a:t>exactly</a:t>
            </a:r>
            <a:r>
              <a:rPr dirty="0" spc="215"/>
              <a:t> </a:t>
            </a:r>
            <a:r>
              <a:rPr dirty="0" spc="-25"/>
              <a:t>the</a:t>
            </a:r>
          </a:p>
          <a:p>
            <a:pPr marL="50800">
              <a:lnSpc>
                <a:spcPct val="100000"/>
              </a:lnSpc>
              <a:spcBef>
                <a:spcPts val="10"/>
              </a:spcBef>
            </a:pPr>
            <a:r>
              <a:rPr dirty="0"/>
              <a:t>class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/>
              <a:t>context-</a:t>
            </a:r>
            <a:r>
              <a:rPr dirty="0"/>
              <a:t>free</a:t>
            </a:r>
            <a:r>
              <a:rPr dirty="0" spc="-10"/>
              <a:t> </a:t>
            </a:r>
            <a:r>
              <a:rPr dirty="0"/>
              <a:t>languages</a:t>
            </a:r>
            <a:r>
              <a:rPr dirty="0" spc="-25"/>
              <a:t> </a:t>
            </a:r>
            <a:r>
              <a:rPr dirty="0"/>
              <a:t>(finite</a:t>
            </a:r>
            <a:r>
              <a:rPr dirty="0" spc="-15"/>
              <a:t> </a:t>
            </a:r>
            <a:r>
              <a:rPr dirty="0"/>
              <a:t>automata</a:t>
            </a:r>
            <a:r>
              <a:rPr dirty="0" spc="-30"/>
              <a:t> </a:t>
            </a:r>
            <a:r>
              <a:rPr dirty="0"/>
              <a:t>are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/>
              <a:t>regular</a:t>
            </a:r>
            <a:r>
              <a:rPr dirty="0" spc="-20"/>
              <a:t> </a:t>
            </a:r>
            <a:r>
              <a:rPr dirty="0" spc="-10"/>
              <a:t>languages).</a:t>
            </a:r>
          </a:p>
          <a:p>
            <a:pPr>
              <a:lnSpc>
                <a:spcPct val="100000"/>
              </a:lnSpc>
              <a:spcBef>
                <a:spcPts val="695"/>
              </a:spcBef>
            </a:pPr>
          </a:p>
          <a:p>
            <a:pPr marL="335915" indent="-285115">
              <a:lnSpc>
                <a:spcPct val="100000"/>
              </a:lnSpc>
              <a:buFont typeface="Arial MT"/>
              <a:buChar char="•"/>
              <a:tabLst>
                <a:tab pos="335915" algn="l"/>
              </a:tabLst>
            </a:pPr>
            <a:r>
              <a:rPr dirty="0">
                <a:latin typeface="Times New Roman"/>
                <a:cs typeface="Times New Roman"/>
              </a:rPr>
              <a:t>The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input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/>
              <a:t>pushdown </a:t>
            </a:r>
            <a:r>
              <a:rPr dirty="0" spc="-10"/>
              <a:t>automaton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/>
              <a:t>string</a:t>
            </a:r>
            <a:r>
              <a:rPr dirty="0" spc="-5"/>
              <a:t> </a:t>
            </a:r>
            <a:r>
              <a:rPr dirty="0" i="1">
                <a:latin typeface="Times New Roman"/>
                <a:cs typeface="Times New Roman"/>
              </a:rPr>
              <a:t>w</a:t>
            </a:r>
            <a:r>
              <a:rPr dirty="0" spc="-60" i="1">
                <a:latin typeface="Times New Roman"/>
                <a:cs typeface="Times New Roman"/>
              </a:rPr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 spc="-25">
                <a:latin typeface="Times New Roman"/>
                <a:cs typeface="Times New Roman"/>
              </a:rPr>
              <a:t>Σ</a:t>
            </a:r>
            <a:r>
              <a:rPr dirty="0" baseline="25462" sz="1800" spc="-37">
                <a:latin typeface="Cambria Math"/>
                <a:cs typeface="Cambria Math"/>
              </a:rPr>
              <a:t>∗</a:t>
            </a:r>
            <a:r>
              <a:rPr dirty="0" sz="1800" spc="-25"/>
              <a:t>.</a:t>
            </a:r>
            <a:endParaRPr sz="1800">
              <a:latin typeface="Cambria Math"/>
              <a:cs typeface="Cambria Math"/>
            </a:endParaRPr>
          </a:p>
          <a:p>
            <a:pPr marL="335915" indent="-28511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35915" algn="l"/>
              </a:tabLst>
            </a:pPr>
            <a:r>
              <a:rPr dirty="0"/>
              <a:t>PDA</a:t>
            </a:r>
            <a:r>
              <a:rPr dirty="0" spc="-40"/>
              <a:t> </a:t>
            </a:r>
            <a:r>
              <a:rPr dirty="0"/>
              <a:t>accepts</a:t>
            </a:r>
            <a:r>
              <a:rPr dirty="0" spc="-30"/>
              <a:t> </a:t>
            </a:r>
            <a:r>
              <a:rPr dirty="0"/>
              <a:t>or</a:t>
            </a:r>
            <a:r>
              <a:rPr dirty="0" spc="-40"/>
              <a:t> </a:t>
            </a:r>
            <a:r>
              <a:rPr dirty="0"/>
              <a:t>doesn’t</a:t>
            </a:r>
            <a:r>
              <a:rPr dirty="0" spc="-25"/>
              <a:t> </a:t>
            </a:r>
            <a:r>
              <a:rPr dirty="0"/>
              <a:t>accept</a:t>
            </a:r>
            <a:r>
              <a:rPr dirty="0" spc="-20"/>
              <a:t> </a:t>
            </a:r>
            <a:r>
              <a:rPr dirty="0" spc="-25" i="1">
                <a:latin typeface="Times New Roman"/>
                <a:cs typeface="Times New Roman"/>
              </a:rPr>
              <a:t>w</a:t>
            </a:r>
            <a:r>
              <a:rPr dirty="0" spc="-25"/>
              <a:t>.</a:t>
            </a:r>
          </a:p>
          <a:p>
            <a:pPr marL="335915" indent="-28511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35915" algn="l"/>
              </a:tabLst>
            </a:pPr>
            <a:r>
              <a:rPr dirty="0"/>
              <a:t>Different</a:t>
            </a:r>
            <a:r>
              <a:rPr dirty="0" spc="-15"/>
              <a:t> </a:t>
            </a:r>
            <a:r>
              <a:rPr dirty="0"/>
              <a:t>from</a:t>
            </a:r>
            <a:r>
              <a:rPr dirty="0" spc="-25"/>
              <a:t> </a:t>
            </a:r>
            <a:r>
              <a:rPr dirty="0"/>
              <a:t>finite</a:t>
            </a:r>
            <a:r>
              <a:rPr dirty="0" spc="-20"/>
              <a:t> </a:t>
            </a:r>
            <a:r>
              <a:rPr dirty="0"/>
              <a:t>automata,</a:t>
            </a:r>
            <a:r>
              <a:rPr dirty="0" spc="-25"/>
              <a:t> </a:t>
            </a:r>
            <a:r>
              <a:rPr dirty="0"/>
              <a:t>PDAs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 spc="-10"/>
              <a:t>stack.</a:t>
            </a:r>
          </a:p>
          <a:p>
            <a:pPr marL="335915" indent="-28511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35915" algn="l"/>
              </a:tabLst>
            </a:pPr>
            <a:r>
              <a:rPr dirty="0"/>
              <a:t>Stack</a:t>
            </a:r>
            <a:r>
              <a:rPr dirty="0" spc="-30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2</a:t>
            </a:r>
            <a:r>
              <a:rPr dirty="0" spc="-25"/>
              <a:t> </a:t>
            </a:r>
            <a:r>
              <a:rPr dirty="0"/>
              <a:t>different</a:t>
            </a:r>
            <a:r>
              <a:rPr dirty="0" spc="-20"/>
              <a:t> </a:t>
            </a:r>
            <a:r>
              <a:rPr dirty="0" spc="-10"/>
              <a:t>operations:</a:t>
            </a:r>
          </a:p>
          <a:p>
            <a:pPr lvl="1" marL="619125" indent="-306705">
              <a:lnSpc>
                <a:spcPct val="100000"/>
              </a:lnSpc>
              <a:spcBef>
                <a:spcPts val="1080"/>
              </a:spcBef>
              <a:buAutoNum type="arabicParenBoth"/>
              <a:tabLst>
                <a:tab pos="619125" algn="l"/>
              </a:tabLst>
            </a:pPr>
            <a:r>
              <a:rPr dirty="0" sz="1800">
                <a:latin typeface="Calibri"/>
                <a:cs typeface="Calibri"/>
              </a:rPr>
              <a:t>push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item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top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  <a:p>
            <a:pPr lvl="1" marL="618490" indent="-306070">
              <a:lnSpc>
                <a:spcPct val="100000"/>
              </a:lnSpc>
              <a:spcBef>
                <a:spcPts val="1080"/>
              </a:spcBef>
              <a:buAutoNum type="arabicParenBoth"/>
              <a:tabLst>
                <a:tab pos="618490" algn="l"/>
              </a:tabLst>
            </a:pPr>
            <a:r>
              <a:rPr dirty="0" sz="1800">
                <a:latin typeface="Calibri"/>
                <a:cs typeface="Calibri"/>
              </a:rPr>
              <a:t>pop –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removes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item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top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3241" y="1606654"/>
            <a:ext cx="521105" cy="26792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4698" y="1567902"/>
            <a:ext cx="858410" cy="30272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8234" y="1667570"/>
            <a:ext cx="889488" cy="18574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72482" y="1611260"/>
            <a:ext cx="721419" cy="29432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81107" y="1611877"/>
            <a:ext cx="326043" cy="27088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86618" y="1620697"/>
            <a:ext cx="1684488" cy="28890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76880" y="2673670"/>
            <a:ext cx="2348695" cy="34496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13312" y="3222090"/>
            <a:ext cx="352902" cy="24637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94082" y="3240435"/>
            <a:ext cx="140757" cy="223876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99039" y="3157880"/>
            <a:ext cx="1793519" cy="325351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289611" y="2678009"/>
            <a:ext cx="393390" cy="36854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05158" y="3597836"/>
            <a:ext cx="1694312" cy="30070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765106" y="3625038"/>
            <a:ext cx="921696" cy="36408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420506" y="3997264"/>
            <a:ext cx="2040702" cy="310956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535642" y="727536"/>
            <a:ext cx="1491509" cy="341692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551586" y="4410544"/>
            <a:ext cx="545292" cy="308411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851618" y="4860038"/>
            <a:ext cx="507472" cy="331623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368983" y="4407787"/>
            <a:ext cx="218031" cy="265352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674235" y="4386484"/>
            <a:ext cx="1513045" cy="306250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572284" y="4894867"/>
            <a:ext cx="1630554" cy="3117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331" y="383286"/>
            <a:ext cx="35172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Pushdown</a:t>
            </a:r>
            <a:r>
              <a:rPr dirty="0" spc="-25"/>
              <a:t> </a:t>
            </a:r>
            <a:r>
              <a:rPr dirty="0"/>
              <a:t>Automata</a:t>
            </a:r>
            <a:r>
              <a:rPr dirty="0" spc="-40"/>
              <a:t> </a:t>
            </a:r>
            <a:r>
              <a:rPr dirty="0" spc="-10"/>
              <a:t>(PDAs)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4782" y="2375594"/>
            <a:ext cx="3445084" cy="283418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22655" y="1076706"/>
            <a:ext cx="5012690" cy="5017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PDA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consists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of: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tape,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stack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state</a:t>
            </a:r>
            <a:r>
              <a:rPr dirty="0" sz="1800" spc="-10">
                <a:latin typeface="Calibri"/>
                <a:cs typeface="Calibri"/>
              </a:rPr>
              <a:t> control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800">
              <a:latin typeface="Calibri"/>
              <a:cs typeface="Calibri"/>
            </a:endParaRPr>
          </a:p>
          <a:p>
            <a:pPr marL="400050" marR="637540" indent="-285750">
              <a:lnSpc>
                <a:spcPct val="100600"/>
              </a:lnSpc>
              <a:buFont typeface="Arial MT"/>
              <a:buChar char="•"/>
              <a:tabLst>
                <a:tab pos="400050" algn="l"/>
              </a:tabLst>
            </a:pPr>
            <a:r>
              <a:rPr dirty="0" sz="1800" b="1">
                <a:latin typeface="Calibri"/>
                <a:cs typeface="Calibri"/>
              </a:rPr>
              <a:t>Tape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divided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into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cells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store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symbols </a:t>
            </a:r>
            <a:r>
              <a:rPr dirty="0" sz="1800">
                <a:latin typeface="Calibri"/>
                <a:cs typeface="Calibri"/>
              </a:rPr>
              <a:t>belonging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baseline="-20833" sz="1800">
                <a:latin typeface="Times New Roman"/>
                <a:cs typeface="Times New Roman"/>
              </a:rPr>
              <a:t>ε</a:t>
            </a:r>
            <a:r>
              <a:rPr dirty="0" baseline="-20833" sz="1800" spc="17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∪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{ε}.</a:t>
            </a:r>
            <a:endParaRPr sz="1800">
              <a:latin typeface="Times New Roman"/>
              <a:cs typeface="Times New Roman"/>
            </a:endParaRPr>
          </a:p>
          <a:p>
            <a:pPr marL="400050" marR="636270" indent="-285750">
              <a:lnSpc>
                <a:spcPts val="2170"/>
              </a:lnSpc>
              <a:spcBef>
                <a:spcPts val="55"/>
              </a:spcBef>
              <a:buFont typeface="Arial MT"/>
              <a:buChar char="•"/>
              <a:tabLst>
                <a:tab pos="400050" algn="l"/>
              </a:tabLst>
            </a:pPr>
            <a:r>
              <a:rPr dirty="0" sz="1800" b="1">
                <a:latin typeface="Calibri"/>
                <a:cs typeface="Calibri"/>
              </a:rPr>
              <a:t>Tape</a:t>
            </a:r>
            <a:r>
              <a:rPr dirty="0" sz="1800" spc="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head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move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along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tape,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cell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right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move.</a:t>
            </a:r>
            <a:endParaRPr sz="1800">
              <a:latin typeface="Calibri"/>
              <a:cs typeface="Calibri"/>
            </a:endParaRPr>
          </a:p>
          <a:p>
            <a:pPr marL="399415" indent="-285115">
              <a:lnSpc>
                <a:spcPts val="2075"/>
              </a:lnSpc>
              <a:buFont typeface="Arial MT"/>
              <a:buChar char="•"/>
              <a:tabLst>
                <a:tab pos="399415" algn="l"/>
              </a:tabLst>
            </a:pPr>
            <a:r>
              <a:rPr dirty="0" sz="1800" b="1">
                <a:latin typeface="Calibri"/>
                <a:cs typeface="Calibri"/>
              </a:rPr>
              <a:t>Stack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containing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ymbols from</a:t>
            </a:r>
            <a:r>
              <a:rPr dirty="0" u="heavy" sz="1800" spc="-5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a finite</a:t>
            </a:r>
            <a:r>
              <a:rPr dirty="0" u="heavy" sz="1800" spc="5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25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set</a:t>
            </a:r>
            <a:r>
              <a:rPr dirty="0" u="heavy" sz="1800" spc="5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  <a:p>
            <a:pPr algn="just" marL="400050" marR="635635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17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called</a:t>
            </a:r>
            <a:r>
              <a:rPr dirty="0" sz="1800" spc="17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8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stack</a:t>
            </a:r>
            <a:r>
              <a:rPr dirty="0" sz="1800" spc="17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alphabet.</a:t>
            </a:r>
            <a:r>
              <a:rPr dirty="0" sz="1800" spc="17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175">
                <a:latin typeface="Calibri"/>
                <a:cs typeface="Calibri"/>
              </a:rPr>
              <a:t>  </a:t>
            </a:r>
            <a:r>
              <a:rPr dirty="0" sz="1800" spc="-25">
                <a:latin typeface="Calibri"/>
                <a:cs typeface="Calibri"/>
              </a:rPr>
              <a:t>set </a:t>
            </a:r>
            <a:r>
              <a:rPr dirty="0" sz="1800">
                <a:latin typeface="Calibri"/>
                <a:cs typeface="Calibri"/>
              </a:rPr>
              <a:t>contains</a:t>
            </a:r>
            <a:r>
              <a:rPr dirty="0" sz="1800" spc="3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3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special</a:t>
            </a:r>
            <a:r>
              <a:rPr dirty="0" sz="1800" spc="355"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symbol</a:t>
            </a:r>
            <a:r>
              <a:rPr dirty="0" u="heavy" sz="1800" spc="345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$</a:t>
            </a:r>
            <a:r>
              <a:rPr dirty="0" u="heavy" sz="1800" spc="275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(often</a:t>
            </a:r>
            <a:r>
              <a:rPr dirty="0" sz="1800" spc="36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mark </a:t>
            </a:r>
            <a:r>
              <a:rPr dirty="0" sz="1800">
                <a:latin typeface="Calibri"/>
                <a:cs typeface="Calibri"/>
              </a:rPr>
              <a:t>bottom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 </a:t>
            </a:r>
            <a:r>
              <a:rPr dirty="0" sz="1800" spc="-10">
                <a:latin typeface="Calibri"/>
                <a:cs typeface="Calibri"/>
              </a:rPr>
              <a:t>stack).</a:t>
            </a:r>
            <a:endParaRPr sz="1800">
              <a:latin typeface="Calibri"/>
              <a:cs typeface="Calibri"/>
            </a:endParaRPr>
          </a:p>
          <a:p>
            <a:pPr marL="400050" marR="637540" indent="-285750">
              <a:lnSpc>
                <a:spcPts val="2160"/>
              </a:lnSpc>
              <a:spcBef>
                <a:spcPts val="65"/>
              </a:spcBef>
              <a:buFont typeface="Arial MT"/>
              <a:buChar char="•"/>
              <a:tabLst>
                <a:tab pos="400050" algn="l"/>
                <a:tab pos="1061720" algn="l"/>
                <a:tab pos="1564005" algn="l"/>
                <a:tab pos="2158365" algn="l"/>
                <a:tab pos="2615565" algn="l"/>
                <a:tab pos="3117215" algn="l"/>
                <a:tab pos="3608070" algn="l"/>
                <a:tab pos="4048125" algn="l"/>
              </a:tabLst>
            </a:pPr>
            <a:r>
              <a:rPr dirty="0" sz="1800" b="1">
                <a:latin typeface="Calibri"/>
                <a:cs typeface="Calibri"/>
              </a:rPr>
              <a:t>Stack</a:t>
            </a:r>
            <a:r>
              <a:rPr dirty="0" sz="1800" spc="2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head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25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reads</a:t>
            </a:r>
            <a:r>
              <a:rPr dirty="0" sz="1800" spc="2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top</a:t>
            </a:r>
            <a:r>
              <a:rPr dirty="0" sz="1800" spc="2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symbol</a:t>
            </a:r>
            <a:r>
              <a:rPr dirty="0" sz="1800" spc="2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26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stack.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0">
                <a:latin typeface="Calibri"/>
                <a:cs typeface="Calibri"/>
              </a:rPr>
              <a:t>This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0">
                <a:latin typeface="Calibri"/>
                <a:cs typeface="Calibri"/>
              </a:rPr>
              <a:t>head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libri"/>
                <a:cs typeface="Calibri"/>
              </a:rPr>
              <a:t>can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0">
                <a:latin typeface="Calibri"/>
                <a:cs typeface="Calibri"/>
              </a:rPr>
              <a:t>also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libri"/>
                <a:cs typeface="Calibri"/>
              </a:rPr>
              <a:t>pop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libri"/>
                <a:cs typeface="Calibri"/>
              </a:rPr>
              <a:t>the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libri"/>
                <a:cs typeface="Calibri"/>
              </a:rPr>
              <a:t>top</a:t>
            </a:r>
            <a:endParaRPr sz="1800">
              <a:latin typeface="Calibri"/>
              <a:cs typeface="Calibri"/>
            </a:endParaRPr>
          </a:p>
          <a:p>
            <a:pPr marL="400050" marR="636905">
              <a:lnSpc>
                <a:spcPts val="2160"/>
              </a:lnSpc>
              <a:spcBef>
                <a:spcPts val="10"/>
              </a:spcBef>
            </a:pPr>
            <a:r>
              <a:rPr dirty="0" sz="1800">
                <a:latin typeface="Calibri"/>
                <a:cs typeface="Calibri"/>
              </a:rPr>
              <a:t>symbol,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push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symbols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Calibri"/>
                <a:cs typeface="Calibri"/>
              </a:rPr>
              <a:t>onto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stack.</a:t>
            </a:r>
            <a:endParaRPr sz="1800">
              <a:latin typeface="Calibri"/>
              <a:cs typeface="Calibri"/>
            </a:endParaRPr>
          </a:p>
          <a:p>
            <a:pPr marL="399415" indent="-285115">
              <a:lnSpc>
                <a:spcPts val="2075"/>
              </a:lnSpc>
              <a:buFont typeface="Arial MT"/>
              <a:buChar char="•"/>
              <a:tabLst>
                <a:tab pos="399415" algn="l"/>
              </a:tabLst>
            </a:pPr>
            <a:r>
              <a:rPr dirty="0" sz="1800" b="1">
                <a:latin typeface="Calibri"/>
                <a:cs typeface="Calibri"/>
              </a:rPr>
              <a:t>State</a:t>
            </a:r>
            <a:r>
              <a:rPr dirty="0" sz="1800" spc="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control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any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finite</a:t>
            </a:r>
            <a:endParaRPr sz="1800">
              <a:latin typeface="Calibri"/>
              <a:cs typeface="Calibri"/>
            </a:endParaRPr>
          </a:p>
          <a:p>
            <a:pPr marL="400050">
              <a:lnSpc>
                <a:spcPct val="100000"/>
              </a:lnSpc>
              <a:tabLst>
                <a:tab pos="1268095" algn="l"/>
                <a:tab pos="1590040" algn="l"/>
                <a:tab pos="2332355" algn="l"/>
                <a:tab pos="2809240" algn="l"/>
                <a:tab pos="3220085" algn="l"/>
                <a:tab pos="3541395" algn="l"/>
                <a:tab pos="4225925" algn="l"/>
              </a:tabLst>
            </a:pPr>
            <a:r>
              <a:rPr dirty="0" sz="1800" spc="-10">
                <a:latin typeface="Calibri"/>
                <a:cs typeface="Calibri"/>
              </a:rPr>
              <a:t>number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10">
                <a:latin typeface="Calibri"/>
                <a:cs typeface="Calibri"/>
              </a:rPr>
              <a:t>states.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libri"/>
                <a:cs typeface="Calibri"/>
              </a:rPr>
              <a:t>The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libri"/>
                <a:cs typeface="Calibri"/>
              </a:rPr>
              <a:t>set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10">
                <a:latin typeface="Calibri"/>
                <a:cs typeface="Calibri"/>
              </a:rPr>
              <a:t>states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 spc="-25"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  <a:p>
            <a:pPr marL="400050" marR="637540" indent="-55244">
              <a:lnSpc>
                <a:spcPct val="100000"/>
              </a:lnSpc>
              <a:spcBef>
                <a:spcPts val="10"/>
              </a:spcBef>
            </a:pPr>
            <a:r>
              <a:rPr dirty="0" u="heavy" sz="1800" spc="-4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denoted</a:t>
            </a:r>
            <a:r>
              <a:rPr dirty="0" u="heavy" sz="1800" spc="47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by</a:t>
            </a:r>
            <a:r>
              <a:rPr dirty="0" u="heavy" sz="1800" spc="47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Q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.</a:t>
            </a:r>
            <a:r>
              <a:rPr dirty="0" sz="1800" spc="4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29">
                <a:latin typeface="Calibri"/>
                <a:cs typeface="Calibri"/>
              </a:rPr>
              <a:t> </a:t>
            </a:r>
            <a:r>
              <a:rPr dirty="0" u="heavy" sz="1800" spc="-204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set</a:t>
            </a:r>
            <a:r>
              <a:rPr dirty="0" u="heavy" sz="1800" spc="47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Q</a:t>
            </a:r>
            <a:r>
              <a:rPr dirty="0" u="heavy" sz="1800" spc="425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contains</a:t>
            </a:r>
            <a:r>
              <a:rPr dirty="0" u="heavy" sz="1800" spc="48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25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one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special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called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art</a:t>
            </a:r>
            <a:r>
              <a:rPr dirty="0" u="heavy" sz="1800" spc="-35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1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state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2535" y="1908440"/>
            <a:ext cx="98802" cy="180339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2052894" y="2307423"/>
            <a:ext cx="1153160" cy="0"/>
          </a:xfrm>
          <a:custGeom>
            <a:avLst/>
            <a:gdLst/>
            <a:ahLst/>
            <a:cxnLst/>
            <a:rect l="l" t="t" r="r" b="b"/>
            <a:pathLst>
              <a:path w="1153160" h="0">
                <a:moveTo>
                  <a:pt x="0" y="0"/>
                </a:moveTo>
                <a:lnTo>
                  <a:pt x="1153050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46960" y="3371639"/>
            <a:ext cx="276225" cy="0"/>
          </a:xfrm>
          <a:custGeom>
            <a:avLst/>
            <a:gdLst/>
            <a:ahLst/>
            <a:cxnLst/>
            <a:rect l="l" t="t" r="r" b="b"/>
            <a:pathLst>
              <a:path w="276225" h="0">
                <a:moveTo>
                  <a:pt x="0" y="0"/>
                </a:moveTo>
                <a:lnTo>
                  <a:pt x="276130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801570" y="5564606"/>
            <a:ext cx="2024380" cy="0"/>
          </a:xfrm>
          <a:custGeom>
            <a:avLst/>
            <a:gdLst/>
            <a:ahLst/>
            <a:cxnLst/>
            <a:rect l="l" t="t" r="r" b="b"/>
            <a:pathLst>
              <a:path w="2024379" h="0">
                <a:moveTo>
                  <a:pt x="0" y="0"/>
                </a:moveTo>
                <a:lnTo>
                  <a:pt x="2024341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905281" y="6124707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80" h="0">
                <a:moveTo>
                  <a:pt x="0" y="0"/>
                </a:moveTo>
                <a:lnTo>
                  <a:pt x="1300076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8115" y="5310369"/>
            <a:ext cx="191834" cy="22987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47702" y="5734447"/>
            <a:ext cx="199457" cy="199416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2501" y="6119775"/>
            <a:ext cx="118060" cy="24383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14231" y="5636702"/>
            <a:ext cx="1200555" cy="700338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5025286" y="4795136"/>
            <a:ext cx="2730500" cy="740410"/>
            <a:chOff x="5025286" y="4795136"/>
            <a:chExt cx="2730500" cy="740410"/>
          </a:xfrm>
        </p:grpSpPr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5286" y="4831497"/>
              <a:ext cx="1248080" cy="32041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63336" y="5203777"/>
              <a:ext cx="1180881" cy="321697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4850" y="4810603"/>
              <a:ext cx="856957" cy="27054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92161" y="4795136"/>
              <a:ext cx="198779" cy="24383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85913" y="5339794"/>
              <a:ext cx="237530" cy="18669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93275" y="5283060"/>
              <a:ext cx="762255" cy="251947"/>
            </a:xfrm>
            <a:prstGeom prst="rect">
              <a:avLst/>
            </a:prstGeom>
          </p:spPr>
        </p:pic>
      </p:grpSp>
      <p:pic>
        <p:nvPicPr>
          <p:cNvPr id="21" name="object 21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659872" y="5636245"/>
            <a:ext cx="1496717" cy="38228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331" y="383286"/>
            <a:ext cx="185673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PDA</a:t>
            </a:r>
            <a:r>
              <a:rPr dirty="0" spc="-15"/>
              <a:t> </a:t>
            </a:r>
            <a:r>
              <a:rPr dirty="0" spc="-10"/>
              <a:t>Transition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2655" y="1032510"/>
            <a:ext cx="7625715" cy="523811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180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PDA</a:t>
            </a:r>
            <a:endParaRPr sz="1800">
              <a:latin typeface="Calibri"/>
              <a:cs typeface="Calibri"/>
            </a:endParaRPr>
          </a:p>
          <a:p>
            <a:pPr marL="399415" indent="-28511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99415" algn="l"/>
              </a:tabLst>
            </a:pP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q</a:t>
            </a:r>
            <a:r>
              <a:rPr dirty="0" baseline="-20833" sz="1800" spc="-37">
                <a:latin typeface="Times New Roman"/>
                <a:cs typeface="Times New Roman"/>
              </a:rPr>
              <a:t>i</a:t>
            </a:r>
            <a:endParaRPr baseline="-20833" sz="1800">
              <a:latin typeface="Times New Roman"/>
              <a:cs typeface="Times New Roman"/>
            </a:endParaRPr>
          </a:p>
          <a:p>
            <a:pPr marL="399415" indent="-28511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99415" algn="l"/>
              </a:tabLst>
            </a:pPr>
            <a:r>
              <a:rPr dirty="0" sz="1800">
                <a:latin typeface="Calibri"/>
                <a:cs typeface="Calibri"/>
              </a:rPr>
              <a:t>reads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Σ</a:t>
            </a:r>
            <a:r>
              <a:rPr dirty="0" baseline="-20833" sz="1800" spc="-37">
                <a:latin typeface="Times New Roman"/>
                <a:cs typeface="Times New Roman"/>
              </a:rPr>
              <a:t>ε</a:t>
            </a:r>
            <a:endParaRPr baseline="-20833" sz="1800">
              <a:latin typeface="Times New Roman"/>
              <a:cs typeface="Times New Roman"/>
            </a:endParaRPr>
          </a:p>
          <a:p>
            <a:pPr marL="399415" indent="-28511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99415" algn="l"/>
              </a:tabLst>
            </a:pPr>
            <a:r>
              <a:rPr dirty="0" sz="1800">
                <a:latin typeface="Calibri"/>
                <a:cs typeface="Calibri"/>
              </a:rPr>
              <a:t>pops</a:t>
            </a:r>
            <a:r>
              <a:rPr dirty="0" sz="1800" spc="459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baseline="-20833" sz="1800">
                <a:latin typeface="Times New Roman"/>
                <a:cs typeface="Times New Roman"/>
              </a:rPr>
              <a:t>ε</a:t>
            </a:r>
            <a:r>
              <a:rPr dirty="0" baseline="-20833" sz="1800" spc="187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off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stack</a:t>
            </a:r>
            <a:endParaRPr sz="18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  <a:spcBef>
                <a:spcPts val="1080"/>
              </a:spcBef>
            </a:pP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If</a:t>
            </a:r>
            <a:r>
              <a:rPr dirty="0" u="heavy" sz="1800" spc="-25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heavy" sz="1800" spc="-15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=</a:t>
            </a:r>
            <a:r>
              <a:rPr dirty="0" u="heavy" sz="1800" spc="-2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ε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,</a:t>
            </a:r>
            <a:r>
              <a:rPr dirty="0" u="heavy" sz="1800" spc="-15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then</a:t>
            </a:r>
            <a:r>
              <a:rPr dirty="0" u="heavy" sz="1800" spc="5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no</a:t>
            </a:r>
            <a:r>
              <a:rPr dirty="0" u="heavy" sz="1800" spc="-15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input</a:t>
            </a:r>
            <a:r>
              <a:rPr dirty="0" u="heavy" sz="1800" spc="-5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symbol</a:t>
            </a:r>
            <a:r>
              <a:rPr dirty="0" u="heavy" sz="1800" spc="-15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is</a:t>
            </a:r>
            <a:r>
              <a:rPr dirty="0" u="heavy" sz="1800" spc="-2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 spc="-1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read.</a:t>
            </a:r>
            <a:endParaRPr sz="18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ε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nothing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popped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stack.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8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PDA</a:t>
            </a:r>
            <a:endParaRPr sz="1800">
              <a:latin typeface="Calibri"/>
              <a:cs typeface="Calibri"/>
            </a:endParaRPr>
          </a:p>
          <a:p>
            <a:pPr marL="399415" indent="-28511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99415" algn="l"/>
              </a:tabLst>
            </a:pPr>
            <a:r>
              <a:rPr dirty="0" sz="1800">
                <a:latin typeface="Calibri"/>
                <a:cs typeface="Calibri"/>
              </a:rPr>
              <a:t>moves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q</a:t>
            </a:r>
            <a:r>
              <a:rPr dirty="0" baseline="-20833" sz="1800" spc="-37">
                <a:latin typeface="Times New Roman"/>
                <a:cs typeface="Times New Roman"/>
              </a:rPr>
              <a:t>j</a:t>
            </a:r>
            <a:endParaRPr baseline="-20833" sz="1800">
              <a:latin typeface="Times New Roman"/>
              <a:cs typeface="Times New Roman"/>
            </a:endParaRPr>
          </a:p>
          <a:p>
            <a:pPr marL="399415" indent="-28511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99415" algn="l"/>
              </a:tabLst>
            </a:pPr>
            <a:r>
              <a:rPr dirty="0" sz="1800">
                <a:latin typeface="Calibri"/>
                <a:cs typeface="Calibri"/>
              </a:rPr>
              <a:t>push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2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baseline="-20833" sz="1800">
                <a:latin typeface="Times New Roman"/>
                <a:cs typeface="Times New Roman"/>
              </a:rPr>
              <a:t>ε</a:t>
            </a:r>
            <a:r>
              <a:rPr dirty="0" baseline="-20833" sz="1800" spc="187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onto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top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ε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popped from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stack.</a:t>
            </a:r>
            <a:endParaRPr sz="18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baseline="-20833" sz="1800">
                <a:latin typeface="Times New Roman"/>
                <a:cs typeface="Times New Roman"/>
              </a:rPr>
              <a:t>k</a:t>
            </a:r>
            <a:r>
              <a:rPr dirty="0" baseline="-20833" sz="1800" spc="209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baseline="-20833" sz="1800">
                <a:latin typeface="Times New Roman"/>
                <a:cs typeface="Times New Roman"/>
              </a:rPr>
              <a:t>k</a:t>
            </a:r>
            <a:r>
              <a:rPr dirty="0" baseline="-20833" sz="1800" spc="202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5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replaced by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u</a:t>
            </a:r>
            <a:r>
              <a:rPr dirty="0" baseline="-20833" sz="1800" spc="-37">
                <a:latin typeface="Times New Roman"/>
                <a:cs typeface="Times New Roman"/>
              </a:rPr>
              <a:t>k</a:t>
            </a:r>
            <a:endParaRPr baseline="-20833" sz="18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Calibri"/>
                <a:cs typeface="Calibri"/>
              </a:rPr>
              <a:t>becomes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top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symbol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stack</a:t>
            </a:r>
            <a:r>
              <a:rPr dirty="0" sz="1800" spc="35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6381" y="1199007"/>
            <a:ext cx="4134218" cy="139065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545722" y="3563970"/>
            <a:ext cx="3691254" cy="0"/>
          </a:xfrm>
          <a:custGeom>
            <a:avLst/>
            <a:gdLst/>
            <a:ahLst/>
            <a:cxnLst/>
            <a:rect l="l" t="t" r="r" b="b"/>
            <a:pathLst>
              <a:path w="3691254" h="0">
                <a:moveTo>
                  <a:pt x="0" y="0"/>
                </a:moveTo>
                <a:lnTo>
                  <a:pt x="3690750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07029" y="5513744"/>
            <a:ext cx="3416300" cy="0"/>
          </a:xfrm>
          <a:custGeom>
            <a:avLst/>
            <a:gdLst/>
            <a:ahLst/>
            <a:cxnLst/>
            <a:rect l="l" t="t" r="r" b="b"/>
            <a:pathLst>
              <a:path w="3416300" h="0">
                <a:moveTo>
                  <a:pt x="0" y="0"/>
                </a:moveTo>
                <a:lnTo>
                  <a:pt x="3416109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331" y="169418"/>
            <a:ext cx="18395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PDA</a:t>
            </a:r>
            <a:r>
              <a:rPr dirty="0" spc="-15"/>
              <a:t> </a:t>
            </a:r>
            <a:r>
              <a:rPr dirty="0" spc="-10"/>
              <a:t>Definition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60755" y="677418"/>
            <a:ext cx="7819390" cy="5131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Definition</a:t>
            </a: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56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pushdown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automaton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6-tuple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heavy" sz="1800" spc="-25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=</a:t>
            </a:r>
            <a:r>
              <a:rPr dirty="0" u="heavy" sz="1800" spc="-1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(Q,</a:t>
            </a:r>
            <a:r>
              <a:rPr dirty="0" u="heavy" sz="1800" spc="-1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Σ,</a:t>
            </a:r>
            <a:r>
              <a:rPr dirty="0" u="heavy" sz="1800" spc="-1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Γ,</a:t>
            </a:r>
            <a:r>
              <a:rPr dirty="0" u="heavy" sz="1800" spc="-1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δ,</a:t>
            </a:r>
            <a:r>
              <a:rPr dirty="0" u="heavy" sz="1800" spc="-15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q,</a:t>
            </a:r>
            <a:r>
              <a:rPr dirty="0" u="heavy" sz="1800" spc="-1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25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F):</a:t>
            </a:r>
            <a:endParaRPr sz="1800">
              <a:latin typeface="Times New Roman"/>
              <a:cs typeface="Times New Roman"/>
            </a:endParaRPr>
          </a:p>
          <a:p>
            <a:pPr marL="361315" indent="-28511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361315" algn="l"/>
              </a:tabLst>
            </a:pP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finite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states</a:t>
            </a:r>
            <a:endParaRPr sz="1800">
              <a:latin typeface="Calibri"/>
              <a:cs typeface="Calibri"/>
            </a:endParaRPr>
          </a:p>
          <a:p>
            <a:pPr marL="361315" indent="-28511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61315" algn="l"/>
              </a:tabLst>
            </a:pP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(finite)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input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(tape)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alphabet</a:t>
            </a:r>
            <a:endParaRPr sz="1800">
              <a:latin typeface="Calibri"/>
              <a:cs typeface="Calibri"/>
            </a:endParaRPr>
          </a:p>
          <a:p>
            <a:pPr marL="361315" indent="-28511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61315" algn="l"/>
              </a:tabLst>
            </a:pP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(finite)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stack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alphabet</a:t>
            </a:r>
            <a:endParaRPr sz="1800">
              <a:latin typeface="Calibri"/>
              <a:cs typeface="Calibri"/>
            </a:endParaRPr>
          </a:p>
          <a:p>
            <a:pPr marL="361315" indent="-28511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61315" algn="l"/>
              </a:tabLst>
            </a:pPr>
            <a:r>
              <a:rPr dirty="0" sz="1800">
                <a:latin typeface="Times New Roman"/>
                <a:cs typeface="Times New Roman"/>
              </a:rPr>
              <a:t>δ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transition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function: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×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baseline="-20833" sz="1800">
                <a:latin typeface="Times New Roman"/>
                <a:cs typeface="Times New Roman"/>
              </a:rPr>
              <a:t>ε</a:t>
            </a:r>
            <a:r>
              <a:rPr dirty="0" baseline="-20833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×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baseline="-20833" sz="1800">
                <a:latin typeface="Times New Roman"/>
                <a:cs typeface="Times New Roman"/>
              </a:rPr>
              <a:t>ε</a:t>
            </a:r>
            <a:r>
              <a:rPr dirty="0" baseline="-20833" sz="1800" spc="18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×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baseline="-20833" sz="1800">
                <a:latin typeface="Times New Roman"/>
                <a:cs typeface="Times New Roman"/>
              </a:rPr>
              <a:t>ε</a:t>
            </a:r>
            <a:r>
              <a:rPr dirty="0" baseline="-20833" sz="1800" spc="-30">
                <a:latin typeface="Times New Roman"/>
                <a:cs typeface="Times New Roman"/>
              </a:rPr>
              <a:t> </a:t>
            </a:r>
            <a:r>
              <a:rPr dirty="0" baseline="25462" sz="1800" spc="-75">
                <a:latin typeface="Cambria Math"/>
                <a:cs typeface="Cambria Math"/>
              </a:rPr>
              <a:t>∗</a:t>
            </a:r>
            <a:endParaRPr baseline="25462" sz="1800">
              <a:latin typeface="Cambria Math"/>
              <a:cs typeface="Cambria Math"/>
            </a:endParaRPr>
          </a:p>
          <a:p>
            <a:pPr marL="361315" indent="-28511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61315" algn="l"/>
              </a:tabLst>
            </a:pP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start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state,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  <a:p>
            <a:pPr marL="361315" indent="-28511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61315" algn="l"/>
              </a:tabLst>
            </a:pPr>
            <a:r>
              <a:rPr dirty="0" sz="1800">
                <a:latin typeface="Times New Roman"/>
                <a:cs typeface="Times New Roman"/>
              </a:rPr>
              <a:t>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states,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⊆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PDA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accepts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as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long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as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it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is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regardless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306070">
              <a:lnSpc>
                <a:spcPct val="100000"/>
              </a:lnSpc>
              <a:spcBef>
                <a:spcPts val="1080"/>
              </a:spcBef>
            </a:pPr>
            <a:r>
              <a:rPr dirty="0" u="sng" sz="18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sng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stack.</a:t>
            </a:r>
            <a:endParaRPr sz="180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  <a:spcBef>
                <a:spcPts val="245"/>
              </a:spcBef>
            </a:pPr>
            <a:r>
              <a:rPr dirty="0" sz="1800">
                <a:latin typeface="Calibri"/>
                <a:cs typeface="Calibri"/>
              </a:rPr>
              <a:t>Let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r′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5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5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baseline="25462" sz="1800">
                <a:latin typeface="Cambria Math"/>
                <a:cs typeface="Cambria Math"/>
              </a:rPr>
              <a:t>∗</a:t>
            </a:r>
            <a:r>
              <a:rPr dirty="0" baseline="25462" sz="1800" spc="19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50">
                <a:latin typeface="Cambria Math"/>
                <a:cs typeface="Cambria Math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Γ</a:t>
            </a:r>
            <a:r>
              <a:rPr dirty="0" baseline="25462" sz="1800" spc="-37">
                <a:latin typeface="Cambria Math"/>
                <a:cs typeface="Cambria Math"/>
              </a:rPr>
              <a:t>∗</a:t>
            </a:r>
            <a:endParaRPr baseline="25462" sz="1800">
              <a:latin typeface="Cambria Math"/>
              <a:cs typeface="Cambria Math"/>
            </a:endParaRPr>
          </a:p>
          <a:p>
            <a:pPr algn="ctr" marL="226060">
              <a:lnSpc>
                <a:spcPct val="100000"/>
              </a:lnSpc>
              <a:spcBef>
                <a:spcPts val="1080"/>
              </a:spcBef>
            </a:pPr>
            <a:r>
              <a:rPr dirty="0" u="heavy" sz="180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δ(r,</a:t>
            </a:r>
            <a:r>
              <a:rPr dirty="0" u="heavy" sz="1800" spc="-1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a,</a:t>
            </a:r>
            <a:r>
              <a:rPr dirty="0" u="heavy" sz="1800" spc="-1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b)</a:t>
            </a:r>
            <a:r>
              <a:rPr dirty="0" u="heavy" sz="1800" spc="-5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=</a:t>
            </a:r>
            <a:r>
              <a:rPr dirty="0" u="heavy" sz="1800" spc="-1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(r′,</a:t>
            </a:r>
            <a:r>
              <a:rPr dirty="0" u="heavy" sz="1800" spc="434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25" i="1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dirty="0" u="heavy" sz="1800" spc="-25">
                <a:uFill>
                  <a:solidFill>
                    <a:srgbClr val="D20000"/>
                  </a:solidFill>
                </a:uFill>
                <a:latin typeface="Times New Roman"/>
                <a:cs typeface="Times New Roman"/>
              </a:rPr>
              <a:t>).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90"/>
              </a:spcBef>
            </a:pP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PDA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reads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tape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pop b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stack,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move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r′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Times New Roman"/>
                <a:cs typeface="Times New Roman"/>
              </a:rPr>
              <a:t>push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stack.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tape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head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moves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right.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909" y="854241"/>
            <a:ext cx="1736072" cy="34256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5201" y="1614431"/>
            <a:ext cx="168362" cy="25101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5773" y="1551892"/>
            <a:ext cx="997507" cy="30707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18029" y="2030764"/>
            <a:ext cx="191834" cy="22987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83250" y="1924174"/>
            <a:ext cx="1180881" cy="32169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67617" y="2454842"/>
            <a:ext cx="199457" cy="199416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2424" y="2840170"/>
            <a:ext cx="118053" cy="24383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34146" y="2357098"/>
            <a:ext cx="1200553" cy="70033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84765" y="1531000"/>
            <a:ext cx="856959" cy="270543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412076" y="1515531"/>
            <a:ext cx="198778" cy="24383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05827" y="2060190"/>
            <a:ext cx="237513" cy="18668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13189" y="2003455"/>
            <a:ext cx="762256" cy="251947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579786" y="2356641"/>
            <a:ext cx="1496718" cy="382285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3782932" y="3985704"/>
            <a:ext cx="4347845" cy="0"/>
          </a:xfrm>
          <a:custGeom>
            <a:avLst/>
            <a:gdLst/>
            <a:ahLst/>
            <a:cxnLst/>
            <a:rect l="l" t="t" r="r" b="b"/>
            <a:pathLst>
              <a:path w="4347845" h="0">
                <a:moveTo>
                  <a:pt x="0" y="0"/>
                </a:moveTo>
                <a:lnTo>
                  <a:pt x="4347304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944481" y="4640611"/>
            <a:ext cx="2596515" cy="0"/>
          </a:xfrm>
          <a:custGeom>
            <a:avLst/>
            <a:gdLst/>
            <a:ahLst/>
            <a:cxnLst/>
            <a:rect l="l" t="t" r="r" b="b"/>
            <a:pathLst>
              <a:path w="2596515" h="0">
                <a:moveTo>
                  <a:pt x="0" y="0"/>
                </a:moveTo>
                <a:lnTo>
                  <a:pt x="2596326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242535" y="2645402"/>
            <a:ext cx="327389" cy="229665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671077" y="2606465"/>
            <a:ext cx="414445" cy="273616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216559" y="2617871"/>
            <a:ext cx="230735" cy="236932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95475" y="6000431"/>
            <a:ext cx="483156" cy="288289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46390" y="6044385"/>
            <a:ext cx="275903" cy="253421"/>
          </a:xfrm>
          <a:prstGeom prst="rect">
            <a:avLst/>
          </a:prstGeom>
        </p:spPr>
      </p:pic>
      <p:grpSp>
        <p:nvGrpSpPr>
          <p:cNvPr id="24" name="object 24" descr=""/>
          <p:cNvGrpSpPr/>
          <p:nvPr/>
        </p:nvGrpSpPr>
        <p:grpSpPr>
          <a:xfrm>
            <a:off x="1442431" y="5926038"/>
            <a:ext cx="3569335" cy="730250"/>
            <a:chOff x="1442431" y="5926038"/>
            <a:chExt cx="3569335" cy="730250"/>
          </a:xfrm>
        </p:grpSpPr>
        <p:pic>
          <p:nvPicPr>
            <p:cNvPr id="25" name="object 25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32357" y="5964069"/>
              <a:ext cx="705990" cy="31270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06815" y="5926038"/>
              <a:ext cx="1804663" cy="305847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42431" y="6367318"/>
              <a:ext cx="203507" cy="266920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73677" y="5982970"/>
              <a:ext cx="2103993" cy="672708"/>
            </a:xfrm>
            <a:prstGeom prst="rect">
              <a:avLst/>
            </a:prstGeom>
          </p:spPr>
        </p:pic>
      </p:grpSp>
      <p:pic>
        <p:nvPicPr>
          <p:cNvPr id="29" name="object 29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122819" y="5906091"/>
            <a:ext cx="1986560" cy="338361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251620" y="5942592"/>
            <a:ext cx="947237" cy="258182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97137" y="6391169"/>
            <a:ext cx="268080" cy="256539"/>
          </a:xfrm>
          <a:prstGeom prst="rect">
            <a:avLst/>
          </a:prstGeom>
        </p:spPr>
      </p:pic>
      <p:sp>
        <p:nvSpPr>
          <p:cNvPr id="32" name="object 32" descr=""/>
          <p:cNvSpPr/>
          <p:nvPr/>
        </p:nvSpPr>
        <p:spPr>
          <a:xfrm>
            <a:off x="1253657" y="6587433"/>
            <a:ext cx="38100" cy="30480"/>
          </a:xfrm>
          <a:custGeom>
            <a:avLst/>
            <a:gdLst/>
            <a:ahLst/>
            <a:cxnLst/>
            <a:rect l="l" t="t" r="r" b="b"/>
            <a:pathLst>
              <a:path w="38100" h="30479">
                <a:moveTo>
                  <a:pt x="31606" y="0"/>
                </a:moveTo>
                <a:lnTo>
                  <a:pt x="23265" y="5867"/>
                </a:lnTo>
                <a:lnTo>
                  <a:pt x="16923" y="10410"/>
                </a:lnTo>
                <a:lnTo>
                  <a:pt x="7487" y="17915"/>
                </a:lnTo>
                <a:lnTo>
                  <a:pt x="3790" y="20672"/>
                </a:lnTo>
                <a:lnTo>
                  <a:pt x="0" y="25795"/>
                </a:lnTo>
                <a:lnTo>
                  <a:pt x="350" y="28137"/>
                </a:lnTo>
                <a:lnTo>
                  <a:pt x="2979" y="30082"/>
                </a:lnTo>
                <a:lnTo>
                  <a:pt x="4231" y="30289"/>
                </a:lnTo>
                <a:lnTo>
                  <a:pt x="9531" y="28590"/>
                </a:lnTo>
                <a:lnTo>
                  <a:pt x="13314" y="25693"/>
                </a:lnTo>
                <a:lnTo>
                  <a:pt x="23159" y="18636"/>
                </a:lnTo>
                <a:lnTo>
                  <a:pt x="29234" y="13704"/>
                </a:lnTo>
                <a:lnTo>
                  <a:pt x="37207" y="7091"/>
                </a:lnTo>
                <a:lnTo>
                  <a:pt x="37479" y="4179"/>
                </a:lnTo>
                <a:lnTo>
                  <a:pt x="34311" y="361"/>
                </a:lnTo>
                <a:lnTo>
                  <a:pt x="31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73455" y="677418"/>
            <a:ext cx="3345179" cy="324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560"/>
              </a:spcBef>
            </a:pPr>
            <a:r>
              <a:rPr dirty="0" sz="1800">
                <a:latin typeface="Calibri"/>
                <a:cs typeface="Calibri"/>
              </a:rPr>
              <a:t>Given 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PDA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(Q,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δ,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F)</a:t>
            </a:r>
            <a:endParaRPr sz="1800">
              <a:latin typeface="Times New Roman"/>
              <a:cs typeface="Times New Roman"/>
            </a:endParaRPr>
          </a:p>
          <a:p>
            <a:pPr marL="348615" indent="-28511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348615" algn="l"/>
              </a:tabLst>
            </a:pP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{q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baseline="-20833" sz="1800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baseline="-20833" sz="1800">
                <a:latin typeface="Times New Roman"/>
                <a:cs typeface="Times New Roman"/>
              </a:rPr>
              <a:t>3</a:t>
            </a:r>
            <a:r>
              <a:rPr dirty="0" sz="1800">
                <a:latin typeface="Calibri"/>
                <a:cs typeface="Calibri"/>
              </a:rPr>
              <a:t>, </a:t>
            </a:r>
            <a:r>
              <a:rPr dirty="0" sz="1800" spc="-25">
                <a:latin typeface="Times New Roman"/>
                <a:cs typeface="Times New Roman"/>
              </a:rPr>
              <a:t>q</a:t>
            </a:r>
            <a:r>
              <a:rPr dirty="0" baseline="-20833" sz="1800" spc="-37">
                <a:latin typeface="Times New Roman"/>
                <a:cs typeface="Times New Roman"/>
              </a:rPr>
              <a:t>4</a:t>
            </a:r>
            <a:r>
              <a:rPr dirty="0" sz="1800" spc="-25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348615" indent="-28511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48615" algn="l"/>
              </a:tabLst>
            </a:pP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{0,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1}</a:t>
            </a:r>
            <a:endParaRPr sz="1800">
              <a:latin typeface="Times New Roman"/>
              <a:cs typeface="Times New Roman"/>
            </a:endParaRPr>
          </a:p>
          <a:p>
            <a:pPr marL="348615" indent="-28511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48615" algn="l"/>
              </a:tabLst>
            </a:pP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{0, </a:t>
            </a:r>
            <a:r>
              <a:rPr dirty="0" sz="1800" spc="-25">
                <a:latin typeface="Times New Roman"/>
                <a:cs typeface="Times New Roman"/>
              </a:rPr>
              <a:t>$}</a:t>
            </a:r>
            <a:endParaRPr sz="1800">
              <a:latin typeface="Times New Roman"/>
              <a:cs typeface="Times New Roman"/>
            </a:endParaRPr>
          </a:p>
          <a:p>
            <a:pPr marL="348615" indent="-28511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48615" algn="l"/>
              </a:tabLst>
            </a:pP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r>
              <a:rPr dirty="0" baseline="-20833" sz="1800" spc="217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start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</a:t>
            </a:r>
            <a:endParaRPr sz="1800">
              <a:latin typeface="Calibri"/>
              <a:cs typeface="Calibri"/>
            </a:endParaRPr>
          </a:p>
          <a:p>
            <a:pPr marL="348615" indent="-28511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48615" algn="l"/>
              </a:tabLst>
            </a:pPr>
            <a:r>
              <a:rPr dirty="0" sz="1800">
                <a:latin typeface="Times New Roman"/>
                <a:cs typeface="Times New Roman"/>
              </a:rPr>
              <a:t>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{q</a:t>
            </a:r>
            <a:r>
              <a:rPr dirty="0" baseline="-20833" sz="1800">
                <a:latin typeface="Times New Roman"/>
                <a:cs typeface="Times New Roman"/>
              </a:rPr>
              <a:t>1</a:t>
            </a:r>
            <a:r>
              <a:rPr dirty="0" baseline="-20833" sz="1800" spc="157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q</a:t>
            </a:r>
            <a:r>
              <a:rPr dirty="0" baseline="-20833" sz="1800" spc="-37">
                <a:latin typeface="Times New Roman"/>
                <a:cs typeface="Times New Roman"/>
              </a:rPr>
              <a:t>4</a:t>
            </a:r>
            <a:r>
              <a:rPr dirty="0" sz="1800" spc="-25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348615" indent="-28511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48615" algn="l"/>
              </a:tabLst>
            </a:pPr>
            <a:r>
              <a:rPr dirty="0" sz="1800">
                <a:latin typeface="Times New Roman"/>
                <a:cs typeface="Times New Roman"/>
              </a:rPr>
              <a:t>δ: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×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baseline="-20833" sz="1800">
                <a:latin typeface="Times New Roman"/>
                <a:cs typeface="Times New Roman"/>
              </a:rPr>
              <a:t>ε </a:t>
            </a:r>
            <a:r>
              <a:rPr dirty="0" sz="1800">
                <a:latin typeface="Times New Roman"/>
                <a:cs typeface="Times New Roman"/>
              </a:rPr>
              <a:t>×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baseline="-20833" sz="1800">
                <a:latin typeface="Times New Roman"/>
                <a:cs typeface="Times New Roman"/>
              </a:rPr>
              <a:t>ε</a:t>
            </a:r>
            <a:r>
              <a:rPr dirty="0" baseline="-20833" sz="1800" spc="202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 Q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×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baseline="-20833" sz="1800">
                <a:latin typeface="Times New Roman"/>
                <a:cs typeface="Times New Roman"/>
              </a:rPr>
              <a:t>ε</a:t>
            </a:r>
            <a:r>
              <a:rPr dirty="0" baseline="-20833" sz="1800" spc="-15">
                <a:latin typeface="Times New Roman"/>
                <a:cs typeface="Times New Roman"/>
              </a:rPr>
              <a:t> </a:t>
            </a:r>
            <a:r>
              <a:rPr dirty="0" baseline="25462" sz="1800" spc="-75">
                <a:latin typeface="Cambria Math"/>
                <a:cs typeface="Cambria Math"/>
              </a:rPr>
              <a:t>∗</a:t>
            </a:r>
            <a:endParaRPr baseline="25462" sz="1800">
              <a:latin typeface="Cambria Math"/>
              <a:cs typeface="Cambria Math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091" y="4266029"/>
            <a:ext cx="5246277" cy="14908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24255" y="677418"/>
            <a:ext cx="834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90600" y="1149096"/>
            <a:ext cx="7019925" cy="1505585"/>
            <a:chOff x="990600" y="1149096"/>
            <a:chExt cx="7019925" cy="150558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1149096"/>
              <a:ext cx="7019925" cy="122872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9810" y="2108625"/>
              <a:ext cx="900644" cy="545431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524255" y="2775458"/>
            <a:ext cx="20567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Process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000111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6230" y="3425952"/>
            <a:ext cx="5259249" cy="26799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42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Assistant</a:t>
            </a:r>
            <a:r>
              <a:rPr dirty="0" spc="-15"/>
              <a:t> </a:t>
            </a:r>
            <a:r>
              <a:rPr dirty="0" spc="-20"/>
              <a:t>Professor-</a:t>
            </a:r>
            <a:r>
              <a:rPr dirty="0"/>
              <a:t>Dr</a:t>
            </a:r>
            <a:r>
              <a:rPr dirty="0" spc="5"/>
              <a:t> </a:t>
            </a:r>
            <a:r>
              <a:rPr dirty="0" spc="-10"/>
              <a:t>Chunchuan </a:t>
            </a:r>
            <a:r>
              <a:rPr dirty="0" spc="-25"/>
              <a:t>Lyu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2309" y="1795983"/>
            <a:ext cx="7779384" cy="32264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300"/>
              </a:spcBef>
              <a:buSzPct val="90000"/>
              <a:buChar char="•"/>
              <a:tabLst>
                <a:tab pos="297815" algn="l"/>
              </a:tabLst>
            </a:pPr>
            <a:r>
              <a:rPr dirty="0" sz="2000">
                <a:latin typeface="Arial MT"/>
                <a:cs typeface="Arial MT"/>
              </a:rPr>
              <a:t>Graduated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from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University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Edinburgh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XJTLU</a:t>
            </a:r>
            <a:endParaRPr sz="2000">
              <a:latin typeface="Arial MT"/>
              <a:cs typeface="Arial MT"/>
            </a:endParaRPr>
          </a:p>
          <a:p>
            <a:pPr marL="12700" marR="5080" indent="914400">
              <a:lnSpc>
                <a:spcPct val="150000"/>
              </a:lnSpc>
              <a:spcBef>
                <a:spcPts val="5"/>
              </a:spcBef>
            </a:pPr>
            <a:r>
              <a:rPr dirty="0" sz="2000">
                <a:latin typeface="Arial MT"/>
                <a:cs typeface="Arial MT"/>
              </a:rPr>
              <a:t>Studied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computational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semantics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but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moved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unsupervised </a:t>
            </a:r>
            <a:r>
              <a:rPr dirty="0" sz="2000">
                <a:latin typeface="Arial MT"/>
                <a:cs typeface="Arial MT"/>
              </a:rPr>
              <a:t>reinforcement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learning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(what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agent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should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do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if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no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moral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gold </a:t>
            </a:r>
            <a:r>
              <a:rPr dirty="0" sz="2000">
                <a:latin typeface="Arial MT"/>
                <a:cs typeface="Arial MT"/>
              </a:rPr>
              <a:t>standard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given?)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2000">
              <a:latin typeface="Arial MT"/>
              <a:cs typeface="Arial MT"/>
            </a:endParaRPr>
          </a:p>
          <a:p>
            <a:pPr marL="297815" indent="-285115">
              <a:lnSpc>
                <a:spcPct val="100000"/>
              </a:lnSpc>
              <a:spcBef>
                <a:spcPts val="5"/>
              </a:spcBef>
              <a:buSzPct val="90000"/>
              <a:buChar char="•"/>
              <a:tabLst>
                <a:tab pos="297815" algn="l"/>
              </a:tabLst>
            </a:pPr>
            <a:r>
              <a:rPr dirty="0" sz="2000">
                <a:latin typeface="Arial MT"/>
                <a:cs typeface="Arial MT"/>
              </a:rPr>
              <a:t>Office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hour: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14:00-</a:t>
            </a:r>
            <a:r>
              <a:rPr dirty="0" sz="2000">
                <a:latin typeface="Arial MT"/>
                <a:cs typeface="Arial MT"/>
              </a:rPr>
              <a:t>16:00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Thursday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at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SD543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(or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by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appointment)</a:t>
            </a:r>
            <a:endParaRPr sz="2000">
              <a:latin typeface="Arial MT"/>
              <a:cs typeface="Arial MT"/>
            </a:endParaRPr>
          </a:p>
          <a:p>
            <a:pPr marL="297815" indent="-285115">
              <a:lnSpc>
                <a:spcPct val="100000"/>
              </a:lnSpc>
              <a:spcBef>
                <a:spcPts val="1200"/>
              </a:spcBef>
              <a:buSzPct val="90000"/>
              <a:buChar char="•"/>
              <a:tabLst>
                <a:tab pos="297815" algn="l"/>
              </a:tabLst>
            </a:pPr>
            <a:r>
              <a:rPr dirty="0" sz="2000">
                <a:latin typeface="Arial MT"/>
                <a:cs typeface="Arial MT"/>
              </a:rPr>
              <a:t>Contact: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u="sng" sz="2000" spc="-1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  <a:hlinkClick r:id="rId2"/>
              </a:rPr>
              <a:t>chunchuan.lyu@xjtlu.edu.cn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24255" y="677418"/>
            <a:ext cx="834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90600" y="1149096"/>
            <a:ext cx="7019925" cy="1228725"/>
            <a:chOff x="990600" y="1149096"/>
            <a:chExt cx="7019925" cy="12287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1149096"/>
              <a:ext cx="7019925" cy="122872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644776" y="2332949"/>
              <a:ext cx="30480" cy="21590"/>
            </a:xfrm>
            <a:custGeom>
              <a:avLst/>
              <a:gdLst/>
              <a:ahLst/>
              <a:cxnLst/>
              <a:rect l="l" t="t" r="r" b="b"/>
              <a:pathLst>
                <a:path w="30479" h="21589">
                  <a:moveTo>
                    <a:pt x="26953" y="0"/>
                  </a:moveTo>
                  <a:lnTo>
                    <a:pt x="23036" y="1729"/>
                  </a:lnTo>
                  <a:lnTo>
                    <a:pt x="12293" y="7790"/>
                  </a:lnTo>
                  <a:lnTo>
                    <a:pt x="595" y="14743"/>
                  </a:lnTo>
                  <a:lnTo>
                    <a:pt x="0" y="17105"/>
                  </a:lnTo>
                  <a:lnTo>
                    <a:pt x="2151" y="20709"/>
                  </a:lnTo>
                  <a:lnTo>
                    <a:pt x="4432" y="21327"/>
                  </a:lnTo>
                  <a:lnTo>
                    <a:pt x="11346" y="17519"/>
                  </a:lnTo>
                  <a:lnTo>
                    <a:pt x="16414" y="14618"/>
                  </a:lnTo>
                  <a:lnTo>
                    <a:pt x="27207" y="7340"/>
                  </a:lnTo>
                  <a:lnTo>
                    <a:pt x="30238" y="3362"/>
                  </a:lnTo>
                  <a:lnTo>
                    <a:pt x="30007" y="1645"/>
                  </a:lnTo>
                  <a:lnTo>
                    <a:pt x="28012" y="125"/>
                  </a:lnTo>
                  <a:lnTo>
                    <a:pt x="26953" y="0"/>
                  </a:lnTo>
                  <a:close/>
                </a:path>
                <a:path w="30479" h="21589">
                  <a:moveTo>
                    <a:pt x="2420" y="13653"/>
                  </a:move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4050" y="2877302"/>
            <a:ext cx="5258159" cy="267618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24255" y="677418"/>
            <a:ext cx="834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149096"/>
            <a:ext cx="7019925" cy="12287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0715" y="3071622"/>
            <a:ext cx="5324837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24255" y="677418"/>
            <a:ext cx="834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149096"/>
            <a:ext cx="7019925" cy="12287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5950" y="2501646"/>
            <a:ext cx="5257800" cy="305789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24255" y="677418"/>
            <a:ext cx="834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149096"/>
            <a:ext cx="7019925" cy="12287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9750" y="2654046"/>
            <a:ext cx="5334000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24255" y="677418"/>
            <a:ext cx="834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149096"/>
            <a:ext cx="7019925" cy="12287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0492" y="2501645"/>
            <a:ext cx="5334000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24255" y="677418"/>
            <a:ext cx="834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149096"/>
            <a:ext cx="7019925" cy="12287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3480" y="2817477"/>
            <a:ext cx="5200650" cy="27619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24255" y="677418"/>
            <a:ext cx="834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149096"/>
            <a:ext cx="7019925" cy="12287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5475" y="2801112"/>
            <a:ext cx="5343525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24255" y="677418"/>
            <a:ext cx="834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149096"/>
            <a:ext cx="7019925" cy="122872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4430" y="2838480"/>
            <a:ext cx="5334000" cy="237204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6155" y="815340"/>
            <a:ext cx="5679440" cy="1445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Nondeterministic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PDA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25"/>
              </a:spcBef>
            </a:pP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PDA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transition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function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allows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nondeterminism</a:t>
            </a:r>
            <a:endParaRPr sz="1800">
              <a:latin typeface="Times New Roman"/>
              <a:cs typeface="Times New Roman"/>
            </a:endParaRPr>
          </a:p>
          <a:p>
            <a:pPr marL="30226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Times New Roman"/>
                <a:cs typeface="Times New Roman"/>
              </a:rPr>
              <a:t>δ: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×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baseline="-20833" sz="1800">
                <a:latin typeface="Times New Roman"/>
                <a:cs typeface="Times New Roman"/>
              </a:rPr>
              <a:t>ε</a:t>
            </a:r>
            <a:r>
              <a:rPr dirty="0" baseline="-20833" sz="1800" spc="-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×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baseline="-20833" sz="1800">
                <a:latin typeface="Times New Roman"/>
                <a:cs typeface="Times New Roman"/>
              </a:rPr>
              <a:t>ε</a:t>
            </a:r>
            <a:r>
              <a:rPr dirty="0" baseline="-20833" sz="1800" spc="202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P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(Q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×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baseline="-20833" sz="1800">
                <a:latin typeface="Times New Roman"/>
                <a:cs typeface="Times New Roman"/>
              </a:rPr>
              <a:t>ε</a:t>
            </a:r>
            <a:r>
              <a:rPr dirty="0" baseline="-20833" sz="1800" spc="202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965" y="2891789"/>
            <a:ext cx="5963015" cy="244829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4209" y="983996"/>
            <a:ext cx="6818630" cy="2250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Definition</a:t>
            </a:r>
            <a:endParaRPr sz="1800">
              <a:latin typeface="Calibri"/>
              <a:cs typeface="Calibri"/>
            </a:endParaRPr>
          </a:p>
          <a:p>
            <a:pPr marL="50800" marR="17780">
              <a:lnSpc>
                <a:spcPct val="100600"/>
              </a:lnSpc>
              <a:spcBef>
                <a:spcPts val="2140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input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strings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accepted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PDA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language </a:t>
            </a:r>
            <a:r>
              <a:rPr dirty="0" sz="1800">
                <a:latin typeface="Calibri"/>
                <a:cs typeface="Calibri"/>
              </a:rPr>
              <a:t>recognized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denoted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L(M)</a:t>
            </a:r>
            <a:r>
              <a:rPr dirty="0" sz="1800" spc="-1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8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105"/>
              </a:spcBef>
            </a:pPr>
            <a:r>
              <a:rPr dirty="0" sz="1800">
                <a:latin typeface="Calibri"/>
                <a:cs typeface="Calibri"/>
              </a:rPr>
              <a:t>PDA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</a:t>
            </a:r>
            <a:r>
              <a:rPr dirty="0" sz="1800">
                <a:latin typeface="Times New Roman"/>
                <a:cs typeface="Times New Roman"/>
              </a:rPr>
              <a:t>ww</a:t>
            </a:r>
            <a:r>
              <a:rPr dirty="0" baseline="25462" sz="1800">
                <a:latin typeface="Times New Roman"/>
                <a:cs typeface="Times New Roman"/>
              </a:rPr>
              <a:t>R</a:t>
            </a:r>
            <a:r>
              <a:rPr dirty="0" baseline="25462" sz="1800" spc="202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{0,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1}</a:t>
            </a:r>
            <a:r>
              <a:rPr dirty="0" baseline="25462" sz="1800" spc="-30">
                <a:latin typeface="Cambria Math"/>
                <a:cs typeface="Cambria Math"/>
              </a:rPr>
              <a:t>∗</a:t>
            </a:r>
            <a:r>
              <a:rPr dirty="0" sz="1800" spc="-2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2309" y="336296"/>
            <a:ext cx="336105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Language</a:t>
            </a:r>
            <a:r>
              <a:rPr dirty="0" spc="-85"/>
              <a:t> </a:t>
            </a:r>
            <a:r>
              <a:rPr dirty="0"/>
              <a:t>accepted</a:t>
            </a:r>
            <a:r>
              <a:rPr dirty="0" spc="-80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25"/>
              <a:t>PDA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7295" y="3553205"/>
            <a:ext cx="4876800" cy="107632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4659" y="4756404"/>
            <a:ext cx="4505672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42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Overall</a:t>
            </a:r>
            <a:r>
              <a:rPr dirty="0" spc="-45"/>
              <a:t> </a:t>
            </a:r>
            <a:r>
              <a:rPr dirty="0"/>
              <a:t>Study</a:t>
            </a:r>
            <a:r>
              <a:rPr dirty="0" spc="-55"/>
              <a:t> </a:t>
            </a:r>
            <a:r>
              <a:rPr dirty="0" spc="-20"/>
              <a:t>Tips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2309" y="1795983"/>
            <a:ext cx="7342505" cy="414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marR="152400" indent="-285115">
              <a:lnSpc>
                <a:spcPct val="150100"/>
              </a:lnSpc>
              <a:spcBef>
                <a:spcPts val="100"/>
              </a:spcBef>
              <a:buClr>
                <a:srgbClr val="000000"/>
              </a:buClr>
              <a:buSzPct val="90000"/>
              <a:buChar char="•"/>
              <a:tabLst>
                <a:tab pos="927100" algn="l"/>
              </a:tabLst>
            </a:pPr>
            <a:r>
              <a:rPr dirty="0" u="sng" sz="200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Theory</a:t>
            </a:r>
            <a:r>
              <a:rPr dirty="0" u="sng" sz="2000" spc="-55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00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of</a:t>
            </a:r>
            <a:r>
              <a:rPr dirty="0" u="sng" sz="2000" spc="-6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00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Computation</a:t>
            </a:r>
            <a:r>
              <a:rPr dirty="0" u="sng" sz="2000" spc="-45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00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in</a:t>
            </a:r>
            <a:r>
              <a:rPr dirty="0" u="sng" sz="2000" spc="-55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00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12</a:t>
            </a:r>
            <a:r>
              <a:rPr dirty="0" u="sng" sz="2000" spc="-5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00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Hours</a:t>
            </a:r>
            <a:r>
              <a:rPr dirty="0" u="sng" sz="2000" spc="-55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00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by</a:t>
            </a:r>
            <a:r>
              <a:rPr dirty="0" u="sng" sz="2000" spc="-5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00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Easy</a:t>
            </a:r>
            <a:r>
              <a:rPr dirty="0" u="sng" sz="2000" spc="-55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00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Theory</a:t>
            </a:r>
            <a:r>
              <a:rPr dirty="0" sz="2000" spc="-40">
                <a:solidFill>
                  <a:srgbClr val="5F5F5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Youtuber </a:t>
            </a:r>
            <a:r>
              <a:rPr dirty="0" sz="2000" spc="-10">
                <a:latin typeface="Arial MT"/>
                <a:cs typeface="Arial MT"/>
              </a:rPr>
              <a:t>	</a:t>
            </a:r>
            <a:r>
              <a:rPr dirty="0" sz="2000">
                <a:latin typeface="Arial MT"/>
                <a:cs typeface="Arial MT"/>
              </a:rPr>
              <a:t>Really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clear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explaination</a:t>
            </a:r>
            <a:endParaRPr sz="2000">
              <a:latin typeface="Arial MT"/>
              <a:cs typeface="Arial MT"/>
            </a:endParaRPr>
          </a:p>
          <a:p>
            <a:pPr marL="354965" marR="490220" indent="-342265">
              <a:lnSpc>
                <a:spcPct val="150000"/>
              </a:lnSpc>
              <a:buClr>
                <a:srgbClr val="000000"/>
              </a:buClr>
              <a:buSzPct val="90000"/>
              <a:buChar char="•"/>
              <a:tabLst>
                <a:tab pos="927100" algn="l"/>
              </a:tabLst>
            </a:pPr>
            <a:r>
              <a:rPr dirty="0" u="sng" sz="200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Theory</a:t>
            </a:r>
            <a:r>
              <a:rPr dirty="0" u="sng" sz="2000" spc="-6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00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of</a:t>
            </a:r>
            <a:r>
              <a:rPr dirty="0" u="sng" sz="2000" spc="-6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00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Computation</a:t>
            </a:r>
            <a:r>
              <a:rPr dirty="0" u="sng" sz="2000" spc="-5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00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2020</a:t>
            </a:r>
            <a:r>
              <a:rPr dirty="0" u="sng" sz="2000" spc="-5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00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by</a:t>
            </a:r>
            <a:r>
              <a:rPr dirty="0" u="sng" sz="2000" spc="-65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00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Michael</a:t>
            </a:r>
            <a:r>
              <a:rPr dirty="0" u="sng" sz="2000" spc="-45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200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Sipser</a:t>
            </a:r>
            <a:r>
              <a:rPr dirty="0" sz="2000" spc="-50">
                <a:solidFill>
                  <a:srgbClr val="5F5F5F"/>
                </a:solidFill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MIT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OCW </a:t>
            </a:r>
            <a:r>
              <a:rPr dirty="0" sz="2000" spc="-25">
                <a:latin typeface="Arial MT"/>
                <a:cs typeface="Arial MT"/>
              </a:rPr>
              <a:t>	</a:t>
            </a:r>
            <a:r>
              <a:rPr dirty="0" sz="2000">
                <a:latin typeface="Arial MT"/>
                <a:cs typeface="Arial MT"/>
              </a:rPr>
              <a:t>We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are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following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closely</a:t>
            </a:r>
            <a:endParaRPr sz="2000">
              <a:latin typeface="Arial MT"/>
              <a:cs typeface="Arial MT"/>
            </a:endParaRPr>
          </a:p>
          <a:p>
            <a:pPr marL="297815" marR="3361054" indent="-285115">
              <a:lnSpc>
                <a:spcPct val="150000"/>
              </a:lnSpc>
              <a:buSzPct val="90000"/>
              <a:buChar char="•"/>
              <a:tabLst>
                <a:tab pos="927100" algn="l"/>
              </a:tabLst>
            </a:pP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Nature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Computation </a:t>
            </a:r>
            <a:r>
              <a:rPr dirty="0" sz="2000" spc="-10">
                <a:latin typeface="Arial MT"/>
                <a:cs typeface="Arial MT"/>
              </a:rPr>
              <a:t>	</a:t>
            </a:r>
            <a:r>
              <a:rPr dirty="0" sz="2000">
                <a:latin typeface="Arial MT"/>
                <a:cs typeface="Arial MT"/>
              </a:rPr>
              <a:t>Good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complementary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book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</a:pPr>
            <a:r>
              <a:rPr dirty="0" sz="2000">
                <a:latin typeface="Arial MT"/>
                <a:cs typeface="Arial MT"/>
              </a:rPr>
              <a:t>Please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come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office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hour,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if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you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are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having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difficulty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question </a:t>
            </a:r>
            <a:r>
              <a:rPr dirty="0" sz="2000">
                <a:latin typeface="Arial MT"/>
                <a:cs typeface="Arial MT"/>
              </a:rPr>
              <a:t>about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anything.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4209" y="1186688"/>
            <a:ext cx="5099685" cy="1012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PDA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baseline="25462" sz="1800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baseline="25462" sz="1800">
                <a:latin typeface="Times New Roman"/>
                <a:cs typeface="Times New Roman"/>
              </a:rPr>
              <a:t>j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baseline="25462" sz="1800">
                <a:latin typeface="Times New Roman"/>
                <a:cs typeface="Times New Roman"/>
              </a:rPr>
              <a:t>k</a:t>
            </a:r>
            <a:r>
              <a:rPr dirty="0" baseline="25462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j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2309" y="336296"/>
            <a:ext cx="336105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Language</a:t>
            </a:r>
            <a:r>
              <a:rPr dirty="0" spc="-85"/>
              <a:t> </a:t>
            </a:r>
            <a:r>
              <a:rPr dirty="0"/>
              <a:t>accepted</a:t>
            </a:r>
            <a:r>
              <a:rPr dirty="0" spc="-80"/>
              <a:t> </a:t>
            </a:r>
            <a:r>
              <a:rPr dirty="0"/>
              <a:t>by</a:t>
            </a:r>
            <a:r>
              <a:rPr dirty="0" spc="-85"/>
              <a:t> </a:t>
            </a:r>
            <a:r>
              <a:rPr dirty="0" spc="-25"/>
              <a:t>PDA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646" y="2785110"/>
            <a:ext cx="6807276" cy="276072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23163" y="697484"/>
            <a:ext cx="1630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44"/>
                </a:solidFill>
                <a:latin typeface="Calibri"/>
                <a:cs typeface="Calibri"/>
              </a:rPr>
              <a:t>Quick</a:t>
            </a:r>
            <a:r>
              <a:rPr dirty="0" sz="2400" spc="-4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44"/>
                </a:solidFill>
                <a:latin typeface="Calibri"/>
                <a:cs typeface="Calibri"/>
              </a:rPr>
              <a:t>review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23163" y="2004822"/>
            <a:ext cx="811530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2400">
                <a:latin typeface="Calibri"/>
                <a:cs typeface="Calibri"/>
              </a:rPr>
              <a:t>CFLs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closed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under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concatenation,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union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Kleene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closure</a:t>
            </a:r>
            <a:endParaRPr sz="24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2400">
                <a:latin typeface="Calibri"/>
                <a:cs typeface="Calibri"/>
              </a:rPr>
              <a:t>CFLs/Natural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language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exhibits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ambiguities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(*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optional)</a:t>
            </a:r>
            <a:endParaRPr sz="2400">
              <a:latin typeface="Calibri"/>
              <a:cs typeface="Calibri"/>
            </a:endParaRPr>
          </a:p>
          <a:p>
            <a:pPr marL="298450" marR="1317625" indent="-285750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400">
                <a:latin typeface="Calibri"/>
                <a:cs typeface="Calibri"/>
              </a:rPr>
              <a:t>Pushdown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automata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additional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stack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store information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23163" y="697484"/>
            <a:ext cx="6153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000044"/>
                </a:solidFill>
                <a:latin typeface="Calibri"/>
                <a:cs typeface="Calibri"/>
              </a:rPr>
              <a:t>Q&amp;A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23163" y="2004822"/>
            <a:ext cx="8253730" cy="3683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399415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400">
                <a:latin typeface="Calibri"/>
                <a:cs typeface="Calibri"/>
              </a:rPr>
              <a:t>Does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stack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influence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accepting </a:t>
            </a:r>
            <a:r>
              <a:rPr dirty="0" sz="2400">
                <a:latin typeface="Calibri"/>
                <a:cs typeface="Calibri"/>
              </a:rPr>
              <a:t>condition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PDA?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No,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acceptance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solely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decidec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state.</a:t>
            </a:r>
            <a:endParaRPr sz="24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2400">
                <a:latin typeface="Calibri"/>
                <a:cs typeface="Calibri"/>
              </a:rPr>
              <a:t>Why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put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$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beginning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some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PDA?</a:t>
            </a:r>
            <a:endParaRPr sz="2400">
              <a:latin typeface="Calibri"/>
              <a:cs typeface="Calibri"/>
            </a:endParaRPr>
          </a:p>
          <a:p>
            <a:pPr marL="12700" marR="5080" indent="9144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Combined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poping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$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before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accepting,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make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sure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things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being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added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later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processed.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Back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first </a:t>
            </a:r>
            <a:r>
              <a:rPr dirty="0" sz="2400">
                <a:latin typeface="Calibri"/>
                <a:cs typeface="Calibri"/>
              </a:rPr>
              <a:t>question,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stack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conditioned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PDA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defined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accepting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when </a:t>
            </a:r>
            <a:r>
              <a:rPr dirty="0" sz="2400">
                <a:latin typeface="Calibri"/>
                <a:cs typeface="Calibri"/>
              </a:rPr>
              <a:t>its‘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state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accepting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stack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elements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match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some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criteria.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We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popping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transitions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make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equivalent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standard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PDA.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8204" y="2849372"/>
            <a:ext cx="384873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b="1">
                <a:solidFill>
                  <a:srgbClr val="FFFFFF"/>
                </a:solidFill>
                <a:latin typeface="Calibri"/>
                <a:cs typeface="Calibri"/>
              </a:rPr>
              <a:t>THANK</a:t>
            </a:r>
            <a:r>
              <a:rPr dirty="0" sz="6000" spc="-1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000" spc="-25" b="1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5594" y="5920740"/>
            <a:ext cx="2104644" cy="4556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Noam Chomsky</a:t>
            </a:r>
            <a:r>
              <a:rPr dirty="0" spc="-5"/>
              <a:t> </a:t>
            </a:r>
            <a:r>
              <a:rPr dirty="0" spc="-10"/>
              <a:t>1928-</a:t>
            </a:r>
            <a:r>
              <a:rPr dirty="0" spc="-25"/>
              <a:t>now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2309" y="1678686"/>
            <a:ext cx="5322570" cy="326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An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American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professor,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father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modern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linguistics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800">
              <a:latin typeface="Arial MT"/>
              <a:cs typeface="Arial MT"/>
            </a:endParaRPr>
          </a:p>
          <a:p>
            <a:pPr marL="297815" indent="-285115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1800">
                <a:latin typeface="Arial MT"/>
                <a:cs typeface="Arial MT"/>
              </a:rPr>
              <a:t>Transformational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Analysis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(1955)</a:t>
            </a:r>
            <a:endParaRPr sz="1800">
              <a:latin typeface="Arial MT"/>
              <a:cs typeface="Arial MT"/>
            </a:endParaRPr>
          </a:p>
          <a:p>
            <a:pPr marL="297815" indent="-285115">
              <a:lnSpc>
                <a:spcPct val="100000"/>
              </a:lnSpc>
              <a:spcBef>
                <a:spcPts val="1085"/>
              </a:spcBef>
              <a:buChar char="•"/>
              <a:tabLst>
                <a:tab pos="297815" algn="l"/>
              </a:tabLst>
            </a:pPr>
            <a:r>
              <a:rPr dirty="0" sz="1800">
                <a:latin typeface="Arial MT"/>
                <a:cs typeface="Arial MT"/>
              </a:rPr>
              <a:t>Syntactic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Structures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(1957)</a:t>
            </a:r>
            <a:endParaRPr sz="1800">
              <a:latin typeface="Arial MT"/>
              <a:cs typeface="Arial MT"/>
            </a:endParaRPr>
          </a:p>
          <a:p>
            <a:pPr marL="297815" indent="-285115">
              <a:lnSpc>
                <a:spcPct val="100000"/>
              </a:lnSpc>
              <a:spcBef>
                <a:spcPts val="1080"/>
              </a:spcBef>
              <a:buChar char="•"/>
              <a:tabLst>
                <a:tab pos="297815" algn="l"/>
              </a:tabLst>
            </a:pPr>
            <a:r>
              <a:rPr dirty="0" sz="1800">
                <a:latin typeface="Arial MT"/>
                <a:cs typeface="Arial MT"/>
              </a:rPr>
              <a:t>Minimalist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program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(1995)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What is </a:t>
            </a:r>
            <a:r>
              <a:rPr dirty="0" sz="1800" spc="-10">
                <a:latin typeface="Arial MT"/>
                <a:cs typeface="Arial MT"/>
              </a:rPr>
              <a:t>language?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Arial MT"/>
                <a:cs typeface="Arial MT"/>
              </a:rPr>
              <a:t>Why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does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have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properties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has?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16710" y="5519420"/>
            <a:ext cx="627443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40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Formal</a:t>
            </a:r>
            <a:r>
              <a:rPr dirty="0" u="sng" sz="1400" spc="-4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40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Basis</a:t>
            </a:r>
            <a:r>
              <a:rPr dirty="0" u="sng" sz="1400" spc="-15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40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of</a:t>
            </a:r>
            <a:r>
              <a:rPr dirty="0" u="sng" sz="1400" spc="-15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40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a</a:t>
            </a:r>
            <a:r>
              <a:rPr dirty="0" u="sng" sz="1400" spc="-15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40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Language</a:t>
            </a:r>
            <a:r>
              <a:rPr dirty="0" u="sng" sz="1400" spc="-35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400">
                <a:solidFill>
                  <a:srgbClr val="5F5F5F"/>
                </a:solidFill>
                <a:uFill>
                  <a:solidFill>
                    <a:srgbClr val="5F5F5F"/>
                  </a:solidFill>
                </a:uFill>
                <a:latin typeface="Arial MT"/>
                <a:cs typeface="Arial MT"/>
              </a:rPr>
              <a:t>Universal</a:t>
            </a:r>
            <a:r>
              <a:rPr dirty="0" sz="1400" spc="-20">
                <a:solidFill>
                  <a:srgbClr val="5F5F5F"/>
                </a:solidFill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(2021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Miloš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75">
                <a:latin typeface="Arial MT"/>
                <a:cs typeface="Arial MT"/>
              </a:rPr>
              <a:t>Stanojević,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Mark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Steedman)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0830" y="707136"/>
            <a:ext cx="2095500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Noam Chomsky</a:t>
            </a:r>
            <a:r>
              <a:rPr dirty="0" spc="-5"/>
              <a:t> </a:t>
            </a:r>
            <a:r>
              <a:rPr dirty="0" spc="-10"/>
              <a:t>1928-</a:t>
            </a:r>
            <a:r>
              <a:rPr dirty="0" spc="-25"/>
              <a:t>now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2309" y="1678686"/>
            <a:ext cx="7498715" cy="326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A public </a:t>
            </a:r>
            <a:r>
              <a:rPr dirty="0" sz="1800" spc="-10">
                <a:latin typeface="Arial MT"/>
                <a:cs typeface="Arial MT"/>
              </a:rPr>
              <a:t>intellectual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800">
              <a:latin typeface="Arial MT"/>
              <a:cs typeface="Arial MT"/>
            </a:endParaRPr>
          </a:p>
          <a:p>
            <a:pPr marL="297815" indent="-285115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1800">
                <a:latin typeface="Arial MT"/>
                <a:cs typeface="Arial MT"/>
              </a:rPr>
              <a:t>Manufacturing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Consent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(1988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Edward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S.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Herman)</a:t>
            </a:r>
            <a:endParaRPr sz="1800">
              <a:latin typeface="Arial MT"/>
              <a:cs typeface="Arial MT"/>
            </a:endParaRPr>
          </a:p>
          <a:p>
            <a:pPr marL="297815" indent="-285115">
              <a:lnSpc>
                <a:spcPct val="100000"/>
              </a:lnSpc>
              <a:spcBef>
                <a:spcPts val="1085"/>
              </a:spcBef>
              <a:buChar char="•"/>
              <a:tabLst>
                <a:tab pos="297815" algn="l"/>
              </a:tabLst>
            </a:pP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Palestine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(2015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Ilan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Pappé)</a:t>
            </a:r>
            <a:endParaRPr sz="1800">
              <a:latin typeface="Arial MT"/>
              <a:cs typeface="Arial MT"/>
            </a:endParaRPr>
          </a:p>
          <a:p>
            <a:pPr marL="297815" indent="-285115">
              <a:lnSpc>
                <a:spcPct val="100000"/>
              </a:lnSpc>
              <a:spcBef>
                <a:spcPts val="1080"/>
              </a:spcBef>
              <a:buChar char="•"/>
              <a:tabLst>
                <a:tab pos="297815" algn="l"/>
              </a:tabLst>
            </a:pPr>
            <a:r>
              <a:rPr dirty="0" sz="1800">
                <a:latin typeface="Arial MT"/>
                <a:cs typeface="Arial MT"/>
              </a:rPr>
              <a:t>Consequences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Capitalism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(2021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Marv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Waterstone)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"one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most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notable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contemporary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champions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people“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Arial MT"/>
                <a:cs typeface="Arial MT"/>
              </a:rPr>
              <a:t>"pathological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hatred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his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own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country"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0830" y="707136"/>
            <a:ext cx="2095500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42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Recap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8848" y="2077211"/>
            <a:ext cx="5655945" cy="367919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11785" indent="-28575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11785" algn="l"/>
              </a:tabLst>
            </a:pPr>
            <a:r>
              <a:rPr dirty="0" sz="1800">
                <a:latin typeface="Times New Roman"/>
                <a:cs typeface="Times New Roman"/>
              </a:rPr>
              <a:t>Regular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languages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context-</a:t>
            </a:r>
            <a:r>
              <a:rPr dirty="0" sz="1800" spc="-20">
                <a:latin typeface="Times New Roman"/>
                <a:cs typeface="Times New Roman"/>
              </a:rPr>
              <a:t>free</a:t>
            </a:r>
            <a:endParaRPr sz="1800">
              <a:latin typeface="Times New Roman"/>
              <a:cs typeface="Times New Roman"/>
            </a:endParaRPr>
          </a:p>
          <a:p>
            <a:pPr marL="311785" indent="-28575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11785" algn="l"/>
              </a:tabLst>
            </a:pPr>
            <a:r>
              <a:rPr dirty="0" sz="1800">
                <a:latin typeface="Calibri"/>
                <a:cs typeface="Calibri"/>
              </a:rPr>
              <a:t>Every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context-</a:t>
            </a:r>
            <a:r>
              <a:rPr dirty="0" sz="1800">
                <a:latin typeface="Calibri"/>
                <a:cs typeface="Calibri"/>
              </a:rPr>
              <a:t>free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grammar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Chomsky Normal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Form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0"/>
              </a:spcBef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solidFill>
                  <a:srgbClr val="000044"/>
                </a:solidFill>
                <a:latin typeface="Calibri"/>
                <a:cs typeface="Calibri"/>
              </a:rPr>
              <a:t>Today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10"/>
              </a:spcBef>
            </a:pPr>
            <a:endParaRPr sz="24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1800">
                <a:latin typeface="Times New Roman"/>
                <a:cs typeface="Times New Roman"/>
              </a:rPr>
              <a:t>Closure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property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context-</a:t>
            </a:r>
            <a:r>
              <a:rPr dirty="0" sz="1800">
                <a:latin typeface="Times New Roman"/>
                <a:cs typeface="Times New Roman"/>
              </a:rPr>
              <a:t>free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grammar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>
                <a:latin typeface="Times New Roman"/>
                <a:cs typeface="Times New Roman"/>
              </a:rPr>
              <a:t>Syntactic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parsing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(*optional)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>
                <a:latin typeface="Calibri"/>
                <a:cs typeface="Calibri"/>
              </a:rPr>
              <a:t>Pushdown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Automata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42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Closure</a:t>
            </a:r>
            <a:r>
              <a:rPr dirty="0" spc="-50"/>
              <a:t> </a:t>
            </a:r>
            <a:r>
              <a:rPr dirty="0"/>
              <a:t>Properties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Context</a:t>
            </a:r>
            <a:r>
              <a:rPr dirty="0" spc="-50"/>
              <a:t> </a:t>
            </a:r>
            <a:r>
              <a:rPr dirty="0"/>
              <a:t>Free</a:t>
            </a:r>
            <a:r>
              <a:rPr dirty="0" spc="-40"/>
              <a:t> </a:t>
            </a:r>
            <a:r>
              <a:rPr dirty="0" spc="-10"/>
              <a:t>Language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3409" y="1846072"/>
            <a:ext cx="8186420" cy="38817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1600">
              <a:lnSpc>
                <a:spcPts val="2155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Theorem: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457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context-</a:t>
            </a:r>
            <a:r>
              <a:rPr dirty="0" sz="1800">
                <a:latin typeface="Calibri"/>
                <a:cs typeface="Calibri"/>
              </a:rPr>
              <a:t>free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languages,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union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baseline="-14957" sz="1950" spc="25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∪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46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context</a:t>
            </a:r>
            <a:endParaRPr sz="1800">
              <a:latin typeface="Calibri"/>
              <a:cs typeface="Calibri"/>
            </a:endParaRPr>
          </a:p>
          <a:p>
            <a:pPr marL="101600">
              <a:lnSpc>
                <a:spcPts val="2155"/>
              </a:lnSpc>
            </a:pPr>
            <a:r>
              <a:rPr dirty="0" sz="1800" spc="-10">
                <a:latin typeface="Calibri"/>
                <a:cs typeface="Calibri"/>
              </a:rPr>
              <a:t>free.</a:t>
            </a:r>
            <a:endParaRPr sz="18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  <a:spcBef>
                <a:spcPts val="2160"/>
              </a:spcBef>
            </a:pPr>
            <a:r>
              <a:rPr dirty="0" sz="1800" spc="-10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baseline="-14957" sz="1950" spc="42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80">
                <a:latin typeface="Cambria Math"/>
                <a:cs typeface="Cambria Math"/>
              </a:rPr>
              <a:t>{𝑎</a:t>
            </a:r>
            <a:r>
              <a:rPr dirty="0" baseline="27777" sz="1950" spc="120">
                <a:latin typeface="Cambria Math"/>
                <a:cs typeface="Cambria Math"/>
              </a:rPr>
              <a:t>𝑛</a:t>
            </a:r>
            <a:r>
              <a:rPr dirty="0" sz="1800" spc="80">
                <a:latin typeface="Cambria Math"/>
                <a:cs typeface="Cambria Math"/>
              </a:rPr>
              <a:t>𝑏</a:t>
            </a:r>
            <a:r>
              <a:rPr dirty="0" baseline="27777" sz="1950" spc="120">
                <a:latin typeface="Cambria Math"/>
                <a:cs typeface="Cambria Math"/>
              </a:rPr>
              <a:t>𝑛</a:t>
            </a:r>
            <a:r>
              <a:rPr dirty="0" sz="1800" spc="80">
                <a:latin typeface="Cambria Math"/>
                <a:cs typeface="Cambria Math"/>
              </a:rPr>
              <a:t>𝑐</a:t>
            </a:r>
            <a:r>
              <a:rPr dirty="0" baseline="27777" sz="1950" spc="120">
                <a:latin typeface="Cambria Math"/>
                <a:cs typeface="Cambria Math"/>
              </a:rPr>
              <a:t>𝑚</a:t>
            </a:r>
            <a:r>
              <a:rPr dirty="0" sz="1800" spc="80">
                <a:latin typeface="Cambria Math"/>
                <a:cs typeface="Cambria Math"/>
              </a:rPr>
              <a:t>|𝑚</a:t>
            </a:r>
            <a:r>
              <a:rPr dirty="0" sz="1800" spc="1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≥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20">
                <a:latin typeface="Cambria Math"/>
                <a:cs typeface="Cambria Math"/>
              </a:rPr>
              <a:t>0,</a:t>
            </a:r>
            <a:r>
              <a:rPr dirty="0" sz="1800" spc="-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𝑛</a:t>
            </a:r>
            <a:r>
              <a:rPr dirty="0" sz="1800" spc="1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≥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0}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42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 spc="85">
                <a:latin typeface="Cambria Math"/>
                <a:cs typeface="Cambria Math"/>
              </a:rPr>
              <a:t>{𝑎</a:t>
            </a:r>
            <a:r>
              <a:rPr dirty="0" baseline="27777" sz="1950" spc="127">
                <a:latin typeface="Cambria Math"/>
                <a:cs typeface="Cambria Math"/>
              </a:rPr>
              <a:t>𝑛</a:t>
            </a:r>
            <a:r>
              <a:rPr dirty="0" sz="1800" spc="85">
                <a:latin typeface="Cambria Math"/>
                <a:cs typeface="Cambria Math"/>
              </a:rPr>
              <a:t>𝑏</a:t>
            </a:r>
            <a:r>
              <a:rPr dirty="0" baseline="27777" sz="1950" spc="127">
                <a:latin typeface="Cambria Math"/>
                <a:cs typeface="Cambria Math"/>
              </a:rPr>
              <a:t>𝑚</a:t>
            </a:r>
            <a:r>
              <a:rPr dirty="0" sz="1800" spc="85">
                <a:latin typeface="Cambria Math"/>
                <a:cs typeface="Cambria Math"/>
              </a:rPr>
              <a:t>𝑐</a:t>
            </a:r>
            <a:r>
              <a:rPr dirty="0" baseline="27777" sz="1950" spc="127">
                <a:latin typeface="Cambria Math"/>
                <a:cs typeface="Cambria Math"/>
              </a:rPr>
              <a:t>𝑚</a:t>
            </a:r>
            <a:r>
              <a:rPr dirty="0" sz="1800" spc="85">
                <a:latin typeface="Cambria Math"/>
                <a:cs typeface="Cambria Math"/>
              </a:rPr>
              <a:t>|𝑚</a:t>
            </a:r>
            <a:r>
              <a:rPr dirty="0" sz="1800" spc="1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≥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0,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𝑛</a:t>
            </a:r>
            <a:r>
              <a:rPr dirty="0" sz="1800" spc="1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≥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0}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3</a:t>
            </a:r>
            <a:r>
              <a:rPr dirty="0" baseline="-14957" sz="1950" spc="419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baseline="-14957" sz="1950" spc="27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∪ 𝐿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42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10">
                <a:latin typeface="Cambria Math"/>
                <a:cs typeface="Cambria Math"/>
              </a:rPr>
              <a:t> </a:t>
            </a:r>
            <a:r>
              <a:rPr dirty="0" sz="1800" spc="90">
                <a:latin typeface="Cambria Math"/>
                <a:cs typeface="Cambria Math"/>
              </a:rPr>
              <a:t>{𝑎</a:t>
            </a:r>
            <a:r>
              <a:rPr dirty="0" baseline="27777" sz="1950" spc="135">
                <a:latin typeface="Cambria Math"/>
                <a:cs typeface="Cambria Math"/>
              </a:rPr>
              <a:t>𝑖</a:t>
            </a:r>
            <a:r>
              <a:rPr dirty="0" sz="1800" spc="90">
                <a:latin typeface="Cambria Math"/>
                <a:cs typeface="Cambria Math"/>
              </a:rPr>
              <a:t>𝑏</a:t>
            </a:r>
            <a:r>
              <a:rPr dirty="0" baseline="27777" sz="1950" spc="135">
                <a:latin typeface="Cambria Math"/>
                <a:cs typeface="Cambria Math"/>
              </a:rPr>
              <a:t>𝑗</a:t>
            </a:r>
            <a:r>
              <a:rPr dirty="0" sz="1800" spc="90">
                <a:latin typeface="Cambria Math"/>
                <a:cs typeface="Cambria Math"/>
              </a:rPr>
              <a:t>𝑐</a:t>
            </a:r>
            <a:r>
              <a:rPr dirty="0" baseline="27777" sz="1950" spc="135">
                <a:latin typeface="Cambria Math"/>
                <a:cs typeface="Cambria Math"/>
              </a:rPr>
              <a:t>𝑘</a:t>
            </a:r>
            <a:r>
              <a:rPr dirty="0" sz="1800" spc="90">
                <a:latin typeface="Cambria Math"/>
                <a:cs typeface="Cambria Math"/>
              </a:rPr>
              <a:t>|𝑖</a:t>
            </a:r>
            <a:r>
              <a:rPr dirty="0" sz="1800" spc="15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≥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20">
                <a:latin typeface="Cambria Math"/>
                <a:cs typeface="Cambria Math"/>
              </a:rPr>
              <a:t>0,</a:t>
            </a:r>
            <a:r>
              <a:rPr dirty="0" sz="1800" spc="-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𝑗</a:t>
            </a:r>
            <a:r>
              <a:rPr dirty="0" sz="1800" spc="1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≥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0,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𝑘</a:t>
            </a:r>
            <a:r>
              <a:rPr dirty="0" sz="1800" spc="15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≥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0,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𝑖</a:t>
            </a:r>
            <a:r>
              <a:rPr dirty="0" sz="1800" spc="16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𝑗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𝑜𝑟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𝑗</a:t>
            </a:r>
            <a:r>
              <a:rPr dirty="0" sz="1800" spc="1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𝑘}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Cambria Math"/>
              <a:cs typeface="Cambria Math"/>
            </a:endParaRPr>
          </a:p>
          <a:p>
            <a:pPr marL="215900">
              <a:lnSpc>
                <a:spcPts val="2140"/>
              </a:lnSpc>
            </a:pPr>
            <a:r>
              <a:rPr dirty="0" sz="1800" b="1">
                <a:latin typeface="Times New Roman"/>
                <a:cs typeface="Times New Roman"/>
              </a:rPr>
              <a:t>Proof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idea</a:t>
            </a:r>
            <a:r>
              <a:rPr dirty="0" sz="1800" spc="-1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215900">
              <a:lnSpc>
                <a:spcPts val="2140"/>
              </a:lnSpc>
            </a:pP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284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there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exists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corresponding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context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free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grammars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𝐺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baseline="-14957" sz="1950" spc="412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 spc="-55">
                <a:latin typeface="Cambria Math"/>
                <a:cs typeface="Cambria Math"/>
              </a:rPr>
              <a:t>(𝑉</a:t>
            </a:r>
            <a:r>
              <a:rPr dirty="0" baseline="-14957" sz="1950" spc="-82">
                <a:latin typeface="Cambria Math"/>
                <a:cs typeface="Cambria Math"/>
              </a:rPr>
              <a:t>1</a:t>
            </a:r>
            <a:r>
              <a:rPr dirty="0" sz="1800" spc="-55">
                <a:latin typeface="Cambria Math"/>
                <a:cs typeface="Cambria Math"/>
              </a:rPr>
              <a:t>,</a:t>
            </a:r>
            <a:r>
              <a:rPr dirty="0" sz="1800" spc="-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Σ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100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𝑅</a:t>
            </a:r>
            <a:r>
              <a:rPr dirty="0" baseline="-14957" sz="1950" spc="-37">
                <a:latin typeface="Cambria Math"/>
                <a:cs typeface="Cambria Math"/>
              </a:rPr>
              <a:t>1</a:t>
            </a:r>
            <a:r>
              <a:rPr dirty="0" sz="1800" spc="-25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387350">
              <a:lnSpc>
                <a:spcPct val="100000"/>
              </a:lnSpc>
              <a:spcBef>
                <a:spcPts val="45"/>
              </a:spcBef>
            </a:pPr>
            <a:r>
              <a:rPr dirty="0" sz="1800">
                <a:latin typeface="Cambria Math"/>
                <a:cs typeface="Cambria Math"/>
              </a:rPr>
              <a:t>𝑆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Cambria Math"/>
                <a:cs typeface="Cambria Math"/>
              </a:rPr>
              <a:t>)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𝐺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42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 spc="-45">
                <a:latin typeface="Cambria Math"/>
                <a:cs typeface="Cambria Math"/>
              </a:rPr>
              <a:t>(𝑉</a:t>
            </a:r>
            <a:r>
              <a:rPr dirty="0" baseline="-14957" sz="1950" spc="-67">
                <a:latin typeface="Cambria Math"/>
                <a:cs typeface="Cambria Math"/>
              </a:rPr>
              <a:t>2</a:t>
            </a:r>
            <a:r>
              <a:rPr dirty="0" sz="1800" spc="-45">
                <a:latin typeface="Cambria Math"/>
                <a:cs typeface="Cambria Math"/>
              </a:rPr>
              <a:t>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Σ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𝑅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𝑆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sz="1800">
                <a:latin typeface="Cambria Math"/>
                <a:cs typeface="Cambria Math"/>
              </a:rPr>
              <a:t>)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𝐺</a:t>
            </a:r>
            <a:r>
              <a:rPr dirty="0" baseline="-14957" sz="1950">
                <a:latin typeface="Cambria Math"/>
                <a:cs typeface="Cambria Math"/>
              </a:rPr>
              <a:t>3</a:t>
            </a:r>
            <a:r>
              <a:rPr dirty="0" baseline="-14957" sz="1950" spc="42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40">
                <a:latin typeface="Cambria Math"/>
                <a:cs typeface="Cambria Math"/>
              </a:rPr>
              <a:t>(𝑉</a:t>
            </a:r>
            <a:r>
              <a:rPr dirty="0" baseline="-14957" sz="1950" spc="-60">
                <a:latin typeface="Cambria Math"/>
                <a:cs typeface="Cambria Math"/>
              </a:rPr>
              <a:t>1</a:t>
            </a:r>
            <a:r>
              <a:rPr dirty="0" baseline="-14957" sz="1950" spc="27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∪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 spc="-55">
                <a:latin typeface="Cambria Math"/>
                <a:cs typeface="Cambria Math"/>
              </a:rPr>
              <a:t>𝑉</a:t>
            </a:r>
            <a:r>
              <a:rPr dirty="0" baseline="-14957" sz="1950" spc="-82">
                <a:latin typeface="Cambria Math"/>
                <a:cs typeface="Cambria Math"/>
              </a:rPr>
              <a:t>2</a:t>
            </a:r>
            <a:r>
              <a:rPr dirty="0" sz="1800" spc="-55">
                <a:latin typeface="Cambria Math"/>
                <a:cs typeface="Cambria Math"/>
              </a:rPr>
              <a:t>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Σ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baseline="-14957" sz="1950" spc="27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∪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Σ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𝑅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baseline="-14957" sz="1950" spc="42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∪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𝑅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217">
                <a:latin typeface="Cambria Math"/>
                <a:cs typeface="Cambria Math"/>
              </a:rPr>
              <a:t>  </a:t>
            </a:r>
            <a:r>
              <a:rPr dirty="0" sz="1800">
                <a:latin typeface="Cambria Math"/>
                <a:cs typeface="Cambria Math"/>
              </a:rPr>
              <a:t>∪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{𝑆</a:t>
            </a:r>
            <a:r>
              <a:rPr dirty="0" sz="1800" spc="125">
                <a:latin typeface="Cambria Math"/>
                <a:cs typeface="Cambria Math"/>
              </a:rPr>
              <a:t> </a:t>
            </a:r>
            <a:r>
              <a:rPr dirty="0" sz="1800" spc="-50">
                <a:latin typeface="Cambria Math"/>
                <a:cs typeface="Cambria Math"/>
              </a:rPr>
              <a:t>→</a:t>
            </a:r>
            <a:endParaRPr sz="1800">
              <a:latin typeface="Cambria Math"/>
              <a:cs typeface="Cambria Math"/>
            </a:endParaRPr>
          </a:p>
          <a:p>
            <a:pPr marL="387350">
              <a:lnSpc>
                <a:spcPct val="100000"/>
              </a:lnSpc>
            </a:pPr>
            <a:r>
              <a:rPr dirty="0" sz="1800">
                <a:latin typeface="Cambria Math"/>
                <a:cs typeface="Cambria Math"/>
              </a:rPr>
              <a:t>𝑆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Cambria Math"/>
                <a:cs typeface="Cambria Math"/>
              </a:rPr>
              <a:t>|𝑆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sz="1800">
                <a:latin typeface="Cambria Math"/>
                <a:cs typeface="Cambria Math"/>
              </a:rPr>
              <a:t>}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𝑆)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clearly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L(𝐺</a:t>
            </a:r>
            <a:r>
              <a:rPr dirty="0" baseline="-14957" sz="1950">
                <a:latin typeface="Cambria Math"/>
                <a:cs typeface="Cambria Math"/>
              </a:rPr>
              <a:t>3</a:t>
            </a:r>
            <a:r>
              <a:rPr dirty="0" sz="1800">
                <a:latin typeface="Cambria Math"/>
                <a:cs typeface="Cambria Math"/>
              </a:rPr>
              <a:t>)</a:t>
            </a:r>
            <a:r>
              <a:rPr dirty="0" sz="1800" spc="5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baseline="-14957" sz="1950" spc="28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∪ 𝐿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352">
                <a:latin typeface="Cambria Math"/>
                <a:cs typeface="Cambria Math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9421" y="1596878"/>
            <a:ext cx="1216473" cy="317724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6033551" y="2156839"/>
            <a:ext cx="2673985" cy="0"/>
          </a:xfrm>
          <a:custGeom>
            <a:avLst/>
            <a:gdLst/>
            <a:ahLst/>
            <a:cxnLst/>
            <a:rect l="l" t="t" r="r" b="b"/>
            <a:pathLst>
              <a:path w="2673984" h="0">
                <a:moveTo>
                  <a:pt x="0" y="0"/>
                </a:moveTo>
                <a:lnTo>
                  <a:pt x="2673546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36822" y="2455383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5" h="0">
                <a:moveTo>
                  <a:pt x="0" y="0"/>
                </a:moveTo>
                <a:lnTo>
                  <a:pt x="376378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177973" y="5473300"/>
            <a:ext cx="3856354" cy="0"/>
          </a:xfrm>
          <a:custGeom>
            <a:avLst/>
            <a:gdLst/>
            <a:ahLst/>
            <a:cxnLst/>
            <a:rect l="l" t="t" r="r" b="b"/>
            <a:pathLst>
              <a:path w="3856354" h="0">
                <a:moveTo>
                  <a:pt x="0" y="0"/>
                </a:moveTo>
                <a:lnTo>
                  <a:pt x="3856133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16967" y="5796289"/>
            <a:ext cx="855344" cy="0"/>
          </a:xfrm>
          <a:custGeom>
            <a:avLst/>
            <a:gdLst/>
            <a:ahLst/>
            <a:cxnLst/>
            <a:rect l="l" t="t" r="r" b="b"/>
            <a:pathLst>
              <a:path w="855344" h="0">
                <a:moveTo>
                  <a:pt x="0" y="0"/>
                </a:moveTo>
                <a:lnTo>
                  <a:pt x="855137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743118" y="5789323"/>
            <a:ext cx="1523365" cy="0"/>
          </a:xfrm>
          <a:custGeom>
            <a:avLst/>
            <a:gdLst/>
            <a:ahLst/>
            <a:cxnLst/>
            <a:rect l="l" t="t" r="r" b="b"/>
            <a:pathLst>
              <a:path w="1523364" h="0">
                <a:moveTo>
                  <a:pt x="0" y="0"/>
                </a:moveTo>
                <a:lnTo>
                  <a:pt x="1523220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571369" y="2230916"/>
            <a:ext cx="753745" cy="0"/>
          </a:xfrm>
          <a:custGeom>
            <a:avLst/>
            <a:gdLst/>
            <a:ahLst/>
            <a:cxnLst/>
            <a:rect l="l" t="t" r="r" b="b"/>
            <a:pathLst>
              <a:path w="753745" h="0">
                <a:moveTo>
                  <a:pt x="0" y="0"/>
                </a:moveTo>
                <a:lnTo>
                  <a:pt x="753287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4299" y="1635335"/>
            <a:ext cx="426867" cy="3158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42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Closure</a:t>
            </a:r>
            <a:r>
              <a:rPr dirty="0" spc="-50"/>
              <a:t> </a:t>
            </a:r>
            <a:r>
              <a:rPr dirty="0"/>
              <a:t>Properties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Context</a:t>
            </a:r>
            <a:r>
              <a:rPr dirty="0" spc="-50"/>
              <a:t> </a:t>
            </a:r>
            <a:r>
              <a:rPr dirty="0"/>
              <a:t>Free</a:t>
            </a:r>
            <a:r>
              <a:rPr dirty="0" spc="-40"/>
              <a:t> </a:t>
            </a:r>
            <a:r>
              <a:rPr dirty="0" spc="-10"/>
              <a:t>Language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00709" y="1846072"/>
            <a:ext cx="8211820" cy="38817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0">
              <a:lnSpc>
                <a:spcPts val="2155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Theorem:</a:t>
            </a:r>
            <a:r>
              <a:rPr dirty="0" sz="1800" spc="1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15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517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1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context-</a:t>
            </a:r>
            <a:r>
              <a:rPr dirty="0" sz="1800">
                <a:latin typeface="Calibri"/>
                <a:cs typeface="Calibri"/>
              </a:rPr>
              <a:t>free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languages,</a:t>
            </a:r>
            <a:r>
              <a:rPr dirty="0" sz="1800" spc="1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1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union</a:t>
            </a:r>
            <a:r>
              <a:rPr dirty="0" sz="1800" spc="16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baseline="-14957" sz="1950" spc="262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∘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52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context</a:t>
            </a:r>
            <a:endParaRPr sz="1800">
              <a:latin typeface="Calibri"/>
              <a:cs typeface="Calibri"/>
            </a:endParaRPr>
          </a:p>
          <a:p>
            <a:pPr marL="114300">
              <a:lnSpc>
                <a:spcPts val="2155"/>
              </a:lnSpc>
            </a:pPr>
            <a:r>
              <a:rPr dirty="0" sz="1800" spc="-10">
                <a:latin typeface="Calibri"/>
                <a:cs typeface="Calibri"/>
              </a:rPr>
              <a:t>free.</a:t>
            </a:r>
            <a:endParaRPr sz="1800">
              <a:latin typeface="Calibri"/>
              <a:cs typeface="Calibri"/>
            </a:endParaRPr>
          </a:p>
          <a:p>
            <a:pPr marL="114300">
              <a:lnSpc>
                <a:spcPct val="100000"/>
              </a:lnSpc>
              <a:spcBef>
                <a:spcPts val="2160"/>
              </a:spcBef>
            </a:pPr>
            <a:r>
              <a:rPr dirty="0" sz="1800" spc="-10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baseline="-14957" sz="1950" spc="502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4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{𝑎</a:t>
            </a:r>
            <a:r>
              <a:rPr dirty="0" baseline="27777" sz="1950">
                <a:latin typeface="Cambria Math"/>
                <a:cs typeface="Cambria Math"/>
              </a:rPr>
              <a:t>𝑛</a:t>
            </a:r>
            <a:r>
              <a:rPr dirty="0" sz="1800">
                <a:latin typeface="Cambria Math"/>
                <a:cs typeface="Cambria Math"/>
              </a:rPr>
              <a:t>|𝑛</a:t>
            </a:r>
            <a:r>
              <a:rPr dirty="0" sz="1800" spc="18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≥</a:t>
            </a:r>
            <a:r>
              <a:rPr dirty="0" sz="1800" spc="140">
                <a:latin typeface="Cambria Math"/>
                <a:cs typeface="Cambria Math"/>
              </a:rPr>
              <a:t> </a:t>
            </a:r>
            <a:r>
              <a:rPr dirty="0" sz="1800" spc="-35">
                <a:latin typeface="Cambria Math"/>
                <a:cs typeface="Cambria Math"/>
              </a:rPr>
              <a:t>0}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51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6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{𝑏</a:t>
            </a:r>
            <a:r>
              <a:rPr dirty="0" baseline="27777" sz="1950">
                <a:latin typeface="Cambria Math"/>
                <a:cs typeface="Cambria Math"/>
              </a:rPr>
              <a:t>𝑛</a:t>
            </a:r>
            <a:r>
              <a:rPr dirty="0" sz="1800">
                <a:latin typeface="Cambria Math"/>
                <a:cs typeface="Cambria Math"/>
              </a:rPr>
              <a:t>|𝑛</a:t>
            </a:r>
            <a:r>
              <a:rPr dirty="0" sz="1800" spc="18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≥</a:t>
            </a:r>
            <a:r>
              <a:rPr dirty="0" sz="1800" spc="155">
                <a:latin typeface="Cambria Math"/>
                <a:cs typeface="Cambria Math"/>
              </a:rPr>
              <a:t> </a:t>
            </a:r>
            <a:r>
              <a:rPr dirty="0" sz="1800" spc="-35">
                <a:latin typeface="Cambria Math"/>
                <a:cs typeface="Cambria Math"/>
              </a:rPr>
              <a:t>0}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3</a:t>
            </a:r>
            <a:r>
              <a:rPr dirty="0" baseline="-14957" sz="1950" spc="42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baseline="-14957" sz="1950" spc="28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∘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43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 spc="75">
                <a:latin typeface="Cambria Math"/>
                <a:cs typeface="Cambria Math"/>
              </a:rPr>
              <a:t>{𝑎</a:t>
            </a:r>
            <a:r>
              <a:rPr dirty="0" baseline="27777" sz="1950" spc="112">
                <a:latin typeface="Cambria Math"/>
                <a:cs typeface="Cambria Math"/>
              </a:rPr>
              <a:t>𝑖</a:t>
            </a:r>
            <a:r>
              <a:rPr dirty="0" sz="1800" spc="75">
                <a:latin typeface="Cambria Math"/>
                <a:cs typeface="Cambria Math"/>
              </a:rPr>
              <a:t>𝑏</a:t>
            </a:r>
            <a:r>
              <a:rPr dirty="0" baseline="27777" sz="1950" spc="112">
                <a:latin typeface="Cambria Math"/>
                <a:cs typeface="Cambria Math"/>
              </a:rPr>
              <a:t>𝑗</a:t>
            </a:r>
            <a:r>
              <a:rPr dirty="0" sz="1800" spc="75">
                <a:latin typeface="Cambria Math"/>
                <a:cs typeface="Cambria Math"/>
              </a:rPr>
              <a:t>|𝑖</a:t>
            </a:r>
            <a:r>
              <a:rPr dirty="0" sz="1800" spc="16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≥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 spc="-20">
                <a:latin typeface="Cambria Math"/>
                <a:cs typeface="Cambria Math"/>
              </a:rPr>
              <a:t>0,</a:t>
            </a:r>
            <a:r>
              <a:rPr dirty="0" sz="1800" spc="-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𝑗</a:t>
            </a:r>
            <a:r>
              <a:rPr dirty="0" sz="1800" spc="1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≥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0}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Cambria Math"/>
              <a:cs typeface="Cambria Math"/>
            </a:endParaRPr>
          </a:p>
          <a:p>
            <a:pPr marL="228600">
              <a:lnSpc>
                <a:spcPts val="2140"/>
              </a:lnSpc>
            </a:pPr>
            <a:r>
              <a:rPr dirty="0" sz="1800" b="1">
                <a:latin typeface="Times New Roman"/>
                <a:cs typeface="Times New Roman"/>
              </a:rPr>
              <a:t>Proof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idea</a:t>
            </a:r>
            <a:r>
              <a:rPr dirty="0" sz="1800" spc="-1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228600">
              <a:lnSpc>
                <a:spcPts val="2140"/>
              </a:lnSpc>
            </a:pP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284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there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exists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corresponding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context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free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grammars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𝐺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baseline="-14957" sz="1950" spc="412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85">
                <a:latin typeface="Cambria Math"/>
                <a:cs typeface="Cambria Math"/>
              </a:rPr>
              <a:t> </a:t>
            </a:r>
            <a:r>
              <a:rPr dirty="0" sz="1800" spc="-55">
                <a:latin typeface="Cambria Math"/>
                <a:cs typeface="Cambria Math"/>
              </a:rPr>
              <a:t>(𝑉</a:t>
            </a:r>
            <a:r>
              <a:rPr dirty="0" baseline="-14957" sz="1950" spc="-82">
                <a:latin typeface="Cambria Math"/>
                <a:cs typeface="Cambria Math"/>
              </a:rPr>
              <a:t>1</a:t>
            </a:r>
            <a:r>
              <a:rPr dirty="0" sz="1800" spc="-55">
                <a:latin typeface="Cambria Math"/>
                <a:cs typeface="Cambria Math"/>
              </a:rPr>
              <a:t>,</a:t>
            </a:r>
            <a:r>
              <a:rPr dirty="0" sz="1800" spc="-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Σ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100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𝑅</a:t>
            </a:r>
            <a:r>
              <a:rPr dirty="0" baseline="-14957" sz="1950" spc="-37">
                <a:latin typeface="Cambria Math"/>
                <a:cs typeface="Cambria Math"/>
              </a:rPr>
              <a:t>1</a:t>
            </a:r>
            <a:r>
              <a:rPr dirty="0" sz="1800" spc="-25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400050">
              <a:lnSpc>
                <a:spcPct val="100000"/>
              </a:lnSpc>
              <a:spcBef>
                <a:spcPts val="45"/>
              </a:spcBef>
            </a:pPr>
            <a:r>
              <a:rPr dirty="0" sz="1800">
                <a:latin typeface="Cambria Math"/>
                <a:cs typeface="Cambria Math"/>
              </a:rPr>
              <a:t>𝑆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Cambria Math"/>
                <a:cs typeface="Cambria Math"/>
              </a:rPr>
              <a:t>)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𝐺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42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45">
                <a:latin typeface="Cambria Math"/>
                <a:cs typeface="Cambria Math"/>
              </a:rPr>
              <a:t>(𝑉</a:t>
            </a:r>
            <a:r>
              <a:rPr dirty="0" baseline="-14957" sz="1950" spc="-67">
                <a:latin typeface="Cambria Math"/>
                <a:cs typeface="Cambria Math"/>
              </a:rPr>
              <a:t>2</a:t>
            </a:r>
            <a:r>
              <a:rPr dirty="0" sz="1800" spc="-45">
                <a:latin typeface="Cambria Math"/>
                <a:cs typeface="Cambria Math"/>
              </a:rPr>
              <a:t>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Σ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𝑅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𝑆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sz="1800">
                <a:latin typeface="Cambria Math"/>
                <a:cs typeface="Cambria Math"/>
              </a:rPr>
              <a:t>)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Let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𝐺</a:t>
            </a:r>
            <a:r>
              <a:rPr dirty="0" baseline="-14957" sz="1950">
                <a:latin typeface="Cambria Math"/>
                <a:cs typeface="Cambria Math"/>
              </a:rPr>
              <a:t>3</a:t>
            </a:r>
            <a:r>
              <a:rPr dirty="0" baseline="-14957" sz="1950" spc="42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-40">
                <a:latin typeface="Cambria Math"/>
                <a:cs typeface="Cambria Math"/>
              </a:rPr>
              <a:t>(𝑉</a:t>
            </a:r>
            <a:r>
              <a:rPr dirty="0" baseline="-14957" sz="1950" spc="-60">
                <a:latin typeface="Cambria Math"/>
                <a:cs typeface="Cambria Math"/>
              </a:rPr>
              <a:t>1</a:t>
            </a:r>
            <a:r>
              <a:rPr dirty="0" baseline="-14957" sz="1950" spc="27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∪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 spc="-55">
                <a:latin typeface="Cambria Math"/>
                <a:cs typeface="Cambria Math"/>
              </a:rPr>
              <a:t>𝑉</a:t>
            </a:r>
            <a:r>
              <a:rPr dirty="0" baseline="-14957" sz="1950" spc="-82">
                <a:latin typeface="Cambria Math"/>
                <a:cs typeface="Cambria Math"/>
              </a:rPr>
              <a:t>2</a:t>
            </a:r>
            <a:r>
              <a:rPr dirty="0" sz="1800" spc="-55">
                <a:latin typeface="Cambria Math"/>
                <a:cs typeface="Cambria Math"/>
              </a:rPr>
              <a:t>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Σ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baseline="-14957" sz="1950" spc="27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∪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Σ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𝑅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baseline="-14957" sz="1950" spc="419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∪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𝑅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217">
                <a:latin typeface="Cambria Math"/>
                <a:cs typeface="Cambria Math"/>
              </a:rPr>
              <a:t>  </a:t>
            </a:r>
            <a:r>
              <a:rPr dirty="0" sz="1800">
                <a:latin typeface="Cambria Math"/>
                <a:cs typeface="Cambria Math"/>
              </a:rPr>
              <a:t>∪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{𝑆</a:t>
            </a:r>
            <a:r>
              <a:rPr dirty="0" sz="1800" spc="1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→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𝑆</a:t>
            </a:r>
            <a:r>
              <a:rPr dirty="0" baseline="-14957" sz="1950" spc="-15">
                <a:latin typeface="Cambria Math"/>
                <a:cs typeface="Cambria Math"/>
              </a:rPr>
              <a:t>1</a:t>
            </a:r>
            <a:r>
              <a:rPr dirty="0" sz="1800" spc="-10">
                <a:latin typeface="Cambria Math"/>
                <a:cs typeface="Cambria Math"/>
              </a:rPr>
              <a:t>𝑆</a:t>
            </a:r>
            <a:r>
              <a:rPr dirty="0" baseline="-14957" sz="1950" spc="-15">
                <a:latin typeface="Cambria Math"/>
                <a:cs typeface="Cambria Math"/>
              </a:rPr>
              <a:t>2</a:t>
            </a:r>
            <a:r>
              <a:rPr dirty="0" sz="1800" spc="-10">
                <a:latin typeface="Cambria Math"/>
                <a:cs typeface="Cambria Math"/>
              </a:rPr>
              <a:t>}</a:t>
            </a:r>
            <a:r>
              <a:rPr dirty="0" sz="1800" spc="-10">
                <a:latin typeface="Times New Roman"/>
                <a:cs typeface="Times New Roman"/>
              </a:rPr>
              <a:t>,</a:t>
            </a:r>
            <a:endParaRPr sz="1800">
              <a:latin typeface="Times New Roman"/>
              <a:cs typeface="Times New Roman"/>
            </a:endParaRPr>
          </a:p>
          <a:p>
            <a:pPr marL="400050">
              <a:lnSpc>
                <a:spcPct val="100000"/>
              </a:lnSpc>
            </a:pPr>
            <a:r>
              <a:rPr dirty="0" sz="1800">
                <a:latin typeface="Cambria Math"/>
                <a:cs typeface="Cambria Math"/>
              </a:rPr>
              <a:t>𝑆)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clearly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L(𝐺</a:t>
            </a:r>
            <a:r>
              <a:rPr dirty="0" baseline="-14957" sz="1950">
                <a:latin typeface="Cambria Math"/>
                <a:cs typeface="Cambria Math"/>
              </a:rPr>
              <a:t>3</a:t>
            </a:r>
            <a:r>
              <a:rPr dirty="0" sz="1800">
                <a:latin typeface="Cambria Math"/>
                <a:cs typeface="Cambria Math"/>
              </a:rPr>
              <a:t>)</a:t>
            </a:r>
            <a:r>
              <a:rPr dirty="0" sz="1800" spc="5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baseline="-14957" sz="1950" spc="28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∘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359">
                <a:latin typeface="Cambria Math"/>
                <a:cs typeface="Cambria Math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011585" y="2162167"/>
            <a:ext cx="2631440" cy="0"/>
          </a:xfrm>
          <a:custGeom>
            <a:avLst/>
            <a:gdLst/>
            <a:ahLst/>
            <a:cxnLst/>
            <a:rect l="l" t="t" r="r" b="b"/>
            <a:pathLst>
              <a:path w="2631440" h="0">
                <a:moveTo>
                  <a:pt x="0" y="0"/>
                </a:moveTo>
                <a:lnTo>
                  <a:pt x="2630970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95932" y="2458810"/>
            <a:ext cx="447040" cy="31750"/>
          </a:xfrm>
          <a:custGeom>
            <a:avLst/>
            <a:gdLst/>
            <a:ahLst/>
            <a:cxnLst/>
            <a:rect l="l" t="t" r="r" b="b"/>
            <a:pathLst>
              <a:path w="447040" h="31750">
                <a:moveTo>
                  <a:pt x="0" y="0"/>
                </a:moveTo>
                <a:lnTo>
                  <a:pt x="446575" y="31158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207542" y="5520052"/>
            <a:ext cx="4402455" cy="0"/>
          </a:xfrm>
          <a:custGeom>
            <a:avLst/>
            <a:gdLst/>
            <a:ahLst/>
            <a:cxnLst/>
            <a:rect l="l" t="t" r="r" b="b"/>
            <a:pathLst>
              <a:path w="4402455" h="0">
                <a:moveTo>
                  <a:pt x="0" y="0"/>
                </a:moveTo>
                <a:lnTo>
                  <a:pt x="4401902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5636740" y="2254207"/>
            <a:ext cx="1687195" cy="461009"/>
            <a:chOff x="5636740" y="2254207"/>
            <a:chExt cx="1687195" cy="461009"/>
          </a:xfrm>
        </p:grpSpPr>
        <p:sp>
          <p:nvSpPr>
            <p:cNvPr id="8" name="object 8" descr=""/>
            <p:cNvSpPr/>
            <p:nvPr/>
          </p:nvSpPr>
          <p:spPr>
            <a:xfrm>
              <a:off x="6572382" y="2261407"/>
              <a:ext cx="751205" cy="0"/>
            </a:xfrm>
            <a:custGeom>
              <a:avLst/>
              <a:gdLst/>
              <a:ahLst/>
              <a:cxnLst/>
              <a:rect l="l" t="t" r="r" b="b"/>
              <a:pathLst>
                <a:path w="751204" h="0">
                  <a:moveTo>
                    <a:pt x="0" y="0"/>
                  </a:moveTo>
                  <a:lnTo>
                    <a:pt x="751117" y="0"/>
                  </a:lnTo>
                </a:path>
              </a:pathLst>
            </a:custGeom>
            <a:ln w="14400">
              <a:solidFill>
                <a:srgbClr val="D2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6740" y="2292221"/>
              <a:ext cx="1326100" cy="422447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935357" y="5758050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4" h="0">
                <a:moveTo>
                  <a:pt x="0" y="0"/>
                </a:moveTo>
                <a:lnTo>
                  <a:pt x="342999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2120480" y="5776923"/>
            <a:ext cx="1486535" cy="0"/>
          </a:xfrm>
          <a:custGeom>
            <a:avLst/>
            <a:gdLst/>
            <a:ahLst/>
            <a:cxnLst/>
            <a:rect l="l" t="t" r="r" b="b"/>
            <a:pathLst>
              <a:path w="1486535" h="0">
                <a:moveTo>
                  <a:pt x="0" y="0"/>
                </a:moveTo>
                <a:lnTo>
                  <a:pt x="1486012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0396" y="1992739"/>
            <a:ext cx="475819" cy="656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242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Closure</a:t>
            </a:r>
            <a:r>
              <a:rPr dirty="0" spc="-50"/>
              <a:t> </a:t>
            </a:r>
            <a:r>
              <a:rPr dirty="0"/>
              <a:t>Properties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Context</a:t>
            </a:r>
            <a:r>
              <a:rPr dirty="0" spc="-50"/>
              <a:t> </a:t>
            </a:r>
            <a:r>
              <a:rPr dirty="0"/>
              <a:t>Free</a:t>
            </a:r>
            <a:r>
              <a:rPr dirty="0" spc="-40"/>
              <a:t> </a:t>
            </a:r>
            <a:r>
              <a:rPr dirty="0" spc="-10"/>
              <a:t>Language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26021" y="1958848"/>
            <a:ext cx="122555" cy="2260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-5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6909" y="1846072"/>
            <a:ext cx="78676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Theorem: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context-</a:t>
            </a:r>
            <a:r>
              <a:rPr dirty="0" sz="1800">
                <a:latin typeface="Calibri"/>
                <a:cs typeface="Calibri"/>
              </a:rPr>
              <a:t>free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languages,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Kleene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closure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29914" sz="1950">
                <a:latin typeface="Cambria Math"/>
                <a:cs typeface="Cambria Math"/>
              </a:rPr>
              <a:t>∗</a:t>
            </a:r>
            <a:r>
              <a:rPr dirty="0" baseline="29914" sz="1950" spc="517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context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free.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02309" y="2394204"/>
            <a:ext cx="876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49547" y="2669286"/>
            <a:ext cx="19138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baseline="-14957" sz="1950" spc="419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60">
                <a:latin typeface="Cambria Math"/>
                <a:cs typeface="Cambria Math"/>
              </a:rPr>
              <a:t>{𝑎</a:t>
            </a:r>
            <a:r>
              <a:rPr dirty="0" baseline="27777" sz="1950" spc="89">
                <a:latin typeface="Cambria Math"/>
                <a:cs typeface="Cambria Math"/>
              </a:rPr>
              <a:t>𝑛</a:t>
            </a:r>
            <a:r>
              <a:rPr dirty="0" sz="1800" spc="60">
                <a:latin typeface="Cambria Math"/>
                <a:cs typeface="Cambria Math"/>
              </a:rPr>
              <a:t>𝑏</a:t>
            </a:r>
            <a:r>
              <a:rPr dirty="0" baseline="27777" sz="1950" spc="89">
                <a:latin typeface="Cambria Math"/>
                <a:cs typeface="Cambria Math"/>
              </a:rPr>
              <a:t>𝑛</a:t>
            </a:r>
            <a:r>
              <a:rPr dirty="0" sz="1800" spc="60">
                <a:latin typeface="Cambria Math"/>
                <a:cs typeface="Cambria Math"/>
              </a:rPr>
              <a:t>|𝑛</a:t>
            </a:r>
            <a:r>
              <a:rPr dirty="0" sz="1800" spc="13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≥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0}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654552" y="3336798"/>
            <a:ext cx="122555" cy="2260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-5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985261" y="3224022"/>
            <a:ext cx="3441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412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29914" sz="1950">
                <a:latin typeface="Cambria Math"/>
                <a:cs typeface="Cambria Math"/>
              </a:rPr>
              <a:t>∗</a:t>
            </a:r>
            <a:r>
              <a:rPr dirty="0" baseline="29914" sz="1950" spc="6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 spc="60">
                <a:latin typeface="Cambria Math"/>
                <a:cs typeface="Cambria Math"/>
              </a:rPr>
              <a:t>{(𝑎</a:t>
            </a:r>
            <a:r>
              <a:rPr dirty="0" baseline="27777" sz="1950" spc="89">
                <a:latin typeface="Cambria Math"/>
                <a:cs typeface="Cambria Math"/>
              </a:rPr>
              <a:t>𝑛</a:t>
            </a:r>
            <a:r>
              <a:rPr dirty="0" sz="1800" spc="60">
                <a:latin typeface="Cambria Math"/>
                <a:cs typeface="Cambria Math"/>
              </a:rPr>
              <a:t>𝑏</a:t>
            </a:r>
            <a:r>
              <a:rPr dirty="0" baseline="27777" sz="1950" spc="89">
                <a:latin typeface="Cambria Math"/>
                <a:cs typeface="Cambria Math"/>
              </a:rPr>
              <a:t>𝑛</a:t>
            </a:r>
            <a:r>
              <a:rPr dirty="0" sz="1800" spc="60">
                <a:latin typeface="Cambria Math"/>
                <a:cs typeface="Cambria Math"/>
              </a:rPr>
              <a:t>)</a:t>
            </a:r>
            <a:r>
              <a:rPr dirty="0" baseline="27777" sz="1950" spc="89">
                <a:latin typeface="Cambria Math"/>
                <a:cs typeface="Cambria Math"/>
              </a:rPr>
              <a:t>𝑘</a:t>
            </a:r>
            <a:r>
              <a:rPr dirty="0" baseline="27777" sz="1950" spc="3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|𝑛</a:t>
            </a:r>
            <a:r>
              <a:rPr dirty="0" sz="1800" spc="12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≥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0,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𝑘</a:t>
            </a:r>
            <a:r>
              <a:rPr dirty="0" sz="1800" spc="1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≥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 spc="-25">
                <a:latin typeface="Cambria Math"/>
                <a:cs typeface="Cambria Math"/>
              </a:rPr>
              <a:t>0}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91209" y="3777996"/>
            <a:ext cx="7856220" cy="568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214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Proof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idea</a:t>
            </a:r>
            <a:r>
              <a:rPr dirty="0" sz="1800" spc="-1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ts val="2140"/>
              </a:lnSpc>
            </a:pP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𝐿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baseline="-14957" sz="1950" spc="277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exists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corresponding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context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free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grammars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𝐺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baseline="-14957" sz="1950" spc="42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 spc="-55">
                <a:latin typeface="Cambria Math"/>
                <a:cs typeface="Cambria Math"/>
              </a:rPr>
              <a:t>(𝑉</a:t>
            </a:r>
            <a:r>
              <a:rPr dirty="0" baseline="-14957" sz="1950" spc="-82">
                <a:latin typeface="Cambria Math"/>
                <a:cs typeface="Cambria Math"/>
              </a:rPr>
              <a:t>1</a:t>
            </a:r>
            <a:r>
              <a:rPr dirty="0" sz="1800" spc="-55">
                <a:latin typeface="Cambria Math"/>
                <a:cs typeface="Cambria Math"/>
              </a:rPr>
              <a:t>,</a:t>
            </a:r>
            <a:r>
              <a:rPr dirty="0" sz="1800" spc="-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Σ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𝑅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𝑆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Cambria Math"/>
                <a:cs typeface="Cambria Math"/>
              </a:rPr>
              <a:t>).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Let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26658" y="4439412"/>
            <a:ext cx="122555" cy="2260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-5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62660" y="4326636"/>
            <a:ext cx="52787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𝐺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baseline="-14957" sz="1950" spc="442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5">
                <a:latin typeface="Cambria Math"/>
                <a:cs typeface="Cambria Math"/>
              </a:rPr>
              <a:t> </a:t>
            </a:r>
            <a:r>
              <a:rPr dirty="0" sz="1800" spc="-55">
                <a:latin typeface="Cambria Math"/>
                <a:cs typeface="Cambria Math"/>
              </a:rPr>
              <a:t>(𝑉</a:t>
            </a:r>
            <a:r>
              <a:rPr dirty="0" baseline="-14957" sz="1950" spc="-82">
                <a:latin typeface="Cambria Math"/>
                <a:cs typeface="Cambria Math"/>
              </a:rPr>
              <a:t>1</a:t>
            </a:r>
            <a:r>
              <a:rPr dirty="0" sz="1800" spc="-55">
                <a:latin typeface="Cambria Math"/>
                <a:cs typeface="Cambria Math"/>
              </a:rPr>
              <a:t>,</a:t>
            </a:r>
            <a:r>
              <a:rPr dirty="0" sz="1800" spc="-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Σ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9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𝑅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baseline="-14957" sz="1950" spc="43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∪ {𝑆</a:t>
            </a:r>
            <a:r>
              <a:rPr dirty="0" sz="1800" spc="13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→</a:t>
            </a:r>
            <a:r>
              <a:rPr dirty="0" sz="1800" spc="1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𝑆</a:t>
            </a:r>
            <a:r>
              <a:rPr dirty="0" baseline="-14957" sz="1950">
                <a:latin typeface="Cambria Math"/>
                <a:cs typeface="Cambria Math"/>
              </a:rPr>
              <a:t>1</a:t>
            </a:r>
            <a:r>
              <a:rPr dirty="0" sz="1800">
                <a:latin typeface="Cambria Math"/>
                <a:cs typeface="Cambria Math"/>
              </a:rPr>
              <a:t>𝑆|𝜖}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𝑆) ,</a:t>
            </a:r>
            <a:r>
              <a:rPr dirty="0" sz="1800" spc="-9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clearly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L(𝐺</a:t>
            </a:r>
            <a:r>
              <a:rPr dirty="0" baseline="-14957" sz="1950">
                <a:latin typeface="Cambria Math"/>
                <a:cs typeface="Cambria Math"/>
              </a:rPr>
              <a:t>2</a:t>
            </a:r>
            <a:r>
              <a:rPr dirty="0" sz="1800">
                <a:latin typeface="Cambria Math"/>
                <a:cs typeface="Cambria Math"/>
              </a:rPr>
              <a:t>)</a:t>
            </a:r>
            <a:r>
              <a:rPr dirty="0" sz="1800" spc="55">
                <a:latin typeface="Cambria Math"/>
                <a:cs typeface="Cambria Math"/>
              </a:rPr>
              <a:t> </a:t>
            </a:r>
            <a:r>
              <a:rPr dirty="0" sz="1800" spc="-40">
                <a:latin typeface="Times New Roman"/>
                <a:cs typeface="Times New Roman"/>
              </a:rPr>
              <a:t>=</a:t>
            </a:r>
            <a:r>
              <a:rPr dirty="0" sz="1800" spc="-40">
                <a:latin typeface="Cambria Math"/>
                <a:cs typeface="Cambria Math"/>
              </a:rPr>
              <a:t>𝐿</a:t>
            </a:r>
            <a:r>
              <a:rPr dirty="0" baseline="29914" sz="1950" spc="-60">
                <a:latin typeface="Cambria Math"/>
                <a:cs typeface="Cambria Math"/>
              </a:rPr>
              <a:t>∗</a:t>
            </a:r>
            <a:r>
              <a:rPr dirty="0" baseline="29914" sz="1950" spc="-37">
                <a:latin typeface="Cambria Math"/>
                <a:cs typeface="Cambria Math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4555" y="3662331"/>
            <a:ext cx="177133" cy="21079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00390" y="3720431"/>
            <a:ext cx="94469" cy="7594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10293" y="3739888"/>
            <a:ext cx="75836" cy="65040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3600243" y="3593838"/>
            <a:ext cx="173355" cy="313055"/>
            <a:chOff x="3600243" y="3593838"/>
            <a:chExt cx="173355" cy="313055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0243" y="3701700"/>
              <a:ext cx="159413" cy="204958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0225" y="3593838"/>
              <a:ext cx="103076" cy="122654"/>
            </a:xfrm>
            <a:prstGeom prst="rect">
              <a:avLst/>
            </a:prstGeom>
          </p:spPr>
        </p:pic>
      </p:grpSp>
      <p:sp>
        <p:nvSpPr>
          <p:cNvPr id="18" name="object 18" descr=""/>
          <p:cNvSpPr/>
          <p:nvPr/>
        </p:nvSpPr>
        <p:spPr>
          <a:xfrm>
            <a:off x="3032488" y="3425049"/>
            <a:ext cx="3420110" cy="0"/>
          </a:xfrm>
          <a:custGeom>
            <a:avLst/>
            <a:gdLst/>
            <a:ahLst/>
            <a:cxnLst/>
            <a:rect l="l" t="t" r="r" b="b"/>
            <a:pathLst>
              <a:path w="3420110" h="0">
                <a:moveTo>
                  <a:pt x="0" y="0"/>
                </a:moveTo>
                <a:lnTo>
                  <a:pt x="3419758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998559" y="4694285"/>
            <a:ext cx="3340735" cy="0"/>
          </a:xfrm>
          <a:custGeom>
            <a:avLst/>
            <a:gdLst/>
            <a:ahLst/>
            <a:cxnLst/>
            <a:rect l="l" t="t" r="r" b="b"/>
            <a:pathLst>
              <a:path w="3340735" h="0">
                <a:moveTo>
                  <a:pt x="0" y="0"/>
                </a:moveTo>
                <a:lnTo>
                  <a:pt x="3340447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5047469" y="2148959"/>
            <a:ext cx="1605915" cy="0"/>
          </a:xfrm>
          <a:custGeom>
            <a:avLst/>
            <a:gdLst/>
            <a:ahLst/>
            <a:cxnLst/>
            <a:rect l="l" t="t" r="r" b="b"/>
            <a:pathLst>
              <a:path w="1605915" h="0">
                <a:moveTo>
                  <a:pt x="0" y="0"/>
                </a:moveTo>
                <a:lnTo>
                  <a:pt x="1605551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6361006" y="2278344"/>
            <a:ext cx="340995" cy="0"/>
          </a:xfrm>
          <a:custGeom>
            <a:avLst/>
            <a:gdLst/>
            <a:ahLst/>
            <a:cxnLst/>
            <a:rect l="l" t="t" r="r" b="b"/>
            <a:pathLst>
              <a:path w="340995" h="0">
                <a:moveTo>
                  <a:pt x="0" y="0"/>
                </a:moveTo>
                <a:lnTo>
                  <a:pt x="340814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2" name="object 2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97585" y="3671208"/>
            <a:ext cx="1124001" cy="276860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07074" y="3678373"/>
            <a:ext cx="805010" cy="213424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11440" y="3692281"/>
            <a:ext cx="41729" cy="22374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25605" y="3709672"/>
            <a:ext cx="488740" cy="157735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37314" y="3643504"/>
            <a:ext cx="460446" cy="2373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2024-11-18T15:29:22Z</dcterms:created>
  <dcterms:modified xsi:type="dcterms:W3CDTF">2024-11-18T15:29:22Z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2024-11-18T00:00:00Z</vt:filetime>
  </property>
  <property fmtid="{D5CDD505-2E9C-101B-9397-08002B2CF9AE}" pid="3" name="LastSaved">
    <vt:filetime>2024-11-18T00:00:00Z</vt:filetime>
  </property>
  <property fmtid="{D5CDD505-2E9C-101B-9397-08002B2CF9AE}" pid="4" name="Producer">
    <vt:lpwstr>iOS Version 18.0.1 (Build 22A3370) Quartz PDFContext</vt:lpwstr>
  </property>
</Properties>
</file>