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359" y="1226832"/>
            <a:ext cx="6439280" cy="124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84783" y="3663611"/>
            <a:ext cx="566229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89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438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72072"/>
            <a:ext cx="9144000" cy="18592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5296" y="5905512"/>
            <a:ext cx="2342387" cy="50138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197607" y="2828544"/>
            <a:ext cx="4733925" cy="1148080"/>
          </a:xfrm>
          <a:custGeom>
            <a:avLst/>
            <a:gdLst/>
            <a:ahLst/>
            <a:cxnLst/>
            <a:rect l="l" t="t" r="r" b="b"/>
            <a:pathLst>
              <a:path w="4733925" h="1148079">
                <a:moveTo>
                  <a:pt x="4733544" y="0"/>
                </a:moveTo>
                <a:lnTo>
                  <a:pt x="0" y="0"/>
                </a:lnTo>
                <a:lnTo>
                  <a:pt x="0" y="1147572"/>
                </a:lnTo>
                <a:lnTo>
                  <a:pt x="4733544" y="1147572"/>
                </a:lnTo>
                <a:lnTo>
                  <a:pt x="4733544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7688"/>
            <a:ext cx="9144000" cy="243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072"/>
            <a:ext cx="9144000" cy="1859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319" y="423333"/>
            <a:ext cx="36429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8240" y="1649366"/>
            <a:ext cx="4463415" cy="137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5279135"/>
            <a:ext cx="3355847" cy="71915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0209" marR="5080" indent="-398145">
              <a:lnSpc>
                <a:spcPct val="117800"/>
              </a:lnSpc>
              <a:spcBef>
                <a:spcPts val="100"/>
              </a:spcBef>
            </a:pPr>
            <a:r>
              <a:rPr dirty="0" sz="2800">
                <a:solidFill>
                  <a:srgbClr val="000044"/>
                </a:solidFill>
              </a:rPr>
              <a:t>Lecture</a:t>
            </a:r>
            <a:r>
              <a:rPr dirty="0" sz="2800" spc="-2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7</a:t>
            </a:r>
            <a:r>
              <a:rPr dirty="0" sz="2800" spc="-3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–</a:t>
            </a:r>
            <a:r>
              <a:rPr dirty="0" sz="2800" spc="-20">
                <a:solidFill>
                  <a:srgbClr val="000044"/>
                </a:solidFill>
              </a:rPr>
              <a:t> </a:t>
            </a:r>
            <a:r>
              <a:rPr dirty="0" sz="2800" spc="-10">
                <a:solidFill>
                  <a:srgbClr val="000044"/>
                </a:solidFill>
              </a:rPr>
              <a:t>Context-</a:t>
            </a:r>
            <a:r>
              <a:rPr dirty="0" sz="2800">
                <a:solidFill>
                  <a:srgbClr val="000044"/>
                </a:solidFill>
              </a:rPr>
              <a:t>Free</a:t>
            </a:r>
            <a:r>
              <a:rPr dirty="0" sz="2800" spc="-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Languages</a:t>
            </a:r>
            <a:r>
              <a:rPr dirty="0" sz="2800" spc="-35">
                <a:solidFill>
                  <a:srgbClr val="000044"/>
                </a:solidFill>
              </a:rPr>
              <a:t> </a:t>
            </a:r>
            <a:r>
              <a:rPr dirty="0" sz="2800" spc="-25">
                <a:solidFill>
                  <a:srgbClr val="000044"/>
                </a:solidFill>
              </a:rPr>
              <a:t>(3) </a:t>
            </a:r>
            <a:r>
              <a:rPr dirty="0" sz="2800">
                <a:solidFill>
                  <a:srgbClr val="000044"/>
                </a:solidFill>
              </a:rPr>
              <a:t>Dr</a:t>
            </a:r>
            <a:r>
              <a:rPr dirty="0" sz="2800" spc="-4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Yushi</a:t>
            </a:r>
            <a:r>
              <a:rPr dirty="0" sz="2800" spc="-3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Li</a:t>
            </a:r>
            <a:r>
              <a:rPr dirty="0" sz="2800" spc="-4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and</a:t>
            </a:r>
            <a:r>
              <a:rPr dirty="0" sz="2800" spc="-3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Dr</a:t>
            </a:r>
            <a:r>
              <a:rPr dirty="0" sz="2800" spc="-3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Chunchuan</a:t>
            </a:r>
            <a:r>
              <a:rPr dirty="0" sz="2800" spc="10">
                <a:solidFill>
                  <a:srgbClr val="000044"/>
                </a:solidFill>
              </a:rPr>
              <a:t> </a:t>
            </a:r>
            <a:r>
              <a:rPr dirty="0" sz="2800" spc="-25">
                <a:solidFill>
                  <a:srgbClr val="000044"/>
                </a:solidFill>
              </a:rPr>
              <a:t>Lyu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763395" marR="5080" indent="-1751330">
              <a:lnSpc>
                <a:spcPct val="100699"/>
              </a:lnSpc>
              <a:spcBef>
                <a:spcPts val="60"/>
              </a:spcBef>
            </a:pPr>
            <a:r>
              <a:rPr dirty="0" sz="4000" b="1">
                <a:latin typeface="Calibri"/>
                <a:cs typeface="Calibri"/>
              </a:rPr>
              <a:t>INT201</a:t>
            </a:r>
            <a:r>
              <a:rPr dirty="0" sz="4000" spc="-11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Decision,</a:t>
            </a:r>
            <a:r>
              <a:rPr dirty="0" sz="4000" spc="-6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Computation </a:t>
            </a:r>
            <a:r>
              <a:rPr dirty="0" sz="4000" b="1">
                <a:latin typeface="Calibri"/>
                <a:cs typeface="Calibri"/>
              </a:rPr>
              <a:t>and</a:t>
            </a:r>
            <a:r>
              <a:rPr dirty="0" sz="4000" spc="-6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564" y="4306201"/>
            <a:ext cx="5036403" cy="209981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05319" y="1069991"/>
            <a:ext cx="20853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PDA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into</a:t>
            </a:r>
            <a:r>
              <a:rPr dirty="0" sz="1800" spc="-25" b="1">
                <a:latin typeface="Calibri"/>
                <a:cs typeface="Calibri"/>
              </a:rPr>
              <a:t> CFG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606560" y="1996262"/>
            <a:ext cx="4165600" cy="695325"/>
          </a:xfrm>
          <a:custGeom>
            <a:avLst/>
            <a:gdLst/>
            <a:ahLst/>
            <a:cxnLst/>
            <a:rect l="l" t="t" r="r" b="b"/>
            <a:pathLst>
              <a:path w="4165600" h="695325">
                <a:moveTo>
                  <a:pt x="85051" y="327164"/>
                </a:moveTo>
                <a:lnTo>
                  <a:pt x="47891" y="345135"/>
                </a:lnTo>
                <a:lnTo>
                  <a:pt x="22034" y="387883"/>
                </a:lnTo>
                <a:lnTo>
                  <a:pt x="5511" y="442925"/>
                </a:lnTo>
                <a:lnTo>
                  <a:pt x="0" y="506653"/>
                </a:lnTo>
                <a:lnTo>
                  <a:pt x="1371" y="539445"/>
                </a:lnTo>
                <a:lnTo>
                  <a:pt x="12395" y="598830"/>
                </a:lnTo>
                <a:lnTo>
                  <a:pt x="34010" y="648957"/>
                </a:lnTo>
                <a:lnTo>
                  <a:pt x="63677" y="683895"/>
                </a:lnTo>
                <a:lnTo>
                  <a:pt x="81368" y="695286"/>
                </a:lnTo>
                <a:lnTo>
                  <a:pt x="85051" y="686358"/>
                </a:lnTo>
                <a:lnTo>
                  <a:pt x="70866" y="674916"/>
                </a:lnTo>
                <a:lnTo>
                  <a:pt x="58318" y="659968"/>
                </a:lnTo>
                <a:lnTo>
                  <a:pt x="38163" y="619607"/>
                </a:lnTo>
                <a:lnTo>
                  <a:pt x="25527" y="567766"/>
                </a:lnTo>
                <a:lnTo>
                  <a:pt x="21310" y="506882"/>
                </a:lnTo>
                <a:lnTo>
                  <a:pt x="22377" y="474802"/>
                </a:lnTo>
                <a:lnTo>
                  <a:pt x="30886" y="418058"/>
                </a:lnTo>
                <a:lnTo>
                  <a:pt x="47637" y="371716"/>
                </a:lnTo>
                <a:lnTo>
                  <a:pt x="70993" y="338594"/>
                </a:lnTo>
                <a:lnTo>
                  <a:pt x="85051" y="327164"/>
                </a:lnTo>
                <a:close/>
              </a:path>
              <a:path w="4165600" h="695325">
                <a:moveTo>
                  <a:pt x="688441" y="9156"/>
                </a:moveTo>
                <a:lnTo>
                  <a:pt x="685647" y="0"/>
                </a:lnTo>
                <a:lnTo>
                  <a:pt x="669226" y="6388"/>
                </a:lnTo>
                <a:lnTo>
                  <a:pt x="654812" y="16433"/>
                </a:lnTo>
                <a:lnTo>
                  <a:pt x="631952" y="47434"/>
                </a:lnTo>
                <a:lnTo>
                  <a:pt x="617804" y="89242"/>
                </a:lnTo>
                <a:lnTo>
                  <a:pt x="613092" y="138188"/>
                </a:lnTo>
                <a:lnTo>
                  <a:pt x="614273" y="163372"/>
                </a:lnTo>
                <a:lnTo>
                  <a:pt x="623697" y="208686"/>
                </a:lnTo>
                <a:lnTo>
                  <a:pt x="642378" y="246037"/>
                </a:lnTo>
                <a:lnTo>
                  <a:pt x="685647" y="276148"/>
                </a:lnTo>
                <a:lnTo>
                  <a:pt x="688441" y="266992"/>
                </a:lnTo>
                <a:lnTo>
                  <a:pt x="675754" y="260413"/>
                </a:lnTo>
                <a:lnTo>
                  <a:pt x="664705" y="250850"/>
                </a:lnTo>
                <a:lnTo>
                  <a:pt x="641438" y="204673"/>
                </a:lnTo>
                <a:lnTo>
                  <a:pt x="634492" y="162394"/>
                </a:lnTo>
                <a:lnTo>
                  <a:pt x="633628" y="138074"/>
                </a:lnTo>
                <a:lnTo>
                  <a:pt x="634492" y="113931"/>
                </a:lnTo>
                <a:lnTo>
                  <a:pt x="641438" y="71564"/>
                </a:lnTo>
                <a:lnTo>
                  <a:pt x="664705" y="25311"/>
                </a:lnTo>
                <a:lnTo>
                  <a:pt x="675754" y="15735"/>
                </a:lnTo>
                <a:lnTo>
                  <a:pt x="688441" y="9156"/>
                </a:lnTo>
                <a:close/>
              </a:path>
              <a:path w="4165600" h="695325">
                <a:moveTo>
                  <a:pt x="1800987" y="506653"/>
                </a:moveTo>
                <a:lnTo>
                  <a:pt x="1795475" y="442925"/>
                </a:lnTo>
                <a:lnTo>
                  <a:pt x="1778939" y="387883"/>
                </a:lnTo>
                <a:lnTo>
                  <a:pt x="1753057" y="345135"/>
                </a:lnTo>
                <a:lnTo>
                  <a:pt x="1719503" y="318236"/>
                </a:lnTo>
                <a:lnTo>
                  <a:pt x="1715935" y="327164"/>
                </a:lnTo>
                <a:lnTo>
                  <a:pt x="1729981" y="338594"/>
                </a:lnTo>
                <a:lnTo>
                  <a:pt x="1742452" y="353441"/>
                </a:lnTo>
                <a:lnTo>
                  <a:pt x="1762645" y="393407"/>
                </a:lnTo>
                <a:lnTo>
                  <a:pt x="1775409" y="445185"/>
                </a:lnTo>
                <a:lnTo>
                  <a:pt x="1779663" y="506882"/>
                </a:lnTo>
                <a:lnTo>
                  <a:pt x="1778609" y="538454"/>
                </a:lnTo>
                <a:lnTo>
                  <a:pt x="1770151" y="594817"/>
                </a:lnTo>
                <a:lnTo>
                  <a:pt x="1753489" y="641540"/>
                </a:lnTo>
                <a:lnTo>
                  <a:pt x="1730082" y="674916"/>
                </a:lnTo>
                <a:lnTo>
                  <a:pt x="1715935" y="686358"/>
                </a:lnTo>
                <a:lnTo>
                  <a:pt x="1719503" y="695286"/>
                </a:lnTo>
                <a:lnTo>
                  <a:pt x="1753057" y="668451"/>
                </a:lnTo>
                <a:lnTo>
                  <a:pt x="1778939" y="625411"/>
                </a:lnTo>
                <a:lnTo>
                  <a:pt x="1795475" y="570166"/>
                </a:lnTo>
                <a:lnTo>
                  <a:pt x="1799602" y="539445"/>
                </a:lnTo>
                <a:lnTo>
                  <a:pt x="1800987" y="506653"/>
                </a:lnTo>
                <a:close/>
              </a:path>
              <a:path w="4165600" h="695325">
                <a:moveTo>
                  <a:pt x="2015934" y="660"/>
                </a:moveTo>
                <a:lnTo>
                  <a:pt x="2013038" y="660"/>
                </a:lnTo>
                <a:lnTo>
                  <a:pt x="2000745" y="1841"/>
                </a:lnTo>
                <a:lnTo>
                  <a:pt x="1968106" y="24587"/>
                </a:lnTo>
                <a:lnTo>
                  <a:pt x="1960791" y="63169"/>
                </a:lnTo>
                <a:lnTo>
                  <a:pt x="1960956" y="69354"/>
                </a:lnTo>
                <a:lnTo>
                  <a:pt x="1961451" y="75933"/>
                </a:lnTo>
                <a:lnTo>
                  <a:pt x="1962264" y="82918"/>
                </a:lnTo>
                <a:lnTo>
                  <a:pt x="1963420" y="90297"/>
                </a:lnTo>
                <a:lnTo>
                  <a:pt x="1965159" y="100406"/>
                </a:lnTo>
                <a:lnTo>
                  <a:pt x="1966036" y="107188"/>
                </a:lnTo>
                <a:lnTo>
                  <a:pt x="1966036" y="117233"/>
                </a:lnTo>
                <a:lnTo>
                  <a:pt x="1964270" y="122605"/>
                </a:lnTo>
                <a:lnTo>
                  <a:pt x="1957209" y="130860"/>
                </a:lnTo>
                <a:lnTo>
                  <a:pt x="1951863" y="133083"/>
                </a:lnTo>
                <a:lnTo>
                  <a:pt x="1944725" y="133375"/>
                </a:lnTo>
                <a:lnTo>
                  <a:pt x="1944725" y="142532"/>
                </a:lnTo>
                <a:lnTo>
                  <a:pt x="1951863" y="142824"/>
                </a:lnTo>
                <a:lnTo>
                  <a:pt x="1957209" y="145021"/>
                </a:lnTo>
                <a:lnTo>
                  <a:pt x="1964270" y="153212"/>
                </a:lnTo>
                <a:lnTo>
                  <a:pt x="1966036" y="158534"/>
                </a:lnTo>
                <a:lnTo>
                  <a:pt x="1966036" y="168503"/>
                </a:lnTo>
                <a:lnTo>
                  <a:pt x="1965159" y="175221"/>
                </a:lnTo>
                <a:lnTo>
                  <a:pt x="1963420" y="185229"/>
                </a:lnTo>
                <a:lnTo>
                  <a:pt x="1962264" y="192544"/>
                </a:lnTo>
                <a:lnTo>
                  <a:pt x="1961451" y="199453"/>
                </a:lnTo>
                <a:lnTo>
                  <a:pt x="1960956" y="205955"/>
                </a:lnTo>
                <a:lnTo>
                  <a:pt x="1960791" y="212064"/>
                </a:lnTo>
                <a:lnTo>
                  <a:pt x="1961603" y="227634"/>
                </a:lnTo>
                <a:lnTo>
                  <a:pt x="1981123" y="266700"/>
                </a:lnTo>
                <a:lnTo>
                  <a:pt x="2013038" y="275475"/>
                </a:lnTo>
                <a:lnTo>
                  <a:pt x="2015934" y="275475"/>
                </a:lnTo>
                <a:lnTo>
                  <a:pt x="2015934" y="266992"/>
                </a:lnTo>
                <a:lnTo>
                  <a:pt x="2014258" y="266992"/>
                </a:lnTo>
                <a:lnTo>
                  <a:pt x="2006612" y="266319"/>
                </a:lnTo>
                <a:lnTo>
                  <a:pt x="1980336" y="229692"/>
                </a:lnTo>
                <a:lnTo>
                  <a:pt x="1979764" y="216306"/>
                </a:lnTo>
                <a:lnTo>
                  <a:pt x="1979764" y="209689"/>
                </a:lnTo>
                <a:lnTo>
                  <a:pt x="1980514" y="201447"/>
                </a:lnTo>
                <a:lnTo>
                  <a:pt x="1983486" y="181724"/>
                </a:lnTo>
                <a:lnTo>
                  <a:pt x="1984171" y="175221"/>
                </a:lnTo>
                <a:lnTo>
                  <a:pt x="1965375" y="138963"/>
                </a:lnTo>
                <a:lnTo>
                  <a:pt x="1965375" y="136944"/>
                </a:lnTo>
                <a:lnTo>
                  <a:pt x="1970506" y="134416"/>
                </a:lnTo>
                <a:lnTo>
                  <a:pt x="1974938" y="130530"/>
                </a:lnTo>
                <a:lnTo>
                  <a:pt x="1982368" y="120040"/>
                </a:lnTo>
                <a:lnTo>
                  <a:pt x="1984235" y="113322"/>
                </a:lnTo>
                <a:lnTo>
                  <a:pt x="1984197" y="100406"/>
                </a:lnTo>
                <a:lnTo>
                  <a:pt x="1983486" y="93700"/>
                </a:lnTo>
                <a:lnTo>
                  <a:pt x="1980514" y="73825"/>
                </a:lnTo>
                <a:lnTo>
                  <a:pt x="1979764" y="65481"/>
                </a:lnTo>
                <a:lnTo>
                  <a:pt x="1979764" y="58699"/>
                </a:lnTo>
                <a:lnTo>
                  <a:pt x="1980336" y="45910"/>
                </a:lnTo>
                <a:lnTo>
                  <a:pt x="1999843" y="11887"/>
                </a:lnTo>
                <a:lnTo>
                  <a:pt x="2014258" y="9144"/>
                </a:lnTo>
                <a:lnTo>
                  <a:pt x="2015934" y="9144"/>
                </a:lnTo>
                <a:lnTo>
                  <a:pt x="2015934" y="660"/>
                </a:lnTo>
                <a:close/>
              </a:path>
              <a:path w="4165600" h="695325">
                <a:moveTo>
                  <a:pt x="2752687" y="133375"/>
                </a:moveTo>
                <a:lnTo>
                  <a:pt x="2745549" y="133083"/>
                </a:lnTo>
                <a:lnTo>
                  <a:pt x="2740215" y="130860"/>
                </a:lnTo>
                <a:lnTo>
                  <a:pt x="2733141" y="122605"/>
                </a:lnTo>
                <a:lnTo>
                  <a:pt x="2731376" y="117233"/>
                </a:lnTo>
                <a:lnTo>
                  <a:pt x="2731376" y="107188"/>
                </a:lnTo>
                <a:lnTo>
                  <a:pt x="2732252" y="100406"/>
                </a:lnTo>
                <a:lnTo>
                  <a:pt x="2733992" y="90297"/>
                </a:lnTo>
                <a:lnTo>
                  <a:pt x="2735148" y="82918"/>
                </a:lnTo>
                <a:lnTo>
                  <a:pt x="2735961" y="75933"/>
                </a:lnTo>
                <a:lnTo>
                  <a:pt x="2736456" y="69354"/>
                </a:lnTo>
                <a:lnTo>
                  <a:pt x="2736621" y="63169"/>
                </a:lnTo>
                <a:lnTo>
                  <a:pt x="2735808" y="48133"/>
                </a:lnTo>
                <a:lnTo>
                  <a:pt x="2716288" y="9537"/>
                </a:lnTo>
                <a:lnTo>
                  <a:pt x="2684386" y="660"/>
                </a:lnTo>
                <a:lnTo>
                  <a:pt x="2681478" y="660"/>
                </a:lnTo>
                <a:lnTo>
                  <a:pt x="2681478" y="9144"/>
                </a:lnTo>
                <a:lnTo>
                  <a:pt x="2683154" y="9144"/>
                </a:lnTo>
                <a:lnTo>
                  <a:pt x="2690799" y="9829"/>
                </a:lnTo>
                <a:lnTo>
                  <a:pt x="2717076" y="45910"/>
                </a:lnTo>
                <a:lnTo>
                  <a:pt x="2717647" y="58699"/>
                </a:lnTo>
                <a:lnTo>
                  <a:pt x="2717647" y="65481"/>
                </a:lnTo>
                <a:lnTo>
                  <a:pt x="2716898" y="73825"/>
                </a:lnTo>
                <a:lnTo>
                  <a:pt x="2713926" y="93700"/>
                </a:lnTo>
                <a:lnTo>
                  <a:pt x="2713215" y="100406"/>
                </a:lnTo>
                <a:lnTo>
                  <a:pt x="2732036" y="136944"/>
                </a:lnTo>
                <a:lnTo>
                  <a:pt x="2732036" y="138963"/>
                </a:lnTo>
                <a:lnTo>
                  <a:pt x="2726906" y="141414"/>
                </a:lnTo>
                <a:lnTo>
                  <a:pt x="2722486" y="145249"/>
                </a:lnTo>
                <a:lnTo>
                  <a:pt x="2715044" y="155663"/>
                </a:lnTo>
                <a:lnTo>
                  <a:pt x="2713177" y="162318"/>
                </a:lnTo>
                <a:lnTo>
                  <a:pt x="2713240" y="175221"/>
                </a:lnTo>
                <a:lnTo>
                  <a:pt x="2713926" y="181724"/>
                </a:lnTo>
                <a:lnTo>
                  <a:pt x="2716898" y="201447"/>
                </a:lnTo>
                <a:lnTo>
                  <a:pt x="2717647" y="209689"/>
                </a:lnTo>
                <a:lnTo>
                  <a:pt x="2717647" y="216306"/>
                </a:lnTo>
                <a:lnTo>
                  <a:pt x="2717076" y="229692"/>
                </a:lnTo>
                <a:lnTo>
                  <a:pt x="2697581" y="264287"/>
                </a:lnTo>
                <a:lnTo>
                  <a:pt x="2683154" y="266992"/>
                </a:lnTo>
                <a:lnTo>
                  <a:pt x="2681478" y="266992"/>
                </a:lnTo>
                <a:lnTo>
                  <a:pt x="2681478" y="275475"/>
                </a:lnTo>
                <a:lnTo>
                  <a:pt x="2684386" y="275475"/>
                </a:lnTo>
                <a:lnTo>
                  <a:pt x="2696667" y="274320"/>
                </a:lnTo>
                <a:lnTo>
                  <a:pt x="2729306" y="251726"/>
                </a:lnTo>
                <a:lnTo>
                  <a:pt x="2736621" y="212064"/>
                </a:lnTo>
                <a:lnTo>
                  <a:pt x="2736456" y="205955"/>
                </a:lnTo>
                <a:lnTo>
                  <a:pt x="2735961" y="199453"/>
                </a:lnTo>
                <a:lnTo>
                  <a:pt x="2735148" y="192544"/>
                </a:lnTo>
                <a:lnTo>
                  <a:pt x="2733992" y="185229"/>
                </a:lnTo>
                <a:lnTo>
                  <a:pt x="2732252" y="175221"/>
                </a:lnTo>
                <a:lnTo>
                  <a:pt x="2731376" y="168503"/>
                </a:lnTo>
                <a:lnTo>
                  <a:pt x="2731376" y="158534"/>
                </a:lnTo>
                <a:lnTo>
                  <a:pt x="2733141" y="153212"/>
                </a:lnTo>
                <a:lnTo>
                  <a:pt x="2740215" y="145021"/>
                </a:lnTo>
                <a:lnTo>
                  <a:pt x="2745549" y="142824"/>
                </a:lnTo>
                <a:lnTo>
                  <a:pt x="2752687" y="142532"/>
                </a:lnTo>
                <a:lnTo>
                  <a:pt x="2752687" y="133375"/>
                </a:lnTo>
                <a:close/>
              </a:path>
              <a:path w="4165600" h="695325">
                <a:moveTo>
                  <a:pt x="2845778" y="138074"/>
                </a:moveTo>
                <a:lnTo>
                  <a:pt x="2841053" y="89242"/>
                </a:lnTo>
                <a:lnTo>
                  <a:pt x="2826918" y="47434"/>
                </a:lnTo>
                <a:lnTo>
                  <a:pt x="2804058" y="16433"/>
                </a:lnTo>
                <a:lnTo>
                  <a:pt x="2773222" y="0"/>
                </a:lnTo>
                <a:lnTo>
                  <a:pt x="2770428" y="9156"/>
                </a:lnTo>
                <a:lnTo>
                  <a:pt x="2783116" y="15735"/>
                </a:lnTo>
                <a:lnTo>
                  <a:pt x="2794165" y="25311"/>
                </a:lnTo>
                <a:lnTo>
                  <a:pt x="2817418" y="71564"/>
                </a:lnTo>
                <a:lnTo>
                  <a:pt x="2824365" y="113931"/>
                </a:lnTo>
                <a:lnTo>
                  <a:pt x="2825242" y="138188"/>
                </a:lnTo>
                <a:lnTo>
                  <a:pt x="2824365" y="162394"/>
                </a:lnTo>
                <a:lnTo>
                  <a:pt x="2817418" y="204673"/>
                </a:lnTo>
                <a:lnTo>
                  <a:pt x="2794165" y="250850"/>
                </a:lnTo>
                <a:lnTo>
                  <a:pt x="2770428" y="266992"/>
                </a:lnTo>
                <a:lnTo>
                  <a:pt x="2773222" y="276148"/>
                </a:lnTo>
                <a:lnTo>
                  <a:pt x="2816479" y="246037"/>
                </a:lnTo>
                <a:lnTo>
                  <a:pt x="2835160" y="208686"/>
                </a:lnTo>
                <a:lnTo>
                  <a:pt x="2844596" y="163372"/>
                </a:lnTo>
                <a:lnTo>
                  <a:pt x="2845778" y="138074"/>
                </a:lnTo>
                <a:close/>
              </a:path>
              <a:path w="4165600" h="695325">
                <a:moveTo>
                  <a:pt x="2867863" y="369468"/>
                </a:moveTo>
                <a:lnTo>
                  <a:pt x="2864955" y="369468"/>
                </a:lnTo>
                <a:lnTo>
                  <a:pt x="2852661" y="370649"/>
                </a:lnTo>
                <a:lnTo>
                  <a:pt x="2820022" y="393395"/>
                </a:lnTo>
                <a:lnTo>
                  <a:pt x="2812719" y="431977"/>
                </a:lnTo>
                <a:lnTo>
                  <a:pt x="2812872" y="438162"/>
                </a:lnTo>
                <a:lnTo>
                  <a:pt x="2813367" y="444741"/>
                </a:lnTo>
                <a:lnTo>
                  <a:pt x="2814193" y="451726"/>
                </a:lnTo>
                <a:lnTo>
                  <a:pt x="2815336" y="459105"/>
                </a:lnTo>
                <a:lnTo>
                  <a:pt x="2817088" y="469214"/>
                </a:lnTo>
                <a:lnTo>
                  <a:pt x="2817965" y="475996"/>
                </a:lnTo>
                <a:lnTo>
                  <a:pt x="2817965" y="486041"/>
                </a:lnTo>
                <a:lnTo>
                  <a:pt x="2816199" y="491413"/>
                </a:lnTo>
                <a:lnTo>
                  <a:pt x="2809125" y="499668"/>
                </a:lnTo>
                <a:lnTo>
                  <a:pt x="2803791" y="501891"/>
                </a:lnTo>
                <a:lnTo>
                  <a:pt x="2796641" y="502183"/>
                </a:lnTo>
                <a:lnTo>
                  <a:pt x="2796641" y="511340"/>
                </a:lnTo>
                <a:lnTo>
                  <a:pt x="2803791" y="511632"/>
                </a:lnTo>
                <a:lnTo>
                  <a:pt x="2809125" y="513829"/>
                </a:lnTo>
                <a:lnTo>
                  <a:pt x="2816199" y="522020"/>
                </a:lnTo>
                <a:lnTo>
                  <a:pt x="2817965" y="527342"/>
                </a:lnTo>
                <a:lnTo>
                  <a:pt x="2817965" y="537311"/>
                </a:lnTo>
                <a:lnTo>
                  <a:pt x="2817088" y="544029"/>
                </a:lnTo>
                <a:lnTo>
                  <a:pt x="2815336" y="554037"/>
                </a:lnTo>
                <a:lnTo>
                  <a:pt x="2814193" y="561352"/>
                </a:lnTo>
                <a:lnTo>
                  <a:pt x="2813367" y="568261"/>
                </a:lnTo>
                <a:lnTo>
                  <a:pt x="2812872" y="574763"/>
                </a:lnTo>
                <a:lnTo>
                  <a:pt x="2812719" y="580872"/>
                </a:lnTo>
                <a:lnTo>
                  <a:pt x="2813520" y="596442"/>
                </a:lnTo>
                <a:lnTo>
                  <a:pt x="2833039" y="635508"/>
                </a:lnTo>
                <a:lnTo>
                  <a:pt x="2864955" y="644283"/>
                </a:lnTo>
                <a:lnTo>
                  <a:pt x="2867863" y="644283"/>
                </a:lnTo>
                <a:lnTo>
                  <a:pt x="2867863" y="635800"/>
                </a:lnTo>
                <a:lnTo>
                  <a:pt x="2866186" y="635800"/>
                </a:lnTo>
                <a:lnTo>
                  <a:pt x="2858528" y="635127"/>
                </a:lnTo>
                <a:lnTo>
                  <a:pt x="2832265" y="598500"/>
                </a:lnTo>
                <a:lnTo>
                  <a:pt x="2831693" y="585114"/>
                </a:lnTo>
                <a:lnTo>
                  <a:pt x="2831693" y="578497"/>
                </a:lnTo>
                <a:lnTo>
                  <a:pt x="2832430" y="570255"/>
                </a:lnTo>
                <a:lnTo>
                  <a:pt x="2835414" y="550532"/>
                </a:lnTo>
                <a:lnTo>
                  <a:pt x="2836087" y="544029"/>
                </a:lnTo>
                <a:lnTo>
                  <a:pt x="2817291" y="507771"/>
                </a:lnTo>
                <a:lnTo>
                  <a:pt x="2817291" y="505752"/>
                </a:lnTo>
                <a:lnTo>
                  <a:pt x="2822422" y="503224"/>
                </a:lnTo>
                <a:lnTo>
                  <a:pt x="2826855" y="499338"/>
                </a:lnTo>
                <a:lnTo>
                  <a:pt x="2834297" y="488848"/>
                </a:lnTo>
                <a:lnTo>
                  <a:pt x="2836151" y="482130"/>
                </a:lnTo>
                <a:lnTo>
                  <a:pt x="2836100" y="469214"/>
                </a:lnTo>
                <a:lnTo>
                  <a:pt x="2835414" y="462508"/>
                </a:lnTo>
                <a:lnTo>
                  <a:pt x="2832430" y="442633"/>
                </a:lnTo>
                <a:lnTo>
                  <a:pt x="2831693" y="434289"/>
                </a:lnTo>
                <a:lnTo>
                  <a:pt x="2831693" y="427507"/>
                </a:lnTo>
                <a:lnTo>
                  <a:pt x="2832265" y="414718"/>
                </a:lnTo>
                <a:lnTo>
                  <a:pt x="2851747" y="380695"/>
                </a:lnTo>
                <a:lnTo>
                  <a:pt x="2866186" y="377952"/>
                </a:lnTo>
                <a:lnTo>
                  <a:pt x="2867863" y="377952"/>
                </a:lnTo>
                <a:lnTo>
                  <a:pt x="2867863" y="369468"/>
                </a:lnTo>
                <a:close/>
              </a:path>
              <a:path w="4165600" h="695325">
                <a:moveTo>
                  <a:pt x="3281908" y="368795"/>
                </a:moveTo>
                <a:lnTo>
                  <a:pt x="3264712" y="368795"/>
                </a:lnTo>
                <a:lnTo>
                  <a:pt x="3264712" y="644944"/>
                </a:lnTo>
                <a:lnTo>
                  <a:pt x="3281908" y="644944"/>
                </a:lnTo>
                <a:lnTo>
                  <a:pt x="3281908" y="368795"/>
                </a:lnTo>
                <a:close/>
              </a:path>
              <a:path w="4165600" h="695325">
                <a:moveTo>
                  <a:pt x="4165447" y="502183"/>
                </a:moveTo>
                <a:lnTo>
                  <a:pt x="4158297" y="501891"/>
                </a:lnTo>
                <a:lnTo>
                  <a:pt x="4152963" y="499668"/>
                </a:lnTo>
                <a:lnTo>
                  <a:pt x="4145889" y="491413"/>
                </a:lnTo>
                <a:lnTo>
                  <a:pt x="4144124" y="486041"/>
                </a:lnTo>
                <a:lnTo>
                  <a:pt x="4144124" y="475996"/>
                </a:lnTo>
                <a:lnTo>
                  <a:pt x="4145000" y="469214"/>
                </a:lnTo>
                <a:lnTo>
                  <a:pt x="4146753" y="459105"/>
                </a:lnTo>
                <a:lnTo>
                  <a:pt x="4147883" y="451726"/>
                </a:lnTo>
                <a:lnTo>
                  <a:pt x="4148709" y="444741"/>
                </a:lnTo>
                <a:lnTo>
                  <a:pt x="4149204" y="438162"/>
                </a:lnTo>
                <a:lnTo>
                  <a:pt x="4149369" y="431977"/>
                </a:lnTo>
                <a:lnTo>
                  <a:pt x="4148556" y="416941"/>
                </a:lnTo>
                <a:lnTo>
                  <a:pt x="4129036" y="378345"/>
                </a:lnTo>
                <a:lnTo>
                  <a:pt x="4097134" y="369468"/>
                </a:lnTo>
                <a:lnTo>
                  <a:pt x="4094226" y="369468"/>
                </a:lnTo>
                <a:lnTo>
                  <a:pt x="4094226" y="377952"/>
                </a:lnTo>
                <a:lnTo>
                  <a:pt x="4095902" y="377952"/>
                </a:lnTo>
                <a:lnTo>
                  <a:pt x="4103547" y="378637"/>
                </a:lnTo>
                <a:lnTo>
                  <a:pt x="4129811" y="414718"/>
                </a:lnTo>
                <a:lnTo>
                  <a:pt x="4130395" y="427507"/>
                </a:lnTo>
                <a:lnTo>
                  <a:pt x="4130395" y="434289"/>
                </a:lnTo>
                <a:lnTo>
                  <a:pt x="4129659" y="442633"/>
                </a:lnTo>
                <a:lnTo>
                  <a:pt x="4126674" y="462508"/>
                </a:lnTo>
                <a:lnTo>
                  <a:pt x="4125976" y="469214"/>
                </a:lnTo>
                <a:lnTo>
                  <a:pt x="4144797" y="505752"/>
                </a:lnTo>
                <a:lnTo>
                  <a:pt x="4144797" y="507771"/>
                </a:lnTo>
                <a:lnTo>
                  <a:pt x="4139666" y="510222"/>
                </a:lnTo>
                <a:lnTo>
                  <a:pt x="4135234" y="514057"/>
                </a:lnTo>
                <a:lnTo>
                  <a:pt x="4127792" y="524471"/>
                </a:lnTo>
                <a:lnTo>
                  <a:pt x="4125938" y="531126"/>
                </a:lnTo>
                <a:lnTo>
                  <a:pt x="4125988" y="544029"/>
                </a:lnTo>
                <a:lnTo>
                  <a:pt x="4126674" y="550532"/>
                </a:lnTo>
                <a:lnTo>
                  <a:pt x="4129659" y="570255"/>
                </a:lnTo>
                <a:lnTo>
                  <a:pt x="4130395" y="578497"/>
                </a:lnTo>
                <a:lnTo>
                  <a:pt x="4130395" y="585114"/>
                </a:lnTo>
                <a:lnTo>
                  <a:pt x="4129811" y="598500"/>
                </a:lnTo>
                <a:lnTo>
                  <a:pt x="4110329" y="633095"/>
                </a:lnTo>
                <a:lnTo>
                  <a:pt x="4095902" y="635800"/>
                </a:lnTo>
                <a:lnTo>
                  <a:pt x="4094226" y="635800"/>
                </a:lnTo>
                <a:lnTo>
                  <a:pt x="4094226" y="644283"/>
                </a:lnTo>
                <a:lnTo>
                  <a:pt x="4097134" y="644283"/>
                </a:lnTo>
                <a:lnTo>
                  <a:pt x="4109415" y="643128"/>
                </a:lnTo>
                <a:lnTo>
                  <a:pt x="4142054" y="620534"/>
                </a:lnTo>
                <a:lnTo>
                  <a:pt x="4149369" y="580872"/>
                </a:lnTo>
                <a:lnTo>
                  <a:pt x="4149204" y="574763"/>
                </a:lnTo>
                <a:lnTo>
                  <a:pt x="4148709" y="568261"/>
                </a:lnTo>
                <a:lnTo>
                  <a:pt x="4147883" y="561352"/>
                </a:lnTo>
                <a:lnTo>
                  <a:pt x="4146753" y="554037"/>
                </a:lnTo>
                <a:lnTo>
                  <a:pt x="4145000" y="544029"/>
                </a:lnTo>
                <a:lnTo>
                  <a:pt x="4144124" y="537311"/>
                </a:lnTo>
                <a:lnTo>
                  <a:pt x="4144124" y="527342"/>
                </a:lnTo>
                <a:lnTo>
                  <a:pt x="4145889" y="522020"/>
                </a:lnTo>
                <a:lnTo>
                  <a:pt x="4152963" y="513829"/>
                </a:lnTo>
                <a:lnTo>
                  <a:pt x="4158297" y="511632"/>
                </a:lnTo>
                <a:lnTo>
                  <a:pt x="4165447" y="511340"/>
                </a:lnTo>
                <a:lnTo>
                  <a:pt x="4165447" y="50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76480" y="1863847"/>
            <a:ext cx="6497955" cy="16548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840"/>
              </a:spcBef>
              <a:tabLst>
                <a:tab pos="2425065" algn="l"/>
                <a:tab pos="3752215" algn="l"/>
              </a:tabLst>
            </a:pPr>
            <a:r>
              <a:rPr dirty="0" sz="1800">
                <a:latin typeface="Arial MT"/>
                <a:cs typeface="Arial MT"/>
              </a:rPr>
              <a:t>Formally,for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PDA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400">
                <a:latin typeface="Cambria Math"/>
                <a:cs typeface="Cambria Math"/>
              </a:rPr>
              <a:t>𝑄𝑄,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80">
                <a:latin typeface="Cambria Math"/>
                <a:cs typeface="Cambria Math"/>
              </a:rPr>
              <a:t>Z,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𝛤,</a:t>
            </a:r>
            <a:r>
              <a:rPr dirty="0" sz="1800" spc="-80">
                <a:latin typeface="Cambria Math"/>
                <a:cs typeface="Cambria Math"/>
              </a:rPr>
              <a:t> </a:t>
            </a:r>
            <a:r>
              <a:rPr dirty="0" sz="1800" spc="-305">
                <a:latin typeface="Cambria Math"/>
                <a:cs typeface="Cambria Math"/>
              </a:rPr>
              <a:t>𝛿𝛿,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𝑞</a:t>
            </a:r>
            <a:r>
              <a:rPr dirty="0" baseline="-14957" sz="1950" spc="-37">
                <a:latin typeface="Cambria Math"/>
                <a:cs typeface="Cambria Math"/>
              </a:rPr>
              <a:t>0</a:t>
            </a:r>
            <a:r>
              <a:rPr dirty="0" sz="1800" spc="-25">
                <a:latin typeface="Cambria Math"/>
                <a:cs typeface="Cambria Math"/>
              </a:rPr>
              <a:t>,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55">
                <a:latin typeface="Cambria Math"/>
                <a:cs typeface="Cambria Math"/>
              </a:rPr>
              <a:t>𝑞</a:t>
            </a:r>
            <a:r>
              <a:rPr dirty="0" baseline="-14957" sz="1950" spc="82">
                <a:latin typeface="Cambria Math"/>
                <a:cs typeface="Cambria Math"/>
              </a:rPr>
              <a:t>accept</a:t>
            </a:r>
            <a:endParaRPr baseline="-14957" sz="195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745"/>
              </a:spcBef>
              <a:tabLst>
                <a:tab pos="1823085" algn="l"/>
                <a:tab pos="3601085" algn="l"/>
                <a:tab pos="4604385" algn="l"/>
              </a:tabLst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G=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𝑉,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 spc="80">
                <a:latin typeface="Cambria Math"/>
                <a:cs typeface="Cambria Math"/>
              </a:rPr>
              <a:t>Z,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𝑅,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 spc="85">
                <a:latin typeface="Cambria Math"/>
                <a:cs typeface="Cambria Math"/>
              </a:rPr>
              <a:t>𝐴</a:t>
            </a:r>
            <a:r>
              <a:rPr dirty="0" baseline="-14957" sz="1950" spc="127">
                <a:latin typeface="Cambria Math"/>
                <a:cs typeface="Cambria Math"/>
              </a:rPr>
              <a:t>𝑞</a:t>
            </a:r>
            <a:r>
              <a:rPr dirty="0" baseline="-34391" sz="1575" spc="127">
                <a:latin typeface="Cambria Math"/>
                <a:cs typeface="Cambria Math"/>
              </a:rPr>
              <a:t>0</a:t>
            </a:r>
            <a:r>
              <a:rPr dirty="0" baseline="-14957" sz="1950" spc="127">
                <a:latin typeface="Cambria Math"/>
                <a:cs typeface="Cambria Math"/>
              </a:rPr>
              <a:t>𝑞</a:t>
            </a:r>
            <a:r>
              <a:rPr dirty="0" baseline="-34391" sz="1575" spc="127">
                <a:latin typeface="Cambria Math"/>
                <a:cs typeface="Cambria Math"/>
              </a:rPr>
              <a:t>accept</a:t>
            </a:r>
            <a:r>
              <a:rPr dirty="0" baseline="-34391" sz="1575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𝑉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𝑝𝑞</a:t>
            </a:r>
            <a:r>
              <a:rPr dirty="0" baseline="-14957" sz="1950" spc="569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𝑞</a:t>
            </a:r>
            <a:r>
              <a:rPr dirty="0" sz="1800" spc="1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610">
                <a:latin typeface="Cambria Math"/>
                <a:cs typeface="Cambria Math"/>
              </a:rPr>
              <a:t>𝑄𝑄</a:t>
            </a:r>
            <a:r>
              <a:rPr dirty="0" sz="1800" spc="35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Z</a:t>
            </a:r>
            <a:r>
              <a:rPr dirty="0" sz="1800" spc="75">
                <a:latin typeface="Arial MT"/>
                <a:cs typeface="Arial MT"/>
              </a:rPr>
              <a:t>=</a:t>
            </a:r>
            <a:r>
              <a:rPr dirty="0" sz="1800" spc="75">
                <a:latin typeface="Cambria Math"/>
                <a:cs typeface="Cambria Math"/>
              </a:rPr>
              <a:t>Z</a:t>
            </a:r>
            <a:endParaRPr sz="1800">
              <a:latin typeface="Cambria Math"/>
              <a:cs typeface="Cambria Math"/>
            </a:endParaRPr>
          </a:p>
          <a:p>
            <a:pPr marL="88265">
              <a:lnSpc>
                <a:spcPct val="100000"/>
              </a:lnSpc>
              <a:spcBef>
                <a:spcPts val="565"/>
              </a:spcBef>
            </a:pP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importantly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production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rules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three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parts: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tabLst>
                <a:tab pos="431165" algn="l"/>
                <a:tab pos="3416935" algn="l"/>
              </a:tabLst>
            </a:pPr>
            <a:r>
              <a:rPr dirty="0" sz="1800" spc="-25">
                <a:latin typeface="Arial MT"/>
                <a:cs typeface="Arial MT"/>
              </a:rPr>
              <a:t>1.</a:t>
            </a:r>
            <a:r>
              <a:rPr dirty="0" sz="1800">
                <a:latin typeface="Arial MT"/>
                <a:cs typeface="Arial MT"/>
              </a:rPr>
              <a:t>	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395">
                <a:latin typeface="Cambria Math"/>
                <a:cs typeface="Cambria Math"/>
              </a:rPr>
              <a:t>𝑄𝑄</a:t>
            </a:r>
            <a:r>
              <a:rPr dirty="0" sz="1800" spc="-39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𝑝𝑝</a:t>
            </a:r>
            <a:r>
              <a:rPr dirty="0" baseline="-14957" sz="195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𝜖</a:t>
            </a:r>
            <a:r>
              <a:rPr dirty="0" sz="1800">
                <a:latin typeface="Cambria Math"/>
                <a:cs typeface="Cambria Math"/>
              </a:rPr>
              <a:t>	(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case)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7280" y="3788651"/>
            <a:ext cx="4248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1800" spc="-25">
                <a:latin typeface="Arial MT"/>
                <a:cs typeface="Arial MT"/>
              </a:rPr>
              <a:t>2.</a:t>
            </a:r>
            <a:r>
              <a:rPr dirty="0" sz="1800">
                <a:latin typeface="Arial MT"/>
                <a:cs typeface="Arial MT"/>
              </a:rPr>
              <a:t>	For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𝑞,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𝑟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395">
                <a:latin typeface="Cambria Math"/>
                <a:cs typeface="Cambria Math"/>
              </a:rPr>
              <a:t>𝑄𝑄</a:t>
            </a:r>
            <a:r>
              <a:rPr dirty="0" sz="1800" spc="-39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 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𝑝𝑞</a:t>
            </a:r>
            <a:r>
              <a:rPr dirty="0" baseline="-14957" sz="1950" spc="4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65">
                <a:latin typeface="Cambria Math"/>
                <a:cs typeface="Cambria Math"/>
              </a:rPr>
              <a:t>𝐴</a:t>
            </a:r>
            <a:r>
              <a:rPr dirty="0" baseline="-14957" sz="1950" spc="97">
                <a:latin typeface="Cambria Math"/>
                <a:cs typeface="Cambria Math"/>
              </a:rPr>
              <a:t>𝑝𝑟</a:t>
            </a:r>
            <a:r>
              <a:rPr dirty="0" sz="1800" spc="65">
                <a:latin typeface="Cambria Math"/>
                <a:cs typeface="Cambria Math"/>
              </a:rPr>
              <a:t>𝐴</a:t>
            </a:r>
            <a:r>
              <a:rPr dirty="0" baseline="-14957" sz="1950" spc="97">
                <a:latin typeface="Cambria Math"/>
                <a:cs typeface="Cambria Math"/>
              </a:rPr>
              <a:t>𝑟𝑞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42674" y="954951"/>
            <a:ext cx="3310254" cy="6076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latin typeface="Cambria Math"/>
                <a:cs typeface="Cambria Math"/>
              </a:rPr>
              <a:t>𝐴</a:t>
            </a:r>
            <a:r>
              <a:rPr dirty="0" baseline="-16339" sz="1275">
                <a:latin typeface="Cambria Math"/>
                <a:cs typeface="Cambria Math"/>
              </a:rPr>
              <a:t>𝑝𝑞</a:t>
            </a:r>
            <a:r>
              <a:rPr dirty="0" baseline="-16339" sz="1275" spc="232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generating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strings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 take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PDA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𝑝</a:t>
            </a:r>
            <a:endParaRPr sz="12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empty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empty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(i.e.,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25"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dirty="0" sz="1200">
                <a:latin typeface="Cambria Math"/>
                <a:cs typeface="Cambria Math"/>
              </a:rPr>
              <a:t>𝑞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without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touching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below).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61650" y="3955606"/>
            <a:ext cx="202374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Conditioning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stack </a:t>
            </a:r>
            <a:r>
              <a:rPr dirty="0" sz="1400">
                <a:latin typeface="Arial MT"/>
                <a:cs typeface="Arial MT"/>
              </a:rPr>
              <a:t>will pop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element,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pushing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p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Remember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we </a:t>
            </a:r>
            <a:r>
              <a:rPr dirty="0" sz="1400">
                <a:latin typeface="Arial MT"/>
                <a:cs typeface="Arial MT"/>
              </a:rPr>
              <a:t>cannot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push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pop.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5319" y="1069991"/>
            <a:ext cx="20853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PDA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into</a:t>
            </a:r>
            <a:r>
              <a:rPr dirty="0" sz="1800" spc="-25" b="1">
                <a:latin typeface="Calibri"/>
                <a:cs typeface="Calibri"/>
              </a:rPr>
              <a:t> CFG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59439" y="3429745"/>
            <a:ext cx="697865" cy="212090"/>
          </a:xfrm>
          <a:custGeom>
            <a:avLst/>
            <a:gdLst/>
            <a:ahLst/>
            <a:cxnLst/>
            <a:rect l="l" t="t" r="r" b="b"/>
            <a:pathLst>
              <a:path w="697864" h="212089">
                <a:moveTo>
                  <a:pt x="630288" y="0"/>
                </a:moveTo>
                <a:lnTo>
                  <a:pt x="627278" y="8597"/>
                </a:lnTo>
                <a:lnTo>
                  <a:pt x="639535" y="13915"/>
                </a:lnTo>
                <a:lnTo>
                  <a:pt x="650074" y="21277"/>
                </a:lnTo>
                <a:lnTo>
                  <a:pt x="671480" y="55406"/>
                </a:lnTo>
                <a:lnTo>
                  <a:pt x="678510" y="104813"/>
                </a:lnTo>
                <a:lnTo>
                  <a:pt x="677724" y="123489"/>
                </a:lnTo>
                <a:lnTo>
                  <a:pt x="665949" y="169214"/>
                </a:lnTo>
                <a:lnTo>
                  <a:pt x="639676" y="197805"/>
                </a:lnTo>
                <a:lnTo>
                  <a:pt x="627608" y="203149"/>
                </a:lnTo>
                <a:lnTo>
                  <a:pt x="630288" y="211747"/>
                </a:lnTo>
                <a:lnTo>
                  <a:pt x="670741" y="187710"/>
                </a:lnTo>
                <a:lnTo>
                  <a:pt x="693461" y="143335"/>
                </a:lnTo>
                <a:lnTo>
                  <a:pt x="697814" y="105930"/>
                </a:lnTo>
                <a:lnTo>
                  <a:pt x="696723" y="86519"/>
                </a:lnTo>
                <a:lnTo>
                  <a:pt x="680351" y="37109"/>
                </a:lnTo>
                <a:lnTo>
                  <a:pt x="645640" y="5541"/>
                </a:lnTo>
                <a:lnTo>
                  <a:pt x="630288" y="0"/>
                </a:lnTo>
                <a:close/>
              </a:path>
              <a:path w="697864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12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24" y="13915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91614" y="3429745"/>
            <a:ext cx="697865" cy="212090"/>
          </a:xfrm>
          <a:custGeom>
            <a:avLst/>
            <a:gdLst/>
            <a:ahLst/>
            <a:cxnLst/>
            <a:rect l="l" t="t" r="r" b="b"/>
            <a:pathLst>
              <a:path w="697864" h="212089">
                <a:moveTo>
                  <a:pt x="630288" y="0"/>
                </a:moveTo>
                <a:lnTo>
                  <a:pt x="627278" y="8597"/>
                </a:lnTo>
                <a:lnTo>
                  <a:pt x="639535" y="13915"/>
                </a:lnTo>
                <a:lnTo>
                  <a:pt x="650074" y="21277"/>
                </a:lnTo>
                <a:lnTo>
                  <a:pt x="671480" y="55406"/>
                </a:lnTo>
                <a:lnTo>
                  <a:pt x="678510" y="104813"/>
                </a:lnTo>
                <a:lnTo>
                  <a:pt x="677724" y="123489"/>
                </a:lnTo>
                <a:lnTo>
                  <a:pt x="665949" y="169214"/>
                </a:lnTo>
                <a:lnTo>
                  <a:pt x="639676" y="197805"/>
                </a:lnTo>
                <a:lnTo>
                  <a:pt x="627608" y="203149"/>
                </a:lnTo>
                <a:lnTo>
                  <a:pt x="630288" y="211747"/>
                </a:lnTo>
                <a:lnTo>
                  <a:pt x="670741" y="187710"/>
                </a:lnTo>
                <a:lnTo>
                  <a:pt x="693461" y="143335"/>
                </a:lnTo>
                <a:lnTo>
                  <a:pt x="697814" y="105930"/>
                </a:lnTo>
                <a:lnTo>
                  <a:pt x="696723" y="86519"/>
                </a:lnTo>
                <a:lnTo>
                  <a:pt x="680351" y="37109"/>
                </a:lnTo>
                <a:lnTo>
                  <a:pt x="645640" y="5541"/>
                </a:lnTo>
                <a:lnTo>
                  <a:pt x="630288" y="0"/>
                </a:lnTo>
                <a:close/>
              </a:path>
              <a:path w="697864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12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24" y="13915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742674" y="954951"/>
            <a:ext cx="3310254" cy="6076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latin typeface="Cambria Math"/>
                <a:cs typeface="Cambria Math"/>
              </a:rPr>
              <a:t>𝐴</a:t>
            </a:r>
            <a:r>
              <a:rPr dirty="0" baseline="-16339" sz="1275">
                <a:latin typeface="Cambria Math"/>
                <a:cs typeface="Cambria Math"/>
              </a:rPr>
              <a:t>𝑝𝑞</a:t>
            </a:r>
            <a:r>
              <a:rPr dirty="0" baseline="-16339" sz="1275" spc="232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generating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strings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 take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PDA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𝑝</a:t>
            </a:r>
            <a:endParaRPr sz="12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empty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empty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(i.e.,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25"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dirty="0" sz="1200">
                <a:latin typeface="Cambria Math"/>
                <a:cs typeface="Cambria Math"/>
              </a:rPr>
              <a:t>𝑞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without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touching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below).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24" y="4259184"/>
            <a:ext cx="5113761" cy="210823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76480" y="1944615"/>
            <a:ext cx="7121525" cy="310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Production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rules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three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parts: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MT"/>
              <a:cs typeface="Arial MT"/>
            </a:endParaRPr>
          </a:p>
          <a:p>
            <a:pPr marL="4311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1165" algn="l"/>
                <a:tab pos="341693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395">
                <a:latin typeface="Cambria Math"/>
                <a:cs typeface="Cambria Math"/>
              </a:rPr>
              <a:t>𝑄𝑄</a:t>
            </a:r>
            <a:r>
              <a:rPr dirty="0" sz="1800" spc="-39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𝑝𝑝</a:t>
            </a:r>
            <a:r>
              <a:rPr dirty="0" baseline="-14957" sz="195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𝜖</a:t>
            </a:r>
            <a:r>
              <a:rPr dirty="0" sz="1800">
                <a:latin typeface="Cambria Math"/>
                <a:cs typeface="Cambria Math"/>
              </a:rPr>
              <a:t>	(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case)</a:t>
            </a:r>
            <a:endParaRPr sz="1800">
              <a:latin typeface="Arial MT"/>
              <a:cs typeface="Arial MT"/>
            </a:endParaRPr>
          </a:p>
          <a:p>
            <a:pPr marL="431165" indent="-34226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3116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𝑞,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𝑟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395">
                <a:latin typeface="Cambria Math"/>
                <a:cs typeface="Cambria Math"/>
              </a:rPr>
              <a:t>𝑄𝑄</a:t>
            </a:r>
            <a:r>
              <a:rPr dirty="0" sz="1800" spc="-39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 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𝑝𝑞</a:t>
            </a:r>
            <a:r>
              <a:rPr dirty="0" baseline="-14957" sz="1950" spc="4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65">
                <a:latin typeface="Cambria Math"/>
                <a:cs typeface="Cambria Math"/>
              </a:rPr>
              <a:t>𝐴</a:t>
            </a:r>
            <a:r>
              <a:rPr dirty="0" baseline="-14957" sz="1950" spc="97">
                <a:latin typeface="Cambria Math"/>
                <a:cs typeface="Cambria Math"/>
              </a:rPr>
              <a:t>𝑝𝑟</a:t>
            </a:r>
            <a:r>
              <a:rPr dirty="0" sz="1800" spc="65">
                <a:latin typeface="Cambria Math"/>
                <a:cs typeface="Cambria Math"/>
              </a:rPr>
              <a:t>𝐴</a:t>
            </a:r>
            <a:r>
              <a:rPr dirty="0" baseline="-14957" sz="1950" spc="97">
                <a:latin typeface="Cambria Math"/>
                <a:cs typeface="Cambria Math"/>
              </a:rPr>
              <a:t>𝑟𝑞</a:t>
            </a:r>
            <a:endParaRPr baseline="-14957" sz="1950">
              <a:latin typeface="Cambria Math"/>
              <a:cs typeface="Cambria Math"/>
            </a:endParaRPr>
          </a:p>
          <a:p>
            <a:pPr marL="431165" indent="-34226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3116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𝑞,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𝑟,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610">
                <a:latin typeface="Cambria Math"/>
                <a:cs typeface="Cambria Math"/>
              </a:rPr>
              <a:t>𝑄𝑄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𝑢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𝛤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(stack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symbol),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𝑎,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80">
                <a:latin typeface="Cambria Math"/>
                <a:cs typeface="Cambria Math"/>
              </a:rPr>
              <a:t>Z</a:t>
            </a:r>
            <a:r>
              <a:rPr dirty="0" baseline="-14957" sz="1950" spc="120">
                <a:latin typeface="Cambria Math"/>
                <a:cs typeface="Cambria Math"/>
              </a:rPr>
              <a:t>𝜖</a:t>
            </a:r>
            <a:r>
              <a:rPr dirty="0" sz="1800" spc="80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431800">
              <a:lnSpc>
                <a:spcPts val="2140"/>
              </a:lnSpc>
              <a:tabLst>
                <a:tab pos="1363980" algn="l"/>
                <a:tab pos="2917825" algn="l"/>
                <a:tab pos="4297680" algn="l"/>
              </a:tabLst>
            </a:pPr>
            <a:r>
              <a:rPr dirty="0" sz="1800" spc="-484">
                <a:latin typeface="Cambria Math"/>
                <a:cs typeface="Cambria Math"/>
              </a:rPr>
              <a:t>𝛿𝛿</a:t>
            </a:r>
            <a:r>
              <a:rPr dirty="0" sz="1800" spc="4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𝜖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10">
                <a:latin typeface="Arial MT"/>
                <a:cs typeface="Arial MT"/>
              </a:rPr>
              <a:t>contains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(𝑟,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𝑢)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484">
                <a:latin typeface="Cambria Math"/>
                <a:cs typeface="Cambria Math"/>
              </a:rPr>
              <a:t>𝛿𝛿</a:t>
            </a:r>
            <a:r>
              <a:rPr dirty="0" sz="180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𝑠,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𝑢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10">
                <a:latin typeface="Arial MT"/>
                <a:cs typeface="Arial MT"/>
              </a:rPr>
              <a:t>contains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(𝑞,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𝜖)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put</a:t>
            </a:r>
            <a:endParaRPr sz="1800">
              <a:latin typeface="Arial MT"/>
              <a:cs typeface="Arial MT"/>
            </a:endParaRPr>
          </a:p>
          <a:p>
            <a:pPr marL="431165">
              <a:lnSpc>
                <a:spcPts val="2140"/>
              </a:lnSpc>
            </a:pP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𝑝𝑞</a:t>
            </a:r>
            <a:r>
              <a:rPr dirty="0" baseline="-14957" sz="1950" spc="4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𝐴</a:t>
            </a:r>
            <a:r>
              <a:rPr dirty="0" baseline="-14957" sz="1950" spc="-30">
                <a:latin typeface="Cambria Math"/>
                <a:cs typeface="Cambria Math"/>
              </a:rPr>
              <a:t>𝑟𝑠</a:t>
            </a:r>
            <a:r>
              <a:rPr dirty="0" sz="1800" spc="-2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  <a:p>
            <a:pPr marL="5097780" marR="17780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latin typeface="Arial MT"/>
                <a:cs typeface="Arial MT"/>
              </a:rPr>
              <a:t>Conditioning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stack </a:t>
            </a:r>
            <a:r>
              <a:rPr dirty="0" sz="1400">
                <a:latin typeface="Arial MT"/>
                <a:cs typeface="Arial MT"/>
              </a:rPr>
              <a:t>will pop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element,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pushing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p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Remember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we </a:t>
            </a:r>
            <a:r>
              <a:rPr dirty="0" sz="1400">
                <a:latin typeface="Arial MT"/>
                <a:cs typeface="Arial MT"/>
              </a:rPr>
              <a:t>cannot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push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pop.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5319" y="1069991"/>
            <a:ext cx="20853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PDA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into</a:t>
            </a:r>
            <a:r>
              <a:rPr dirty="0" sz="1800" spc="-25" b="1">
                <a:latin typeface="Calibri"/>
                <a:cs typeface="Calibri"/>
              </a:rPr>
              <a:t> CFG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59439" y="3429745"/>
            <a:ext cx="697865" cy="212090"/>
          </a:xfrm>
          <a:custGeom>
            <a:avLst/>
            <a:gdLst/>
            <a:ahLst/>
            <a:cxnLst/>
            <a:rect l="l" t="t" r="r" b="b"/>
            <a:pathLst>
              <a:path w="697864" h="212089">
                <a:moveTo>
                  <a:pt x="630288" y="0"/>
                </a:moveTo>
                <a:lnTo>
                  <a:pt x="627278" y="8597"/>
                </a:lnTo>
                <a:lnTo>
                  <a:pt x="639535" y="13915"/>
                </a:lnTo>
                <a:lnTo>
                  <a:pt x="650074" y="21277"/>
                </a:lnTo>
                <a:lnTo>
                  <a:pt x="671480" y="55406"/>
                </a:lnTo>
                <a:lnTo>
                  <a:pt x="678510" y="104813"/>
                </a:lnTo>
                <a:lnTo>
                  <a:pt x="677724" y="123489"/>
                </a:lnTo>
                <a:lnTo>
                  <a:pt x="665949" y="169214"/>
                </a:lnTo>
                <a:lnTo>
                  <a:pt x="639676" y="197805"/>
                </a:lnTo>
                <a:lnTo>
                  <a:pt x="627608" y="203149"/>
                </a:lnTo>
                <a:lnTo>
                  <a:pt x="630288" y="211747"/>
                </a:lnTo>
                <a:lnTo>
                  <a:pt x="670741" y="187710"/>
                </a:lnTo>
                <a:lnTo>
                  <a:pt x="693461" y="143335"/>
                </a:lnTo>
                <a:lnTo>
                  <a:pt x="697814" y="105930"/>
                </a:lnTo>
                <a:lnTo>
                  <a:pt x="696723" y="86519"/>
                </a:lnTo>
                <a:lnTo>
                  <a:pt x="680351" y="37109"/>
                </a:lnTo>
                <a:lnTo>
                  <a:pt x="645640" y="5541"/>
                </a:lnTo>
                <a:lnTo>
                  <a:pt x="630288" y="0"/>
                </a:lnTo>
                <a:close/>
              </a:path>
              <a:path w="697864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12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24" y="13915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91614" y="3429745"/>
            <a:ext cx="697865" cy="212090"/>
          </a:xfrm>
          <a:custGeom>
            <a:avLst/>
            <a:gdLst/>
            <a:ahLst/>
            <a:cxnLst/>
            <a:rect l="l" t="t" r="r" b="b"/>
            <a:pathLst>
              <a:path w="697864" h="212089">
                <a:moveTo>
                  <a:pt x="630288" y="0"/>
                </a:moveTo>
                <a:lnTo>
                  <a:pt x="627278" y="8597"/>
                </a:lnTo>
                <a:lnTo>
                  <a:pt x="639535" y="13915"/>
                </a:lnTo>
                <a:lnTo>
                  <a:pt x="650074" y="21277"/>
                </a:lnTo>
                <a:lnTo>
                  <a:pt x="671480" y="55406"/>
                </a:lnTo>
                <a:lnTo>
                  <a:pt x="678510" y="104813"/>
                </a:lnTo>
                <a:lnTo>
                  <a:pt x="677724" y="123489"/>
                </a:lnTo>
                <a:lnTo>
                  <a:pt x="665949" y="169214"/>
                </a:lnTo>
                <a:lnTo>
                  <a:pt x="639676" y="197805"/>
                </a:lnTo>
                <a:lnTo>
                  <a:pt x="627608" y="203149"/>
                </a:lnTo>
                <a:lnTo>
                  <a:pt x="630288" y="211747"/>
                </a:lnTo>
                <a:lnTo>
                  <a:pt x="670741" y="187710"/>
                </a:lnTo>
                <a:lnTo>
                  <a:pt x="693461" y="143335"/>
                </a:lnTo>
                <a:lnTo>
                  <a:pt x="697814" y="105930"/>
                </a:lnTo>
                <a:lnTo>
                  <a:pt x="696723" y="86519"/>
                </a:lnTo>
                <a:lnTo>
                  <a:pt x="680351" y="37109"/>
                </a:lnTo>
                <a:lnTo>
                  <a:pt x="645640" y="5541"/>
                </a:lnTo>
                <a:lnTo>
                  <a:pt x="630288" y="0"/>
                </a:lnTo>
                <a:close/>
              </a:path>
              <a:path w="697864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12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24" y="13915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89180" y="1944615"/>
            <a:ext cx="6572884" cy="1983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Production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rules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three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parts: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MT"/>
              <a:cs typeface="Arial MT"/>
            </a:endParaRPr>
          </a:p>
          <a:p>
            <a:pPr marL="4184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8465" algn="l"/>
                <a:tab pos="340423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395">
                <a:latin typeface="Cambria Math"/>
                <a:cs typeface="Cambria Math"/>
              </a:rPr>
              <a:t>𝑄𝑄</a:t>
            </a:r>
            <a:r>
              <a:rPr dirty="0" sz="1800" spc="-39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𝑝𝑝</a:t>
            </a:r>
            <a:r>
              <a:rPr dirty="0" baseline="-14957" sz="195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𝜖</a:t>
            </a:r>
            <a:r>
              <a:rPr dirty="0" sz="1800">
                <a:latin typeface="Cambria Math"/>
                <a:cs typeface="Cambria Math"/>
              </a:rPr>
              <a:t>	(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case)</a:t>
            </a:r>
            <a:endParaRPr sz="1800">
              <a:latin typeface="Arial MT"/>
              <a:cs typeface="Arial MT"/>
            </a:endParaRPr>
          </a:p>
          <a:p>
            <a:pPr marL="418465" indent="-34226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846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𝑞,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𝑟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395">
                <a:latin typeface="Cambria Math"/>
                <a:cs typeface="Cambria Math"/>
              </a:rPr>
              <a:t>𝑄𝑄</a:t>
            </a:r>
            <a:r>
              <a:rPr dirty="0" sz="1800" spc="-395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 </a:t>
            </a: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𝑝𝑞</a:t>
            </a:r>
            <a:r>
              <a:rPr dirty="0" baseline="-14957" sz="1950" spc="4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65">
                <a:latin typeface="Cambria Math"/>
                <a:cs typeface="Cambria Math"/>
              </a:rPr>
              <a:t>𝐴</a:t>
            </a:r>
            <a:r>
              <a:rPr dirty="0" baseline="-14957" sz="1950" spc="97">
                <a:latin typeface="Cambria Math"/>
                <a:cs typeface="Cambria Math"/>
              </a:rPr>
              <a:t>𝑝𝑟</a:t>
            </a:r>
            <a:r>
              <a:rPr dirty="0" sz="1800" spc="65">
                <a:latin typeface="Cambria Math"/>
                <a:cs typeface="Cambria Math"/>
              </a:rPr>
              <a:t>𝐴</a:t>
            </a:r>
            <a:r>
              <a:rPr dirty="0" baseline="-14957" sz="1950" spc="97">
                <a:latin typeface="Cambria Math"/>
                <a:cs typeface="Cambria Math"/>
              </a:rPr>
              <a:t>𝑟𝑞</a:t>
            </a:r>
            <a:endParaRPr baseline="-14957" sz="1950">
              <a:latin typeface="Cambria Math"/>
              <a:cs typeface="Cambria Math"/>
            </a:endParaRPr>
          </a:p>
          <a:p>
            <a:pPr marL="418465" indent="-34226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1846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𝑞,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𝑟,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610">
                <a:latin typeface="Cambria Math"/>
                <a:cs typeface="Cambria Math"/>
              </a:rPr>
              <a:t>𝑄𝑄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𝑢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𝛤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(stack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symbol),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𝑎,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80">
                <a:latin typeface="Cambria Math"/>
                <a:cs typeface="Cambria Math"/>
              </a:rPr>
              <a:t>Z</a:t>
            </a:r>
            <a:r>
              <a:rPr dirty="0" baseline="-14957" sz="1950" spc="120">
                <a:latin typeface="Cambria Math"/>
                <a:cs typeface="Cambria Math"/>
              </a:rPr>
              <a:t>𝜖</a:t>
            </a:r>
            <a:r>
              <a:rPr dirty="0" sz="1800" spc="80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419100">
              <a:lnSpc>
                <a:spcPts val="2140"/>
              </a:lnSpc>
              <a:tabLst>
                <a:tab pos="1351280" algn="l"/>
                <a:tab pos="2905125" algn="l"/>
                <a:tab pos="4284980" algn="l"/>
              </a:tabLst>
            </a:pPr>
            <a:r>
              <a:rPr dirty="0" sz="1800" spc="-484">
                <a:latin typeface="Cambria Math"/>
                <a:cs typeface="Cambria Math"/>
              </a:rPr>
              <a:t>𝛿𝛿</a:t>
            </a:r>
            <a:r>
              <a:rPr dirty="0" sz="1800" spc="4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𝑝,</a:t>
            </a:r>
            <a:r>
              <a:rPr dirty="0" sz="1800" spc="-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𝜖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10">
                <a:latin typeface="Arial MT"/>
                <a:cs typeface="Arial MT"/>
              </a:rPr>
              <a:t>contains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(𝑟,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𝑢)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484">
                <a:latin typeface="Cambria Math"/>
                <a:cs typeface="Cambria Math"/>
              </a:rPr>
              <a:t>𝛿𝛿</a:t>
            </a:r>
            <a:r>
              <a:rPr dirty="0" sz="180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𝑠,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𝑢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10">
                <a:latin typeface="Arial MT"/>
                <a:cs typeface="Arial MT"/>
              </a:rPr>
              <a:t>contains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(𝑞,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𝜖)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put</a:t>
            </a:r>
            <a:endParaRPr sz="1800">
              <a:latin typeface="Arial MT"/>
              <a:cs typeface="Arial MT"/>
            </a:endParaRPr>
          </a:p>
          <a:p>
            <a:pPr marL="418465">
              <a:lnSpc>
                <a:spcPts val="2140"/>
              </a:lnSpc>
            </a:pPr>
            <a:r>
              <a:rPr dirty="0" sz="1800" spc="60">
                <a:latin typeface="Cambria Math"/>
                <a:cs typeface="Cambria Math"/>
              </a:rPr>
              <a:t>𝐴</a:t>
            </a:r>
            <a:r>
              <a:rPr dirty="0" baseline="-14957" sz="1950" spc="89">
                <a:latin typeface="Cambria Math"/>
                <a:cs typeface="Cambria Math"/>
              </a:rPr>
              <a:t>𝑝𝑞</a:t>
            </a:r>
            <a:r>
              <a:rPr dirty="0" baseline="-14957" sz="1950" spc="4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𝐴</a:t>
            </a:r>
            <a:r>
              <a:rPr dirty="0" baseline="-14957" sz="1950" spc="-30">
                <a:latin typeface="Cambria Math"/>
                <a:cs typeface="Cambria Math"/>
              </a:rPr>
              <a:t>𝑟𝑠</a:t>
            </a:r>
            <a:r>
              <a:rPr dirty="0" sz="1800" spc="-2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42674" y="954951"/>
            <a:ext cx="3310254" cy="6076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latin typeface="Cambria Math"/>
                <a:cs typeface="Cambria Math"/>
              </a:rPr>
              <a:t>𝐴</a:t>
            </a:r>
            <a:r>
              <a:rPr dirty="0" baseline="-16339" sz="1275">
                <a:latin typeface="Cambria Math"/>
                <a:cs typeface="Cambria Math"/>
              </a:rPr>
              <a:t>𝑝𝑞</a:t>
            </a:r>
            <a:r>
              <a:rPr dirty="0" baseline="-16339" sz="1275" spc="232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generating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strings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 take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PDA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𝑝</a:t>
            </a:r>
            <a:endParaRPr sz="12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empty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empty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(i.e.,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25"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dirty="0" sz="1200">
                <a:latin typeface="Cambria Math"/>
                <a:cs typeface="Cambria Math"/>
              </a:rPr>
              <a:t>𝑞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Arial MT"/>
                <a:cs typeface="Arial MT"/>
              </a:rPr>
              <a:t>without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touching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below).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7460" y="4438110"/>
            <a:ext cx="6209665" cy="13423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50800" marR="222250">
              <a:lnSpc>
                <a:spcPct val="104299"/>
              </a:lnSpc>
              <a:spcBef>
                <a:spcPts val="170"/>
              </a:spcBef>
            </a:pPr>
            <a:r>
              <a:rPr dirty="0" sz="1400">
                <a:latin typeface="Arial MT"/>
                <a:cs typeface="Arial MT"/>
              </a:rPr>
              <a:t>Formally,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still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show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construction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works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sense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Cambria Math"/>
                <a:cs typeface="Cambria Math"/>
              </a:rPr>
              <a:t>𝐴</a:t>
            </a:r>
            <a:r>
              <a:rPr dirty="0" baseline="-16666" sz="1500" spc="-37">
                <a:latin typeface="Cambria Math"/>
                <a:cs typeface="Cambria Math"/>
              </a:rPr>
              <a:t>𝑝𝑞</a:t>
            </a:r>
            <a:r>
              <a:rPr dirty="0" baseline="-16666" sz="1500">
                <a:latin typeface="Cambria Math"/>
                <a:cs typeface="Cambria Math"/>
              </a:rPr>
              <a:t> </a:t>
            </a:r>
            <a:r>
              <a:rPr dirty="0" sz="1400">
                <a:latin typeface="Arial MT"/>
                <a:cs typeface="Arial MT"/>
              </a:rPr>
              <a:t>generates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Cambria Math"/>
                <a:cs typeface="Cambria Math"/>
              </a:rPr>
              <a:t>𝑥</a:t>
            </a:r>
            <a:r>
              <a:rPr dirty="0" sz="1400" spc="120">
                <a:latin typeface="Cambria Math"/>
                <a:cs typeface="Cambria Math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Cambria Math"/>
                <a:cs typeface="Cambria Math"/>
              </a:rPr>
              <a:t>𝑥</a:t>
            </a:r>
            <a:r>
              <a:rPr dirty="0" sz="1400" spc="40">
                <a:latin typeface="Cambria Math"/>
                <a:cs typeface="Cambria Math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PDA 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Cambria Math"/>
                <a:cs typeface="Cambria Math"/>
              </a:rPr>
              <a:t>𝑝</a:t>
            </a:r>
            <a:r>
              <a:rPr dirty="0" sz="1400" spc="90">
                <a:latin typeface="Cambria Math"/>
                <a:cs typeface="Cambria Math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empty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stack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Cambria Math"/>
                <a:cs typeface="Cambria Math"/>
              </a:rPr>
              <a:t>𝑞</a:t>
            </a:r>
            <a:r>
              <a:rPr dirty="0" sz="1400" spc="110">
                <a:latin typeface="Cambria Math"/>
                <a:cs typeface="Cambria Math"/>
              </a:rPr>
              <a:t> </a:t>
            </a:r>
            <a:r>
              <a:rPr dirty="0" sz="1400" spc="-20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empty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stack.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50800" marR="43180" indent="-63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See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2.2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Sipser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baseline="24691" sz="1350">
                <a:latin typeface="Arial MT"/>
                <a:cs typeface="Arial MT"/>
              </a:rPr>
              <a:t>rd</a:t>
            </a:r>
            <a:r>
              <a:rPr dirty="0" baseline="24691" sz="1350" spc="17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mathematical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induction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length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5">
                <a:latin typeface="Cambria Math"/>
                <a:cs typeface="Cambria Math"/>
              </a:rPr>
              <a:t>𝑥</a:t>
            </a:r>
            <a:r>
              <a:rPr dirty="0" sz="1400" spc="-2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22" y="723312"/>
            <a:ext cx="33712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CFLs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regular</a:t>
            </a:r>
            <a:r>
              <a:rPr dirty="0" spc="-60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4797" y="1483380"/>
            <a:ext cx="6499860" cy="403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CFL.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800">
              <a:latin typeface="Calibri"/>
              <a:cs typeface="Calibri"/>
            </a:endParaRPr>
          </a:p>
          <a:p>
            <a:pPr marL="349250" indent="-286385">
              <a:lnSpc>
                <a:spcPct val="100000"/>
              </a:lnSpc>
              <a:buFont typeface="Arial MT"/>
              <a:buChar char="•"/>
              <a:tabLst>
                <a:tab pos="349250" algn="l"/>
              </a:tabLst>
            </a:pPr>
            <a:r>
              <a:rPr dirty="0" sz="1800">
                <a:latin typeface="Calibri"/>
                <a:cs typeface="Calibri"/>
              </a:rPr>
              <a:t>Suppose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corresponding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NFA.</a:t>
            </a:r>
            <a:endParaRPr sz="1800">
              <a:latin typeface="Calibri"/>
              <a:cs typeface="Calibri"/>
            </a:endParaRPr>
          </a:p>
          <a:p>
            <a:pPr marL="349250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49250" algn="l"/>
              </a:tabLst>
            </a:pPr>
            <a:r>
              <a:rPr dirty="0" sz="1800">
                <a:latin typeface="Calibri"/>
                <a:cs typeface="Calibri"/>
              </a:rPr>
              <a:t>NFA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 </a:t>
            </a:r>
            <a:r>
              <a:rPr dirty="0" sz="1800" spc="-10"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349250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49250" algn="l"/>
              </a:tabLst>
            </a:pP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PDA</a:t>
            </a:r>
            <a:endParaRPr sz="1800">
              <a:latin typeface="Calibri"/>
              <a:cs typeface="Calibri"/>
            </a:endParaRPr>
          </a:p>
          <a:p>
            <a:pPr marL="349250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4925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 spc="-20">
                <a:latin typeface="Calibri"/>
                <a:cs typeface="Calibri"/>
              </a:rPr>
              <a:t>free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Converse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ture.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(e.g,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baseline="25462" sz="180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baseline="25462" sz="1800">
                <a:latin typeface="Times New Roman"/>
                <a:cs typeface="Times New Roman"/>
              </a:rPr>
              <a:t>n</a:t>
            </a:r>
            <a:r>
              <a:rPr dirty="0" baseline="25462" sz="1800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8994" y="4007318"/>
            <a:ext cx="3542852" cy="142492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5522" y="1375297"/>
            <a:ext cx="38176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Recap:</a:t>
            </a:r>
            <a:r>
              <a:rPr dirty="0" spc="-55"/>
              <a:t> </a:t>
            </a:r>
            <a:r>
              <a:rPr dirty="0"/>
              <a:t>pumping</a:t>
            </a:r>
            <a:r>
              <a:rPr dirty="0" spc="-45"/>
              <a:t> </a:t>
            </a:r>
            <a:r>
              <a:rPr dirty="0"/>
              <a:t>Lemma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25"/>
              <a:t> RE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19436" y="2436266"/>
            <a:ext cx="7460615" cy="203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735" marR="304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language.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integer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pumping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length,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holds: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|s|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Arial MT"/>
                <a:cs typeface="Arial MT"/>
              </a:rPr>
              <a:t>, </a:t>
            </a:r>
            <a:r>
              <a:rPr dirty="0" sz="1800">
                <a:latin typeface="Calibri"/>
                <a:cs typeface="Calibri"/>
              </a:rPr>
              <a:t>can 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written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xyz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such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algn="just" marL="292100" indent="-253365">
              <a:lnSpc>
                <a:spcPct val="100000"/>
              </a:lnSpc>
              <a:spcBef>
                <a:spcPts val="730"/>
              </a:spcBef>
              <a:buFont typeface="Arial MT"/>
              <a:buAutoNum type="arabicPeriod"/>
              <a:tabLst>
                <a:tab pos="292100" algn="l"/>
              </a:tabLst>
            </a:pPr>
            <a:r>
              <a:rPr dirty="0" sz="1800">
                <a:latin typeface="Times New Roman"/>
                <a:cs typeface="Times New Roman"/>
              </a:rPr>
              <a:t>|y|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(i.e.,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 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both </a:t>
            </a:r>
            <a:r>
              <a:rPr dirty="0" sz="1800" spc="-10">
                <a:latin typeface="Calibri"/>
                <a:cs typeface="Calibri"/>
              </a:rPr>
              <a:t>empty),</a:t>
            </a:r>
            <a:endParaRPr sz="1800">
              <a:latin typeface="Calibri"/>
              <a:cs typeface="Calibri"/>
            </a:endParaRPr>
          </a:p>
          <a:p>
            <a:pPr algn="just" marL="291465" indent="-253365">
              <a:lnSpc>
                <a:spcPct val="100000"/>
              </a:lnSpc>
              <a:spcBef>
                <a:spcPts val="1080"/>
              </a:spcBef>
              <a:buFont typeface="Arial MT"/>
              <a:buAutoNum type="arabicPeriod"/>
              <a:tabLst>
                <a:tab pos="291465" algn="l"/>
              </a:tabLst>
            </a:pPr>
            <a:r>
              <a:rPr dirty="0" sz="1800">
                <a:latin typeface="Times New Roman"/>
                <a:cs typeface="Times New Roman"/>
              </a:rPr>
              <a:t>|xy|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≤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algn="just" marL="291465" indent="-253365">
              <a:lnSpc>
                <a:spcPct val="100000"/>
              </a:lnSpc>
              <a:spcBef>
                <a:spcPts val="1080"/>
              </a:spcBef>
              <a:buFont typeface="Arial MT"/>
              <a:buAutoNum type="arabicPeriod"/>
              <a:tabLst>
                <a:tab pos="291465" algn="l"/>
              </a:tabLst>
            </a:pP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for all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2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4809" y="3917794"/>
            <a:ext cx="2256286" cy="15939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5522" y="1543975"/>
            <a:ext cx="31483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55"/>
              <a:t> </a:t>
            </a:r>
            <a:r>
              <a:rPr dirty="0"/>
              <a:t>Lemma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20"/>
              <a:t>CFLs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06965" y="2460251"/>
            <a:ext cx="7486015" cy="340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1435" marR="43180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language.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integer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 1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pumping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length,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holds: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|s|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Arial MT"/>
                <a:cs typeface="Arial MT"/>
              </a:rPr>
              <a:t>, </a:t>
            </a:r>
            <a:r>
              <a:rPr dirty="0" sz="1800">
                <a:latin typeface="Calibri"/>
                <a:cs typeface="Calibri"/>
              </a:rPr>
              <a:t>can 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written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uvxyz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such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algn="just" marL="304800" indent="-253365">
              <a:lnSpc>
                <a:spcPct val="100000"/>
              </a:lnSpc>
              <a:spcBef>
                <a:spcPts val="730"/>
              </a:spcBef>
              <a:buFont typeface="Arial MT"/>
              <a:buAutoNum type="arabicPeriod"/>
              <a:tabLst>
                <a:tab pos="304800" algn="l"/>
              </a:tabLst>
            </a:pPr>
            <a:r>
              <a:rPr dirty="0" sz="1800">
                <a:latin typeface="Times New Roman"/>
                <a:cs typeface="Times New Roman"/>
              </a:rPr>
              <a:t>|vy|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(i.e.,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 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empty),</a:t>
            </a:r>
            <a:endParaRPr sz="1800">
              <a:latin typeface="Calibri"/>
              <a:cs typeface="Calibri"/>
            </a:endParaRPr>
          </a:p>
          <a:p>
            <a:pPr algn="just" marL="304165" indent="-253365">
              <a:lnSpc>
                <a:spcPct val="100000"/>
              </a:lnSpc>
              <a:spcBef>
                <a:spcPts val="1080"/>
              </a:spcBef>
              <a:buFont typeface="Arial MT"/>
              <a:buAutoNum type="arabicPeriod"/>
              <a:tabLst>
                <a:tab pos="304165" algn="l"/>
              </a:tabLst>
            </a:pPr>
            <a:r>
              <a:rPr dirty="0" sz="1800">
                <a:latin typeface="Times New Roman"/>
                <a:cs typeface="Times New Roman"/>
              </a:rPr>
              <a:t>|vxy|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≤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algn="just" marL="304165" indent="-253365">
              <a:lnSpc>
                <a:spcPct val="100000"/>
              </a:lnSpc>
              <a:spcBef>
                <a:spcPts val="1080"/>
              </a:spcBef>
              <a:buFont typeface="Arial MT"/>
              <a:buAutoNum type="arabicPeriod"/>
              <a:tabLst>
                <a:tab pos="304165" algn="l"/>
              </a:tabLst>
            </a:pPr>
            <a:r>
              <a:rPr dirty="0" sz="1800">
                <a:latin typeface="Times New Roman"/>
                <a:cs typeface="Times New Roman"/>
              </a:rPr>
              <a:t>uv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for 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2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lvl="1" marL="337185" marR="3063240" indent="-287020">
              <a:lnSpc>
                <a:spcPct val="150000"/>
              </a:lnSpc>
              <a:spcBef>
                <a:spcPts val="670"/>
              </a:spcBef>
              <a:buSzPct val="128571"/>
              <a:buFont typeface="Arial MT"/>
              <a:buChar char="•"/>
              <a:tabLst>
                <a:tab pos="337185" algn="l"/>
              </a:tabLst>
            </a:pPr>
            <a:r>
              <a:rPr dirty="0" sz="1400">
                <a:latin typeface="Calibri"/>
                <a:cs typeface="Calibri"/>
              </a:rPr>
              <a:t>Since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grammar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finite,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every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variable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only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appear </a:t>
            </a:r>
            <a:r>
              <a:rPr dirty="0" sz="1400">
                <a:latin typeface="Calibri"/>
                <a:cs typeface="Calibri"/>
              </a:rPr>
              <a:t>once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parse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tree,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only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strings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finite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length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can</a:t>
            </a:r>
            <a:r>
              <a:rPr dirty="0" sz="1400" spc="5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generated.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long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enough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strings,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exists </a:t>
            </a:r>
            <a:r>
              <a:rPr dirty="0" sz="1400">
                <a:latin typeface="Calibri"/>
                <a:cs typeface="Calibri"/>
              </a:rPr>
              <a:t>variables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being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least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twice.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4809" y="3917794"/>
            <a:ext cx="2256286" cy="15939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504" y="737802"/>
            <a:ext cx="3148330" cy="895985"/>
          </a:xfrm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/>
              <a:t>Pumping</a:t>
            </a:r>
            <a:r>
              <a:rPr dirty="0" spc="-55"/>
              <a:t> </a:t>
            </a:r>
            <a:r>
              <a:rPr dirty="0"/>
              <a:t>Lemma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20"/>
              <a:t>CFLs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Proof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55291" y="1843266"/>
            <a:ext cx="5721985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Let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length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longest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right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rule</a:t>
            </a:r>
            <a:endParaRPr sz="1800">
              <a:latin typeface="Arial MT"/>
              <a:cs typeface="Arial MT"/>
            </a:endParaRPr>
          </a:p>
          <a:p>
            <a:pPr algn="ctr" marR="451484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max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branching 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tree</a:t>
            </a:r>
            <a:endParaRPr sz="1800">
              <a:latin typeface="Arial MT"/>
              <a:cs typeface="Arial MT"/>
            </a:endParaRPr>
          </a:p>
          <a:p>
            <a:pPr algn="ctr" marR="159258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Arial MT"/>
                <a:cs typeface="Arial MT"/>
              </a:rPr>
              <a:t>Let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ℎ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height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𝑠</a:t>
            </a:r>
            <a:r>
              <a:rPr dirty="0" sz="1800" spc="-2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07015" y="1843266"/>
            <a:ext cx="1115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(E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50">
                <a:latin typeface="Arial MT"/>
                <a:cs typeface="Arial MT"/>
              </a:rPr>
              <a:t>E+T)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20051" y="325071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38695" y="325071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96389" y="3656025"/>
            <a:ext cx="12700" cy="152400"/>
          </a:xfrm>
          <a:custGeom>
            <a:avLst/>
            <a:gdLst/>
            <a:ahLst/>
            <a:cxnLst/>
            <a:rect l="l" t="t" r="r" b="b"/>
            <a:pathLst>
              <a:path w="12700" h="152400">
                <a:moveTo>
                  <a:pt x="12611" y="0"/>
                </a:moveTo>
                <a:lnTo>
                  <a:pt x="0" y="0"/>
                </a:lnTo>
                <a:lnTo>
                  <a:pt x="0" y="152336"/>
                </a:lnTo>
                <a:lnTo>
                  <a:pt x="12611" y="152336"/>
                </a:lnTo>
                <a:lnTo>
                  <a:pt x="1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28750" y="3656025"/>
            <a:ext cx="12700" cy="152400"/>
          </a:xfrm>
          <a:custGeom>
            <a:avLst/>
            <a:gdLst/>
            <a:ahLst/>
            <a:cxnLst/>
            <a:rect l="l" t="t" r="r" b="b"/>
            <a:pathLst>
              <a:path w="12700" h="152400">
                <a:moveTo>
                  <a:pt x="12611" y="0"/>
                </a:moveTo>
                <a:lnTo>
                  <a:pt x="0" y="0"/>
                </a:lnTo>
                <a:lnTo>
                  <a:pt x="0" y="152336"/>
                </a:lnTo>
                <a:lnTo>
                  <a:pt x="12611" y="152336"/>
                </a:lnTo>
                <a:lnTo>
                  <a:pt x="1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164319" y="3695725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941815" y="3695725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91943" y="2899398"/>
            <a:ext cx="6426200" cy="10242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76200" marR="55880" indent="-635">
              <a:lnSpc>
                <a:spcPct val="101699"/>
              </a:lnSpc>
              <a:spcBef>
                <a:spcPts val="60"/>
              </a:spcBef>
              <a:tabLst>
                <a:tab pos="490220" algn="l"/>
                <a:tab pos="737235" algn="l"/>
              </a:tabLst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height </a:t>
            </a:r>
            <a:r>
              <a:rPr dirty="0" sz="1800">
                <a:latin typeface="Cambria Math"/>
                <a:cs typeface="Cambria Math"/>
              </a:rPr>
              <a:t>ℎ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max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branching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has at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65">
                <a:latin typeface="Cambria Math"/>
                <a:cs typeface="Cambria Math"/>
              </a:rPr>
              <a:t>𝑏</a:t>
            </a:r>
            <a:r>
              <a:rPr dirty="0" baseline="27777" sz="1950" spc="97">
                <a:latin typeface="Cambria Math"/>
                <a:cs typeface="Cambria Math"/>
              </a:rPr>
              <a:t>ℎ</a:t>
            </a:r>
            <a:r>
              <a:rPr dirty="0" baseline="27777" sz="1950" spc="457">
                <a:latin typeface="Cambria Math"/>
                <a:cs typeface="Cambria Math"/>
              </a:rPr>
              <a:t> </a:t>
            </a:r>
            <a:r>
              <a:rPr dirty="0" sz="1800" spc="-10">
                <a:latin typeface="Arial MT"/>
                <a:cs typeface="Arial MT"/>
              </a:rPr>
              <a:t>leaves. </a:t>
            </a:r>
            <a:r>
              <a:rPr dirty="0" sz="1800" spc="-25">
                <a:latin typeface="Arial MT"/>
                <a:cs typeface="Arial MT"/>
              </a:rPr>
              <a:t>So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𝑠</a:t>
            </a:r>
            <a:r>
              <a:rPr dirty="0" sz="1800">
                <a:latin typeface="Cambria Math"/>
                <a:cs typeface="Cambria Math"/>
              </a:rPr>
              <a:t>	≤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𝑏</a:t>
            </a:r>
            <a:r>
              <a:rPr dirty="0" baseline="27777" sz="1950" spc="75">
                <a:latin typeface="Cambria Math"/>
                <a:cs typeface="Cambria Math"/>
              </a:rPr>
              <a:t>ℎ</a:t>
            </a:r>
            <a:r>
              <a:rPr dirty="0" sz="1800" spc="5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345"/>
              </a:spcBef>
              <a:tabLst>
                <a:tab pos="1836420" algn="l"/>
                <a:tab pos="2593340" algn="l"/>
                <a:tab pos="2879725" algn="l"/>
              </a:tabLst>
            </a:pPr>
            <a:r>
              <a:rPr dirty="0" sz="1800">
                <a:latin typeface="Arial MT"/>
                <a:cs typeface="Arial MT"/>
              </a:rPr>
              <a:t>Let </a:t>
            </a: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baseline="27777" sz="1950">
                <a:latin typeface="Cambria Math"/>
                <a:cs typeface="Cambria Math"/>
              </a:rPr>
              <a:t>𝑉</a:t>
            </a:r>
            <a:r>
              <a:rPr dirty="0" baseline="27777" sz="1950" spc="254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20">
                <a:latin typeface="Arial MT"/>
                <a:cs typeface="Arial MT"/>
              </a:rPr>
              <a:t>where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𝑉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#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variables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grammar.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262367" y="413920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79487" y="413920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353817" y="4099509"/>
            <a:ext cx="12700" cy="152400"/>
          </a:xfrm>
          <a:custGeom>
            <a:avLst/>
            <a:gdLst/>
            <a:ahLst/>
            <a:cxnLst/>
            <a:rect l="l" t="t" r="r" b="b"/>
            <a:pathLst>
              <a:path w="12700" h="152400">
                <a:moveTo>
                  <a:pt x="12611" y="0"/>
                </a:moveTo>
                <a:lnTo>
                  <a:pt x="0" y="0"/>
                </a:lnTo>
                <a:lnTo>
                  <a:pt x="0" y="152336"/>
                </a:lnTo>
                <a:lnTo>
                  <a:pt x="12611" y="152336"/>
                </a:lnTo>
                <a:lnTo>
                  <a:pt x="1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186177" y="4099509"/>
            <a:ext cx="12700" cy="152400"/>
          </a:xfrm>
          <a:custGeom>
            <a:avLst/>
            <a:gdLst/>
            <a:ahLst/>
            <a:cxnLst/>
            <a:rect l="l" t="t" r="r" b="b"/>
            <a:pathLst>
              <a:path w="12700" h="152400">
                <a:moveTo>
                  <a:pt x="12611" y="0"/>
                </a:moveTo>
                <a:lnTo>
                  <a:pt x="0" y="0"/>
                </a:lnTo>
                <a:lnTo>
                  <a:pt x="0" y="152336"/>
                </a:lnTo>
                <a:lnTo>
                  <a:pt x="12611" y="152336"/>
                </a:lnTo>
                <a:lnTo>
                  <a:pt x="1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303003" y="413920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121647" y="413920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374487" y="3982962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061" sz="2700">
                <a:latin typeface="Cambria Math"/>
                <a:cs typeface="Cambria Math"/>
              </a:rPr>
              <a:t>&gt;</a:t>
            </a:r>
            <a:r>
              <a:rPr dirty="0" baseline="-20061" sz="2700" spc="142">
                <a:latin typeface="Cambria Math"/>
                <a:cs typeface="Cambria Math"/>
              </a:rPr>
              <a:t> </a:t>
            </a:r>
            <a:r>
              <a:rPr dirty="0" baseline="-20061" sz="2700" spc="-30">
                <a:latin typeface="Cambria Math"/>
                <a:cs typeface="Cambria Math"/>
              </a:rPr>
              <a:t>𝑏</a:t>
            </a:r>
            <a:r>
              <a:rPr dirty="0" sz="1300" spc="-20">
                <a:latin typeface="Cambria Math"/>
                <a:cs typeface="Cambria Math"/>
              </a:rPr>
              <a:t>|𝑉|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627103" y="413920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404599" y="413920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91867" y="4066782"/>
            <a:ext cx="5380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31520" algn="l"/>
                <a:tab pos="979805" algn="l"/>
                <a:tab pos="2130425" algn="l"/>
                <a:tab pos="2773680" algn="l"/>
                <a:tab pos="3742690" algn="l"/>
                <a:tab pos="5056505" algn="l"/>
              </a:tabLst>
            </a:pP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if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𝑠</a:t>
            </a:r>
            <a:r>
              <a:rPr dirty="0" sz="1800">
                <a:latin typeface="Cambria Math"/>
                <a:cs typeface="Cambria Math"/>
              </a:rPr>
              <a:t>	≥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70">
                <a:latin typeface="Cambria Math"/>
                <a:cs typeface="Cambria Math"/>
              </a:rPr>
              <a:t> </a:t>
            </a:r>
            <a:r>
              <a:rPr dirty="0" baseline="27777" sz="1950" spc="-75">
                <a:latin typeface="Cambria Math"/>
                <a:cs typeface="Cambria Math"/>
              </a:rPr>
              <a:t>𝑉</a:t>
            </a:r>
            <a:r>
              <a:rPr dirty="0" baseline="27777" sz="1950">
                <a:latin typeface="Cambria Math"/>
                <a:cs typeface="Cambria Math"/>
              </a:rPr>
              <a:t>	</a:t>
            </a:r>
            <a:r>
              <a:rPr dirty="0" sz="1800" spc="-20">
                <a:latin typeface="Arial MT"/>
                <a:cs typeface="Arial MT"/>
              </a:rPr>
              <a:t>then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𝑠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47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ℎ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&gt;</a:t>
            </a:r>
            <a:r>
              <a:rPr dirty="0" sz="1800">
                <a:latin typeface="Cambria Math"/>
                <a:cs typeface="Cambria Math"/>
              </a:rPr>
              <a:t>	𝑉</a:t>
            </a:r>
            <a:r>
              <a:rPr dirty="0" sz="1800" spc="229">
                <a:latin typeface="Cambria Math"/>
                <a:cs typeface="Cambria Math"/>
              </a:rPr>
              <a:t> </a:t>
            </a:r>
            <a:r>
              <a:rPr dirty="0" sz="1800" spc="-5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518399" y="499264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295895" y="499264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80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55367" y="4341102"/>
            <a:ext cx="5113020" cy="11531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only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variables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nonterminal,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tabLst>
                <a:tab pos="883919" algn="l"/>
                <a:tab pos="1158240" algn="l"/>
              </a:tabLst>
            </a:pP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least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𝑉</a:t>
            </a:r>
            <a:r>
              <a:rPr dirty="0" sz="1800">
                <a:latin typeface="Cambria Math"/>
                <a:cs typeface="Cambria Math"/>
              </a:rPr>
              <a:t>	+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variables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occur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longest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path. 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some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variable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must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repeat 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path.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383" y="2965180"/>
            <a:ext cx="3894417" cy="265971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504" y="737802"/>
            <a:ext cx="3148330" cy="895985"/>
          </a:xfrm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/>
              <a:t>Pumping</a:t>
            </a:r>
            <a:r>
              <a:rPr dirty="0" spc="-55"/>
              <a:t> </a:t>
            </a:r>
            <a:r>
              <a:rPr dirty="0"/>
              <a:t>Lemma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20"/>
              <a:t>CFLs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Proof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29434" y="1744129"/>
            <a:ext cx="6556375" cy="28174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830"/>
              </a:spcBef>
            </a:pP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|s| ≥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can 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written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uvxyz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such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91465" indent="-253365">
              <a:lnSpc>
                <a:spcPct val="100000"/>
              </a:lnSpc>
              <a:spcBef>
                <a:spcPts val="735"/>
              </a:spcBef>
              <a:buFont typeface="Arial MT"/>
              <a:buAutoNum type="arabicPeriod"/>
              <a:tabLst>
                <a:tab pos="291465" algn="l"/>
              </a:tabLst>
            </a:pPr>
            <a:r>
              <a:rPr dirty="0" sz="1800">
                <a:latin typeface="Times New Roman"/>
                <a:cs typeface="Times New Roman"/>
              </a:rPr>
              <a:t>|vy|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(CNF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forbids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1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of</a:t>
            </a:r>
            <a:r>
              <a:rPr dirty="0" sz="1800" spc="-2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non-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starting</a:t>
            </a:r>
            <a:r>
              <a:rPr dirty="0" sz="1800" spc="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variable</a:t>
            </a:r>
            <a:r>
              <a:rPr dirty="0" sz="1800" spc="-9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latin typeface="Calibri"/>
                <a:cs typeface="Calibri"/>
              </a:rPr>
              <a:t>),</a:t>
            </a:r>
            <a:endParaRPr sz="1800">
              <a:latin typeface="Calibri"/>
              <a:cs typeface="Calibri"/>
            </a:endParaRPr>
          </a:p>
          <a:p>
            <a:pPr marL="291465" indent="-253365">
              <a:lnSpc>
                <a:spcPct val="100000"/>
              </a:lnSpc>
              <a:spcBef>
                <a:spcPts val="1080"/>
              </a:spcBef>
              <a:buFont typeface="Arial MT"/>
              <a:buAutoNum type="arabicPeriod"/>
              <a:tabLst>
                <a:tab pos="291465" algn="l"/>
              </a:tabLst>
            </a:pPr>
            <a:r>
              <a:rPr dirty="0" sz="1800">
                <a:latin typeface="Times New Roman"/>
                <a:cs typeface="Times New Roman"/>
              </a:rPr>
              <a:t>|vxy|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≤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4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(repeat 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construction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|vxy|&gt;p</a:t>
            </a:r>
            <a:r>
              <a:rPr dirty="0" sz="1800" spc="-1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291465" indent="-253365">
              <a:lnSpc>
                <a:spcPct val="100000"/>
              </a:lnSpc>
              <a:spcBef>
                <a:spcPts val="880"/>
              </a:spcBef>
              <a:buFont typeface="Arial MT"/>
              <a:buAutoNum type="arabicPeriod"/>
              <a:tabLst>
                <a:tab pos="291465" algn="l"/>
              </a:tabLst>
            </a:pPr>
            <a:r>
              <a:rPr dirty="0" sz="1800">
                <a:latin typeface="Times New Roman"/>
                <a:cs typeface="Times New Roman"/>
              </a:rPr>
              <a:t>uv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Arial MT"/>
                <a:cs typeface="Arial MT"/>
              </a:rPr>
              <a:t>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(pump for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more 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15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baseline="20833" sz="3000" spc="-1537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165">
                <a:latin typeface="Arial MT"/>
                <a:cs typeface="Arial MT"/>
              </a:rPr>
              <a:t>ss)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</a:t>
            </a:r>
            <a:r>
              <a:rPr dirty="0" sz="1800" spc="-10">
                <a:latin typeface="Calibri"/>
                <a:cs typeface="Calibri"/>
              </a:rPr>
              <a:t> string?</a:t>
            </a:r>
            <a:endParaRPr sz="1800">
              <a:latin typeface="Calibri"/>
              <a:cs typeface="Calibri"/>
            </a:endParaRPr>
          </a:p>
          <a:p>
            <a:pPr marL="3873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statement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vacuously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07" y="697305"/>
            <a:ext cx="31483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55"/>
              <a:t> </a:t>
            </a:r>
            <a:r>
              <a:rPr dirty="0"/>
              <a:t>Lemma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20"/>
              <a:t>CFLs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3007" y="1332257"/>
            <a:ext cx="5331460" cy="852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  <a:spcBef>
                <a:spcPts val="2190"/>
              </a:spcBef>
            </a:pP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Let’s</a:t>
            </a:r>
            <a:r>
              <a:rPr dirty="0" sz="1800" spc="-3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look at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palindrome</a:t>
            </a:r>
            <a:r>
              <a:rPr dirty="0" sz="1800" spc="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CFL</a:t>
            </a:r>
            <a:r>
              <a:rPr dirty="0" sz="1800" i="1">
                <a:solidFill>
                  <a:srgbClr val="1F2021"/>
                </a:solidFill>
                <a:latin typeface="Arial"/>
                <a:cs typeface="Arial"/>
              </a:rPr>
              <a:t>,</a:t>
            </a:r>
            <a:r>
              <a:rPr dirty="0" sz="1800" spc="-10" i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F2021"/>
                </a:solidFill>
                <a:latin typeface="Arial"/>
                <a:cs typeface="Arial"/>
              </a:rPr>
              <a:t>S</a:t>
            </a:r>
            <a:r>
              <a:rPr dirty="0" sz="1800" spc="-20" i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→</a:t>
            </a:r>
            <a:r>
              <a:rPr dirty="0" sz="1800" spc="-1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 spc="-101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|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0</a:t>
            </a:r>
            <a:r>
              <a:rPr dirty="0" sz="1800" i="1">
                <a:solidFill>
                  <a:srgbClr val="1F2021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0</a:t>
            </a:r>
            <a:r>
              <a:rPr dirty="0" sz="1800" spc="-2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|</a:t>
            </a:r>
            <a:r>
              <a:rPr dirty="0" sz="1800" spc="-25">
                <a:solidFill>
                  <a:srgbClr val="1F2021"/>
                </a:solidFill>
                <a:latin typeface="Arial MT"/>
                <a:cs typeface="Arial MT"/>
              </a:rPr>
              <a:t> 1</a:t>
            </a:r>
            <a:r>
              <a:rPr dirty="0" sz="1800" spc="-25" i="1">
                <a:solidFill>
                  <a:srgbClr val="1F2021"/>
                </a:solidFill>
                <a:latin typeface="Arial"/>
                <a:cs typeface="Arial"/>
              </a:rPr>
              <a:t>S</a:t>
            </a:r>
            <a:r>
              <a:rPr dirty="0" sz="1800" spc="-25">
                <a:solidFill>
                  <a:srgbClr val="1F2021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9019" y="2372387"/>
            <a:ext cx="168846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Branching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factor </a:t>
            </a:r>
            <a:r>
              <a:rPr dirty="0" sz="1800">
                <a:latin typeface="Arial MT"/>
                <a:cs typeface="Arial MT"/>
              </a:rPr>
              <a:t>Varible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numbers </a:t>
            </a:r>
            <a:r>
              <a:rPr dirty="0" sz="1800">
                <a:latin typeface="Arial MT"/>
                <a:cs typeface="Arial MT"/>
              </a:rPr>
              <a:t>Pumping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length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3391" y="3469668"/>
            <a:ext cx="4467860" cy="230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strings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length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4,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let‘s</a:t>
            </a:r>
            <a:r>
              <a:rPr dirty="0" sz="1800" spc="-10">
                <a:latin typeface="Arial MT"/>
                <a:cs typeface="Arial MT"/>
              </a:rPr>
              <a:t> consider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s=0110</a:t>
            </a:r>
            <a:endParaRPr sz="1800">
              <a:latin typeface="Arial MT"/>
              <a:cs typeface="Arial MT"/>
            </a:endParaRPr>
          </a:p>
          <a:p>
            <a:pPr marL="38100" marR="206121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Pumping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lemma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claims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uvxyz,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that</a:t>
            </a:r>
            <a:endParaRPr sz="1800">
              <a:latin typeface="Arial MT"/>
              <a:cs typeface="Arial MT"/>
            </a:endParaRPr>
          </a:p>
          <a:p>
            <a:pPr marL="291465" indent="-25336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291465" algn="l"/>
              </a:tabLst>
            </a:pPr>
            <a:r>
              <a:rPr dirty="0" sz="1800">
                <a:latin typeface="Arial MT"/>
                <a:cs typeface="Arial MT"/>
              </a:rPr>
              <a:t>|vy|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≥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(i.e.,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both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empty),</a:t>
            </a:r>
            <a:endParaRPr sz="1800">
              <a:latin typeface="Arial MT"/>
              <a:cs typeface="Arial MT"/>
            </a:endParaRPr>
          </a:p>
          <a:p>
            <a:pPr marL="291465" indent="-2533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91465" algn="l"/>
              </a:tabLst>
            </a:pPr>
            <a:r>
              <a:rPr dirty="0" sz="1800">
                <a:latin typeface="Arial MT"/>
                <a:cs typeface="Arial MT"/>
              </a:rPr>
              <a:t>|vxy|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≤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291465" indent="-2533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91465" algn="l"/>
              </a:tabLst>
            </a:pPr>
            <a:r>
              <a:rPr dirty="0" sz="1800">
                <a:latin typeface="Arial MT"/>
                <a:cs typeface="Arial MT"/>
              </a:rPr>
              <a:t>uv</a:t>
            </a:r>
            <a:r>
              <a:rPr dirty="0" baseline="25462" sz="180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xy</a:t>
            </a:r>
            <a:r>
              <a:rPr dirty="0" baseline="25462" sz="180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z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L,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≥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0.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432124" y="3013138"/>
            <a:ext cx="12700" cy="152400"/>
          </a:xfrm>
          <a:custGeom>
            <a:avLst/>
            <a:gdLst/>
            <a:ahLst/>
            <a:cxnLst/>
            <a:rect l="l" t="t" r="r" b="b"/>
            <a:pathLst>
              <a:path w="12700" h="152400">
                <a:moveTo>
                  <a:pt x="12611" y="0"/>
                </a:moveTo>
                <a:lnTo>
                  <a:pt x="0" y="0"/>
                </a:lnTo>
                <a:lnTo>
                  <a:pt x="0" y="152336"/>
                </a:lnTo>
                <a:lnTo>
                  <a:pt x="12611" y="152336"/>
                </a:lnTo>
                <a:lnTo>
                  <a:pt x="1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4484" y="3013138"/>
            <a:ext cx="12700" cy="152400"/>
          </a:xfrm>
          <a:custGeom>
            <a:avLst/>
            <a:gdLst/>
            <a:ahLst/>
            <a:cxnLst/>
            <a:rect l="l" t="t" r="r" b="b"/>
            <a:pathLst>
              <a:path w="12700" h="152400">
                <a:moveTo>
                  <a:pt x="12611" y="0"/>
                </a:moveTo>
                <a:lnTo>
                  <a:pt x="0" y="0"/>
                </a:lnTo>
                <a:lnTo>
                  <a:pt x="0" y="152336"/>
                </a:lnTo>
                <a:lnTo>
                  <a:pt x="12611" y="152336"/>
                </a:lnTo>
                <a:lnTo>
                  <a:pt x="1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646800" y="2415016"/>
            <a:ext cx="1527175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0668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b=3 V=1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baseline="27777" sz="1950">
                <a:latin typeface="Cambria Math"/>
                <a:cs typeface="Cambria Math"/>
              </a:rPr>
              <a:t>𝑉</a:t>
            </a:r>
            <a:r>
              <a:rPr dirty="0" baseline="27777" sz="1950" spc="262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1</a:t>
            </a:r>
            <a:r>
              <a:rPr dirty="0" sz="1800" spc="-25">
                <a:latin typeface="Arial MT"/>
                <a:cs typeface="Arial MT"/>
              </a:rPr>
              <a:t>=4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14663" y="4143058"/>
            <a:ext cx="30283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u=0,v=1,x=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1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5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y=1, z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u=0,v=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6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-260">
                <a:latin typeface="Arial MT"/>
                <a:cs typeface="Arial MT"/>
              </a:rPr>
              <a:t>,x=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1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y=1,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z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u=01,v=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6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-260">
                <a:latin typeface="Arial MT"/>
                <a:cs typeface="Arial MT"/>
              </a:rPr>
              <a:t>,x=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1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y=1,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z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u=0,v=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,x= </a:t>
            </a:r>
            <a:r>
              <a:rPr dirty="0" sz="1800" spc="-1010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-1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F2021"/>
                </a:solidFill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y=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15">
                <a:solidFill>
                  <a:srgbClr val="1F2021"/>
                </a:solidFill>
                <a:latin typeface="Arial MT"/>
                <a:cs typeface="Arial MT"/>
              </a:rPr>
              <a:t>ε</a:t>
            </a:r>
            <a:r>
              <a:rPr dirty="0" sz="1800" spc="-515">
                <a:latin typeface="Arial MT"/>
                <a:cs typeface="Arial MT"/>
              </a:rPr>
              <a:t>,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z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27559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25" y="844212"/>
            <a:ext cx="5713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prove</a:t>
            </a:r>
            <a:r>
              <a:rPr dirty="0" spc="-10"/>
              <a:t> </a:t>
            </a:r>
            <a:r>
              <a:rPr dirty="0" spc="-20"/>
              <a:t>non-</a:t>
            </a:r>
            <a:r>
              <a:rPr dirty="0"/>
              <a:t>CFLs</a:t>
            </a:r>
            <a:r>
              <a:rPr dirty="0" spc="-35"/>
              <a:t> </a:t>
            </a:r>
            <a:r>
              <a:rPr dirty="0"/>
              <a:t>using</a:t>
            </a:r>
            <a:r>
              <a:rPr dirty="0" spc="-25"/>
              <a:t> </a:t>
            </a:r>
            <a:r>
              <a:rPr dirty="0"/>
              <a:t>pumping</a:t>
            </a:r>
            <a:r>
              <a:rPr dirty="0" spc="-30"/>
              <a:t> </a:t>
            </a:r>
            <a:r>
              <a:rPr dirty="0" spc="-10"/>
              <a:t>lemma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6325" y="1569834"/>
            <a:ext cx="835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6466" y="2381135"/>
            <a:ext cx="2698750" cy="78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90">
                <a:latin typeface="Times New Roman"/>
                <a:cs typeface="Times New Roman"/>
              </a:rPr>
              <a:t>{</a:t>
            </a:r>
            <a:r>
              <a:rPr dirty="0" sz="1800" spc="90">
                <a:latin typeface="Cambria Math"/>
                <a:cs typeface="Cambria Math"/>
              </a:rPr>
              <a:t>𝑎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Cambria Math"/>
                <a:cs typeface="Cambria Math"/>
              </a:rPr>
              <a:t>𝑏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Cambria Math"/>
                <a:cs typeface="Cambria Math"/>
              </a:rPr>
              <a:t>𝑐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Times New Roman"/>
                <a:cs typeface="Times New Roman"/>
              </a:rPr>
              <a:t>|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n}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non-</a:t>
            </a:r>
            <a:r>
              <a:rPr dirty="0" sz="1800" spc="-20">
                <a:latin typeface="Calibri"/>
                <a:cs typeface="Calibri"/>
              </a:rPr>
              <a:t>CFL.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64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Arial"/>
                <a:cs typeface="Arial"/>
              </a:rPr>
              <a:t>contradiction</a:t>
            </a:r>
            <a:r>
              <a:rPr dirty="0" sz="1800" spc="-1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3766" y="3419416"/>
            <a:ext cx="64839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assume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CFL.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pumping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length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100">
                <a:latin typeface="Cambria Math"/>
                <a:cs typeface="Cambria Math"/>
              </a:rPr>
              <a:t>𝑎</a:t>
            </a:r>
            <a:r>
              <a:rPr dirty="0" baseline="27777" sz="1950" spc="150">
                <a:latin typeface="Cambria Math"/>
                <a:cs typeface="Cambria Math"/>
              </a:rPr>
              <a:t>𝑝</a:t>
            </a:r>
            <a:r>
              <a:rPr dirty="0" sz="1800" spc="100">
                <a:latin typeface="Cambria Math"/>
                <a:cs typeface="Cambria Math"/>
              </a:rPr>
              <a:t>𝑏</a:t>
            </a:r>
            <a:r>
              <a:rPr dirty="0" baseline="27777" sz="1950" spc="150">
                <a:latin typeface="Cambria Math"/>
                <a:cs typeface="Cambria Math"/>
              </a:rPr>
              <a:t>𝑝</a:t>
            </a:r>
            <a:r>
              <a:rPr dirty="0" sz="1800" spc="100">
                <a:latin typeface="Cambria Math"/>
                <a:cs typeface="Cambria Math"/>
              </a:rPr>
              <a:t>𝑐</a:t>
            </a:r>
            <a:r>
              <a:rPr dirty="0" baseline="27777" sz="1950" spc="150">
                <a:latin typeface="Cambria Math"/>
                <a:cs typeface="Cambria Math"/>
              </a:rPr>
              <a:t>𝑝</a:t>
            </a:r>
            <a:r>
              <a:rPr dirty="0" sz="1800" spc="100">
                <a:latin typeface="Arial MT"/>
                <a:cs typeface="Arial MT"/>
              </a:rPr>
              <a:t>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Clearly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member 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length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least </a:t>
            </a:r>
            <a:r>
              <a:rPr dirty="0" sz="1800" spc="-25">
                <a:latin typeface="Arial MT"/>
                <a:cs typeface="Arial MT"/>
              </a:rPr>
              <a:t>p.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50800" marR="79375" indent="-6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matter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how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divide </a:t>
            </a: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into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𝑢𝑣𝑥𝑦𝑧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three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conditions 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lemma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violated.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Every</a:t>
            </a:r>
            <a:r>
              <a:rPr dirty="0" spc="254"/>
              <a:t> </a:t>
            </a:r>
            <a:r>
              <a:rPr dirty="0"/>
              <a:t>string</a:t>
            </a:r>
            <a:r>
              <a:rPr dirty="0" spc="265"/>
              <a:t> </a:t>
            </a:r>
            <a:r>
              <a:rPr dirty="0">
                <a:latin typeface="Cambria Math"/>
                <a:cs typeface="Cambria Math"/>
              </a:rPr>
              <a:t>𝑠</a:t>
            </a:r>
            <a:r>
              <a:rPr dirty="0" spc="30">
                <a:latin typeface="Cambria Math"/>
                <a:cs typeface="Cambria Math"/>
              </a:rPr>
              <a:t> </a:t>
            </a:r>
            <a:r>
              <a:rPr dirty="0"/>
              <a:t>in</a:t>
            </a:r>
            <a:r>
              <a:rPr dirty="0" spc="265"/>
              <a:t> </a:t>
            </a:r>
            <a:r>
              <a:rPr dirty="0">
                <a:latin typeface="Cambria Math"/>
                <a:cs typeface="Cambria Math"/>
              </a:rPr>
              <a:t>𝐿</a:t>
            </a:r>
            <a:r>
              <a:rPr dirty="0">
                <a:latin typeface="Arial MT"/>
                <a:cs typeface="Arial MT"/>
              </a:rPr>
              <a:t>,</a:t>
            </a:r>
            <a:r>
              <a:rPr dirty="0" spc="190">
                <a:latin typeface="Arial MT"/>
                <a:cs typeface="Arial MT"/>
              </a:rPr>
              <a:t> </a:t>
            </a:r>
            <a:r>
              <a:rPr dirty="0"/>
              <a:t>with</a:t>
            </a:r>
            <a:r>
              <a:rPr dirty="0" spc="260"/>
              <a:t> </a:t>
            </a:r>
            <a:r>
              <a:rPr dirty="0">
                <a:latin typeface="Cambria Math"/>
                <a:cs typeface="Cambria Math"/>
              </a:rPr>
              <a:t>|𝑠|</a:t>
            </a:r>
            <a:r>
              <a:rPr dirty="0" spc="375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≥</a:t>
            </a:r>
            <a:r>
              <a:rPr dirty="0" spc="38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𝑝</a:t>
            </a:r>
            <a:r>
              <a:rPr dirty="0">
                <a:latin typeface="Arial MT"/>
                <a:cs typeface="Arial MT"/>
              </a:rPr>
              <a:t>,</a:t>
            </a:r>
            <a:r>
              <a:rPr dirty="0" spc="195">
                <a:latin typeface="Arial MT"/>
                <a:cs typeface="Arial MT"/>
              </a:rPr>
              <a:t> </a:t>
            </a:r>
            <a:r>
              <a:rPr dirty="0"/>
              <a:t>can</a:t>
            </a:r>
            <a:r>
              <a:rPr dirty="0" spc="245"/>
              <a:t> </a:t>
            </a:r>
            <a:r>
              <a:rPr dirty="0"/>
              <a:t>be</a:t>
            </a:r>
            <a:r>
              <a:rPr dirty="0" spc="260"/>
              <a:t> </a:t>
            </a:r>
            <a:r>
              <a:rPr dirty="0"/>
              <a:t>written</a:t>
            </a:r>
            <a:r>
              <a:rPr dirty="0" spc="265"/>
              <a:t> </a:t>
            </a:r>
            <a:r>
              <a:rPr dirty="0"/>
              <a:t>as</a:t>
            </a:r>
            <a:r>
              <a:rPr dirty="0" spc="245"/>
              <a:t> </a:t>
            </a:r>
            <a:r>
              <a:rPr dirty="0">
                <a:latin typeface="Cambria Math"/>
                <a:cs typeface="Cambria Math"/>
              </a:rPr>
              <a:t>𝑠</a:t>
            </a:r>
            <a:r>
              <a:rPr dirty="0" spc="415">
                <a:latin typeface="Cambria Math"/>
                <a:cs typeface="Cambria Math"/>
              </a:rPr>
              <a:t> </a:t>
            </a:r>
            <a:r>
              <a:rPr dirty="0" spc="-50">
                <a:latin typeface="Cambria Math"/>
                <a:cs typeface="Cambria Math"/>
              </a:rPr>
              <a:t>=</a:t>
            </a:r>
          </a:p>
          <a:p>
            <a:pPr marL="77470">
              <a:lnSpc>
                <a:spcPct val="100000"/>
              </a:lnSpc>
            </a:pPr>
            <a:r>
              <a:rPr dirty="0">
                <a:latin typeface="Cambria Math"/>
                <a:cs typeface="Cambria Math"/>
              </a:rPr>
              <a:t>𝑢𝑣𝑥𝑦𝑧</a:t>
            </a:r>
            <a:r>
              <a:rPr dirty="0">
                <a:latin typeface="Arial MT"/>
                <a:cs typeface="Arial MT"/>
              </a:rPr>
              <a:t>,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/>
              <a:t>such</a:t>
            </a:r>
            <a:r>
              <a:rPr dirty="0" spc="-25"/>
              <a:t> </a:t>
            </a:r>
            <a:r>
              <a:rPr dirty="0" spc="-20"/>
              <a:t>that</a:t>
            </a:r>
          </a:p>
          <a:p>
            <a:pPr marL="233045" indent="-194945">
              <a:lnSpc>
                <a:spcPct val="100000"/>
              </a:lnSpc>
              <a:spcBef>
                <a:spcPts val="575"/>
              </a:spcBef>
              <a:buFont typeface="Arial MT"/>
              <a:buAutoNum type="arabicPeriod"/>
              <a:tabLst>
                <a:tab pos="233045" algn="l"/>
              </a:tabLst>
            </a:pPr>
            <a:r>
              <a:rPr dirty="0">
                <a:latin typeface="Cambria Math"/>
                <a:cs typeface="Cambria Math"/>
              </a:rPr>
              <a:t>|𝑣𝑦|</a:t>
            </a:r>
            <a:r>
              <a:rPr dirty="0" spc="37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≥</a:t>
            </a:r>
            <a:r>
              <a:rPr dirty="0" spc="375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</a:t>
            </a:r>
            <a:r>
              <a:rPr dirty="0" spc="-20">
                <a:latin typeface="Cambria Math"/>
                <a:cs typeface="Cambria Math"/>
              </a:rPr>
              <a:t> </a:t>
            </a:r>
            <a:r>
              <a:rPr dirty="0"/>
              <a:t>(i.e.,</a:t>
            </a:r>
            <a:r>
              <a:rPr dirty="0" spc="-15"/>
              <a:t> </a:t>
            </a:r>
            <a:r>
              <a:rPr dirty="0">
                <a:latin typeface="Times New Roman"/>
                <a:cs typeface="Times New Roman"/>
              </a:rPr>
              <a:t>v</a:t>
            </a:r>
            <a:r>
              <a:rPr dirty="0" spc="2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75"/>
              <a:t> </a:t>
            </a:r>
            <a:r>
              <a:rPr dirty="0">
                <a:latin typeface="Times New Roman"/>
                <a:cs typeface="Times New Roman"/>
              </a:rPr>
              <a:t>y</a:t>
            </a:r>
            <a:r>
              <a:rPr dirty="0" spc="20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dirty="0" spc="-20"/>
              <a:t> </a:t>
            </a:r>
            <a:r>
              <a:rPr dirty="0"/>
              <a:t>not both</a:t>
            </a:r>
            <a:r>
              <a:rPr dirty="0" spc="-5"/>
              <a:t> </a:t>
            </a:r>
            <a:r>
              <a:rPr dirty="0" spc="-10"/>
              <a:t>empty),</a:t>
            </a:r>
          </a:p>
          <a:p>
            <a:pPr marL="233045" indent="-194945">
              <a:lnSpc>
                <a:spcPct val="100000"/>
              </a:lnSpc>
              <a:spcBef>
                <a:spcPts val="840"/>
              </a:spcBef>
              <a:buFont typeface="Arial MT"/>
              <a:buAutoNum type="arabicPeriod"/>
              <a:tabLst>
                <a:tab pos="233045" algn="l"/>
              </a:tabLst>
            </a:pPr>
            <a:r>
              <a:rPr dirty="0">
                <a:latin typeface="Cambria Math"/>
                <a:cs typeface="Cambria Math"/>
              </a:rPr>
              <a:t>|𝑣𝑥𝑦|</a:t>
            </a:r>
            <a:r>
              <a:rPr dirty="0" spc="385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dirty="0" spc="395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𝑝</a:t>
            </a:r>
            <a:r>
              <a:rPr dirty="0">
                <a:latin typeface="Arial MT"/>
                <a:cs typeface="Arial MT"/>
              </a:rPr>
              <a:t>,</a:t>
            </a:r>
            <a:r>
              <a:rPr dirty="0" spc="5">
                <a:latin typeface="Arial MT"/>
                <a:cs typeface="Arial MT"/>
              </a:rPr>
              <a:t> </a:t>
            </a:r>
            <a:r>
              <a:rPr dirty="0" spc="-25"/>
              <a:t>and</a:t>
            </a:r>
          </a:p>
          <a:p>
            <a:pPr marL="233045" indent="-194945">
              <a:lnSpc>
                <a:spcPct val="100000"/>
              </a:lnSpc>
              <a:spcBef>
                <a:spcPts val="840"/>
              </a:spcBef>
              <a:buFont typeface="Arial MT"/>
              <a:buAutoNum type="arabicPeriod"/>
              <a:tabLst>
                <a:tab pos="233045" algn="l"/>
              </a:tabLst>
            </a:pPr>
            <a:r>
              <a:rPr dirty="0">
                <a:latin typeface="Cambria Math"/>
                <a:cs typeface="Cambria Math"/>
              </a:rPr>
              <a:t>𝑢𝑣</a:t>
            </a:r>
            <a:r>
              <a:rPr dirty="0" baseline="24691" sz="1350">
                <a:latin typeface="Cambria Math"/>
                <a:cs typeface="Cambria Math"/>
              </a:rPr>
              <a:t>𝑖</a:t>
            </a:r>
            <a:r>
              <a:rPr dirty="0" sz="1400">
                <a:latin typeface="Cambria Math"/>
                <a:cs typeface="Cambria Math"/>
              </a:rPr>
              <a:t>𝑥𝑦</a:t>
            </a:r>
            <a:r>
              <a:rPr dirty="0" baseline="24691" sz="1350">
                <a:latin typeface="Cambria Math"/>
                <a:cs typeface="Cambria Math"/>
              </a:rPr>
              <a:t>𝑖</a:t>
            </a:r>
            <a:r>
              <a:rPr dirty="0" sz="1400">
                <a:latin typeface="Cambria Math"/>
                <a:cs typeface="Cambria Math"/>
              </a:rPr>
              <a:t>𝑧</a:t>
            </a:r>
            <a:r>
              <a:rPr dirty="0" sz="1400" spc="40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∈</a:t>
            </a:r>
            <a:r>
              <a:rPr dirty="0" sz="1400" spc="39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𝐿</a:t>
            </a:r>
            <a:r>
              <a:rPr dirty="0" sz="1400">
                <a:latin typeface="Arial MT"/>
                <a:cs typeface="Arial MT"/>
              </a:rPr>
              <a:t>, </a:t>
            </a:r>
            <a:r>
              <a:rPr dirty="0" sz="1400"/>
              <a:t>for</a:t>
            </a:r>
            <a:r>
              <a:rPr dirty="0" sz="1400" spc="-35"/>
              <a:t> </a:t>
            </a:r>
            <a:r>
              <a:rPr dirty="0" sz="1400"/>
              <a:t>all</a:t>
            </a:r>
            <a:r>
              <a:rPr dirty="0" sz="1400" spc="5"/>
              <a:t> </a:t>
            </a:r>
            <a:r>
              <a:rPr dirty="0" sz="1400">
                <a:latin typeface="Cambria Math"/>
                <a:cs typeface="Cambria Math"/>
              </a:rPr>
              <a:t>𝑖</a:t>
            </a:r>
            <a:r>
              <a:rPr dirty="0" sz="1400" spc="43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85">
                <a:latin typeface="Cambria Math"/>
                <a:cs typeface="Cambria Math"/>
              </a:rPr>
              <a:t> </a:t>
            </a:r>
            <a:r>
              <a:rPr dirty="0" sz="1400" spc="-25">
                <a:latin typeface="Cambria Math"/>
                <a:cs typeface="Cambria Math"/>
              </a:rPr>
              <a:t>0</a:t>
            </a:r>
            <a:r>
              <a:rPr dirty="0" sz="1400" spc="-2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804" y="1038139"/>
            <a:ext cx="7797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6606" y="2118766"/>
            <a:ext cx="8192134" cy="3529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CFLs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concatenation,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Kleene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closure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CFLs/Natural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exhibits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ambiguities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(*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optional)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Pushdown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automata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NFA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PDA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recognizes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strings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exists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one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branch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no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other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strings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PDA.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8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400">
              <a:latin typeface="Calibri"/>
              <a:cs typeface="Calibri"/>
            </a:endParaRPr>
          </a:p>
          <a:p>
            <a:pPr lvl="1" marL="370840" indent="-286385">
              <a:lnSpc>
                <a:spcPct val="100000"/>
              </a:lnSpc>
              <a:buFont typeface="Arial MT"/>
              <a:buChar char="•"/>
              <a:tabLst>
                <a:tab pos="370840" algn="l"/>
              </a:tabLst>
            </a:pPr>
            <a:r>
              <a:rPr dirty="0" sz="1800">
                <a:latin typeface="Times New Roman"/>
                <a:cs typeface="Times New Roman"/>
              </a:rPr>
              <a:t>Equivalence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PDA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CFL</a:t>
            </a:r>
            <a:endParaRPr sz="1800">
              <a:latin typeface="Times New Roman"/>
              <a:cs typeface="Times New Roman"/>
            </a:endParaRPr>
          </a:p>
          <a:p>
            <a:pPr lvl="1" marL="37084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0840" algn="l"/>
              </a:tabLst>
            </a:pPr>
            <a:r>
              <a:rPr dirty="0" sz="1800">
                <a:latin typeface="Times New Roman"/>
                <a:cs typeface="Times New Roman"/>
              </a:rPr>
              <a:t>Pumping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Lemma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CFL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25" y="844212"/>
            <a:ext cx="5713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prove</a:t>
            </a:r>
            <a:r>
              <a:rPr dirty="0" spc="-10"/>
              <a:t> </a:t>
            </a:r>
            <a:r>
              <a:rPr dirty="0" spc="-20"/>
              <a:t>non-</a:t>
            </a:r>
            <a:r>
              <a:rPr dirty="0"/>
              <a:t>CFLs</a:t>
            </a:r>
            <a:r>
              <a:rPr dirty="0" spc="-35"/>
              <a:t> </a:t>
            </a:r>
            <a:r>
              <a:rPr dirty="0"/>
              <a:t>using</a:t>
            </a:r>
            <a:r>
              <a:rPr dirty="0" spc="-25"/>
              <a:t> </a:t>
            </a:r>
            <a:r>
              <a:rPr dirty="0"/>
              <a:t>pumping</a:t>
            </a:r>
            <a:r>
              <a:rPr dirty="0" spc="-30"/>
              <a:t> </a:t>
            </a:r>
            <a:r>
              <a:rPr dirty="0" spc="-10"/>
              <a:t>lemma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6325" y="1569834"/>
            <a:ext cx="835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6466" y="2381135"/>
            <a:ext cx="2698750" cy="78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90">
                <a:latin typeface="Times New Roman"/>
                <a:cs typeface="Times New Roman"/>
              </a:rPr>
              <a:t>{</a:t>
            </a:r>
            <a:r>
              <a:rPr dirty="0" sz="1800" spc="90">
                <a:latin typeface="Cambria Math"/>
                <a:cs typeface="Cambria Math"/>
              </a:rPr>
              <a:t>𝑎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Cambria Math"/>
                <a:cs typeface="Cambria Math"/>
              </a:rPr>
              <a:t>𝑏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Cambria Math"/>
                <a:cs typeface="Cambria Math"/>
              </a:rPr>
              <a:t>𝑐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Times New Roman"/>
                <a:cs typeface="Times New Roman"/>
              </a:rPr>
              <a:t>|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n}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non-</a:t>
            </a:r>
            <a:r>
              <a:rPr dirty="0" sz="1800" spc="-20">
                <a:latin typeface="Calibri"/>
                <a:cs typeface="Calibri"/>
              </a:rPr>
              <a:t>CFL.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64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Arial"/>
                <a:cs typeface="Arial"/>
              </a:rPr>
              <a:t>contradiction</a:t>
            </a:r>
            <a:r>
              <a:rPr dirty="0" sz="1800" spc="-1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990" y="3419385"/>
            <a:ext cx="6532880" cy="2229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Condition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requires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substring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length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𝑝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most.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63500" marR="55880">
              <a:lnSpc>
                <a:spcPct val="100800"/>
              </a:lnSpc>
            </a:pPr>
            <a:r>
              <a:rPr dirty="0" sz="1800">
                <a:latin typeface="Arial MT"/>
                <a:cs typeface="Arial MT"/>
              </a:rPr>
              <a:t>Case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𝑎</a:t>
            </a:r>
            <a:r>
              <a:rPr dirty="0" baseline="27777" sz="1950" spc="89">
                <a:latin typeface="Cambria Math"/>
                <a:cs typeface="Cambria Math"/>
              </a:rPr>
              <a:t>𝑝−𝑘</a:t>
            </a:r>
            <a:r>
              <a:rPr dirty="0" sz="1800" spc="60">
                <a:latin typeface="Arial MT"/>
                <a:cs typeface="Arial MT"/>
              </a:rPr>
              <a:t>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𝑘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due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|𝑣𝑦|</a:t>
            </a:r>
            <a:r>
              <a:rPr dirty="0" sz="1800" spc="4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4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 </a:t>
            </a:r>
            <a:r>
              <a:rPr dirty="0" sz="1800" spc="-50">
                <a:latin typeface="Arial MT"/>
                <a:cs typeface="Arial MT"/>
              </a:rPr>
              <a:t>, </a:t>
            </a:r>
            <a:r>
              <a:rPr dirty="0" sz="1800">
                <a:latin typeface="Arial MT"/>
                <a:cs typeface="Arial MT"/>
              </a:rPr>
              <a:t>pumping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change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get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strings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in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language. Similarly,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65">
                <a:latin typeface="Cambria Math"/>
                <a:cs typeface="Cambria Math"/>
              </a:rPr>
              <a:t>𝑏</a:t>
            </a:r>
            <a:r>
              <a:rPr dirty="0" baseline="27777" sz="1950" spc="97">
                <a:latin typeface="Cambria Math"/>
                <a:cs typeface="Cambria Math"/>
              </a:rPr>
              <a:t>𝑝−𝑘</a:t>
            </a:r>
            <a:r>
              <a:rPr dirty="0" sz="1800" spc="65">
                <a:latin typeface="Arial MT"/>
                <a:cs typeface="Arial MT"/>
              </a:rPr>
              <a:t>=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65">
                <a:latin typeface="Cambria Math"/>
                <a:cs typeface="Cambria Math"/>
              </a:rPr>
              <a:t>𝑐</a:t>
            </a:r>
            <a:r>
              <a:rPr dirty="0" baseline="27777" sz="1950" spc="97">
                <a:latin typeface="Cambria Math"/>
                <a:cs typeface="Cambria Math"/>
              </a:rPr>
              <a:t>𝑝−𝑘</a:t>
            </a:r>
            <a:r>
              <a:rPr dirty="0" sz="1800" spc="65">
                <a:latin typeface="Arial MT"/>
                <a:cs typeface="Arial MT"/>
              </a:rPr>
              <a:t>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won‘t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work.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Now,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combination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two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alphbets.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47258" y="1649366"/>
            <a:ext cx="5124450" cy="1795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Every</a:t>
            </a:r>
            <a:r>
              <a:rPr dirty="0" sz="1400" spc="25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string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𝑠</a:t>
            </a:r>
            <a:r>
              <a:rPr dirty="0" sz="1400" spc="30">
                <a:latin typeface="Cambria Math"/>
                <a:cs typeface="Cambria Math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𝐿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190">
                <a:latin typeface="Arial MT"/>
                <a:cs typeface="Arial MT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|𝑠|</a:t>
            </a:r>
            <a:r>
              <a:rPr dirty="0" sz="1400" spc="37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8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𝑝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195">
                <a:latin typeface="Arial MT"/>
                <a:cs typeface="Arial MT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written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𝑠</a:t>
            </a:r>
            <a:r>
              <a:rPr dirty="0" sz="1400" spc="41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  <a:p>
            <a:pPr marL="738505">
              <a:lnSpc>
                <a:spcPct val="100000"/>
              </a:lnSpc>
            </a:pPr>
            <a:r>
              <a:rPr dirty="0" sz="1400">
                <a:latin typeface="Cambria Math"/>
                <a:cs typeface="Cambria Math"/>
              </a:rPr>
              <a:t>𝑢𝑣𝑥𝑦𝑧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Calibri"/>
                <a:cs typeface="Calibri"/>
              </a:rPr>
              <a:t>such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</a:t>
            </a:r>
            <a:endParaRPr sz="1400">
              <a:latin typeface="Calibri"/>
              <a:cs typeface="Calibri"/>
            </a:endParaRPr>
          </a:p>
          <a:p>
            <a:pPr marL="894080" indent="-194945">
              <a:lnSpc>
                <a:spcPct val="100000"/>
              </a:lnSpc>
              <a:spcBef>
                <a:spcPts val="575"/>
              </a:spcBef>
              <a:buFont typeface="Arial MT"/>
              <a:buAutoNum type="arabicPeriod"/>
              <a:tabLst>
                <a:tab pos="894080" algn="l"/>
              </a:tabLst>
            </a:pPr>
            <a:r>
              <a:rPr dirty="0" sz="1400">
                <a:latin typeface="Cambria Math"/>
                <a:cs typeface="Cambria Math"/>
              </a:rPr>
              <a:t>|𝑣𝑦|</a:t>
            </a:r>
            <a:r>
              <a:rPr dirty="0" sz="1400" spc="37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7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1</a:t>
            </a:r>
            <a:r>
              <a:rPr dirty="0" sz="1400" spc="-20">
                <a:latin typeface="Cambria Math"/>
                <a:cs typeface="Cambria Math"/>
              </a:rPr>
              <a:t> </a:t>
            </a:r>
            <a:r>
              <a:rPr dirty="0" sz="1400">
                <a:latin typeface="Calibri"/>
                <a:cs typeface="Calibri"/>
              </a:rPr>
              <a:t>(i.e.,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 both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empty),</a:t>
            </a:r>
            <a:endParaRPr sz="1400">
              <a:latin typeface="Calibri"/>
              <a:cs typeface="Calibri"/>
            </a:endParaRPr>
          </a:p>
          <a:p>
            <a:pPr marL="894080" indent="-194945">
              <a:lnSpc>
                <a:spcPct val="100000"/>
              </a:lnSpc>
              <a:spcBef>
                <a:spcPts val="840"/>
              </a:spcBef>
              <a:buFont typeface="Arial MT"/>
              <a:buAutoNum type="arabicPeriod"/>
              <a:tabLst>
                <a:tab pos="894080" algn="l"/>
              </a:tabLst>
            </a:pPr>
            <a:r>
              <a:rPr dirty="0" sz="1400">
                <a:latin typeface="Cambria Math"/>
                <a:cs typeface="Cambria Math"/>
              </a:rPr>
              <a:t>|𝑣𝑥𝑦|</a:t>
            </a:r>
            <a:r>
              <a:rPr dirty="0" sz="1400" spc="38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≤</a:t>
            </a:r>
            <a:r>
              <a:rPr dirty="0" sz="1400" spc="39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𝑝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25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894080" indent="-194945">
              <a:lnSpc>
                <a:spcPct val="100000"/>
              </a:lnSpc>
              <a:spcBef>
                <a:spcPts val="840"/>
              </a:spcBef>
              <a:buFont typeface="Arial MT"/>
              <a:buAutoNum type="arabicPeriod"/>
              <a:tabLst>
                <a:tab pos="894080" algn="l"/>
              </a:tabLst>
            </a:pPr>
            <a:r>
              <a:rPr dirty="0" sz="1400">
                <a:latin typeface="Cambria Math"/>
                <a:cs typeface="Cambria Math"/>
              </a:rPr>
              <a:t>𝑢𝑣</a:t>
            </a:r>
            <a:r>
              <a:rPr dirty="0" baseline="24691" sz="1350">
                <a:latin typeface="Cambria Math"/>
                <a:cs typeface="Cambria Math"/>
              </a:rPr>
              <a:t>𝑖</a:t>
            </a:r>
            <a:r>
              <a:rPr dirty="0" sz="1400">
                <a:latin typeface="Cambria Math"/>
                <a:cs typeface="Cambria Math"/>
              </a:rPr>
              <a:t>𝑥𝑦</a:t>
            </a:r>
            <a:r>
              <a:rPr dirty="0" baseline="24691" sz="1350">
                <a:latin typeface="Cambria Math"/>
                <a:cs typeface="Cambria Math"/>
              </a:rPr>
              <a:t>𝑖</a:t>
            </a:r>
            <a:r>
              <a:rPr dirty="0" sz="1400">
                <a:latin typeface="Cambria Math"/>
                <a:cs typeface="Cambria Math"/>
              </a:rPr>
              <a:t>𝑧</a:t>
            </a:r>
            <a:r>
              <a:rPr dirty="0" sz="1400" spc="40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∈</a:t>
            </a:r>
            <a:r>
              <a:rPr dirty="0" sz="1400" spc="39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𝐿</a:t>
            </a:r>
            <a:r>
              <a:rPr dirty="0" sz="1400">
                <a:latin typeface="Arial MT"/>
                <a:cs typeface="Arial MT"/>
              </a:rPr>
              <a:t>,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𝑖</a:t>
            </a:r>
            <a:r>
              <a:rPr dirty="0" sz="1400" spc="43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85">
                <a:latin typeface="Cambria Math"/>
                <a:cs typeface="Cambria Math"/>
              </a:rPr>
              <a:t> </a:t>
            </a:r>
            <a:r>
              <a:rPr dirty="0" sz="1400" spc="-25">
                <a:latin typeface="Cambria Math"/>
                <a:cs typeface="Cambria Math"/>
              </a:rPr>
              <a:t>0</a:t>
            </a:r>
            <a:r>
              <a:rPr dirty="0" sz="1400" spc="-2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5">
                <a:latin typeface="Cambria Math"/>
                <a:cs typeface="Cambria Math"/>
              </a:rPr>
              <a:t> 𝑎</a:t>
            </a:r>
            <a:r>
              <a:rPr dirty="0" baseline="27777" sz="1950" spc="142">
                <a:latin typeface="Cambria Math"/>
                <a:cs typeface="Cambria Math"/>
              </a:rPr>
              <a:t>𝑝</a:t>
            </a:r>
            <a:r>
              <a:rPr dirty="0" sz="1800" spc="95">
                <a:latin typeface="Cambria Math"/>
                <a:cs typeface="Cambria Math"/>
              </a:rPr>
              <a:t>𝑏</a:t>
            </a:r>
            <a:r>
              <a:rPr dirty="0" baseline="27777" sz="1950" spc="142">
                <a:latin typeface="Cambria Math"/>
                <a:cs typeface="Cambria Math"/>
              </a:rPr>
              <a:t>𝑝</a:t>
            </a:r>
            <a:r>
              <a:rPr dirty="0" sz="1800" spc="95">
                <a:latin typeface="Cambria Math"/>
                <a:cs typeface="Cambria Math"/>
              </a:rPr>
              <a:t>𝑐</a:t>
            </a:r>
            <a:r>
              <a:rPr dirty="0" baseline="27777" sz="1950" spc="142">
                <a:latin typeface="Cambria Math"/>
                <a:cs typeface="Cambria Math"/>
              </a:rPr>
              <a:t>𝑝</a:t>
            </a:r>
            <a:endParaRPr baseline="27777" sz="19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25" y="844212"/>
            <a:ext cx="5713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prove</a:t>
            </a:r>
            <a:r>
              <a:rPr dirty="0" spc="-10"/>
              <a:t> </a:t>
            </a:r>
            <a:r>
              <a:rPr dirty="0" spc="-20"/>
              <a:t>non-</a:t>
            </a:r>
            <a:r>
              <a:rPr dirty="0"/>
              <a:t>CFLs</a:t>
            </a:r>
            <a:r>
              <a:rPr dirty="0" spc="-35"/>
              <a:t> </a:t>
            </a:r>
            <a:r>
              <a:rPr dirty="0"/>
              <a:t>using</a:t>
            </a:r>
            <a:r>
              <a:rPr dirty="0" spc="-25"/>
              <a:t> </a:t>
            </a:r>
            <a:r>
              <a:rPr dirty="0"/>
              <a:t>pumping</a:t>
            </a:r>
            <a:r>
              <a:rPr dirty="0" spc="-30"/>
              <a:t> </a:t>
            </a:r>
            <a:r>
              <a:rPr dirty="0" spc="-10"/>
              <a:t>lemma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6325" y="1569834"/>
            <a:ext cx="835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6466" y="2381135"/>
            <a:ext cx="2698750" cy="78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90">
                <a:latin typeface="Times New Roman"/>
                <a:cs typeface="Times New Roman"/>
              </a:rPr>
              <a:t>{</a:t>
            </a:r>
            <a:r>
              <a:rPr dirty="0" sz="1800" spc="90">
                <a:latin typeface="Cambria Math"/>
                <a:cs typeface="Cambria Math"/>
              </a:rPr>
              <a:t>𝑎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Cambria Math"/>
                <a:cs typeface="Cambria Math"/>
              </a:rPr>
              <a:t>𝑏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Cambria Math"/>
                <a:cs typeface="Cambria Math"/>
              </a:rPr>
              <a:t>𝑐</a:t>
            </a:r>
            <a:r>
              <a:rPr dirty="0" baseline="27777" sz="1950" spc="135">
                <a:latin typeface="Cambria Math"/>
                <a:cs typeface="Cambria Math"/>
              </a:rPr>
              <a:t>𝑛</a:t>
            </a:r>
            <a:r>
              <a:rPr dirty="0" sz="1800" spc="90">
                <a:latin typeface="Times New Roman"/>
                <a:cs typeface="Times New Roman"/>
              </a:rPr>
              <a:t>|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n}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non-</a:t>
            </a:r>
            <a:r>
              <a:rPr dirty="0" sz="1800" spc="-20">
                <a:latin typeface="Calibri"/>
                <a:cs typeface="Calibri"/>
              </a:rPr>
              <a:t>CFL.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64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Arial"/>
                <a:cs typeface="Arial"/>
              </a:rPr>
              <a:t>contradiction</a:t>
            </a:r>
            <a:r>
              <a:rPr dirty="0" sz="1800" spc="-1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836" y="3419385"/>
            <a:ext cx="7045959" cy="2229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371475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Condition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requires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substring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length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25">
                <a:latin typeface="Arial MT"/>
                <a:cs typeface="Arial MT"/>
              </a:rPr>
              <a:t>at </a:t>
            </a:r>
            <a:r>
              <a:rPr dirty="0" sz="1800" spc="-20">
                <a:latin typeface="Arial MT"/>
                <a:cs typeface="Arial MT"/>
              </a:rPr>
              <a:t>most.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Arial MT"/>
              <a:cs typeface="Arial MT"/>
            </a:endParaRPr>
          </a:p>
          <a:p>
            <a:pPr marL="63500" marR="889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Case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𝑎</a:t>
            </a:r>
            <a:r>
              <a:rPr dirty="0" baseline="27777" sz="1950" spc="112">
                <a:latin typeface="Cambria Math"/>
                <a:cs typeface="Cambria Math"/>
              </a:rPr>
              <a:t>𝑚</a:t>
            </a:r>
            <a:r>
              <a:rPr dirty="0" sz="1800" spc="75">
                <a:latin typeface="Cambria Math"/>
                <a:cs typeface="Cambria Math"/>
              </a:rPr>
              <a:t>𝑏</a:t>
            </a:r>
            <a:r>
              <a:rPr dirty="0" baseline="27777" sz="1950" spc="112">
                <a:latin typeface="Cambria Math"/>
                <a:cs typeface="Cambria Math"/>
              </a:rPr>
              <a:t>𝑝−𝑚−𝑘</a:t>
            </a:r>
            <a:r>
              <a:rPr dirty="0" sz="1800" spc="75">
                <a:latin typeface="Arial MT"/>
                <a:cs typeface="Arial MT"/>
              </a:rPr>
              <a:t>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𝑘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>
                <a:latin typeface="Arial MT"/>
                <a:cs typeface="Arial MT"/>
              </a:rPr>
              <a:t>.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Still,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after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pumping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either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𝑏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𝑐</a:t>
            </a:r>
            <a:r>
              <a:rPr dirty="0" sz="1800">
                <a:latin typeface="Arial MT"/>
                <a:cs typeface="Arial MT"/>
              </a:rPr>
              <a:t>.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Similarly,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800" spc="80">
                <a:latin typeface="Cambria Math"/>
                <a:cs typeface="Cambria Math"/>
              </a:rPr>
              <a:t>𝑏</a:t>
            </a:r>
            <a:r>
              <a:rPr dirty="0" baseline="27777" sz="1950" spc="120">
                <a:latin typeface="Cambria Math"/>
                <a:cs typeface="Cambria Math"/>
              </a:rPr>
              <a:t>𝑚</a:t>
            </a:r>
            <a:r>
              <a:rPr dirty="0" sz="1800" spc="80">
                <a:latin typeface="Cambria Math"/>
                <a:cs typeface="Cambria Math"/>
              </a:rPr>
              <a:t>𝑐</a:t>
            </a:r>
            <a:r>
              <a:rPr dirty="0" baseline="27777" sz="1950" spc="120">
                <a:latin typeface="Cambria Math"/>
                <a:cs typeface="Cambria Math"/>
              </a:rPr>
              <a:t>𝑝−𝑚−𝑘</a:t>
            </a:r>
            <a:r>
              <a:rPr dirty="0" sz="1800" spc="80">
                <a:latin typeface="Arial MT"/>
                <a:cs typeface="Arial MT"/>
              </a:rPr>
              <a:t>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ambria Math"/>
                <a:cs typeface="Cambria Math"/>
              </a:rPr>
              <a:t>𝑣𝑥𝑦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Arial MT"/>
                <a:cs typeface="Arial MT"/>
              </a:rPr>
              <a:t>won‘t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work.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contradiction by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assuming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CFL,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must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be.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62726" y="1649366"/>
            <a:ext cx="4808855" cy="1795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354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Every</a:t>
            </a:r>
            <a:r>
              <a:rPr dirty="0" sz="1400" spc="25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string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𝑠</a:t>
            </a:r>
            <a:r>
              <a:rPr dirty="0" sz="1400" spc="30">
                <a:latin typeface="Cambria Math"/>
                <a:cs typeface="Cambria Math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𝐿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190">
                <a:latin typeface="Arial MT"/>
                <a:cs typeface="Arial MT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|𝑠|</a:t>
            </a:r>
            <a:r>
              <a:rPr dirty="0" sz="1400" spc="37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8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𝑝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195">
                <a:latin typeface="Arial MT"/>
                <a:cs typeface="Arial MT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written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𝑠</a:t>
            </a:r>
            <a:r>
              <a:rPr dirty="0" sz="1400" spc="41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  <a:p>
            <a:pPr marL="422909">
              <a:lnSpc>
                <a:spcPct val="100000"/>
              </a:lnSpc>
            </a:pPr>
            <a:r>
              <a:rPr dirty="0" sz="1400">
                <a:latin typeface="Cambria Math"/>
                <a:cs typeface="Cambria Math"/>
              </a:rPr>
              <a:t>𝑢𝑣𝑥𝑦𝑧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Calibri"/>
                <a:cs typeface="Calibri"/>
              </a:rPr>
              <a:t>such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</a:t>
            </a:r>
            <a:endParaRPr sz="1400">
              <a:latin typeface="Calibri"/>
              <a:cs typeface="Calibri"/>
            </a:endParaRPr>
          </a:p>
          <a:p>
            <a:pPr marL="578485" indent="-194945">
              <a:lnSpc>
                <a:spcPct val="100000"/>
              </a:lnSpc>
              <a:spcBef>
                <a:spcPts val="575"/>
              </a:spcBef>
              <a:buFont typeface="Arial MT"/>
              <a:buAutoNum type="arabicPeriod"/>
              <a:tabLst>
                <a:tab pos="578485" algn="l"/>
              </a:tabLst>
            </a:pPr>
            <a:r>
              <a:rPr dirty="0" sz="1400">
                <a:latin typeface="Cambria Math"/>
                <a:cs typeface="Cambria Math"/>
              </a:rPr>
              <a:t>|𝑣𝑦|</a:t>
            </a:r>
            <a:r>
              <a:rPr dirty="0" sz="1400" spc="37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7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1</a:t>
            </a:r>
            <a:r>
              <a:rPr dirty="0" sz="1400" spc="-20">
                <a:latin typeface="Cambria Math"/>
                <a:cs typeface="Cambria Math"/>
              </a:rPr>
              <a:t> </a:t>
            </a:r>
            <a:r>
              <a:rPr dirty="0" sz="1400">
                <a:latin typeface="Calibri"/>
                <a:cs typeface="Calibri"/>
              </a:rPr>
              <a:t>(i.e.,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 both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empty),</a:t>
            </a:r>
            <a:endParaRPr sz="1400">
              <a:latin typeface="Calibri"/>
              <a:cs typeface="Calibri"/>
            </a:endParaRPr>
          </a:p>
          <a:p>
            <a:pPr marL="578485" indent="-194945">
              <a:lnSpc>
                <a:spcPct val="100000"/>
              </a:lnSpc>
              <a:spcBef>
                <a:spcPts val="840"/>
              </a:spcBef>
              <a:buFont typeface="Arial MT"/>
              <a:buAutoNum type="arabicPeriod"/>
              <a:tabLst>
                <a:tab pos="578485" algn="l"/>
              </a:tabLst>
            </a:pPr>
            <a:r>
              <a:rPr dirty="0" sz="1400">
                <a:latin typeface="Cambria Math"/>
                <a:cs typeface="Cambria Math"/>
              </a:rPr>
              <a:t>|𝑣𝑥𝑦|</a:t>
            </a:r>
            <a:r>
              <a:rPr dirty="0" sz="1400" spc="38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≤</a:t>
            </a:r>
            <a:r>
              <a:rPr dirty="0" sz="1400" spc="39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𝑝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25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578485" indent="-194945">
              <a:lnSpc>
                <a:spcPct val="100000"/>
              </a:lnSpc>
              <a:spcBef>
                <a:spcPts val="840"/>
              </a:spcBef>
              <a:buFont typeface="Arial MT"/>
              <a:buAutoNum type="arabicPeriod"/>
              <a:tabLst>
                <a:tab pos="578485" algn="l"/>
              </a:tabLst>
            </a:pPr>
            <a:r>
              <a:rPr dirty="0" sz="1400">
                <a:latin typeface="Cambria Math"/>
                <a:cs typeface="Cambria Math"/>
              </a:rPr>
              <a:t>𝑢𝑣</a:t>
            </a:r>
            <a:r>
              <a:rPr dirty="0" baseline="24691" sz="1350">
                <a:latin typeface="Cambria Math"/>
                <a:cs typeface="Cambria Math"/>
              </a:rPr>
              <a:t>𝑖</a:t>
            </a:r>
            <a:r>
              <a:rPr dirty="0" sz="1400">
                <a:latin typeface="Cambria Math"/>
                <a:cs typeface="Cambria Math"/>
              </a:rPr>
              <a:t>𝑥𝑦</a:t>
            </a:r>
            <a:r>
              <a:rPr dirty="0" baseline="24691" sz="1350">
                <a:latin typeface="Cambria Math"/>
                <a:cs typeface="Cambria Math"/>
              </a:rPr>
              <a:t>𝑖</a:t>
            </a:r>
            <a:r>
              <a:rPr dirty="0" sz="1400">
                <a:latin typeface="Cambria Math"/>
                <a:cs typeface="Cambria Math"/>
              </a:rPr>
              <a:t>𝑧</a:t>
            </a:r>
            <a:r>
              <a:rPr dirty="0" sz="1400" spc="40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∈</a:t>
            </a:r>
            <a:r>
              <a:rPr dirty="0" sz="1400" spc="39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𝐿</a:t>
            </a:r>
            <a:r>
              <a:rPr dirty="0" sz="1400">
                <a:latin typeface="Arial MT"/>
                <a:cs typeface="Arial MT"/>
              </a:rPr>
              <a:t>,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mbria Math"/>
                <a:cs typeface="Cambria Math"/>
              </a:rPr>
              <a:t>𝑖</a:t>
            </a:r>
            <a:r>
              <a:rPr dirty="0" sz="1400" spc="43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≥</a:t>
            </a:r>
            <a:r>
              <a:rPr dirty="0" sz="1400" spc="385">
                <a:latin typeface="Cambria Math"/>
                <a:cs typeface="Cambria Math"/>
              </a:rPr>
              <a:t> </a:t>
            </a:r>
            <a:r>
              <a:rPr dirty="0" sz="1400" spc="-25">
                <a:latin typeface="Cambria Math"/>
                <a:cs typeface="Cambria Math"/>
              </a:rPr>
              <a:t>0</a:t>
            </a:r>
            <a:r>
              <a:rPr dirty="0" sz="1400" spc="-2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5">
                <a:latin typeface="Cambria Math"/>
                <a:cs typeface="Cambria Math"/>
              </a:rPr>
              <a:t> 𝑎</a:t>
            </a:r>
            <a:r>
              <a:rPr dirty="0" baseline="27777" sz="1950" spc="142">
                <a:latin typeface="Cambria Math"/>
                <a:cs typeface="Cambria Math"/>
              </a:rPr>
              <a:t>𝑝</a:t>
            </a:r>
            <a:r>
              <a:rPr dirty="0" sz="1800" spc="95">
                <a:latin typeface="Cambria Math"/>
                <a:cs typeface="Cambria Math"/>
              </a:rPr>
              <a:t>𝑏</a:t>
            </a:r>
            <a:r>
              <a:rPr dirty="0" baseline="27777" sz="1950" spc="142">
                <a:latin typeface="Cambria Math"/>
                <a:cs typeface="Cambria Math"/>
              </a:rPr>
              <a:t>𝑝</a:t>
            </a:r>
            <a:r>
              <a:rPr dirty="0" sz="1800" spc="95">
                <a:latin typeface="Cambria Math"/>
                <a:cs typeface="Cambria Math"/>
              </a:rPr>
              <a:t>𝑐</a:t>
            </a:r>
            <a:r>
              <a:rPr dirty="0" baseline="27777" sz="1950" spc="142">
                <a:latin typeface="Cambria Math"/>
                <a:cs typeface="Cambria Math"/>
              </a:rPr>
              <a:t>𝑝</a:t>
            </a:r>
            <a:endParaRPr baseline="27777" sz="19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3007" y="697305"/>
            <a:ext cx="1632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Quick</a:t>
            </a:r>
            <a:r>
              <a:rPr dirty="0" sz="24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3007" y="2004581"/>
            <a:ext cx="78689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Calibri"/>
                <a:cs typeface="Calibri"/>
              </a:rPr>
              <a:t>CFG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PDA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equivalent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context-</a:t>
            </a:r>
            <a:r>
              <a:rPr dirty="0" sz="2400">
                <a:latin typeface="Calibri"/>
                <a:cs typeface="Calibri"/>
              </a:rPr>
              <a:t>free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provable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pumping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lemma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CFLs.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870" y="2849016"/>
            <a:ext cx="384682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4832" y="5920739"/>
            <a:ext cx="2106167" cy="455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9763" y="2129805"/>
            <a:ext cx="8063230" cy="3405504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8900" marR="812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language.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only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nondeterministic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pushdown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automaton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recognizes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800">
              <a:latin typeface="Calibri"/>
              <a:cs typeface="Calibri"/>
            </a:endParaRPr>
          </a:p>
          <a:p>
            <a:pPr marL="375285" indent="-2863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752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52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G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18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3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88900" marR="40005" indent="-635">
              <a:lnSpc>
                <a:spcPct val="100600"/>
              </a:lnSpc>
              <a:spcBef>
                <a:spcPts val="2130"/>
              </a:spcBef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idea: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L(M)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building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PDA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simulates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derivation.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039" y="1078461"/>
            <a:ext cx="3642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3512" y="5704904"/>
            <a:ext cx="7287895" cy="847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>
                <a:latin typeface="Calibri"/>
                <a:cs typeface="Calibri"/>
              </a:rPr>
              <a:t>Problem: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𝑈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could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multiple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push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time. </a:t>
            </a:r>
            <a:r>
              <a:rPr dirty="0" sz="1800">
                <a:latin typeface="Calibri"/>
                <a:cs typeface="Calibri"/>
              </a:rPr>
              <a:t>Solution: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intermediate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production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applied,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use </a:t>
            </a:r>
            <a:r>
              <a:rPr dirty="0" sz="1800">
                <a:latin typeface="Calibri"/>
                <a:cs typeface="Calibri"/>
              </a:rPr>
              <a:t>epsilon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transitions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5239" y="1069811"/>
            <a:ext cx="208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CFG into</a:t>
            </a:r>
            <a:r>
              <a:rPr dirty="0" sz="1800" spc="-25" b="1">
                <a:latin typeface="Calibri"/>
                <a:cs typeface="Calibri"/>
              </a:rPr>
              <a:t> PDA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4881" y="1768317"/>
            <a:ext cx="15741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CFG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(V,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Σ,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4881" y="2195008"/>
            <a:ext cx="1155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Start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symbol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𝑆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4881" y="3048390"/>
            <a:ext cx="23285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Production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rules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Cambria Math"/>
                <a:cs typeface="Cambria Math"/>
              </a:rPr>
              <a:t>A</a:t>
            </a:r>
            <a:r>
              <a:rPr dirty="0" sz="1400" spc="7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∈</a:t>
            </a:r>
            <a:r>
              <a:rPr dirty="0" sz="1400" spc="7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𝑉</a:t>
            </a:r>
            <a:r>
              <a:rPr dirty="0" sz="1400" spc="114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→</a:t>
            </a:r>
            <a:r>
              <a:rPr dirty="0" sz="1400" spc="6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𝑈</a:t>
            </a:r>
            <a:r>
              <a:rPr dirty="0" sz="1400" spc="9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∈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84779" y="3107582"/>
            <a:ext cx="521334" cy="165735"/>
          </a:xfrm>
          <a:custGeom>
            <a:avLst/>
            <a:gdLst/>
            <a:ahLst/>
            <a:cxnLst/>
            <a:rect l="l" t="t" r="r" b="b"/>
            <a:pathLst>
              <a:path w="521335" h="165735">
                <a:moveTo>
                  <a:pt x="468528" y="0"/>
                </a:moveTo>
                <a:lnTo>
                  <a:pt x="466178" y="6705"/>
                </a:lnTo>
                <a:lnTo>
                  <a:pt x="475739" y="10854"/>
                </a:lnTo>
                <a:lnTo>
                  <a:pt x="483962" y="16595"/>
                </a:lnTo>
                <a:lnTo>
                  <a:pt x="503707" y="54817"/>
                </a:lnTo>
                <a:lnTo>
                  <a:pt x="506145" y="81749"/>
                </a:lnTo>
                <a:lnTo>
                  <a:pt x="505531" y="96318"/>
                </a:lnTo>
                <a:lnTo>
                  <a:pt x="490800" y="141053"/>
                </a:lnTo>
                <a:lnTo>
                  <a:pt x="466432" y="158457"/>
                </a:lnTo>
                <a:lnTo>
                  <a:pt x="468528" y="165163"/>
                </a:lnTo>
                <a:lnTo>
                  <a:pt x="507619" y="136296"/>
                </a:lnTo>
                <a:lnTo>
                  <a:pt x="520358" y="97796"/>
                </a:lnTo>
                <a:lnTo>
                  <a:pt x="521207" y="82626"/>
                </a:lnTo>
                <a:lnTo>
                  <a:pt x="520355" y="67483"/>
                </a:lnTo>
                <a:lnTo>
                  <a:pt x="507580" y="28943"/>
                </a:lnTo>
                <a:lnTo>
                  <a:pt x="480504" y="4324"/>
                </a:lnTo>
                <a:lnTo>
                  <a:pt x="468528" y="0"/>
                </a:lnTo>
                <a:close/>
              </a:path>
              <a:path w="521335" h="165735">
                <a:moveTo>
                  <a:pt x="52679" y="0"/>
                </a:moveTo>
                <a:lnTo>
                  <a:pt x="13627" y="28943"/>
                </a:lnTo>
                <a:lnTo>
                  <a:pt x="852" y="67483"/>
                </a:lnTo>
                <a:lnTo>
                  <a:pt x="0" y="82626"/>
                </a:lnTo>
                <a:lnTo>
                  <a:pt x="849" y="97796"/>
                </a:lnTo>
                <a:lnTo>
                  <a:pt x="13588" y="136296"/>
                </a:lnTo>
                <a:lnTo>
                  <a:pt x="52679" y="165163"/>
                </a:lnTo>
                <a:lnTo>
                  <a:pt x="54762" y="158457"/>
                </a:lnTo>
                <a:lnTo>
                  <a:pt x="45356" y="154288"/>
                </a:lnTo>
                <a:lnTo>
                  <a:pt x="37237" y="148486"/>
                </a:lnTo>
                <a:lnTo>
                  <a:pt x="17511" y="109547"/>
                </a:lnTo>
                <a:lnTo>
                  <a:pt x="15062" y="81749"/>
                </a:lnTo>
                <a:lnTo>
                  <a:pt x="15674" y="67663"/>
                </a:lnTo>
                <a:lnTo>
                  <a:pt x="30424" y="23932"/>
                </a:lnTo>
                <a:lnTo>
                  <a:pt x="55029" y="6705"/>
                </a:lnTo>
                <a:lnTo>
                  <a:pt x="52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05688" y="3048477"/>
            <a:ext cx="6178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mbria Math"/>
                <a:cs typeface="Cambria Math"/>
              </a:rPr>
              <a:t>V</a:t>
            </a:r>
            <a:r>
              <a:rPr dirty="0" sz="1400" spc="-1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∪</a:t>
            </a:r>
            <a:r>
              <a:rPr dirty="0" sz="1400" spc="-10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Σ</a:t>
            </a:r>
            <a:r>
              <a:rPr dirty="0" sz="1400" spc="275">
                <a:latin typeface="Cambria Math"/>
                <a:cs typeface="Cambria Math"/>
              </a:rPr>
              <a:t> </a:t>
            </a:r>
            <a:r>
              <a:rPr dirty="0" baseline="27777" sz="1500" spc="-75">
                <a:latin typeface="Cambria Math"/>
                <a:cs typeface="Cambria Math"/>
              </a:rPr>
              <a:t>∗</a:t>
            </a:r>
            <a:endParaRPr baseline="27777" sz="15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4881" y="3688557"/>
            <a:ext cx="1889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Terminal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Symbols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Cambria Math"/>
                <a:cs typeface="Cambria Math"/>
              </a:rPr>
              <a:t>a</a:t>
            </a:r>
            <a:r>
              <a:rPr dirty="0" sz="1400" spc="4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∈</a:t>
            </a:r>
            <a:r>
              <a:rPr dirty="0" sz="1400" spc="5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4881" y="4541939"/>
            <a:ext cx="3043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End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generation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left.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33185" y="1768180"/>
            <a:ext cx="3911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Arial MT"/>
                <a:cs typeface="Arial MT"/>
              </a:rPr>
              <a:t>PDA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365940" y="2098484"/>
            <a:ext cx="504825" cy="497205"/>
            <a:chOff x="5365940" y="2098484"/>
            <a:chExt cx="504825" cy="497205"/>
          </a:xfrm>
        </p:grpSpPr>
        <p:sp>
          <p:nvSpPr>
            <p:cNvPr id="14" name="object 14" descr=""/>
            <p:cNvSpPr/>
            <p:nvPr/>
          </p:nvSpPr>
          <p:spPr>
            <a:xfrm>
              <a:off x="5378958" y="2111502"/>
              <a:ext cx="478790" cy="471170"/>
            </a:xfrm>
            <a:custGeom>
              <a:avLst/>
              <a:gdLst/>
              <a:ahLst/>
              <a:cxnLst/>
              <a:rect l="l" t="t" r="r" b="b"/>
              <a:pathLst>
                <a:path w="478789" h="471169">
                  <a:moveTo>
                    <a:pt x="239268" y="0"/>
                  </a:moveTo>
                  <a:lnTo>
                    <a:pt x="191047" y="4783"/>
                  </a:lnTo>
                  <a:lnTo>
                    <a:pt x="146134" y="18504"/>
                  </a:lnTo>
                  <a:lnTo>
                    <a:pt x="105491" y="40213"/>
                  </a:lnTo>
                  <a:lnTo>
                    <a:pt x="70080" y="68965"/>
                  </a:lnTo>
                  <a:lnTo>
                    <a:pt x="40863" y="103813"/>
                  </a:lnTo>
                  <a:lnTo>
                    <a:pt x="18802" y="143809"/>
                  </a:lnTo>
                  <a:lnTo>
                    <a:pt x="4861" y="188006"/>
                  </a:lnTo>
                  <a:lnTo>
                    <a:pt x="0" y="235458"/>
                  </a:lnTo>
                  <a:lnTo>
                    <a:pt x="4861" y="282909"/>
                  </a:lnTo>
                  <a:lnTo>
                    <a:pt x="18802" y="327106"/>
                  </a:lnTo>
                  <a:lnTo>
                    <a:pt x="40863" y="367102"/>
                  </a:lnTo>
                  <a:lnTo>
                    <a:pt x="70080" y="401950"/>
                  </a:lnTo>
                  <a:lnTo>
                    <a:pt x="105491" y="430702"/>
                  </a:lnTo>
                  <a:lnTo>
                    <a:pt x="146134" y="452411"/>
                  </a:lnTo>
                  <a:lnTo>
                    <a:pt x="191047" y="466132"/>
                  </a:lnTo>
                  <a:lnTo>
                    <a:pt x="239268" y="470916"/>
                  </a:lnTo>
                  <a:lnTo>
                    <a:pt x="287488" y="466132"/>
                  </a:lnTo>
                  <a:lnTo>
                    <a:pt x="332401" y="452411"/>
                  </a:lnTo>
                  <a:lnTo>
                    <a:pt x="373044" y="430702"/>
                  </a:lnTo>
                  <a:lnTo>
                    <a:pt x="408455" y="401950"/>
                  </a:lnTo>
                  <a:lnTo>
                    <a:pt x="437672" y="367102"/>
                  </a:lnTo>
                  <a:lnTo>
                    <a:pt x="459733" y="327106"/>
                  </a:lnTo>
                  <a:lnTo>
                    <a:pt x="473674" y="282909"/>
                  </a:lnTo>
                  <a:lnTo>
                    <a:pt x="478536" y="235458"/>
                  </a:lnTo>
                  <a:lnTo>
                    <a:pt x="473674" y="188006"/>
                  </a:lnTo>
                  <a:lnTo>
                    <a:pt x="459733" y="143809"/>
                  </a:lnTo>
                  <a:lnTo>
                    <a:pt x="437672" y="103813"/>
                  </a:lnTo>
                  <a:lnTo>
                    <a:pt x="408455" y="68965"/>
                  </a:lnTo>
                  <a:lnTo>
                    <a:pt x="373044" y="40213"/>
                  </a:lnTo>
                  <a:lnTo>
                    <a:pt x="332401" y="18504"/>
                  </a:lnTo>
                  <a:lnTo>
                    <a:pt x="287488" y="4783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78958" y="2111502"/>
              <a:ext cx="478790" cy="471170"/>
            </a:xfrm>
            <a:custGeom>
              <a:avLst/>
              <a:gdLst/>
              <a:ahLst/>
              <a:cxnLst/>
              <a:rect l="l" t="t" r="r" b="b"/>
              <a:pathLst>
                <a:path w="478789" h="471169">
                  <a:moveTo>
                    <a:pt x="0" y="235458"/>
                  </a:moveTo>
                  <a:lnTo>
                    <a:pt x="4861" y="188006"/>
                  </a:lnTo>
                  <a:lnTo>
                    <a:pt x="18802" y="143809"/>
                  </a:lnTo>
                  <a:lnTo>
                    <a:pt x="40863" y="103813"/>
                  </a:lnTo>
                  <a:lnTo>
                    <a:pt x="70080" y="68965"/>
                  </a:lnTo>
                  <a:lnTo>
                    <a:pt x="105491" y="40213"/>
                  </a:lnTo>
                  <a:lnTo>
                    <a:pt x="146134" y="18504"/>
                  </a:lnTo>
                  <a:lnTo>
                    <a:pt x="191047" y="4783"/>
                  </a:lnTo>
                  <a:lnTo>
                    <a:pt x="239268" y="0"/>
                  </a:lnTo>
                  <a:lnTo>
                    <a:pt x="287488" y="4783"/>
                  </a:lnTo>
                  <a:lnTo>
                    <a:pt x="332401" y="18504"/>
                  </a:lnTo>
                  <a:lnTo>
                    <a:pt x="373044" y="40213"/>
                  </a:lnTo>
                  <a:lnTo>
                    <a:pt x="408455" y="68965"/>
                  </a:lnTo>
                  <a:lnTo>
                    <a:pt x="437672" y="103813"/>
                  </a:lnTo>
                  <a:lnTo>
                    <a:pt x="459733" y="143809"/>
                  </a:lnTo>
                  <a:lnTo>
                    <a:pt x="473674" y="188006"/>
                  </a:lnTo>
                  <a:lnTo>
                    <a:pt x="478536" y="235458"/>
                  </a:lnTo>
                  <a:lnTo>
                    <a:pt x="473674" y="282909"/>
                  </a:lnTo>
                  <a:lnTo>
                    <a:pt x="459733" y="327106"/>
                  </a:lnTo>
                  <a:lnTo>
                    <a:pt x="437672" y="367102"/>
                  </a:lnTo>
                  <a:lnTo>
                    <a:pt x="408455" y="401950"/>
                  </a:lnTo>
                  <a:lnTo>
                    <a:pt x="373044" y="430702"/>
                  </a:lnTo>
                  <a:lnTo>
                    <a:pt x="332401" y="452411"/>
                  </a:lnTo>
                  <a:lnTo>
                    <a:pt x="287488" y="466132"/>
                  </a:lnTo>
                  <a:lnTo>
                    <a:pt x="239268" y="470916"/>
                  </a:lnTo>
                  <a:lnTo>
                    <a:pt x="191047" y="466132"/>
                  </a:lnTo>
                  <a:lnTo>
                    <a:pt x="146134" y="452411"/>
                  </a:lnTo>
                  <a:lnTo>
                    <a:pt x="105491" y="430702"/>
                  </a:lnTo>
                  <a:lnTo>
                    <a:pt x="70080" y="401950"/>
                  </a:lnTo>
                  <a:lnTo>
                    <a:pt x="40863" y="367102"/>
                  </a:lnTo>
                  <a:lnTo>
                    <a:pt x="18802" y="327106"/>
                  </a:lnTo>
                  <a:lnTo>
                    <a:pt x="4861" y="282909"/>
                  </a:lnTo>
                  <a:lnTo>
                    <a:pt x="0" y="23545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469997" y="2221035"/>
            <a:ext cx="24002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Cambria Math"/>
                <a:cs typeface="Cambria Math"/>
              </a:rPr>
              <a:t>𝑞</a:t>
            </a:r>
            <a:r>
              <a:rPr dirty="0" baseline="-16666" sz="1500" spc="-37">
                <a:latin typeface="Cambria Math"/>
                <a:cs typeface="Cambria Math"/>
              </a:rPr>
              <a:t>1</a:t>
            </a:r>
            <a:endParaRPr baseline="-16666" sz="1500">
              <a:latin typeface="Cambria Math"/>
              <a:cs typeface="Cambria Math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025576" y="2098484"/>
            <a:ext cx="503555" cy="497205"/>
            <a:chOff x="7025576" y="2098484"/>
            <a:chExt cx="503555" cy="497205"/>
          </a:xfrm>
        </p:grpSpPr>
        <p:sp>
          <p:nvSpPr>
            <p:cNvPr id="18" name="object 18" descr=""/>
            <p:cNvSpPr/>
            <p:nvPr/>
          </p:nvSpPr>
          <p:spPr>
            <a:xfrm>
              <a:off x="7038594" y="2111502"/>
              <a:ext cx="477520" cy="471170"/>
            </a:xfrm>
            <a:custGeom>
              <a:avLst/>
              <a:gdLst/>
              <a:ahLst/>
              <a:cxnLst/>
              <a:rect l="l" t="t" r="r" b="b"/>
              <a:pathLst>
                <a:path w="477520" h="471169">
                  <a:moveTo>
                    <a:pt x="238506" y="0"/>
                  </a:moveTo>
                  <a:lnTo>
                    <a:pt x="190438" y="4783"/>
                  </a:lnTo>
                  <a:lnTo>
                    <a:pt x="145668" y="18504"/>
                  </a:lnTo>
                  <a:lnTo>
                    <a:pt x="105154" y="40213"/>
                  </a:lnTo>
                  <a:lnTo>
                    <a:pt x="69856" y="68965"/>
                  </a:lnTo>
                  <a:lnTo>
                    <a:pt x="40732" y="103813"/>
                  </a:lnTo>
                  <a:lnTo>
                    <a:pt x="18742" y="143809"/>
                  </a:lnTo>
                  <a:lnTo>
                    <a:pt x="4845" y="188006"/>
                  </a:lnTo>
                  <a:lnTo>
                    <a:pt x="0" y="235458"/>
                  </a:lnTo>
                  <a:lnTo>
                    <a:pt x="4845" y="282909"/>
                  </a:lnTo>
                  <a:lnTo>
                    <a:pt x="18742" y="327106"/>
                  </a:lnTo>
                  <a:lnTo>
                    <a:pt x="40732" y="367102"/>
                  </a:lnTo>
                  <a:lnTo>
                    <a:pt x="69856" y="401950"/>
                  </a:lnTo>
                  <a:lnTo>
                    <a:pt x="105154" y="430702"/>
                  </a:lnTo>
                  <a:lnTo>
                    <a:pt x="145668" y="452411"/>
                  </a:lnTo>
                  <a:lnTo>
                    <a:pt x="190438" y="466132"/>
                  </a:lnTo>
                  <a:lnTo>
                    <a:pt x="238506" y="470916"/>
                  </a:lnTo>
                  <a:lnTo>
                    <a:pt x="286573" y="466132"/>
                  </a:lnTo>
                  <a:lnTo>
                    <a:pt x="331343" y="452411"/>
                  </a:lnTo>
                  <a:lnTo>
                    <a:pt x="371857" y="430702"/>
                  </a:lnTo>
                  <a:lnTo>
                    <a:pt x="407155" y="401950"/>
                  </a:lnTo>
                  <a:lnTo>
                    <a:pt x="436279" y="367102"/>
                  </a:lnTo>
                  <a:lnTo>
                    <a:pt x="458269" y="327106"/>
                  </a:lnTo>
                  <a:lnTo>
                    <a:pt x="472166" y="282909"/>
                  </a:lnTo>
                  <a:lnTo>
                    <a:pt x="477012" y="235458"/>
                  </a:lnTo>
                  <a:lnTo>
                    <a:pt x="472166" y="188006"/>
                  </a:lnTo>
                  <a:lnTo>
                    <a:pt x="458269" y="143809"/>
                  </a:lnTo>
                  <a:lnTo>
                    <a:pt x="436279" y="103813"/>
                  </a:lnTo>
                  <a:lnTo>
                    <a:pt x="407155" y="68965"/>
                  </a:lnTo>
                  <a:lnTo>
                    <a:pt x="371857" y="40213"/>
                  </a:lnTo>
                  <a:lnTo>
                    <a:pt x="331343" y="18504"/>
                  </a:lnTo>
                  <a:lnTo>
                    <a:pt x="286573" y="4783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38594" y="2111502"/>
              <a:ext cx="477520" cy="471170"/>
            </a:xfrm>
            <a:custGeom>
              <a:avLst/>
              <a:gdLst/>
              <a:ahLst/>
              <a:cxnLst/>
              <a:rect l="l" t="t" r="r" b="b"/>
              <a:pathLst>
                <a:path w="477520" h="471169">
                  <a:moveTo>
                    <a:pt x="0" y="235458"/>
                  </a:moveTo>
                  <a:lnTo>
                    <a:pt x="4845" y="188006"/>
                  </a:lnTo>
                  <a:lnTo>
                    <a:pt x="18742" y="143809"/>
                  </a:lnTo>
                  <a:lnTo>
                    <a:pt x="40732" y="103813"/>
                  </a:lnTo>
                  <a:lnTo>
                    <a:pt x="69856" y="68965"/>
                  </a:lnTo>
                  <a:lnTo>
                    <a:pt x="105154" y="40213"/>
                  </a:lnTo>
                  <a:lnTo>
                    <a:pt x="145668" y="18504"/>
                  </a:lnTo>
                  <a:lnTo>
                    <a:pt x="190438" y="4783"/>
                  </a:lnTo>
                  <a:lnTo>
                    <a:pt x="238506" y="0"/>
                  </a:lnTo>
                  <a:lnTo>
                    <a:pt x="286573" y="4783"/>
                  </a:lnTo>
                  <a:lnTo>
                    <a:pt x="331343" y="18504"/>
                  </a:lnTo>
                  <a:lnTo>
                    <a:pt x="371857" y="40213"/>
                  </a:lnTo>
                  <a:lnTo>
                    <a:pt x="407155" y="68965"/>
                  </a:lnTo>
                  <a:lnTo>
                    <a:pt x="436279" y="103813"/>
                  </a:lnTo>
                  <a:lnTo>
                    <a:pt x="458269" y="143809"/>
                  </a:lnTo>
                  <a:lnTo>
                    <a:pt x="472166" y="188006"/>
                  </a:lnTo>
                  <a:lnTo>
                    <a:pt x="477012" y="235458"/>
                  </a:lnTo>
                  <a:lnTo>
                    <a:pt x="472166" y="282909"/>
                  </a:lnTo>
                  <a:lnTo>
                    <a:pt x="458269" y="327106"/>
                  </a:lnTo>
                  <a:lnTo>
                    <a:pt x="436279" y="367102"/>
                  </a:lnTo>
                  <a:lnTo>
                    <a:pt x="407155" y="401950"/>
                  </a:lnTo>
                  <a:lnTo>
                    <a:pt x="371857" y="430702"/>
                  </a:lnTo>
                  <a:lnTo>
                    <a:pt x="331343" y="452411"/>
                  </a:lnTo>
                  <a:lnTo>
                    <a:pt x="286573" y="466132"/>
                  </a:lnTo>
                  <a:lnTo>
                    <a:pt x="238506" y="470916"/>
                  </a:lnTo>
                  <a:lnTo>
                    <a:pt x="190438" y="466132"/>
                  </a:lnTo>
                  <a:lnTo>
                    <a:pt x="145668" y="452411"/>
                  </a:lnTo>
                  <a:lnTo>
                    <a:pt x="105154" y="430702"/>
                  </a:lnTo>
                  <a:lnTo>
                    <a:pt x="69856" y="401950"/>
                  </a:lnTo>
                  <a:lnTo>
                    <a:pt x="40732" y="367102"/>
                  </a:lnTo>
                  <a:lnTo>
                    <a:pt x="18742" y="327106"/>
                  </a:lnTo>
                  <a:lnTo>
                    <a:pt x="4845" y="282909"/>
                  </a:lnTo>
                  <a:lnTo>
                    <a:pt x="0" y="23545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126405" y="2221035"/>
            <a:ext cx="244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Cambria Math"/>
                <a:cs typeface="Cambria Math"/>
              </a:rPr>
              <a:t>𝑞</a:t>
            </a:r>
            <a:r>
              <a:rPr dirty="0" baseline="-16666" sz="1500" spc="-37">
                <a:latin typeface="Cambria Math"/>
                <a:cs typeface="Cambria Math"/>
              </a:rPr>
              <a:t>2</a:t>
            </a:r>
            <a:endParaRPr baseline="-16666" sz="1500">
              <a:latin typeface="Cambria Math"/>
              <a:cs typeface="Cambria Math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981955" y="1466091"/>
            <a:ext cx="2614295" cy="918210"/>
            <a:chOff x="4981955" y="1466091"/>
            <a:chExt cx="2614295" cy="918210"/>
          </a:xfrm>
        </p:grpSpPr>
        <p:sp>
          <p:nvSpPr>
            <p:cNvPr id="22" name="object 22" descr=""/>
            <p:cNvSpPr/>
            <p:nvPr/>
          </p:nvSpPr>
          <p:spPr>
            <a:xfrm>
              <a:off x="5882639" y="2337816"/>
              <a:ext cx="1090930" cy="8890"/>
            </a:xfrm>
            <a:custGeom>
              <a:avLst/>
              <a:gdLst/>
              <a:ahLst/>
              <a:cxnLst/>
              <a:rect l="l" t="t" r="r" b="b"/>
              <a:pathLst>
                <a:path w="1090929" h="8889">
                  <a:moveTo>
                    <a:pt x="0" y="0"/>
                  </a:moveTo>
                  <a:lnTo>
                    <a:pt x="1090714" y="826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60355" y="230788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584" y="0"/>
                  </a:moveTo>
                  <a:lnTo>
                    <a:pt x="0" y="76200"/>
                  </a:lnTo>
                  <a:lnTo>
                    <a:pt x="76492" y="3868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81955" y="2343911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 h="0">
                  <a:moveTo>
                    <a:pt x="0" y="0"/>
                  </a:moveTo>
                  <a:lnTo>
                    <a:pt x="319747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289000" y="230580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75577" y="1529043"/>
              <a:ext cx="285115" cy="582295"/>
            </a:xfrm>
            <a:custGeom>
              <a:avLst/>
              <a:gdLst/>
              <a:ahLst/>
              <a:cxnLst/>
              <a:rect l="l" t="t" r="r" b="b"/>
              <a:pathLst>
                <a:path w="285115" h="582294">
                  <a:moveTo>
                    <a:pt x="0" y="582040"/>
                  </a:moveTo>
                  <a:lnTo>
                    <a:pt x="1771" y="520813"/>
                  </a:lnTo>
                  <a:lnTo>
                    <a:pt x="6864" y="460601"/>
                  </a:lnTo>
                  <a:lnTo>
                    <a:pt x="14947" y="402418"/>
                  </a:lnTo>
                  <a:lnTo>
                    <a:pt x="25686" y="347280"/>
                  </a:lnTo>
                  <a:lnTo>
                    <a:pt x="38751" y="296200"/>
                  </a:lnTo>
                  <a:lnTo>
                    <a:pt x="53808" y="250195"/>
                  </a:lnTo>
                  <a:lnTo>
                    <a:pt x="70526" y="210279"/>
                  </a:lnTo>
                  <a:lnTo>
                    <a:pt x="107614" y="152773"/>
                  </a:lnTo>
                  <a:lnTo>
                    <a:pt x="147358" y="131800"/>
                  </a:lnTo>
                  <a:lnTo>
                    <a:pt x="189967" y="121388"/>
                  </a:lnTo>
                  <a:lnTo>
                    <a:pt x="229285" y="93051"/>
                  </a:lnTo>
                  <a:lnTo>
                    <a:pt x="262022" y="51138"/>
                  </a:lnTo>
                  <a:lnTo>
                    <a:pt x="284886" y="0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520890" y="1466091"/>
              <a:ext cx="75565" cy="81280"/>
            </a:xfrm>
            <a:custGeom>
              <a:avLst/>
              <a:gdLst/>
              <a:ahLst/>
              <a:cxnLst/>
              <a:rect l="l" t="t" r="r" b="b"/>
              <a:pathLst>
                <a:path w="75565" h="81280">
                  <a:moveTo>
                    <a:pt x="49403" y="0"/>
                  </a:moveTo>
                  <a:lnTo>
                    <a:pt x="0" y="69405"/>
                  </a:lnTo>
                  <a:lnTo>
                    <a:pt x="75285" y="81165"/>
                  </a:lnTo>
                  <a:lnTo>
                    <a:pt x="49403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024872" y="1988215"/>
            <a:ext cx="7016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𝜖,</a:t>
            </a:r>
            <a:r>
              <a:rPr dirty="0" sz="1400" spc="-7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𝜖</a:t>
            </a:r>
            <a:r>
              <a:rPr dirty="0" sz="1400" spc="1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dirty="0" sz="1400" spc="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Cambria Math"/>
                <a:cs typeface="Cambria Math"/>
              </a:rPr>
              <a:t>𝑆𝑆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088316" y="3012884"/>
            <a:ext cx="503555" cy="498475"/>
            <a:chOff x="6088316" y="3012884"/>
            <a:chExt cx="503555" cy="498475"/>
          </a:xfrm>
        </p:grpSpPr>
        <p:sp>
          <p:nvSpPr>
            <p:cNvPr id="30" name="object 30" descr=""/>
            <p:cNvSpPr/>
            <p:nvPr/>
          </p:nvSpPr>
          <p:spPr>
            <a:xfrm>
              <a:off x="6101333" y="3025902"/>
              <a:ext cx="477520" cy="472440"/>
            </a:xfrm>
            <a:custGeom>
              <a:avLst/>
              <a:gdLst/>
              <a:ahLst/>
              <a:cxnLst/>
              <a:rect l="l" t="t" r="r" b="b"/>
              <a:pathLst>
                <a:path w="477520" h="472439">
                  <a:moveTo>
                    <a:pt x="238506" y="0"/>
                  </a:moveTo>
                  <a:lnTo>
                    <a:pt x="190438" y="4799"/>
                  </a:lnTo>
                  <a:lnTo>
                    <a:pt x="145668" y="18564"/>
                  </a:lnTo>
                  <a:lnTo>
                    <a:pt x="105154" y="40344"/>
                  </a:lnTo>
                  <a:lnTo>
                    <a:pt x="69856" y="69189"/>
                  </a:lnTo>
                  <a:lnTo>
                    <a:pt x="40732" y="104149"/>
                  </a:lnTo>
                  <a:lnTo>
                    <a:pt x="18742" y="144275"/>
                  </a:lnTo>
                  <a:lnTo>
                    <a:pt x="4845" y="188615"/>
                  </a:lnTo>
                  <a:lnTo>
                    <a:pt x="0" y="236220"/>
                  </a:lnTo>
                  <a:lnTo>
                    <a:pt x="4845" y="283824"/>
                  </a:lnTo>
                  <a:lnTo>
                    <a:pt x="18742" y="328164"/>
                  </a:lnTo>
                  <a:lnTo>
                    <a:pt x="40732" y="368290"/>
                  </a:lnTo>
                  <a:lnTo>
                    <a:pt x="69856" y="403250"/>
                  </a:lnTo>
                  <a:lnTo>
                    <a:pt x="105154" y="432095"/>
                  </a:lnTo>
                  <a:lnTo>
                    <a:pt x="145668" y="453875"/>
                  </a:lnTo>
                  <a:lnTo>
                    <a:pt x="190438" y="467640"/>
                  </a:lnTo>
                  <a:lnTo>
                    <a:pt x="238506" y="472440"/>
                  </a:lnTo>
                  <a:lnTo>
                    <a:pt x="286573" y="467640"/>
                  </a:lnTo>
                  <a:lnTo>
                    <a:pt x="331343" y="453875"/>
                  </a:lnTo>
                  <a:lnTo>
                    <a:pt x="371857" y="432095"/>
                  </a:lnTo>
                  <a:lnTo>
                    <a:pt x="407155" y="403250"/>
                  </a:lnTo>
                  <a:lnTo>
                    <a:pt x="436279" y="368290"/>
                  </a:lnTo>
                  <a:lnTo>
                    <a:pt x="458269" y="328164"/>
                  </a:lnTo>
                  <a:lnTo>
                    <a:pt x="472166" y="283824"/>
                  </a:lnTo>
                  <a:lnTo>
                    <a:pt x="477012" y="236220"/>
                  </a:lnTo>
                  <a:lnTo>
                    <a:pt x="472166" y="188615"/>
                  </a:lnTo>
                  <a:lnTo>
                    <a:pt x="458269" y="144275"/>
                  </a:lnTo>
                  <a:lnTo>
                    <a:pt x="436279" y="104149"/>
                  </a:lnTo>
                  <a:lnTo>
                    <a:pt x="407155" y="69189"/>
                  </a:lnTo>
                  <a:lnTo>
                    <a:pt x="371857" y="40344"/>
                  </a:lnTo>
                  <a:lnTo>
                    <a:pt x="331343" y="18564"/>
                  </a:lnTo>
                  <a:lnTo>
                    <a:pt x="286573" y="4799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101333" y="3025902"/>
              <a:ext cx="477520" cy="472440"/>
            </a:xfrm>
            <a:custGeom>
              <a:avLst/>
              <a:gdLst/>
              <a:ahLst/>
              <a:cxnLst/>
              <a:rect l="l" t="t" r="r" b="b"/>
              <a:pathLst>
                <a:path w="477520" h="472439">
                  <a:moveTo>
                    <a:pt x="0" y="236220"/>
                  </a:moveTo>
                  <a:lnTo>
                    <a:pt x="4845" y="188615"/>
                  </a:lnTo>
                  <a:lnTo>
                    <a:pt x="18742" y="144275"/>
                  </a:lnTo>
                  <a:lnTo>
                    <a:pt x="40732" y="104149"/>
                  </a:lnTo>
                  <a:lnTo>
                    <a:pt x="69856" y="69189"/>
                  </a:lnTo>
                  <a:lnTo>
                    <a:pt x="105154" y="40344"/>
                  </a:lnTo>
                  <a:lnTo>
                    <a:pt x="145668" y="18564"/>
                  </a:lnTo>
                  <a:lnTo>
                    <a:pt x="190438" y="4799"/>
                  </a:lnTo>
                  <a:lnTo>
                    <a:pt x="238506" y="0"/>
                  </a:lnTo>
                  <a:lnTo>
                    <a:pt x="286573" y="4799"/>
                  </a:lnTo>
                  <a:lnTo>
                    <a:pt x="331343" y="18564"/>
                  </a:lnTo>
                  <a:lnTo>
                    <a:pt x="371857" y="40344"/>
                  </a:lnTo>
                  <a:lnTo>
                    <a:pt x="407155" y="69189"/>
                  </a:lnTo>
                  <a:lnTo>
                    <a:pt x="436279" y="104149"/>
                  </a:lnTo>
                  <a:lnTo>
                    <a:pt x="458269" y="144275"/>
                  </a:lnTo>
                  <a:lnTo>
                    <a:pt x="472166" y="188615"/>
                  </a:lnTo>
                  <a:lnTo>
                    <a:pt x="477012" y="236220"/>
                  </a:lnTo>
                  <a:lnTo>
                    <a:pt x="472166" y="283824"/>
                  </a:lnTo>
                  <a:lnTo>
                    <a:pt x="458269" y="328164"/>
                  </a:lnTo>
                  <a:lnTo>
                    <a:pt x="436279" y="368290"/>
                  </a:lnTo>
                  <a:lnTo>
                    <a:pt x="407155" y="403250"/>
                  </a:lnTo>
                  <a:lnTo>
                    <a:pt x="371857" y="432095"/>
                  </a:lnTo>
                  <a:lnTo>
                    <a:pt x="331343" y="453875"/>
                  </a:lnTo>
                  <a:lnTo>
                    <a:pt x="286573" y="467640"/>
                  </a:lnTo>
                  <a:lnTo>
                    <a:pt x="238506" y="472440"/>
                  </a:lnTo>
                  <a:lnTo>
                    <a:pt x="190438" y="467640"/>
                  </a:lnTo>
                  <a:lnTo>
                    <a:pt x="145668" y="453875"/>
                  </a:lnTo>
                  <a:lnTo>
                    <a:pt x="105154" y="432095"/>
                  </a:lnTo>
                  <a:lnTo>
                    <a:pt x="69856" y="403250"/>
                  </a:lnTo>
                  <a:lnTo>
                    <a:pt x="40732" y="368290"/>
                  </a:lnTo>
                  <a:lnTo>
                    <a:pt x="18742" y="328164"/>
                  </a:lnTo>
                  <a:lnTo>
                    <a:pt x="4845" y="283824"/>
                  </a:lnTo>
                  <a:lnTo>
                    <a:pt x="0" y="2362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214993" y="3135832"/>
            <a:ext cx="1219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Cambria Math"/>
                <a:cs typeface="Cambria Math"/>
              </a:rPr>
              <a:t>𝑞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07956" y="3221176"/>
            <a:ext cx="10096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0"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333490" y="3237231"/>
            <a:ext cx="480059" cy="495300"/>
            <a:chOff x="6333490" y="3237231"/>
            <a:chExt cx="480059" cy="495300"/>
          </a:xfrm>
        </p:grpSpPr>
        <p:sp>
          <p:nvSpPr>
            <p:cNvPr id="35" name="object 35" descr=""/>
            <p:cNvSpPr/>
            <p:nvPr/>
          </p:nvSpPr>
          <p:spPr>
            <a:xfrm>
              <a:off x="6339840" y="3272546"/>
              <a:ext cx="467359" cy="453390"/>
            </a:xfrm>
            <a:custGeom>
              <a:avLst/>
              <a:gdLst/>
              <a:ahLst/>
              <a:cxnLst/>
              <a:rect l="l" t="t" r="r" b="b"/>
              <a:pathLst>
                <a:path w="467359" h="453389">
                  <a:moveTo>
                    <a:pt x="0" y="224599"/>
                  </a:moveTo>
                  <a:lnTo>
                    <a:pt x="5248" y="267238"/>
                  </a:lnTo>
                  <a:lnTo>
                    <a:pt x="20079" y="308538"/>
                  </a:lnTo>
                  <a:lnTo>
                    <a:pt x="43125" y="347159"/>
                  </a:lnTo>
                  <a:lnTo>
                    <a:pt x="73015" y="381762"/>
                  </a:lnTo>
                  <a:lnTo>
                    <a:pt x="108381" y="411006"/>
                  </a:lnTo>
                  <a:lnTo>
                    <a:pt x="147854" y="433554"/>
                  </a:lnTo>
                  <a:lnTo>
                    <a:pt x="190064" y="448064"/>
                  </a:lnTo>
                  <a:lnTo>
                    <a:pt x="233641" y="453199"/>
                  </a:lnTo>
                  <a:lnTo>
                    <a:pt x="277223" y="447984"/>
                  </a:lnTo>
                  <a:lnTo>
                    <a:pt x="319434" y="433246"/>
                  </a:lnTo>
                  <a:lnTo>
                    <a:pt x="358907" y="410345"/>
                  </a:lnTo>
                  <a:lnTo>
                    <a:pt x="394273" y="380641"/>
                  </a:lnTo>
                  <a:lnTo>
                    <a:pt x="424162" y="345495"/>
                  </a:lnTo>
                  <a:lnTo>
                    <a:pt x="447206" y="306266"/>
                  </a:lnTo>
                  <a:lnTo>
                    <a:pt x="462036" y="264316"/>
                  </a:lnTo>
                  <a:lnTo>
                    <a:pt x="467283" y="221005"/>
                  </a:lnTo>
                  <a:lnTo>
                    <a:pt x="461243" y="173988"/>
                  </a:lnTo>
                  <a:lnTo>
                    <a:pt x="444268" y="128717"/>
                  </a:lnTo>
                  <a:lnTo>
                    <a:pt x="418077" y="86937"/>
                  </a:lnTo>
                  <a:lnTo>
                    <a:pt x="384389" y="50394"/>
                  </a:lnTo>
                  <a:lnTo>
                    <a:pt x="344922" y="20833"/>
                  </a:lnTo>
                  <a:lnTo>
                    <a:pt x="301396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578523" y="3237231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5" h="75564">
                  <a:moveTo>
                    <a:pt x="81711" y="0"/>
                  </a:moveTo>
                  <a:lnTo>
                    <a:pt x="0" y="24129"/>
                  </a:lnTo>
                  <a:lnTo>
                    <a:pt x="68325" y="75018"/>
                  </a:lnTo>
                  <a:lnTo>
                    <a:pt x="81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980688" y="3219251"/>
            <a:ext cx="665480" cy="61912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𝜖,</a:t>
            </a:r>
            <a:r>
              <a:rPr dirty="0" sz="1400" spc="-7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dirty="0" sz="1400" spc="1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dirty="0" sz="1400" spc="1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Cambria Math"/>
                <a:cs typeface="Cambria Math"/>
              </a:rPr>
              <a:t>𝑈</a:t>
            </a:r>
            <a:endParaRPr sz="1400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655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𝑎,</a:t>
            </a:r>
            <a:r>
              <a:rPr dirty="0" sz="1400" spc="-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sz="1400" spc="1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dirty="0" sz="1400" spc="9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Cambria Math"/>
                <a:cs typeface="Cambria Math"/>
              </a:rPr>
              <a:t>𝜖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327840" y="4382960"/>
            <a:ext cx="503555" cy="498475"/>
            <a:chOff x="5327840" y="4382960"/>
            <a:chExt cx="503555" cy="498475"/>
          </a:xfrm>
        </p:grpSpPr>
        <p:sp>
          <p:nvSpPr>
            <p:cNvPr id="39" name="object 39" descr=""/>
            <p:cNvSpPr/>
            <p:nvPr/>
          </p:nvSpPr>
          <p:spPr>
            <a:xfrm>
              <a:off x="5340858" y="4395977"/>
              <a:ext cx="477520" cy="472440"/>
            </a:xfrm>
            <a:custGeom>
              <a:avLst/>
              <a:gdLst/>
              <a:ahLst/>
              <a:cxnLst/>
              <a:rect l="l" t="t" r="r" b="b"/>
              <a:pathLst>
                <a:path w="477520" h="472439">
                  <a:moveTo>
                    <a:pt x="238506" y="0"/>
                  </a:moveTo>
                  <a:lnTo>
                    <a:pt x="190438" y="4798"/>
                  </a:lnTo>
                  <a:lnTo>
                    <a:pt x="145668" y="18562"/>
                  </a:lnTo>
                  <a:lnTo>
                    <a:pt x="105154" y="40340"/>
                  </a:lnTo>
                  <a:lnTo>
                    <a:pt x="69856" y="69184"/>
                  </a:lnTo>
                  <a:lnTo>
                    <a:pt x="40732" y="104144"/>
                  </a:lnTo>
                  <a:lnTo>
                    <a:pt x="18742" y="144269"/>
                  </a:lnTo>
                  <a:lnTo>
                    <a:pt x="4845" y="188611"/>
                  </a:lnTo>
                  <a:lnTo>
                    <a:pt x="0" y="236220"/>
                  </a:lnTo>
                  <a:lnTo>
                    <a:pt x="4845" y="283824"/>
                  </a:lnTo>
                  <a:lnTo>
                    <a:pt x="18742" y="328164"/>
                  </a:lnTo>
                  <a:lnTo>
                    <a:pt x="40732" y="368290"/>
                  </a:lnTo>
                  <a:lnTo>
                    <a:pt x="69856" y="403250"/>
                  </a:lnTo>
                  <a:lnTo>
                    <a:pt x="105154" y="432095"/>
                  </a:lnTo>
                  <a:lnTo>
                    <a:pt x="145668" y="453875"/>
                  </a:lnTo>
                  <a:lnTo>
                    <a:pt x="190438" y="467640"/>
                  </a:lnTo>
                  <a:lnTo>
                    <a:pt x="238506" y="472440"/>
                  </a:lnTo>
                  <a:lnTo>
                    <a:pt x="286573" y="467640"/>
                  </a:lnTo>
                  <a:lnTo>
                    <a:pt x="331343" y="453875"/>
                  </a:lnTo>
                  <a:lnTo>
                    <a:pt x="371857" y="432095"/>
                  </a:lnTo>
                  <a:lnTo>
                    <a:pt x="407155" y="403250"/>
                  </a:lnTo>
                  <a:lnTo>
                    <a:pt x="436279" y="368290"/>
                  </a:lnTo>
                  <a:lnTo>
                    <a:pt x="458269" y="328164"/>
                  </a:lnTo>
                  <a:lnTo>
                    <a:pt x="472166" y="283824"/>
                  </a:lnTo>
                  <a:lnTo>
                    <a:pt x="477012" y="236220"/>
                  </a:lnTo>
                  <a:lnTo>
                    <a:pt x="472166" y="188611"/>
                  </a:lnTo>
                  <a:lnTo>
                    <a:pt x="458269" y="144269"/>
                  </a:lnTo>
                  <a:lnTo>
                    <a:pt x="436279" y="104144"/>
                  </a:lnTo>
                  <a:lnTo>
                    <a:pt x="407155" y="69184"/>
                  </a:lnTo>
                  <a:lnTo>
                    <a:pt x="371857" y="40340"/>
                  </a:lnTo>
                  <a:lnTo>
                    <a:pt x="331343" y="18562"/>
                  </a:lnTo>
                  <a:lnTo>
                    <a:pt x="286573" y="479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340858" y="4395977"/>
              <a:ext cx="477520" cy="472440"/>
            </a:xfrm>
            <a:custGeom>
              <a:avLst/>
              <a:gdLst/>
              <a:ahLst/>
              <a:cxnLst/>
              <a:rect l="l" t="t" r="r" b="b"/>
              <a:pathLst>
                <a:path w="477520" h="472439">
                  <a:moveTo>
                    <a:pt x="0" y="236220"/>
                  </a:moveTo>
                  <a:lnTo>
                    <a:pt x="4845" y="188611"/>
                  </a:lnTo>
                  <a:lnTo>
                    <a:pt x="18742" y="144269"/>
                  </a:lnTo>
                  <a:lnTo>
                    <a:pt x="40732" y="104144"/>
                  </a:lnTo>
                  <a:lnTo>
                    <a:pt x="69856" y="69184"/>
                  </a:lnTo>
                  <a:lnTo>
                    <a:pt x="105154" y="40340"/>
                  </a:lnTo>
                  <a:lnTo>
                    <a:pt x="145668" y="18562"/>
                  </a:lnTo>
                  <a:lnTo>
                    <a:pt x="190438" y="4798"/>
                  </a:lnTo>
                  <a:lnTo>
                    <a:pt x="238506" y="0"/>
                  </a:lnTo>
                  <a:lnTo>
                    <a:pt x="286573" y="4798"/>
                  </a:lnTo>
                  <a:lnTo>
                    <a:pt x="331343" y="18562"/>
                  </a:lnTo>
                  <a:lnTo>
                    <a:pt x="371857" y="40340"/>
                  </a:lnTo>
                  <a:lnTo>
                    <a:pt x="407155" y="69184"/>
                  </a:lnTo>
                  <a:lnTo>
                    <a:pt x="436279" y="104144"/>
                  </a:lnTo>
                  <a:lnTo>
                    <a:pt x="458269" y="144269"/>
                  </a:lnTo>
                  <a:lnTo>
                    <a:pt x="472166" y="188611"/>
                  </a:lnTo>
                  <a:lnTo>
                    <a:pt x="477012" y="236220"/>
                  </a:lnTo>
                  <a:lnTo>
                    <a:pt x="472166" y="283824"/>
                  </a:lnTo>
                  <a:lnTo>
                    <a:pt x="458269" y="328164"/>
                  </a:lnTo>
                  <a:lnTo>
                    <a:pt x="436279" y="368290"/>
                  </a:lnTo>
                  <a:lnTo>
                    <a:pt x="407155" y="403250"/>
                  </a:lnTo>
                  <a:lnTo>
                    <a:pt x="371857" y="432095"/>
                  </a:lnTo>
                  <a:lnTo>
                    <a:pt x="331343" y="453875"/>
                  </a:lnTo>
                  <a:lnTo>
                    <a:pt x="286573" y="467640"/>
                  </a:lnTo>
                  <a:lnTo>
                    <a:pt x="238506" y="472440"/>
                  </a:lnTo>
                  <a:lnTo>
                    <a:pt x="190438" y="467640"/>
                  </a:lnTo>
                  <a:lnTo>
                    <a:pt x="145668" y="453875"/>
                  </a:lnTo>
                  <a:lnTo>
                    <a:pt x="105154" y="432095"/>
                  </a:lnTo>
                  <a:lnTo>
                    <a:pt x="69856" y="403250"/>
                  </a:lnTo>
                  <a:lnTo>
                    <a:pt x="40732" y="368290"/>
                  </a:lnTo>
                  <a:lnTo>
                    <a:pt x="18742" y="328164"/>
                  </a:lnTo>
                  <a:lnTo>
                    <a:pt x="4845" y="283824"/>
                  </a:lnTo>
                  <a:lnTo>
                    <a:pt x="0" y="2362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429318" y="4505797"/>
            <a:ext cx="244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mbria Math"/>
                <a:cs typeface="Cambria Math"/>
              </a:rPr>
              <a:t>𝑞</a:t>
            </a:r>
            <a:r>
              <a:rPr dirty="0" baseline="-16666" sz="1500" spc="-37">
                <a:latin typeface="Cambria Math"/>
                <a:cs typeface="Cambria Math"/>
              </a:rPr>
              <a:t>2</a:t>
            </a:r>
            <a:endParaRPr baseline="-16666" sz="1500">
              <a:latin typeface="Cambria Math"/>
              <a:cs typeface="Cambria Math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838190" y="4329684"/>
            <a:ext cx="1835150" cy="626745"/>
            <a:chOff x="5838190" y="4329684"/>
            <a:chExt cx="1835150" cy="626745"/>
          </a:xfrm>
        </p:grpSpPr>
        <p:sp>
          <p:nvSpPr>
            <p:cNvPr id="43" name="object 43" descr=""/>
            <p:cNvSpPr/>
            <p:nvPr/>
          </p:nvSpPr>
          <p:spPr>
            <a:xfrm>
              <a:off x="5844540" y="4622292"/>
              <a:ext cx="1090930" cy="8890"/>
            </a:xfrm>
            <a:custGeom>
              <a:avLst/>
              <a:gdLst/>
              <a:ahLst/>
              <a:cxnLst/>
              <a:rect l="l" t="t" r="r" b="b"/>
              <a:pathLst>
                <a:path w="1090929" h="8889">
                  <a:moveTo>
                    <a:pt x="0" y="0"/>
                  </a:moveTo>
                  <a:lnTo>
                    <a:pt x="1090714" y="826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922255" y="459236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584" y="0"/>
                  </a:moveTo>
                  <a:lnTo>
                    <a:pt x="0" y="76200"/>
                  </a:lnTo>
                  <a:lnTo>
                    <a:pt x="76492" y="3868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008114" y="4342638"/>
              <a:ext cx="652780" cy="600710"/>
            </a:xfrm>
            <a:custGeom>
              <a:avLst/>
              <a:gdLst/>
              <a:ahLst/>
              <a:cxnLst/>
              <a:rect l="l" t="t" r="r" b="b"/>
              <a:pathLst>
                <a:path w="652779" h="600710">
                  <a:moveTo>
                    <a:pt x="0" y="300228"/>
                  </a:moveTo>
                  <a:lnTo>
                    <a:pt x="3536" y="255862"/>
                  </a:lnTo>
                  <a:lnTo>
                    <a:pt x="13807" y="213518"/>
                  </a:lnTo>
                  <a:lnTo>
                    <a:pt x="30311" y="173659"/>
                  </a:lnTo>
                  <a:lnTo>
                    <a:pt x="52541" y="136750"/>
                  </a:lnTo>
                  <a:lnTo>
                    <a:pt x="79994" y="103256"/>
                  </a:lnTo>
                  <a:lnTo>
                    <a:pt x="112165" y="73640"/>
                  </a:lnTo>
                  <a:lnTo>
                    <a:pt x="148549" y="48368"/>
                  </a:lnTo>
                  <a:lnTo>
                    <a:pt x="188643" y="27903"/>
                  </a:lnTo>
                  <a:lnTo>
                    <a:pt x="231942" y="12711"/>
                  </a:lnTo>
                  <a:lnTo>
                    <a:pt x="277941" y="3255"/>
                  </a:lnTo>
                  <a:lnTo>
                    <a:pt x="326136" y="0"/>
                  </a:lnTo>
                  <a:lnTo>
                    <a:pt x="374330" y="3255"/>
                  </a:lnTo>
                  <a:lnTo>
                    <a:pt x="420329" y="12711"/>
                  </a:lnTo>
                  <a:lnTo>
                    <a:pt x="463628" y="27903"/>
                  </a:lnTo>
                  <a:lnTo>
                    <a:pt x="503722" y="48368"/>
                  </a:lnTo>
                  <a:lnTo>
                    <a:pt x="540106" y="73640"/>
                  </a:lnTo>
                  <a:lnTo>
                    <a:pt x="572277" y="103256"/>
                  </a:lnTo>
                  <a:lnTo>
                    <a:pt x="599730" y="136750"/>
                  </a:lnTo>
                  <a:lnTo>
                    <a:pt x="621960" y="173659"/>
                  </a:lnTo>
                  <a:lnTo>
                    <a:pt x="638464" y="213518"/>
                  </a:lnTo>
                  <a:lnTo>
                    <a:pt x="648735" y="255862"/>
                  </a:lnTo>
                  <a:lnTo>
                    <a:pt x="652272" y="300228"/>
                  </a:lnTo>
                  <a:lnTo>
                    <a:pt x="648735" y="344593"/>
                  </a:lnTo>
                  <a:lnTo>
                    <a:pt x="638464" y="386937"/>
                  </a:lnTo>
                  <a:lnTo>
                    <a:pt x="621960" y="426796"/>
                  </a:lnTo>
                  <a:lnTo>
                    <a:pt x="599730" y="463705"/>
                  </a:lnTo>
                  <a:lnTo>
                    <a:pt x="572277" y="497199"/>
                  </a:lnTo>
                  <a:lnTo>
                    <a:pt x="540106" y="526815"/>
                  </a:lnTo>
                  <a:lnTo>
                    <a:pt x="503722" y="552087"/>
                  </a:lnTo>
                  <a:lnTo>
                    <a:pt x="463628" y="572552"/>
                  </a:lnTo>
                  <a:lnTo>
                    <a:pt x="420329" y="587744"/>
                  </a:lnTo>
                  <a:lnTo>
                    <a:pt x="374330" y="597200"/>
                  </a:lnTo>
                  <a:lnTo>
                    <a:pt x="326136" y="600456"/>
                  </a:lnTo>
                  <a:lnTo>
                    <a:pt x="277941" y="597200"/>
                  </a:lnTo>
                  <a:lnTo>
                    <a:pt x="231942" y="587744"/>
                  </a:lnTo>
                  <a:lnTo>
                    <a:pt x="188643" y="572552"/>
                  </a:lnTo>
                  <a:lnTo>
                    <a:pt x="148549" y="552087"/>
                  </a:lnTo>
                  <a:lnTo>
                    <a:pt x="112165" y="526815"/>
                  </a:lnTo>
                  <a:lnTo>
                    <a:pt x="79994" y="497199"/>
                  </a:lnTo>
                  <a:lnTo>
                    <a:pt x="52541" y="463705"/>
                  </a:lnTo>
                  <a:lnTo>
                    <a:pt x="30311" y="426796"/>
                  </a:lnTo>
                  <a:lnTo>
                    <a:pt x="13807" y="386937"/>
                  </a:lnTo>
                  <a:lnTo>
                    <a:pt x="3536" y="344593"/>
                  </a:lnTo>
                  <a:lnTo>
                    <a:pt x="0" y="300228"/>
                  </a:lnTo>
                  <a:close/>
                </a:path>
                <a:path w="652779" h="600710">
                  <a:moveTo>
                    <a:pt x="102616" y="300228"/>
                  </a:moveTo>
                  <a:lnTo>
                    <a:pt x="108519" y="345536"/>
                  </a:lnTo>
                  <a:lnTo>
                    <a:pt x="125335" y="387129"/>
                  </a:lnTo>
                  <a:lnTo>
                    <a:pt x="151721" y="423821"/>
                  </a:lnTo>
                  <a:lnTo>
                    <a:pt x="186336" y="454424"/>
                  </a:lnTo>
                  <a:lnTo>
                    <a:pt x="227838" y="477753"/>
                  </a:lnTo>
                  <a:lnTo>
                    <a:pt x="274885" y="492620"/>
                  </a:lnTo>
                  <a:lnTo>
                    <a:pt x="326136" y="497840"/>
                  </a:lnTo>
                  <a:lnTo>
                    <a:pt x="377386" y="492620"/>
                  </a:lnTo>
                  <a:lnTo>
                    <a:pt x="424433" y="477753"/>
                  </a:lnTo>
                  <a:lnTo>
                    <a:pt x="465935" y="454424"/>
                  </a:lnTo>
                  <a:lnTo>
                    <a:pt x="500550" y="423821"/>
                  </a:lnTo>
                  <a:lnTo>
                    <a:pt x="526936" y="387129"/>
                  </a:lnTo>
                  <a:lnTo>
                    <a:pt x="543752" y="345536"/>
                  </a:lnTo>
                  <a:lnTo>
                    <a:pt x="549656" y="300228"/>
                  </a:lnTo>
                  <a:lnTo>
                    <a:pt x="543752" y="254919"/>
                  </a:lnTo>
                  <a:lnTo>
                    <a:pt x="526936" y="213326"/>
                  </a:lnTo>
                  <a:lnTo>
                    <a:pt x="500550" y="176634"/>
                  </a:lnTo>
                  <a:lnTo>
                    <a:pt x="465935" y="146031"/>
                  </a:lnTo>
                  <a:lnTo>
                    <a:pt x="424433" y="122702"/>
                  </a:lnTo>
                  <a:lnTo>
                    <a:pt x="377386" y="107835"/>
                  </a:lnTo>
                  <a:lnTo>
                    <a:pt x="326136" y="102616"/>
                  </a:lnTo>
                  <a:lnTo>
                    <a:pt x="274885" y="107835"/>
                  </a:lnTo>
                  <a:lnTo>
                    <a:pt x="227838" y="122702"/>
                  </a:lnTo>
                  <a:lnTo>
                    <a:pt x="186336" y="146031"/>
                  </a:lnTo>
                  <a:lnTo>
                    <a:pt x="151721" y="176634"/>
                  </a:lnTo>
                  <a:lnTo>
                    <a:pt x="125335" y="213326"/>
                  </a:lnTo>
                  <a:lnTo>
                    <a:pt x="108519" y="254919"/>
                  </a:lnTo>
                  <a:lnTo>
                    <a:pt x="102616" y="30022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096506" y="4406646"/>
              <a:ext cx="477520" cy="472440"/>
            </a:xfrm>
            <a:custGeom>
              <a:avLst/>
              <a:gdLst/>
              <a:ahLst/>
              <a:cxnLst/>
              <a:rect l="l" t="t" r="r" b="b"/>
              <a:pathLst>
                <a:path w="477520" h="472439">
                  <a:moveTo>
                    <a:pt x="238506" y="0"/>
                  </a:moveTo>
                  <a:lnTo>
                    <a:pt x="190438" y="4798"/>
                  </a:lnTo>
                  <a:lnTo>
                    <a:pt x="145668" y="18562"/>
                  </a:lnTo>
                  <a:lnTo>
                    <a:pt x="105154" y="40340"/>
                  </a:lnTo>
                  <a:lnTo>
                    <a:pt x="69856" y="69184"/>
                  </a:lnTo>
                  <a:lnTo>
                    <a:pt x="40732" y="104144"/>
                  </a:lnTo>
                  <a:lnTo>
                    <a:pt x="18742" y="144269"/>
                  </a:lnTo>
                  <a:lnTo>
                    <a:pt x="4845" y="188611"/>
                  </a:lnTo>
                  <a:lnTo>
                    <a:pt x="0" y="236219"/>
                  </a:lnTo>
                  <a:lnTo>
                    <a:pt x="4845" y="283824"/>
                  </a:lnTo>
                  <a:lnTo>
                    <a:pt x="18742" y="328164"/>
                  </a:lnTo>
                  <a:lnTo>
                    <a:pt x="40732" y="368290"/>
                  </a:lnTo>
                  <a:lnTo>
                    <a:pt x="69856" y="403250"/>
                  </a:lnTo>
                  <a:lnTo>
                    <a:pt x="105154" y="432095"/>
                  </a:lnTo>
                  <a:lnTo>
                    <a:pt x="145668" y="453875"/>
                  </a:lnTo>
                  <a:lnTo>
                    <a:pt x="190438" y="467640"/>
                  </a:lnTo>
                  <a:lnTo>
                    <a:pt x="238506" y="472439"/>
                  </a:lnTo>
                  <a:lnTo>
                    <a:pt x="286573" y="467640"/>
                  </a:lnTo>
                  <a:lnTo>
                    <a:pt x="331343" y="453875"/>
                  </a:lnTo>
                  <a:lnTo>
                    <a:pt x="371857" y="432095"/>
                  </a:lnTo>
                  <a:lnTo>
                    <a:pt x="407155" y="403250"/>
                  </a:lnTo>
                  <a:lnTo>
                    <a:pt x="436279" y="368290"/>
                  </a:lnTo>
                  <a:lnTo>
                    <a:pt x="458269" y="328164"/>
                  </a:lnTo>
                  <a:lnTo>
                    <a:pt x="472166" y="283824"/>
                  </a:lnTo>
                  <a:lnTo>
                    <a:pt x="477012" y="236219"/>
                  </a:lnTo>
                  <a:lnTo>
                    <a:pt x="472166" y="188611"/>
                  </a:lnTo>
                  <a:lnTo>
                    <a:pt x="458269" y="144269"/>
                  </a:lnTo>
                  <a:lnTo>
                    <a:pt x="436279" y="104144"/>
                  </a:lnTo>
                  <a:lnTo>
                    <a:pt x="407155" y="69184"/>
                  </a:lnTo>
                  <a:lnTo>
                    <a:pt x="371857" y="40340"/>
                  </a:lnTo>
                  <a:lnTo>
                    <a:pt x="331343" y="18562"/>
                  </a:lnTo>
                  <a:lnTo>
                    <a:pt x="286573" y="479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096506" y="4406646"/>
              <a:ext cx="477520" cy="472440"/>
            </a:xfrm>
            <a:custGeom>
              <a:avLst/>
              <a:gdLst/>
              <a:ahLst/>
              <a:cxnLst/>
              <a:rect l="l" t="t" r="r" b="b"/>
              <a:pathLst>
                <a:path w="477520" h="472439">
                  <a:moveTo>
                    <a:pt x="0" y="236219"/>
                  </a:moveTo>
                  <a:lnTo>
                    <a:pt x="4845" y="188611"/>
                  </a:lnTo>
                  <a:lnTo>
                    <a:pt x="18742" y="144269"/>
                  </a:lnTo>
                  <a:lnTo>
                    <a:pt x="40732" y="104144"/>
                  </a:lnTo>
                  <a:lnTo>
                    <a:pt x="69856" y="69184"/>
                  </a:lnTo>
                  <a:lnTo>
                    <a:pt x="105154" y="40340"/>
                  </a:lnTo>
                  <a:lnTo>
                    <a:pt x="145668" y="18562"/>
                  </a:lnTo>
                  <a:lnTo>
                    <a:pt x="190438" y="4798"/>
                  </a:lnTo>
                  <a:lnTo>
                    <a:pt x="238506" y="0"/>
                  </a:lnTo>
                  <a:lnTo>
                    <a:pt x="286573" y="4798"/>
                  </a:lnTo>
                  <a:lnTo>
                    <a:pt x="331343" y="18562"/>
                  </a:lnTo>
                  <a:lnTo>
                    <a:pt x="371857" y="40340"/>
                  </a:lnTo>
                  <a:lnTo>
                    <a:pt x="407155" y="69184"/>
                  </a:lnTo>
                  <a:lnTo>
                    <a:pt x="436279" y="104144"/>
                  </a:lnTo>
                  <a:lnTo>
                    <a:pt x="458269" y="144269"/>
                  </a:lnTo>
                  <a:lnTo>
                    <a:pt x="472166" y="188611"/>
                  </a:lnTo>
                  <a:lnTo>
                    <a:pt x="477012" y="236219"/>
                  </a:lnTo>
                  <a:lnTo>
                    <a:pt x="472166" y="283824"/>
                  </a:lnTo>
                  <a:lnTo>
                    <a:pt x="458269" y="328164"/>
                  </a:lnTo>
                  <a:lnTo>
                    <a:pt x="436279" y="368290"/>
                  </a:lnTo>
                  <a:lnTo>
                    <a:pt x="407155" y="403250"/>
                  </a:lnTo>
                  <a:lnTo>
                    <a:pt x="371857" y="432095"/>
                  </a:lnTo>
                  <a:lnTo>
                    <a:pt x="331343" y="453875"/>
                  </a:lnTo>
                  <a:lnTo>
                    <a:pt x="286573" y="467640"/>
                  </a:lnTo>
                  <a:lnTo>
                    <a:pt x="238506" y="472439"/>
                  </a:lnTo>
                  <a:lnTo>
                    <a:pt x="190438" y="467640"/>
                  </a:lnTo>
                  <a:lnTo>
                    <a:pt x="145668" y="453875"/>
                  </a:lnTo>
                  <a:lnTo>
                    <a:pt x="105154" y="432095"/>
                  </a:lnTo>
                  <a:lnTo>
                    <a:pt x="69856" y="403250"/>
                  </a:lnTo>
                  <a:lnTo>
                    <a:pt x="40732" y="368290"/>
                  </a:lnTo>
                  <a:lnTo>
                    <a:pt x="18742" y="328164"/>
                  </a:lnTo>
                  <a:lnTo>
                    <a:pt x="4845" y="283824"/>
                  </a:lnTo>
                  <a:lnTo>
                    <a:pt x="0" y="23621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053311" y="4272978"/>
            <a:ext cx="6007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𝜖,</a:t>
            </a:r>
            <a:r>
              <a:rPr dirty="0" sz="1400" spc="-8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𝑆</a:t>
            </a:r>
            <a:r>
              <a:rPr dirty="0" sz="1400" spc="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→</a:t>
            </a:r>
            <a:r>
              <a:rPr dirty="0" sz="1400" spc="8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Cambria Math"/>
                <a:cs typeface="Cambria Math"/>
              </a:rPr>
              <a:t>𝜖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184416" y="4516850"/>
            <a:ext cx="244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mbria Math"/>
                <a:cs typeface="Cambria Math"/>
              </a:rPr>
              <a:t>𝑞</a:t>
            </a:r>
            <a:r>
              <a:rPr dirty="0" baseline="-16666" sz="1500" spc="-37">
                <a:latin typeface="Cambria Math"/>
                <a:cs typeface="Cambria Math"/>
              </a:rPr>
              <a:t>3</a:t>
            </a:r>
            <a:endParaRPr baseline="-16666" sz="15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9767" y="3684328"/>
            <a:ext cx="7763509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262890" indent="-2247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dirty="0" sz="1800">
                <a:latin typeface="Calibri"/>
                <a:cs typeface="Calibri"/>
              </a:rPr>
              <a:t>Pushes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$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  <a:p>
            <a:pPr marL="262890" indent="-2247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dirty="0" sz="1800">
                <a:latin typeface="Calibri"/>
                <a:cs typeface="Calibri"/>
              </a:rPr>
              <a:t>Repeats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until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empty</a:t>
            </a:r>
            <a:endParaRPr sz="1800">
              <a:latin typeface="Calibri"/>
              <a:cs typeface="Calibri"/>
            </a:endParaRPr>
          </a:p>
          <a:p>
            <a:pPr lvl="1" marL="339090" indent="-300990">
              <a:lnSpc>
                <a:spcPct val="100000"/>
              </a:lnSpc>
              <a:buAutoNum type="alphaLcParenBoth"/>
              <a:tabLst>
                <a:tab pos="33909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stack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replace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(Σ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 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 marL="349250" indent="-311150">
              <a:lnSpc>
                <a:spcPct val="100000"/>
              </a:lnSpc>
              <a:buAutoNum type="alphaLcParenBoth" startAt="2"/>
              <a:tabLst>
                <a:tab pos="34925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terminal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next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 marL="327025" indent="-288925">
              <a:lnSpc>
                <a:spcPct val="100000"/>
              </a:lnSpc>
              <a:buAutoNum type="alphaLcParenBoth" startAt="2"/>
              <a:tabLst>
                <a:tab pos="32702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$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5167" y="1070058"/>
            <a:ext cx="208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CFG into</a:t>
            </a:r>
            <a:r>
              <a:rPr dirty="0" sz="1800" spc="-25" b="1">
                <a:latin typeface="Calibri"/>
                <a:cs typeface="Calibri"/>
              </a:rPr>
              <a:t> PDA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426" y="1909539"/>
            <a:ext cx="6023425" cy="1559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78" y="209193"/>
            <a:ext cx="3642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7278" y="744747"/>
            <a:ext cx="325501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(V,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Variables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Terminals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Σ={0,</a:t>
            </a:r>
            <a:r>
              <a:rPr dirty="0" sz="1800" spc="-25">
                <a:latin typeface="Times New Roman"/>
                <a:cs typeface="Times New Roman"/>
              </a:rPr>
              <a:t> 1}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Rules: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0TS1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1T0,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 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PDA.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23" y="3185160"/>
            <a:ext cx="5297568" cy="220370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7278" y="5524233"/>
            <a:ext cx="741489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push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(e.g,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S$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0TS1,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1T0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intermediate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7688"/>
              <a:ext cx="9144000" cy="2438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2072"/>
              <a:ext cx="9144000" cy="1859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1" y="5928359"/>
            <a:ext cx="356615" cy="4450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2251" y="389055"/>
            <a:ext cx="3642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Equivalence</a:t>
            </a:r>
            <a:r>
              <a:rPr dirty="0" sz="2400" spc="-4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PDA</a:t>
            </a:r>
            <a:r>
              <a:rPr dirty="0" sz="2400" spc="-4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4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0044"/>
                </a:solidFill>
                <a:latin typeface="Calibri"/>
                <a:cs typeface="Calibri"/>
              </a:rPr>
              <a:t>CFGs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2251" y="1020814"/>
            <a:ext cx="835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1993" y="1779677"/>
            <a:ext cx="6258625" cy="3677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6054" y="1069878"/>
            <a:ext cx="7772400" cy="4606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PDA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into</a:t>
            </a:r>
            <a:r>
              <a:rPr dirty="0" sz="1800" spc="-25" b="1">
                <a:latin typeface="Calibri"/>
                <a:cs typeface="Calibri"/>
              </a:rPr>
              <a:t> CFG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1800">
              <a:latin typeface="Calibri"/>
              <a:cs typeface="Calibri"/>
            </a:endParaRPr>
          </a:p>
          <a:p>
            <a:pPr marL="63500" marR="41084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observe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PDA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built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CFG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looks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quite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special.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a </a:t>
            </a:r>
            <a:r>
              <a:rPr dirty="0" sz="1800">
                <a:latin typeface="Arial MT"/>
                <a:cs typeface="Arial MT"/>
              </a:rPr>
              <a:t>single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accepting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empty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stack.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suggests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somehow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convert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PDA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some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simplified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PDA.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63500">
              <a:lnSpc>
                <a:spcPts val="2140"/>
              </a:lnSpc>
            </a:pP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propose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simplification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PDA</a:t>
            </a:r>
            <a:endParaRPr sz="1800">
              <a:latin typeface="Arial MT"/>
              <a:cs typeface="Arial MT"/>
            </a:endParaRPr>
          </a:p>
          <a:p>
            <a:pPr marL="405765" indent="-342265">
              <a:lnSpc>
                <a:spcPts val="2140"/>
              </a:lnSpc>
              <a:buAutoNum type="arabicPeriod"/>
              <a:tabLst>
                <a:tab pos="405765" algn="l"/>
              </a:tabLst>
            </a:pPr>
            <a:r>
              <a:rPr dirty="0" sz="1800">
                <a:latin typeface="Arial MT"/>
                <a:cs typeface="Arial MT"/>
              </a:rPr>
              <a:t>PDA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single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accepting state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𝑞</a:t>
            </a:r>
            <a:r>
              <a:rPr dirty="0" baseline="-14957" sz="1950" spc="75">
                <a:latin typeface="Cambria Math"/>
                <a:cs typeface="Cambria Math"/>
              </a:rPr>
              <a:t>𝑎𝑐𝑐𝑒𝑝𝑡</a:t>
            </a:r>
            <a:r>
              <a:rPr dirty="0" sz="1800" spc="5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Arial MT"/>
                <a:cs typeface="Arial MT"/>
              </a:rPr>
              <a:t>PDA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accepts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stack,</a:t>
            </a:r>
            <a:endParaRPr sz="1800">
              <a:latin typeface="Arial MT"/>
              <a:cs typeface="Arial MT"/>
            </a:endParaRPr>
          </a:p>
          <a:p>
            <a:pPr marL="405765" marR="68580" indent="-342900">
              <a:lnSpc>
                <a:spcPct val="100000"/>
              </a:lnSpc>
              <a:buAutoNum type="arabicPeriod"/>
              <a:tabLst>
                <a:tab pos="405765" algn="l"/>
              </a:tabLst>
            </a:pP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transition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either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pushes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symbol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stack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push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move)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or </a:t>
            </a:r>
            <a:r>
              <a:rPr dirty="0" sz="1800">
                <a:latin typeface="Arial MT"/>
                <a:cs typeface="Arial MT"/>
              </a:rPr>
              <a:t>pops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stack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pop </a:t>
            </a:r>
            <a:r>
              <a:rPr dirty="0" sz="1800">
                <a:latin typeface="Arial MT"/>
                <a:cs typeface="Arial MT"/>
              </a:rPr>
              <a:t>move),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but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both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same </a:t>
            </a:r>
            <a:r>
              <a:rPr dirty="0" sz="1800" spc="-10"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Lemma</a:t>
            </a:r>
            <a:r>
              <a:rPr dirty="0" sz="1800" spc="-1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PDA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above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simplifications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equivalent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standard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PDA</a:t>
            </a:r>
            <a:r>
              <a:rPr dirty="0" sz="1400" spc="-2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CFGs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551437" y="4820410"/>
            <a:ext cx="3950970" cy="1108075"/>
            <a:chOff x="1551437" y="4820410"/>
            <a:chExt cx="3950970" cy="1108075"/>
          </a:xfrm>
        </p:grpSpPr>
        <p:sp>
          <p:nvSpPr>
            <p:cNvPr id="4" name="object 4" descr=""/>
            <p:cNvSpPr/>
            <p:nvPr/>
          </p:nvSpPr>
          <p:spPr>
            <a:xfrm>
              <a:off x="1589532" y="5858256"/>
              <a:ext cx="3849370" cy="32384"/>
            </a:xfrm>
            <a:custGeom>
              <a:avLst/>
              <a:gdLst/>
              <a:ahLst/>
              <a:cxnLst/>
              <a:rect l="l" t="t" r="r" b="b"/>
              <a:pathLst>
                <a:path w="3849370" h="32385">
                  <a:moveTo>
                    <a:pt x="0" y="0"/>
                  </a:moveTo>
                  <a:lnTo>
                    <a:pt x="3849001" y="318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25516" y="585189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635" y="0"/>
                  </a:moveTo>
                  <a:lnTo>
                    <a:pt x="0" y="76200"/>
                  </a:lnTo>
                  <a:lnTo>
                    <a:pt x="76517" y="3873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89532" y="4883914"/>
              <a:ext cx="0" cy="991235"/>
            </a:xfrm>
            <a:custGeom>
              <a:avLst/>
              <a:gdLst/>
              <a:ahLst/>
              <a:cxnLst/>
              <a:rect l="l" t="t" r="r" b="b"/>
              <a:pathLst>
                <a:path w="0" h="991235">
                  <a:moveTo>
                    <a:pt x="0" y="99115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51437" y="48204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33354" y="1069991"/>
            <a:ext cx="7807325" cy="419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Convert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PDA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into</a:t>
            </a:r>
            <a:r>
              <a:rPr dirty="0" sz="1800" spc="-25" b="1">
                <a:latin typeface="Calibri"/>
                <a:cs typeface="Calibri"/>
              </a:rPr>
              <a:t> CFG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18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8465" algn="l"/>
              </a:tabLst>
            </a:pPr>
            <a:r>
              <a:rPr dirty="0" sz="1600">
                <a:latin typeface="Arial MT"/>
                <a:cs typeface="Arial MT"/>
              </a:rPr>
              <a:t>PDA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 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accepting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 </a:t>
            </a:r>
            <a:r>
              <a:rPr dirty="0" sz="1600" spc="45">
                <a:latin typeface="Cambria Math"/>
                <a:cs typeface="Cambria Math"/>
              </a:rPr>
              <a:t>𝑞</a:t>
            </a:r>
            <a:r>
              <a:rPr dirty="0" baseline="-14492" sz="1725" spc="67">
                <a:latin typeface="Cambria Math"/>
                <a:cs typeface="Cambria Math"/>
              </a:rPr>
              <a:t>𝑎𝑐𝑐𝑒𝑝𝑡</a:t>
            </a:r>
            <a:r>
              <a:rPr dirty="0" sz="1600" spc="45">
                <a:latin typeface="Cambria Math"/>
                <a:cs typeface="Cambria Math"/>
              </a:rPr>
              <a:t>,</a:t>
            </a:r>
            <a:endParaRPr sz="1600">
              <a:latin typeface="Cambria Math"/>
              <a:cs typeface="Cambria Math"/>
            </a:endParaRPr>
          </a:p>
          <a:p>
            <a:pPr marL="418465" indent="-34226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18465" algn="l"/>
              </a:tabLst>
            </a:pPr>
            <a:r>
              <a:rPr dirty="0" sz="1600">
                <a:latin typeface="Arial MT"/>
                <a:cs typeface="Arial MT"/>
              </a:rPr>
              <a:t>PDA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accepts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empty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stack,</a:t>
            </a:r>
            <a:endParaRPr sz="1600">
              <a:latin typeface="Arial MT"/>
              <a:cs typeface="Arial MT"/>
            </a:endParaRPr>
          </a:p>
          <a:p>
            <a:pPr marL="419100" marR="81280" indent="-342900">
              <a:lnSpc>
                <a:spcPct val="100000"/>
              </a:lnSpc>
              <a:buAutoNum type="arabicPeriod"/>
              <a:tabLst>
                <a:tab pos="419100" algn="l"/>
              </a:tabLst>
            </a:pP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transition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pushes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symbol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i="1">
                <a:latin typeface="Arial"/>
                <a:cs typeface="Arial"/>
              </a:rPr>
              <a:t>push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move)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pops</a:t>
            </a:r>
            <a:r>
              <a:rPr dirty="0" sz="1600" spc="-25">
                <a:latin typeface="Arial MT"/>
                <a:cs typeface="Arial MT"/>
              </a:rPr>
              <a:t> one </a:t>
            </a:r>
            <a:r>
              <a:rPr dirty="0" sz="1600">
                <a:latin typeface="Arial MT"/>
                <a:cs typeface="Arial MT"/>
              </a:rPr>
              <a:t>off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 </a:t>
            </a:r>
            <a:r>
              <a:rPr dirty="0" sz="1600" i="1">
                <a:latin typeface="Arial"/>
                <a:cs typeface="Arial"/>
              </a:rPr>
              <a:t>pop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move),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Consequence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simplifications:</a:t>
            </a:r>
            <a:endParaRPr sz="1600">
              <a:latin typeface="Arial MT"/>
              <a:cs typeface="Arial MT"/>
            </a:endParaRPr>
          </a:p>
          <a:p>
            <a:pPr marL="76200">
              <a:lnSpc>
                <a:spcPts val="191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computation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history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PDA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shrink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 marL="76200">
              <a:lnSpc>
                <a:spcPts val="1910"/>
              </a:lnSpc>
            </a:pP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construct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CFG with variables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Cambria Math"/>
                <a:cs typeface="Cambria Math"/>
              </a:rPr>
              <a:t>𝐴</a:t>
            </a:r>
            <a:r>
              <a:rPr dirty="0" baseline="-14492" sz="1725">
                <a:latin typeface="Cambria Math"/>
                <a:cs typeface="Cambria Math"/>
              </a:rPr>
              <a:t>𝑝𝑞</a:t>
            </a:r>
            <a:r>
              <a:rPr dirty="0" baseline="-14492" sz="1725" spc="292">
                <a:latin typeface="Cambria Math"/>
                <a:cs typeface="Cambria Math"/>
              </a:rPr>
              <a:t> </a:t>
            </a:r>
            <a:r>
              <a:rPr dirty="0" sz="1600">
                <a:latin typeface="Arial MT"/>
                <a:cs typeface="Arial MT"/>
              </a:rPr>
              <a:t>generating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strings that </a:t>
            </a:r>
            <a:r>
              <a:rPr dirty="0" sz="1600" spc="-20">
                <a:latin typeface="Arial MT"/>
                <a:cs typeface="Arial MT"/>
              </a:rPr>
              <a:t>take</a:t>
            </a:r>
            <a:endParaRPr sz="1600">
              <a:latin typeface="Arial MT"/>
              <a:cs typeface="Arial MT"/>
            </a:endParaRPr>
          </a:p>
          <a:p>
            <a:pPr marL="76200" marR="259079" indent="-635">
              <a:lnSpc>
                <a:spcPct val="100000"/>
              </a:lnSpc>
              <a:spcBef>
                <a:spcPts val="165"/>
              </a:spcBef>
            </a:pPr>
            <a:r>
              <a:rPr dirty="0" sz="1600">
                <a:latin typeface="Arial MT"/>
                <a:cs typeface="Arial MT"/>
              </a:rPr>
              <a:t>PDA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Cambria Math"/>
                <a:cs typeface="Cambria Math"/>
              </a:rPr>
              <a:t>𝑝</a:t>
            </a:r>
            <a:r>
              <a:rPr dirty="0" sz="1600" spc="90">
                <a:latin typeface="Cambria Math"/>
                <a:cs typeface="Cambria Math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empty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Cambria Math"/>
                <a:cs typeface="Cambria Math"/>
              </a:rPr>
              <a:t>𝑞</a:t>
            </a:r>
            <a:r>
              <a:rPr dirty="0" sz="1600" spc="130">
                <a:latin typeface="Cambria Math"/>
                <a:cs typeface="Cambria Math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empty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Cambria Math"/>
                <a:cs typeface="Cambria Math"/>
              </a:rPr>
              <a:t>𝑝</a:t>
            </a:r>
            <a:r>
              <a:rPr dirty="0" sz="1600" spc="100">
                <a:latin typeface="Cambria Math"/>
                <a:cs typeface="Cambria Math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Cambria Math"/>
                <a:cs typeface="Cambria Math"/>
              </a:rPr>
              <a:t>𝑞</a:t>
            </a:r>
            <a:r>
              <a:rPr dirty="0" sz="1600" spc="120">
                <a:latin typeface="Cambria Math"/>
                <a:cs typeface="Cambria Math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touching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stack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below).</a:t>
            </a:r>
            <a:endParaRPr sz="16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Intuitively,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condition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CFG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modeling.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600">
              <a:latin typeface="Arial MT"/>
              <a:cs typeface="Arial MT"/>
            </a:endParaRPr>
          </a:p>
          <a:p>
            <a:pPr marL="274955" marR="7106920">
              <a:lnSpc>
                <a:spcPct val="100000"/>
              </a:lnSpc>
            </a:pPr>
            <a:r>
              <a:rPr dirty="0" sz="1200" spc="-20">
                <a:latin typeface="Arial MT"/>
                <a:cs typeface="Arial MT"/>
              </a:rPr>
              <a:t>Stack </a:t>
            </a:r>
            <a:r>
              <a:rPr dirty="0" sz="1200" spc="-10">
                <a:latin typeface="Arial MT"/>
                <a:cs typeface="Arial MT"/>
              </a:rPr>
              <a:t>height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20541" y="5987553"/>
            <a:ext cx="780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string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2660" y="5918973"/>
            <a:ext cx="220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mbria Math"/>
                <a:cs typeface="Cambria Math"/>
              </a:rPr>
              <a:t>𝑞</a:t>
            </a:r>
            <a:r>
              <a:rPr dirty="0" baseline="-16339" sz="1275" spc="-37">
                <a:latin typeface="Cambria Math"/>
                <a:cs typeface="Cambria Math"/>
              </a:rPr>
              <a:t>0</a:t>
            </a:r>
            <a:endParaRPr baseline="-16339" sz="1275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12608" y="5936794"/>
            <a:ext cx="589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904" sz="2100" spc="-15">
                <a:latin typeface="Cambria Math"/>
                <a:cs typeface="Cambria Math"/>
              </a:rPr>
              <a:t>𝑞</a:t>
            </a:r>
            <a:r>
              <a:rPr dirty="0" sz="1000" spc="-10">
                <a:latin typeface="Cambria Math"/>
                <a:cs typeface="Cambria Math"/>
              </a:rPr>
              <a:t>𝑎𝑐𝑐𝑒𝑝𝑡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821179" y="4754265"/>
            <a:ext cx="3423285" cy="1125855"/>
          </a:xfrm>
          <a:custGeom>
            <a:avLst/>
            <a:gdLst/>
            <a:ahLst/>
            <a:cxnLst/>
            <a:rect l="l" t="t" r="r" b="b"/>
            <a:pathLst>
              <a:path w="3423285" h="1125854">
                <a:moveTo>
                  <a:pt x="0" y="1101039"/>
                </a:moveTo>
                <a:lnTo>
                  <a:pt x="11060" y="1047057"/>
                </a:lnTo>
                <a:lnTo>
                  <a:pt x="22193" y="993324"/>
                </a:lnTo>
                <a:lnTo>
                  <a:pt x="33470" y="940088"/>
                </a:lnTo>
                <a:lnTo>
                  <a:pt x="44961" y="887597"/>
                </a:lnTo>
                <a:lnTo>
                  <a:pt x="56740" y="836102"/>
                </a:lnTo>
                <a:lnTo>
                  <a:pt x="68878" y="785850"/>
                </a:lnTo>
                <a:lnTo>
                  <a:pt x="81447" y="737090"/>
                </a:lnTo>
                <a:lnTo>
                  <a:pt x="94518" y="690071"/>
                </a:lnTo>
                <a:lnTo>
                  <a:pt x="108164" y="645042"/>
                </a:lnTo>
                <a:lnTo>
                  <a:pt x="122455" y="602252"/>
                </a:lnTo>
                <a:lnTo>
                  <a:pt x="137465" y="561949"/>
                </a:lnTo>
                <a:lnTo>
                  <a:pt x="153265" y="524382"/>
                </a:lnTo>
                <a:lnTo>
                  <a:pt x="169926" y="489800"/>
                </a:lnTo>
                <a:lnTo>
                  <a:pt x="199063" y="438790"/>
                </a:lnTo>
                <a:lnTo>
                  <a:pt x="230555" y="393156"/>
                </a:lnTo>
                <a:lnTo>
                  <a:pt x="263975" y="353087"/>
                </a:lnTo>
                <a:lnTo>
                  <a:pt x="298896" y="318774"/>
                </a:lnTo>
                <a:lnTo>
                  <a:pt x="334891" y="290407"/>
                </a:lnTo>
                <a:lnTo>
                  <a:pt x="371535" y="268174"/>
                </a:lnTo>
                <a:lnTo>
                  <a:pt x="408399" y="252267"/>
                </a:lnTo>
                <a:lnTo>
                  <a:pt x="488420" y="242674"/>
                </a:lnTo>
                <a:lnTo>
                  <a:pt x="534331" y="254158"/>
                </a:lnTo>
                <a:lnTo>
                  <a:pt x="581373" y="274635"/>
                </a:lnTo>
                <a:lnTo>
                  <a:pt x="628132" y="301415"/>
                </a:lnTo>
                <a:lnTo>
                  <a:pt x="673192" y="331806"/>
                </a:lnTo>
                <a:lnTo>
                  <a:pt x="715137" y="363117"/>
                </a:lnTo>
                <a:lnTo>
                  <a:pt x="752551" y="392658"/>
                </a:lnTo>
                <a:lnTo>
                  <a:pt x="788498" y="430070"/>
                </a:lnTo>
                <a:lnTo>
                  <a:pt x="817590" y="474511"/>
                </a:lnTo>
                <a:lnTo>
                  <a:pt x="843084" y="521428"/>
                </a:lnTo>
                <a:lnTo>
                  <a:pt x="868241" y="566265"/>
                </a:lnTo>
                <a:lnTo>
                  <a:pt x="896320" y="604468"/>
                </a:lnTo>
                <a:lnTo>
                  <a:pt x="930579" y="631482"/>
                </a:lnTo>
                <a:lnTo>
                  <a:pt x="970945" y="649987"/>
                </a:lnTo>
                <a:lnTo>
                  <a:pt x="1014793" y="664163"/>
                </a:lnTo>
                <a:lnTo>
                  <a:pt x="1061564" y="671706"/>
                </a:lnTo>
                <a:lnTo>
                  <a:pt x="1110694" y="670310"/>
                </a:lnTo>
                <a:lnTo>
                  <a:pt x="1161623" y="657670"/>
                </a:lnTo>
                <a:lnTo>
                  <a:pt x="1213789" y="631482"/>
                </a:lnTo>
                <a:lnTo>
                  <a:pt x="1267150" y="576620"/>
                </a:lnTo>
                <a:lnTo>
                  <a:pt x="1294430" y="536831"/>
                </a:lnTo>
                <a:lnTo>
                  <a:pt x="1322139" y="491905"/>
                </a:lnTo>
                <a:lnTo>
                  <a:pt x="1350296" y="444167"/>
                </a:lnTo>
                <a:lnTo>
                  <a:pt x="1378924" y="395944"/>
                </a:lnTo>
                <a:lnTo>
                  <a:pt x="1408044" y="349562"/>
                </a:lnTo>
                <a:lnTo>
                  <a:pt x="1437676" y="307347"/>
                </a:lnTo>
                <a:lnTo>
                  <a:pt x="1467842" y="271626"/>
                </a:lnTo>
                <a:lnTo>
                  <a:pt x="1498564" y="244724"/>
                </a:lnTo>
                <a:lnTo>
                  <a:pt x="1561757" y="226682"/>
                </a:lnTo>
                <a:lnTo>
                  <a:pt x="1590030" y="236608"/>
                </a:lnTo>
                <a:lnTo>
                  <a:pt x="1649966" y="284890"/>
                </a:lnTo>
                <a:lnTo>
                  <a:pt x="1681185" y="320423"/>
                </a:lnTo>
                <a:lnTo>
                  <a:pt x="1712945" y="361667"/>
                </a:lnTo>
                <a:lnTo>
                  <a:pt x="1745023" y="407212"/>
                </a:lnTo>
                <a:lnTo>
                  <a:pt x="1777199" y="455645"/>
                </a:lnTo>
                <a:lnTo>
                  <a:pt x="1809252" y="505555"/>
                </a:lnTo>
                <a:lnTo>
                  <a:pt x="1840959" y="555530"/>
                </a:lnTo>
                <a:lnTo>
                  <a:pt x="1872101" y="604159"/>
                </a:lnTo>
                <a:lnTo>
                  <a:pt x="1902455" y="650028"/>
                </a:lnTo>
                <a:lnTo>
                  <a:pt x="1931801" y="691728"/>
                </a:lnTo>
                <a:lnTo>
                  <a:pt x="1959918" y="727846"/>
                </a:lnTo>
                <a:lnTo>
                  <a:pt x="1986584" y="756970"/>
                </a:lnTo>
                <a:lnTo>
                  <a:pt x="2017556" y="790326"/>
                </a:lnTo>
                <a:lnTo>
                  <a:pt x="2045205" y="825239"/>
                </a:lnTo>
                <a:lnTo>
                  <a:pt x="2070389" y="860021"/>
                </a:lnTo>
                <a:lnTo>
                  <a:pt x="2093965" y="892984"/>
                </a:lnTo>
                <a:lnTo>
                  <a:pt x="2116790" y="922441"/>
                </a:lnTo>
                <a:lnTo>
                  <a:pt x="2139722" y="946704"/>
                </a:lnTo>
                <a:lnTo>
                  <a:pt x="2163618" y="964084"/>
                </a:lnTo>
                <a:lnTo>
                  <a:pt x="2189335" y="972894"/>
                </a:lnTo>
                <a:lnTo>
                  <a:pt x="2217731" y="971446"/>
                </a:lnTo>
                <a:lnTo>
                  <a:pt x="2285987" y="931024"/>
                </a:lnTo>
                <a:lnTo>
                  <a:pt x="2321616" y="887902"/>
                </a:lnTo>
                <a:lnTo>
                  <a:pt x="2359980" y="822330"/>
                </a:lnTo>
                <a:lnTo>
                  <a:pt x="2380077" y="782643"/>
                </a:lnTo>
                <a:lnTo>
                  <a:pt x="2400728" y="739165"/>
                </a:lnTo>
                <a:lnTo>
                  <a:pt x="2421888" y="692503"/>
                </a:lnTo>
                <a:lnTo>
                  <a:pt x="2443514" y="643263"/>
                </a:lnTo>
                <a:lnTo>
                  <a:pt x="2465563" y="592052"/>
                </a:lnTo>
                <a:lnTo>
                  <a:pt x="2487990" y="539478"/>
                </a:lnTo>
                <a:lnTo>
                  <a:pt x="2510753" y="486148"/>
                </a:lnTo>
                <a:lnTo>
                  <a:pt x="2533807" y="432668"/>
                </a:lnTo>
                <a:lnTo>
                  <a:pt x="2557110" y="379645"/>
                </a:lnTo>
                <a:lnTo>
                  <a:pt x="2580618" y="327687"/>
                </a:lnTo>
                <a:lnTo>
                  <a:pt x="2604287" y="277401"/>
                </a:lnTo>
                <a:lnTo>
                  <a:pt x="2628073" y="229392"/>
                </a:lnTo>
                <a:lnTo>
                  <a:pt x="2651935" y="184270"/>
                </a:lnTo>
                <a:lnTo>
                  <a:pt x="2675827" y="142639"/>
                </a:lnTo>
                <a:lnTo>
                  <a:pt x="2699706" y="105108"/>
                </a:lnTo>
                <a:lnTo>
                  <a:pt x="2723529" y="72284"/>
                </a:lnTo>
                <a:lnTo>
                  <a:pt x="2770832" y="23181"/>
                </a:lnTo>
                <a:lnTo>
                  <a:pt x="2817389" y="188"/>
                </a:lnTo>
                <a:lnTo>
                  <a:pt x="2840278" y="0"/>
                </a:lnTo>
                <a:lnTo>
                  <a:pt x="2861803" y="7155"/>
                </a:lnTo>
                <a:lnTo>
                  <a:pt x="2907367" y="41323"/>
                </a:lnTo>
                <a:lnTo>
                  <a:pt x="2955587" y="98664"/>
                </a:lnTo>
                <a:lnTo>
                  <a:pt x="2980433" y="134786"/>
                </a:lnTo>
                <a:lnTo>
                  <a:pt x="3005631" y="175215"/>
                </a:lnTo>
                <a:lnTo>
                  <a:pt x="3031076" y="219456"/>
                </a:lnTo>
                <a:lnTo>
                  <a:pt x="3056664" y="267013"/>
                </a:lnTo>
                <a:lnTo>
                  <a:pt x="3082291" y="317390"/>
                </a:lnTo>
                <a:lnTo>
                  <a:pt x="3107852" y="370093"/>
                </a:lnTo>
                <a:lnTo>
                  <a:pt x="3133244" y="424626"/>
                </a:lnTo>
                <a:lnTo>
                  <a:pt x="3158362" y="480493"/>
                </a:lnTo>
                <a:lnTo>
                  <a:pt x="3183103" y="537200"/>
                </a:lnTo>
                <a:lnTo>
                  <a:pt x="3207361" y="594250"/>
                </a:lnTo>
                <a:lnTo>
                  <a:pt x="3231032" y="651148"/>
                </a:lnTo>
                <a:lnTo>
                  <a:pt x="3254013" y="707399"/>
                </a:lnTo>
                <a:lnTo>
                  <a:pt x="3276199" y="762507"/>
                </a:lnTo>
                <a:lnTo>
                  <a:pt x="3297485" y="815978"/>
                </a:lnTo>
                <a:lnTo>
                  <a:pt x="3317769" y="867315"/>
                </a:lnTo>
                <a:lnTo>
                  <a:pt x="3336945" y="916023"/>
                </a:lnTo>
                <a:lnTo>
                  <a:pt x="3354909" y="961607"/>
                </a:lnTo>
                <a:lnTo>
                  <a:pt x="3371557" y="1003571"/>
                </a:lnTo>
                <a:lnTo>
                  <a:pt x="3386784" y="1041420"/>
                </a:lnTo>
                <a:lnTo>
                  <a:pt x="3400487" y="1074658"/>
                </a:lnTo>
                <a:lnTo>
                  <a:pt x="3412562" y="1102790"/>
                </a:lnTo>
                <a:lnTo>
                  <a:pt x="3422904" y="112532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Ennis</dc:creator>
  <dcterms:created xsi:type="dcterms:W3CDTF">2024-11-18T17:22:20Z</dcterms:created>
  <dcterms:modified xsi:type="dcterms:W3CDTF">2024-11-18T17:22:20Z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0x01010073FB57F3AAA84846BE9C3AB9F82076C2</vt:lpwstr>
  </property>
  <property fmtid="{D5CDD505-2E9C-101B-9397-08002B2CF9AE}" pid="3" name="Created">
    <vt:filetime>2023-11-13T00:00:00Z</vt:filetime>
  </property>
  <property fmtid="{D5CDD505-2E9C-101B-9397-08002B2CF9AE}" pid="4" name="Creator">
    <vt:lpwstr>Acrobat PDFMaker 23 for PowerPoint</vt:lpwstr>
  </property>
  <property fmtid="{D5CDD505-2E9C-101B-9397-08002B2CF9AE}" pid="5" name="LastSaved">
    <vt:filetime>2024-11-18T00:00:00Z</vt:filetime>
  </property>
  <property fmtid="{D5CDD505-2E9C-101B-9397-08002B2CF9AE}" pid="6" name="Producer">
    <vt:lpwstr>Adobe PDF Library 23.6.136</vt:lpwstr>
  </property>
</Properties>
</file>