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51216" y="1226852"/>
            <a:ext cx="6441567" cy="1242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7027" y="3656171"/>
            <a:ext cx="5929945" cy="1049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000044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643116"/>
            <a:ext cx="9144000" cy="2743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6670548"/>
            <a:ext cx="9144000" cy="18745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6705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D6D6D6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0768" y="5929884"/>
            <a:ext cx="356616" cy="4434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643116"/>
            <a:ext cx="9144000" cy="27431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6670548"/>
            <a:ext cx="9144000" cy="187451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67054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D7D7D7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30768" y="5929884"/>
            <a:ext cx="356615" cy="4434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57982" y="2847492"/>
            <a:ext cx="3828034" cy="941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7466" y="2345272"/>
            <a:ext cx="7846695" cy="331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14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jpg"/><Relationship Id="rId3" Type="http://schemas.openxmlformats.org/officeDocument/2006/relationships/image" Target="../media/image22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jp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3.jp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45730" y="5588442"/>
            <a:ext cx="297180" cy="295910"/>
          </a:xfrm>
          <a:custGeom>
            <a:avLst/>
            <a:gdLst/>
            <a:ahLst/>
            <a:cxnLst/>
            <a:rect l="l" t="t" r="r" b="b"/>
            <a:pathLst>
              <a:path w="297179" h="295910">
                <a:moveTo>
                  <a:pt x="247726" y="49529"/>
                </a:moveTo>
                <a:lnTo>
                  <a:pt x="95850" y="49529"/>
                </a:lnTo>
                <a:lnTo>
                  <a:pt x="95850" y="46989"/>
                </a:lnTo>
                <a:lnTo>
                  <a:pt x="102600" y="45719"/>
                </a:lnTo>
                <a:lnTo>
                  <a:pt x="113400" y="45719"/>
                </a:lnTo>
                <a:lnTo>
                  <a:pt x="114750" y="44449"/>
                </a:lnTo>
                <a:lnTo>
                  <a:pt x="133650" y="40639"/>
                </a:lnTo>
                <a:lnTo>
                  <a:pt x="130950" y="35559"/>
                </a:lnTo>
                <a:lnTo>
                  <a:pt x="128250" y="33019"/>
                </a:lnTo>
                <a:lnTo>
                  <a:pt x="125550" y="31749"/>
                </a:lnTo>
                <a:lnTo>
                  <a:pt x="124200" y="26669"/>
                </a:lnTo>
                <a:lnTo>
                  <a:pt x="124200" y="24129"/>
                </a:lnTo>
                <a:lnTo>
                  <a:pt x="120150" y="21589"/>
                </a:lnTo>
                <a:lnTo>
                  <a:pt x="121922" y="7619"/>
                </a:lnTo>
                <a:lnTo>
                  <a:pt x="126225" y="1269"/>
                </a:lnTo>
                <a:lnTo>
                  <a:pt x="134578" y="0"/>
                </a:lnTo>
                <a:lnTo>
                  <a:pt x="148500" y="0"/>
                </a:lnTo>
                <a:lnTo>
                  <a:pt x="148500" y="2539"/>
                </a:lnTo>
                <a:lnTo>
                  <a:pt x="151200" y="2539"/>
                </a:lnTo>
                <a:lnTo>
                  <a:pt x="152550" y="3809"/>
                </a:lnTo>
                <a:lnTo>
                  <a:pt x="154828" y="8889"/>
                </a:lnTo>
                <a:lnTo>
                  <a:pt x="156600" y="15239"/>
                </a:lnTo>
                <a:lnTo>
                  <a:pt x="156347" y="22859"/>
                </a:lnTo>
                <a:lnTo>
                  <a:pt x="152550" y="27939"/>
                </a:lnTo>
                <a:lnTo>
                  <a:pt x="151200" y="30479"/>
                </a:lnTo>
                <a:lnTo>
                  <a:pt x="151200" y="33019"/>
                </a:lnTo>
                <a:lnTo>
                  <a:pt x="149850" y="35559"/>
                </a:lnTo>
                <a:lnTo>
                  <a:pt x="261226" y="35559"/>
                </a:lnTo>
                <a:lnTo>
                  <a:pt x="260551" y="38099"/>
                </a:lnTo>
                <a:lnTo>
                  <a:pt x="260551" y="41909"/>
                </a:lnTo>
                <a:lnTo>
                  <a:pt x="249751" y="41909"/>
                </a:lnTo>
                <a:lnTo>
                  <a:pt x="247726" y="49529"/>
                </a:lnTo>
                <a:close/>
              </a:path>
              <a:path w="297179" h="295910">
                <a:moveTo>
                  <a:pt x="261226" y="35559"/>
                </a:moveTo>
                <a:lnTo>
                  <a:pt x="149850" y="35559"/>
                </a:lnTo>
                <a:lnTo>
                  <a:pt x="156938" y="33019"/>
                </a:lnTo>
                <a:lnTo>
                  <a:pt x="171113" y="30479"/>
                </a:lnTo>
                <a:lnTo>
                  <a:pt x="178200" y="27939"/>
                </a:lnTo>
                <a:lnTo>
                  <a:pt x="179550" y="22859"/>
                </a:lnTo>
                <a:lnTo>
                  <a:pt x="186300" y="22859"/>
                </a:lnTo>
                <a:lnTo>
                  <a:pt x="190350" y="21589"/>
                </a:lnTo>
                <a:lnTo>
                  <a:pt x="190350" y="20319"/>
                </a:lnTo>
                <a:lnTo>
                  <a:pt x="191700" y="20319"/>
                </a:lnTo>
                <a:lnTo>
                  <a:pt x="194400" y="19049"/>
                </a:lnTo>
                <a:lnTo>
                  <a:pt x="195750" y="19049"/>
                </a:lnTo>
                <a:lnTo>
                  <a:pt x="199885" y="15239"/>
                </a:lnTo>
                <a:lnTo>
                  <a:pt x="208575" y="13969"/>
                </a:lnTo>
                <a:lnTo>
                  <a:pt x="229501" y="11429"/>
                </a:lnTo>
                <a:lnTo>
                  <a:pt x="240301" y="11429"/>
                </a:lnTo>
                <a:lnTo>
                  <a:pt x="243718" y="15239"/>
                </a:lnTo>
                <a:lnTo>
                  <a:pt x="247388" y="15239"/>
                </a:lnTo>
                <a:lnTo>
                  <a:pt x="250552" y="17779"/>
                </a:lnTo>
                <a:lnTo>
                  <a:pt x="252451" y="24129"/>
                </a:lnTo>
                <a:lnTo>
                  <a:pt x="255151" y="25399"/>
                </a:lnTo>
                <a:lnTo>
                  <a:pt x="256501" y="27939"/>
                </a:lnTo>
                <a:lnTo>
                  <a:pt x="257851" y="29209"/>
                </a:lnTo>
                <a:lnTo>
                  <a:pt x="259201" y="29209"/>
                </a:lnTo>
                <a:lnTo>
                  <a:pt x="261901" y="33019"/>
                </a:lnTo>
                <a:lnTo>
                  <a:pt x="261226" y="35559"/>
                </a:lnTo>
                <a:close/>
              </a:path>
              <a:path w="297179" h="295910">
                <a:moveTo>
                  <a:pt x="260551" y="43179"/>
                </a:moveTo>
                <a:lnTo>
                  <a:pt x="252451" y="41909"/>
                </a:lnTo>
                <a:lnTo>
                  <a:pt x="260551" y="41909"/>
                </a:lnTo>
                <a:lnTo>
                  <a:pt x="260551" y="43179"/>
                </a:lnTo>
                <a:close/>
              </a:path>
              <a:path w="297179" h="295910">
                <a:moveTo>
                  <a:pt x="242663" y="54609"/>
                </a:moveTo>
                <a:lnTo>
                  <a:pt x="58050" y="54609"/>
                </a:lnTo>
                <a:lnTo>
                  <a:pt x="72225" y="53339"/>
                </a:lnTo>
                <a:lnTo>
                  <a:pt x="86400" y="50799"/>
                </a:lnTo>
                <a:lnTo>
                  <a:pt x="89100" y="48259"/>
                </a:lnTo>
                <a:lnTo>
                  <a:pt x="91800" y="49529"/>
                </a:lnTo>
                <a:lnTo>
                  <a:pt x="247726" y="49529"/>
                </a:lnTo>
                <a:lnTo>
                  <a:pt x="242663" y="54609"/>
                </a:lnTo>
                <a:close/>
              </a:path>
              <a:path w="297179" h="295910">
                <a:moveTo>
                  <a:pt x="68639" y="91439"/>
                </a:moveTo>
                <a:lnTo>
                  <a:pt x="37800" y="91439"/>
                </a:lnTo>
                <a:lnTo>
                  <a:pt x="33750" y="90169"/>
                </a:lnTo>
                <a:lnTo>
                  <a:pt x="28350" y="88899"/>
                </a:lnTo>
                <a:lnTo>
                  <a:pt x="28350" y="85089"/>
                </a:lnTo>
                <a:lnTo>
                  <a:pt x="25650" y="85089"/>
                </a:lnTo>
                <a:lnTo>
                  <a:pt x="22675" y="76199"/>
                </a:lnTo>
                <a:lnTo>
                  <a:pt x="23118" y="68579"/>
                </a:lnTo>
                <a:lnTo>
                  <a:pt x="25839" y="60959"/>
                </a:lnTo>
                <a:lnTo>
                  <a:pt x="29700" y="53339"/>
                </a:lnTo>
                <a:lnTo>
                  <a:pt x="43875" y="54609"/>
                </a:lnTo>
                <a:lnTo>
                  <a:pt x="242663" y="54609"/>
                </a:lnTo>
                <a:lnTo>
                  <a:pt x="236082" y="55879"/>
                </a:lnTo>
                <a:lnTo>
                  <a:pt x="229501" y="58419"/>
                </a:lnTo>
                <a:lnTo>
                  <a:pt x="226801" y="58419"/>
                </a:lnTo>
                <a:lnTo>
                  <a:pt x="225451" y="59689"/>
                </a:lnTo>
                <a:lnTo>
                  <a:pt x="211318" y="59689"/>
                </a:lnTo>
                <a:lnTo>
                  <a:pt x="196763" y="60959"/>
                </a:lnTo>
                <a:lnTo>
                  <a:pt x="182714" y="63499"/>
                </a:lnTo>
                <a:lnTo>
                  <a:pt x="171450" y="68579"/>
                </a:lnTo>
                <a:lnTo>
                  <a:pt x="152635" y="73659"/>
                </a:lnTo>
                <a:lnTo>
                  <a:pt x="97200" y="85089"/>
                </a:lnTo>
                <a:lnTo>
                  <a:pt x="97200" y="86359"/>
                </a:lnTo>
                <a:lnTo>
                  <a:pt x="94500" y="87629"/>
                </a:lnTo>
                <a:lnTo>
                  <a:pt x="91800" y="87629"/>
                </a:lnTo>
                <a:lnTo>
                  <a:pt x="87750" y="88899"/>
                </a:lnTo>
                <a:lnTo>
                  <a:pt x="78300" y="88899"/>
                </a:lnTo>
                <a:lnTo>
                  <a:pt x="78300" y="90169"/>
                </a:lnTo>
                <a:lnTo>
                  <a:pt x="68639" y="91439"/>
                </a:lnTo>
                <a:close/>
              </a:path>
              <a:path w="297179" h="295910">
                <a:moveTo>
                  <a:pt x="249434" y="129539"/>
                </a:moveTo>
                <a:lnTo>
                  <a:pt x="234901" y="129539"/>
                </a:lnTo>
                <a:lnTo>
                  <a:pt x="230851" y="128269"/>
                </a:lnTo>
                <a:lnTo>
                  <a:pt x="228151" y="128269"/>
                </a:lnTo>
                <a:lnTo>
                  <a:pt x="190350" y="113029"/>
                </a:lnTo>
                <a:lnTo>
                  <a:pt x="186300" y="109219"/>
                </a:lnTo>
                <a:lnTo>
                  <a:pt x="186300" y="106679"/>
                </a:lnTo>
                <a:lnTo>
                  <a:pt x="182250" y="105409"/>
                </a:lnTo>
                <a:lnTo>
                  <a:pt x="182250" y="99059"/>
                </a:lnTo>
                <a:lnTo>
                  <a:pt x="180900" y="99059"/>
                </a:lnTo>
                <a:lnTo>
                  <a:pt x="187650" y="96519"/>
                </a:lnTo>
                <a:lnTo>
                  <a:pt x="192839" y="91439"/>
                </a:lnTo>
                <a:lnTo>
                  <a:pt x="202838" y="87629"/>
                </a:lnTo>
                <a:lnTo>
                  <a:pt x="228151" y="85089"/>
                </a:lnTo>
                <a:lnTo>
                  <a:pt x="249751" y="85089"/>
                </a:lnTo>
                <a:lnTo>
                  <a:pt x="251101" y="86359"/>
                </a:lnTo>
                <a:lnTo>
                  <a:pt x="257851" y="87629"/>
                </a:lnTo>
                <a:lnTo>
                  <a:pt x="257851" y="88899"/>
                </a:lnTo>
                <a:lnTo>
                  <a:pt x="260551" y="90169"/>
                </a:lnTo>
                <a:lnTo>
                  <a:pt x="265951" y="90169"/>
                </a:lnTo>
                <a:lnTo>
                  <a:pt x="267301" y="93979"/>
                </a:lnTo>
                <a:lnTo>
                  <a:pt x="267301" y="97789"/>
                </a:lnTo>
                <a:lnTo>
                  <a:pt x="274051" y="99059"/>
                </a:lnTo>
                <a:lnTo>
                  <a:pt x="274051" y="113029"/>
                </a:lnTo>
                <a:lnTo>
                  <a:pt x="271351" y="115569"/>
                </a:lnTo>
                <a:lnTo>
                  <a:pt x="268651" y="115569"/>
                </a:lnTo>
                <a:lnTo>
                  <a:pt x="265951" y="116839"/>
                </a:lnTo>
                <a:lnTo>
                  <a:pt x="259264" y="124459"/>
                </a:lnTo>
                <a:lnTo>
                  <a:pt x="254982" y="128269"/>
                </a:lnTo>
                <a:lnTo>
                  <a:pt x="249434" y="129539"/>
                </a:lnTo>
                <a:close/>
              </a:path>
              <a:path w="297179" h="295910">
                <a:moveTo>
                  <a:pt x="87750" y="90169"/>
                </a:moveTo>
                <a:lnTo>
                  <a:pt x="79650" y="88899"/>
                </a:lnTo>
                <a:lnTo>
                  <a:pt x="87750" y="88899"/>
                </a:lnTo>
                <a:lnTo>
                  <a:pt x="87750" y="90169"/>
                </a:lnTo>
                <a:close/>
              </a:path>
              <a:path w="297179" h="295910">
                <a:moveTo>
                  <a:pt x="21600" y="181609"/>
                </a:moveTo>
                <a:lnTo>
                  <a:pt x="14850" y="179069"/>
                </a:lnTo>
                <a:lnTo>
                  <a:pt x="17550" y="177799"/>
                </a:lnTo>
                <a:lnTo>
                  <a:pt x="10800" y="177799"/>
                </a:lnTo>
                <a:lnTo>
                  <a:pt x="8100" y="172719"/>
                </a:lnTo>
                <a:lnTo>
                  <a:pt x="12150" y="161289"/>
                </a:lnTo>
                <a:lnTo>
                  <a:pt x="13500" y="161289"/>
                </a:lnTo>
                <a:lnTo>
                  <a:pt x="17550" y="152399"/>
                </a:lnTo>
                <a:lnTo>
                  <a:pt x="20250" y="151129"/>
                </a:lnTo>
                <a:lnTo>
                  <a:pt x="24300" y="142239"/>
                </a:lnTo>
                <a:lnTo>
                  <a:pt x="29700" y="142239"/>
                </a:lnTo>
                <a:lnTo>
                  <a:pt x="35100" y="139699"/>
                </a:lnTo>
                <a:lnTo>
                  <a:pt x="40500" y="139699"/>
                </a:lnTo>
                <a:lnTo>
                  <a:pt x="40500" y="137159"/>
                </a:lnTo>
                <a:lnTo>
                  <a:pt x="45836" y="133349"/>
                </a:lnTo>
                <a:lnTo>
                  <a:pt x="53831" y="126999"/>
                </a:lnTo>
                <a:lnTo>
                  <a:pt x="61572" y="121919"/>
                </a:lnTo>
                <a:lnTo>
                  <a:pt x="66150" y="119379"/>
                </a:lnTo>
                <a:lnTo>
                  <a:pt x="67500" y="113029"/>
                </a:lnTo>
                <a:lnTo>
                  <a:pt x="70200" y="107949"/>
                </a:lnTo>
                <a:lnTo>
                  <a:pt x="70200" y="102869"/>
                </a:lnTo>
                <a:lnTo>
                  <a:pt x="76950" y="99059"/>
                </a:lnTo>
                <a:lnTo>
                  <a:pt x="79650" y="95249"/>
                </a:lnTo>
                <a:lnTo>
                  <a:pt x="87750" y="93979"/>
                </a:lnTo>
                <a:lnTo>
                  <a:pt x="87750" y="95249"/>
                </a:lnTo>
                <a:lnTo>
                  <a:pt x="94500" y="95249"/>
                </a:lnTo>
                <a:lnTo>
                  <a:pt x="97200" y="96519"/>
                </a:lnTo>
                <a:lnTo>
                  <a:pt x="97200" y="97789"/>
                </a:lnTo>
                <a:lnTo>
                  <a:pt x="98550" y="99059"/>
                </a:lnTo>
                <a:lnTo>
                  <a:pt x="98550" y="100329"/>
                </a:lnTo>
                <a:lnTo>
                  <a:pt x="106650" y="100329"/>
                </a:lnTo>
                <a:lnTo>
                  <a:pt x="105300" y="109219"/>
                </a:lnTo>
                <a:lnTo>
                  <a:pt x="103950" y="115569"/>
                </a:lnTo>
                <a:lnTo>
                  <a:pt x="103950" y="116839"/>
                </a:lnTo>
                <a:lnTo>
                  <a:pt x="102600" y="116839"/>
                </a:lnTo>
                <a:lnTo>
                  <a:pt x="102600" y="125729"/>
                </a:lnTo>
                <a:lnTo>
                  <a:pt x="101250" y="125729"/>
                </a:lnTo>
                <a:lnTo>
                  <a:pt x="101250" y="128269"/>
                </a:lnTo>
                <a:lnTo>
                  <a:pt x="99900" y="129539"/>
                </a:lnTo>
                <a:lnTo>
                  <a:pt x="97200" y="129539"/>
                </a:lnTo>
                <a:lnTo>
                  <a:pt x="97200" y="135889"/>
                </a:lnTo>
                <a:lnTo>
                  <a:pt x="95850" y="137159"/>
                </a:lnTo>
                <a:lnTo>
                  <a:pt x="93150" y="142239"/>
                </a:lnTo>
                <a:lnTo>
                  <a:pt x="106650" y="149859"/>
                </a:lnTo>
                <a:lnTo>
                  <a:pt x="109350" y="152399"/>
                </a:lnTo>
                <a:lnTo>
                  <a:pt x="113400" y="153669"/>
                </a:lnTo>
                <a:lnTo>
                  <a:pt x="116086" y="156209"/>
                </a:lnTo>
                <a:lnTo>
                  <a:pt x="70200" y="156209"/>
                </a:lnTo>
                <a:lnTo>
                  <a:pt x="70200" y="158749"/>
                </a:lnTo>
                <a:lnTo>
                  <a:pt x="62311" y="161289"/>
                </a:lnTo>
                <a:lnTo>
                  <a:pt x="54675" y="162559"/>
                </a:lnTo>
                <a:lnTo>
                  <a:pt x="47039" y="165099"/>
                </a:lnTo>
                <a:lnTo>
                  <a:pt x="39150" y="170179"/>
                </a:lnTo>
                <a:lnTo>
                  <a:pt x="28350" y="170179"/>
                </a:lnTo>
                <a:lnTo>
                  <a:pt x="22950" y="179069"/>
                </a:lnTo>
                <a:lnTo>
                  <a:pt x="21600" y="180339"/>
                </a:lnTo>
                <a:lnTo>
                  <a:pt x="21600" y="181609"/>
                </a:lnTo>
                <a:close/>
              </a:path>
              <a:path w="297179" h="295910">
                <a:moveTo>
                  <a:pt x="181575" y="110489"/>
                </a:moveTo>
                <a:lnTo>
                  <a:pt x="170100" y="110489"/>
                </a:lnTo>
                <a:lnTo>
                  <a:pt x="174150" y="106679"/>
                </a:lnTo>
                <a:lnTo>
                  <a:pt x="176850" y="106679"/>
                </a:lnTo>
                <a:lnTo>
                  <a:pt x="179550" y="107949"/>
                </a:lnTo>
                <a:lnTo>
                  <a:pt x="181575" y="110489"/>
                </a:lnTo>
                <a:close/>
              </a:path>
              <a:path w="297179" h="295910">
                <a:moveTo>
                  <a:pt x="180225" y="165099"/>
                </a:moveTo>
                <a:lnTo>
                  <a:pt x="140400" y="165099"/>
                </a:lnTo>
                <a:lnTo>
                  <a:pt x="140400" y="162559"/>
                </a:lnTo>
                <a:lnTo>
                  <a:pt x="143100" y="162559"/>
                </a:lnTo>
                <a:lnTo>
                  <a:pt x="145800" y="160019"/>
                </a:lnTo>
                <a:lnTo>
                  <a:pt x="145800" y="154939"/>
                </a:lnTo>
                <a:lnTo>
                  <a:pt x="148500" y="154939"/>
                </a:lnTo>
                <a:lnTo>
                  <a:pt x="148500" y="149859"/>
                </a:lnTo>
                <a:lnTo>
                  <a:pt x="149850" y="149859"/>
                </a:lnTo>
                <a:lnTo>
                  <a:pt x="153900" y="143509"/>
                </a:lnTo>
                <a:lnTo>
                  <a:pt x="157444" y="126999"/>
                </a:lnTo>
                <a:lnTo>
                  <a:pt x="159406" y="119379"/>
                </a:lnTo>
                <a:lnTo>
                  <a:pt x="162000" y="110489"/>
                </a:lnTo>
                <a:lnTo>
                  <a:pt x="167400" y="109219"/>
                </a:lnTo>
                <a:lnTo>
                  <a:pt x="170100" y="110489"/>
                </a:lnTo>
                <a:lnTo>
                  <a:pt x="181575" y="110489"/>
                </a:lnTo>
                <a:lnTo>
                  <a:pt x="187650" y="118109"/>
                </a:lnTo>
                <a:lnTo>
                  <a:pt x="190350" y="119379"/>
                </a:lnTo>
                <a:lnTo>
                  <a:pt x="191110" y="125729"/>
                </a:lnTo>
                <a:lnTo>
                  <a:pt x="191236" y="129539"/>
                </a:lnTo>
                <a:lnTo>
                  <a:pt x="191110" y="139699"/>
                </a:lnTo>
                <a:lnTo>
                  <a:pt x="190350" y="146049"/>
                </a:lnTo>
                <a:lnTo>
                  <a:pt x="189000" y="146049"/>
                </a:lnTo>
                <a:lnTo>
                  <a:pt x="180225" y="165099"/>
                </a:lnTo>
                <a:close/>
              </a:path>
              <a:path w="297179" h="295910">
                <a:moveTo>
                  <a:pt x="76950" y="171449"/>
                </a:moveTo>
                <a:lnTo>
                  <a:pt x="78300" y="163829"/>
                </a:lnTo>
                <a:lnTo>
                  <a:pt x="76950" y="161289"/>
                </a:lnTo>
                <a:lnTo>
                  <a:pt x="72900" y="156209"/>
                </a:lnTo>
                <a:lnTo>
                  <a:pt x="116086" y="156209"/>
                </a:lnTo>
                <a:lnTo>
                  <a:pt x="117429" y="157479"/>
                </a:lnTo>
                <a:lnTo>
                  <a:pt x="125381" y="162559"/>
                </a:lnTo>
                <a:lnTo>
                  <a:pt x="134093" y="165099"/>
                </a:lnTo>
                <a:lnTo>
                  <a:pt x="180225" y="165099"/>
                </a:lnTo>
                <a:lnTo>
                  <a:pt x="178348" y="170179"/>
                </a:lnTo>
                <a:lnTo>
                  <a:pt x="82350" y="170179"/>
                </a:lnTo>
                <a:lnTo>
                  <a:pt x="76950" y="171449"/>
                </a:lnTo>
                <a:close/>
              </a:path>
              <a:path w="297179" h="295910">
                <a:moveTo>
                  <a:pt x="232201" y="294639"/>
                </a:moveTo>
                <a:lnTo>
                  <a:pt x="228151" y="294639"/>
                </a:lnTo>
                <a:lnTo>
                  <a:pt x="226801" y="293369"/>
                </a:lnTo>
                <a:lnTo>
                  <a:pt x="226801" y="292099"/>
                </a:lnTo>
                <a:lnTo>
                  <a:pt x="225451" y="290829"/>
                </a:lnTo>
                <a:lnTo>
                  <a:pt x="220051" y="290829"/>
                </a:lnTo>
                <a:lnTo>
                  <a:pt x="220051" y="288289"/>
                </a:lnTo>
                <a:lnTo>
                  <a:pt x="214650" y="288289"/>
                </a:lnTo>
                <a:lnTo>
                  <a:pt x="210600" y="287019"/>
                </a:lnTo>
                <a:lnTo>
                  <a:pt x="206550" y="284479"/>
                </a:lnTo>
                <a:lnTo>
                  <a:pt x="206550" y="281939"/>
                </a:lnTo>
                <a:lnTo>
                  <a:pt x="199800" y="279399"/>
                </a:lnTo>
                <a:lnTo>
                  <a:pt x="194400" y="278129"/>
                </a:lnTo>
                <a:lnTo>
                  <a:pt x="190350" y="274319"/>
                </a:lnTo>
                <a:lnTo>
                  <a:pt x="186300" y="273049"/>
                </a:lnTo>
                <a:lnTo>
                  <a:pt x="183600" y="269239"/>
                </a:lnTo>
                <a:lnTo>
                  <a:pt x="180900" y="269239"/>
                </a:lnTo>
                <a:lnTo>
                  <a:pt x="180900" y="265429"/>
                </a:lnTo>
                <a:lnTo>
                  <a:pt x="179550" y="265429"/>
                </a:lnTo>
                <a:lnTo>
                  <a:pt x="176850" y="264159"/>
                </a:lnTo>
                <a:lnTo>
                  <a:pt x="175500" y="264159"/>
                </a:lnTo>
                <a:lnTo>
                  <a:pt x="175500" y="260349"/>
                </a:lnTo>
                <a:lnTo>
                  <a:pt x="163350" y="253999"/>
                </a:lnTo>
                <a:lnTo>
                  <a:pt x="162000" y="253999"/>
                </a:lnTo>
                <a:lnTo>
                  <a:pt x="160650" y="250189"/>
                </a:lnTo>
                <a:lnTo>
                  <a:pt x="153900" y="246379"/>
                </a:lnTo>
                <a:lnTo>
                  <a:pt x="149850" y="246379"/>
                </a:lnTo>
                <a:lnTo>
                  <a:pt x="148500" y="240029"/>
                </a:lnTo>
                <a:lnTo>
                  <a:pt x="139050" y="236219"/>
                </a:lnTo>
                <a:lnTo>
                  <a:pt x="70200" y="236219"/>
                </a:lnTo>
                <a:lnTo>
                  <a:pt x="71550" y="234949"/>
                </a:lnTo>
                <a:lnTo>
                  <a:pt x="74250" y="234949"/>
                </a:lnTo>
                <a:lnTo>
                  <a:pt x="74250" y="232409"/>
                </a:lnTo>
                <a:lnTo>
                  <a:pt x="81000" y="231139"/>
                </a:lnTo>
                <a:lnTo>
                  <a:pt x="87750" y="222249"/>
                </a:lnTo>
                <a:lnTo>
                  <a:pt x="94500" y="220979"/>
                </a:lnTo>
                <a:lnTo>
                  <a:pt x="94500" y="218439"/>
                </a:lnTo>
                <a:lnTo>
                  <a:pt x="101250" y="215899"/>
                </a:lnTo>
                <a:lnTo>
                  <a:pt x="102600" y="208279"/>
                </a:lnTo>
                <a:lnTo>
                  <a:pt x="108000" y="204469"/>
                </a:lnTo>
                <a:lnTo>
                  <a:pt x="108000" y="198119"/>
                </a:lnTo>
                <a:lnTo>
                  <a:pt x="98550" y="190499"/>
                </a:lnTo>
                <a:lnTo>
                  <a:pt x="94500" y="187959"/>
                </a:lnTo>
                <a:lnTo>
                  <a:pt x="94500" y="182879"/>
                </a:lnTo>
                <a:lnTo>
                  <a:pt x="93150" y="182879"/>
                </a:lnTo>
                <a:lnTo>
                  <a:pt x="93150" y="180339"/>
                </a:lnTo>
                <a:lnTo>
                  <a:pt x="87750" y="179069"/>
                </a:lnTo>
                <a:lnTo>
                  <a:pt x="85050" y="175259"/>
                </a:lnTo>
                <a:lnTo>
                  <a:pt x="86400" y="171449"/>
                </a:lnTo>
                <a:lnTo>
                  <a:pt x="82350" y="170179"/>
                </a:lnTo>
                <a:lnTo>
                  <a:pt x="178348" y="170179"/>
                </a:lnTo>
                <a:lnTo>
                  <a:pt x="176471" y="175259"/>
                </a:lnTo>
                <a:lnTo>
                  <a:pt x="175500" y="184149"/>
                </a:lnTo>
                <a:lnTo>
                  <a:pt x="183600" y="190499"/>
                </a:lnTo>
                <a:lnTo>
                  <a:pt x="189000" y="191769"/>
                </a:lnTo>
                <a:lnTo>
                  <a:pt x="189000" y="193039"/>
                </a:lnTo>
                <a:lnTo>
                  <a:pt x="190350" y="194309"/>
                </a:lnTo>
                <a:lnTo>
                  <a:pt x="194400" y="194309"/>
                </a:lnTo>
                <a:lnTo>
                  <a:pt x="195750" y="195579"/>
                </a:lnTo>
                <a:lnTo>
                  <a:pt x="198450" y="196849"/>
                </a:lnTo>
                <a:lnTo>
                  <a:pt x="198450" y="200659"/>
                </a:lnTo>
                <a:lnTo>
                  <a:pt x="211950" y="200659"/>
                </a:lnTo>
                <a:lnTo>
                  <a:pt x="211950" y="204469"/>
                </a:lnTo>
                <a:lnTo>
                  <a:pt x="221401" y="207009"/>
                </a:lnTo>
                <a:lnTo>
                  <a:pt x="221401" y="209549"/>
                </a:lnTo>
                <a:lnTo>
                  <a:pt x="226801" y="209549"/>
                </a:lnTo>
                <a:lnTo>
                  <a:pt x="241988" y="212089"/>
                </a:lnTo>
                <a:lnTo>
                  <a:pt x="248063" y="213359"/>
                </a:lnTo>
                <a:lnTo>
                  <a:pt x="251101" y="217169"/>
                </a:lnTo>
                <a:lnTo>
                  <a:pt x="258357" y="219709"/>
                </a:lnTo>
                <a:lnTo>
                  <a:pt x="270844" y="224789"/>
                </a:lnTo>
                <a:lnTo>
                  <a:pt x="278101" y="227329"/>
                </a:lnTo>
                <a:lnTo>
                  <a:pt x="278101" y="229869"/>
                </a:lnTo>
                <a:lnTo>
                  <a:pt x="284070" y="229869"/>
                </a:lnTo>
                <a:lnTo>
                  <a:pt x="287382" y="232409"/>
                </a:lnTo>
                <a:lnTo>
                  <a:pt x="290441" y="236219"/>
                </a:lnTo>
                <a:lnTo>
                  <a:pt x="295651" y="238759"/>
                </a:lnTo>
                <a:lnTo>
                  <a:pt x="295651" y="246379"/>
                </a:lnTo>
                <a:lnTo>
                  <a:pt x="294301" y="251459"/>
                </a:lnTo>
                <a:lnTo>
                  <a:pt x="295651" y="251459"/>
                </a:lnTo>
                <a:lnTo>
                  <a:pt x="295651" y="252729"/>
                </a:lnTo>
                <a:lnTo>
                  <a:pt x="297001" y="255269"/>
                </a:lnTo>
                <a:lnTo>
                  <a:pt x="295651" y="256539"/>
                </a:lnTo>
                <a:lnTo>
                  <a:pt x="291390" y="260349"/>
                </a:lnTo>
                <a:lnTo>
                  <a:pt x="285863" y="269239"/>
                </a:lnTo>
                <a:lnTo>
                  <a:pt x="280843" y="276859"/>
                </a:lnTo>
                <a:lnTo>
                  <a:pt x="278101" y="283209"/>
                </a:lnTo>
                <a:lnTo>
                  <a:pt x="276751" y="283209"/>
                </a:lnTo>
                <a:lnTo>
                  <a:pt x="276751" y="284479"/>
                </a:lnTo>
                <a:lnTo>
                  <a:pt x="275401" y="284479"/>
                </a:lnTo>
                <a:lnTo>
                  <a:pt x="275401" y="285749"/>
                </a:lnTo>
                <a:lnTo>
                  <a:pt x="272701" y="285749"/>
                </a:lnTo>
                <a:lnTo>
                  <a:pt x="270001" y="287019"/>
                </a:lnTo>
                <a:lnTo>
                  <a:pt x="268651" y="292099"/>
                </a:lnTo>
                <a:lnTo>
                  <a:pt x="249751" y="292099"/>
                </a:lnTo>
                <a:lnTo>
                  <a:pt x="246376" y="293369"/>
                </a:lnTo>
                <a:lnTo>
                  <a:pt x="233551" y="293369"/>
                </a:lnTo>
                <a:lnTo>
                  <a:pt x="232201" y="294639"/>
                </a:lnTo>
                <a:close/>
              </a:path>
              <a:path w="297179" h="295910">
                <a:moveTo>
                  <a:pt x="211950" y="200659"/>
                </a:moveTo>
                <a:lnTo>
                  <a:pt x="203850" y="200659"/>
                </a:lnTo>
                <a:lnTo>
                  <a:pt x="203850" y="199389"/>
                </a:lnTo>
                <a:lnTo>
                  <a:pt x="211950" y="199389"/>
                </a:lnTo>
                <a:lnTo>
                  <a:pt x="211950" y="200659"/>
                </a:lnTo>
                <a:close/>
              </a:path>
              <a:path w="297179" h="295910">
                <a:moveTo>
                  <a:pt x="120488" y="250189"/>
                </a:moveTo>
                <a:lnTo>
                  <a:pt x="28350" y="250189"/>
                </a:lnTo>
                <a:lnTo>
                  <a:pt x="28350" y="248919"/>
                </a:lnTo>
                <a:lnTo>
                  <a:pt x="33750" y="248919"/>
                </a:lnTo>
                <a:lnTo>
                  <a:pt x="36450" y="247649"/>
                </a:lnTo>
                <a:lnTo>
                  <a:pt x="41322" y="245109"/>
                </a:lnTo>
                <a:lnTo>
                  <a:pt x="51131" y="243839"/>
                </a:lnTo>
                <a:lnTo>
                  <a:pt x="61699" y="241299"/>
                </a:lnTo>
                <a:lnTo>
                  <a:pt x="68850" y="236219"/>
                </a:lnTo>
                <a:lnTo>
                  <a:pt x="135000" y="236219"/>
                </a:lnTo>
                <a:lnTo>
                  <a:pt x="128250" y="243839"/>
                </a:lnTo>
                <a:lnTo>
                  <a:pt x="120488" y="250189"/>
                </a:lnTo>
                <a:close/>
              </a:path>
              <a:path w="297179" h="295910">
                <a:moveTo>
                  <a:pt x="5400" y="250189"/>
                </a:moveTo>
                <a:lnTo>
                  <a:pt x="5400" y="246379"/>
                </a:lnTo>
                <a:lnTo>
                  <a:pt x="9450" y="246379"/>
                </a:lnTo>
                <a:lnTo>
                  <a:pt x="9450" y="247649"/>
                </a:lnTo>
                <a:lnTo>
                  <a:pt x="13500" y="248919"/>
                </a:lnTo>
                <a:lnTo>
                  <a:pt x="6750" y="248919"/>
                </a:lnTo>
                <a:lnTo>
                  <a:pt x="5400" y="250189"/>
                </a:lnTo>
                <a:close/>
              </a:path>
              <a:path w="297179" h="295910">
                <a:moveTo>
                  <a:pt x="39487" y="280669"/>
                </a:moveTo>
                <a:lnTo>
                  <a:pt x="16664" y="279399"/>
                </a:lnTo>
                <a:lnTo>
                  <a:pt x="2700" y="267969"/>
                </a:lnTo>
                <a:lnTo>
                  <a:pt x="1350" y="267969"/>
                </a:lnTo>
                <a:lnTo>
                  <a:pt x="0" y="266699"/>
                </a:lnTo>
                <a:lnTo>
                  <a:pt x="1350" y="265429"/>
                </a:lnTo>
                <a:lnTo>
                  <a:pt x="1350" y="259079"/>
                </a:lnTo>
                <a:lnTo>
                  <a:pt x="4050" y="259079"/>
                </a:lnTo>
                <a:lnTo>
                  <a:pt x="2700" y="256539"/>
                </a:lnTo>
                <a:lnTo>
                  <a:pt x="1350" y="255269"/>
                </a:lnTo>
                <a:lnTo>
                  <a:pt x="1350" y="252729"/>
                </a:lnTo>
                <a:lnTo>
                  <a:pt x="4050" y="251459"/>
                </a:lnTo>
                <a:lnTo>
                  <a:pt x="8100" y="251459"/>
                </a:lnTo>
                <a:lnTo>
                  <a:pt x="6750" y="248919"/>
                </a:lnTo>
                <a:lnTo>
                  <a:pt x="13500" y="248919"/>
                </a:lnTo>
                <a:lnTo>
                  <a:pt x="13500" y="250189"/>
                </a:lnTo>
                <a:lnTo>
                  <a:pt x="120488" y="250189"/>
                </a:lnTo>
                <a:lnTo>
                  <a:pt x="112219" y="256539"/>
                </a:lnTo>
                <a:lnTo>
                  <a:pt x="103950" y="260349"/>
                </a:lnTo>
                <a:lnTo>
                  <a:pt x="102600" y="260349"/>
                </a:lnTo>
                <a:lnTo>
                  <a:pt x="102600" y="262889"/>
                </a:lnTo>
                <a:lnTo>
                  <a:pt x="101250" y="264159"/>
                </a:lnTo>
                <a:lnTo>
                  <a:pt x="98550" y="265429"/>
                </a:lnTo>
                <a:lnTo>
                  <a:pt x="95850" y="265429"/>
                </a:lnTo>
                <a:lnTo>
                  <a:pt x="95850" y="267969"/>
                </a:lnTo>
                <a:lnTo>
                  <a:pt x="93150" y="270509"/>
                </a:lnTo>
                <a:lnTo>
                  <a:pt x="87750" y="271779"/>
                </a:lnTo>
                <a:lnTo>
                  <a:pt x="83700" y="274319"/>
                </a:lnTo>
                <a:lnTo>
                  <a:pt x="82350" y="274319"/>
                </a:lnTo>
                <a:lnTo>
                  <a:pt x="82350" y="275589"/>
                </a:lnTo>
                <a:lnTo>
                  <a:pt x="39487" y="280669"/>
                </a:lnTo>
                <a:close/>
              </a:path>
              <a:path w="297179" h="295910">
                <a:moveTo>
                  <a:pt x="256501" y="294639"/>
                </a:moveTo>
                <a:lnTo>
                  <a:pt x="249751" y="292099"/>
                </a:lnTo>
                <a:lnTo>
                  <a:pt x="268651" y="292099"/>
                </a:lnTo>
                <a:lnTo>
                  <a:pt x="261901" y="293369"/>
                </a:lnTo>
                <a:lnTo>
                  <a:pt x="256501" y="294639"/>
                </a:lnTo>
                <a:close/>
              </a:path>
              <a:path w="297179" h="295910">
                <a:moveTo>
                  <a:pt x="237601" y="295909"/>
                </a:moveTo>
                <a:lnTo>
                  <a:pt x="233551" y="293369"/>
                </a:lnTo>
                <a:lnTo>
                  <a:pt x="246376" y="293369"/>
                </a:lnTo>
                <a:lnTo>
                  <a:pt x="243001" y="294639"/>
                </a:lnTo>
                <a:lnTo>
                  <a:pt x="237601" y="295909"/>
                </a:lnTo>
                <a:close/>
              </a:path>
            </a:pathLst>
          </a:custGeom>
          <a:solidFill>
            <a:srgbClr val="01054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580764" y="5370556"/>
            <a:ext cx="2597150" cy="539115"/>
            <a:chOff x="3580764" y="5370556"/>
            <a:chExt cx="2597150" cy="539115"/>
          </a:xfrm>
        </p:grpSpPr>
        <p:sp>
          <p:nvSpPr>
            <p:cNvPr id="4" name="object 4"/>
            <p:cNvSpPr/>
            <p:nvPr/>
          </p:nvSpPr>
          <p:spPr>
            <a:xfrm>
              <a:off x="3580764" y="5603638"/>
              <a:ext cx="296545" cy="287020"/>
            </a:xfrm>
            <a:custGeom>
              <a:avLst/>
              <a:gdLst/>
              <a:ahLst/>
              <a:cxnLst/>
              <a:rect l="l" t="t" r="r" b="b"/>
              <a:pathLst>
                <a:path w="296545" h="287020">
                  <a:moveTo>
                    <a:pt x="46533" y="57149"/>
                  </a:moveTo>
                  <a:lnTo>
                    <a:pt x="30164" y="57149"/>
                  </a:lnTo>
                  <a:lnTo>
                    <a:pt x="22971" y="53339"/>
                  </a:lnTo>
                  <a:lnTo>
                    <a:pt x="20207" y="48259"/>
                  </a:lnTo>
                  <a:lnTo>
                    <a:pt x="19722" y="40639"/>
                  </a:lnTo>
                  <a:lnTo>
                    <a:pt x="19364" y="31749"/>
                  </a:lnTo>
                  <a:lnTo>
                    <a:pt x="25755" y="29209"/>
                  </a:lnTo>
                  <a:lnTo>
                    <a:pt x="37082" y="26669"/>
                  </a:lnTo>
                  <a:lnTo>
                    <a:pt x="63914" y="24129"/>
                  </a:lnTo>
                  <a:lnTo>
                    <a:pt x="70664" y="24129"/>
                  </a:lnTo>
                  <a:lnTo>
                    <a:pt x="74714" y="22859"/>
                  </a:lnTo>
                  <a:lnTo>
                    <a:pt x="77414" y="21589"/>
                  </a:lnTo>
                  <a:lnTo>
                    <a:pt x="82814" y="21589"/>
                  </a:lnTo>
                  <a:lnTo>
                    <a:pt x="84164" y="19049"/>
                  </a:lnTo>
                  <a:lnTo>
                    <a:pt x="99942" y="16509"/>
                  </a:lnTo>
                  <a:lnTo>
                    <a:pt x="114202" y="13969"/>
                  </a:lnTo>
                  <a:lnTo>
                    <a:pt x="130992" y="12699"/>
                  </a:lnTo>
                  <a:lnTo>
                    <a:pt x="146264" y="10159"/>
                  </a:lnTo>
                  <a:lnTo>
                    <a:pt x="148964" y="8889"/>
                  </a:lnTo>
                  <a:lnTo>
                    <a:pt x="154364" y="8889"/>
                  </a:lnTo>
                  <a:lnTo>
                    <a:pt x="196214" y="5079"/>
                  </a:lnTo>
                  <a:lnTo>
                    <a:pt x="198914" y="5079"/>
                  </a:lnTo>
                  <a:lnTo>
                    <a:pt x="200264" y="3809"/>
                  </a:lnTo>
                  <a:lnTo>
                    <a:pt x="215115" y="3809"/>
                  </a:lnTo>
                  <a:lnTo>
                    <a:pt x="220515" y="2539"/>
                  </a:lnTo>
                  <a:lnTo>
                    <a:pt x="244646" y="0"/>
                  </a:lnTo>
                  <a:lnTo>
                    <a:pt x="255636" y="1269"/>
                  </a:lnTo>
                  <a:lnTo>
                    <a:pt x="263715" y="10159"/>
                  </a:lnTo>
                  <a:lnTo>
                    <a:pt x="263082" y="16509"/>
                  </a:lnTo>
                  <a:lnTo>
                    <a:pt x="262702" y="22859"/>
                  </a:lnTo>
                  <a:lnTo>
                    <a:pt x="261816" y="29209"/>
                  </a:lnTo>
                  <a:lnTo>
                    <a:pt x="259665" y="35559"/>
                  </a:lnTo>
                  <a:lnTo>
                    <a:pt x="251565" y="38099"/>
                  </a:lnTo>
                  <a:lnTo>
                    <a:pt x="192164" y="38099"/>
                  </a:lnTo>
                  <a:lnTo>
                    <a:pt x="190814" y="39369"/>
                  </a:lnTo>
                  <a:lnTo>
                    <a:pt x="160439" y="39369"/>
                  </a:lnTo>
                  <a:lnTo>
                    <a:pt x="152803" y="40639"/>
                  </a:lnTo>
                  <a:lnTo>
                    <a:pt x="144914" y="43179"/>
                  </a:lnTo>
                  <a:lnTo>
                    <a:pt x="137616" y="44449"/>
                  </a:lnTo>
                  <a:lnTo>
                    <a:pt x="130064" y="48259"/>
                  </a:lnTo>
                  <a:lnTo>
                    <a:pt x="122513" y="50799"/>
                  </a:lnTo>
                  <a:lnTo>
                    <a:pt x="115214" y="53339"/>
                  </a:lnTo>
                  <a:lnTo>
                    <a:pt x="115376" y="54609"/>
                  </a:lnTo>
                  <a:lnTo>
                    <a:pt x="63914" y="54609"/>
                  </a:lnTo>
                  <a:lnTo>
                    <a:pt x="46533" y="57149"/>
                  </a:lnTo>
                  <a:close/>
                </a:path>
                <a:path w="296545" h="287020">
                  <a:moveTo>
                    <a:pt x="243465" y="40639"/>
                  </a:moveTo>
                  <a:lnTo>
                    <a:pt x="228615" y="40639"/>
                  </a:lnTo>
                  <a:lnTo>
                    <a:pt x="220515" y="38099"/>
                  </a:lnTo>
                  <a:lnTo>
                    <a:pt x="250215" y="38099"/>
                  </a:lnTo>
                  <a:lnTo>
                    <a:pt x="243465" y="40639"/>
                  </a:lnTo>
                  <a:close/>
                </a:path>
                <a:path w="296545" h="287020">
                  <a:moveTo>
                    <a:pt x="285315" y="102869"/>
                  </a:moveTo>
                  <a:lnTo>
                    <a:pt x="121964" y="102869"/>
                  </a:lnTo>
                  <a:lnTo>
                    <a:pt x="127259" y="100329"/>
                  </a:lnTo>
                  <a:lnTo>
                    <a:pt x="132933" y="97789"/>
                  </a:lnTo>
                  <a:lnTo>
                    <a:pt x="138860" y="95249"/>
                  </a:lnTo>
                  <a:lnTo>
                    <a:pt x="144914" y="91439"/>
                  </a:lnTo>
                  <a:lnTo>
                    <a:pt x="150968" y="88899"/>
                  </a:lnTo>
                  <a:lnTo>
                    <a:pt x="156896" y="85089"/>
                  </a:lnTo>
                  <a:lnTo>
                    <a:pt x="167864" y="78739"/>
                  </a:lnTo>
                  <a:lnTo>
                    <a:pt x="168036" y="74929"/>
                  </a:lnTo>
                  <a:lnTo>
                    <a:pt x="168149" y="66039"/>
                  </a:lnTo>
                  <a:lnTo>
                    <a:pt x="168054" y="54609"/>
                  </a:lnTo>
                  <a:lnTo>
                    <a:pt x="169214" y="48259"/>
                  </a:lnTo>
                  <a:lnTo>
                    <a:pt x="173264" y="45719"/>
                  </a:lnTo>
                  <a:lnTo>
                    <a:pt x="175964" y="40639"/>
                  </a:lnTo>
                  <a:lnTo>
                    <a:pt x="168075" y="39369"/>
                  </a:lnTo>
                  <a:lnTo>
                    <a:pt x="190814" y="39369"/>
                  </a:lnTo>
                  <a:lnTo>
                    <a:pt x="189464" y="40639"/>
                  </a:lnTo>
                  <a:lnTo>
                    <a:pt x="186764" y="40639"/>
                  </a:lnTo>
                  <a:lnTo>
                    <a:pt x="186764" y="43179"/>
                  </a:lnTo>
                  <a:lnTo>
                    <a:pt x="189464" y="49529"/>
                  </a:lnTo>
                  <a:lnTo>
                    <a:pt x="193514" y="50799"/>
                  </a:lnTo>
                  <a:lnTo>
                    <a:pt x="194864" y="50799"/>
                  </a:lnTo>
                  <a:lnTo>
                    <a:pt x="194864" y="53339"/>
                  </a:lnTo>
                  <a:lnTo>
                    <a:pt x="196214" y="55879"/>
                  </a:lnTo>
                  <a:lnTo>
                    <a:pt x="197564" y="57149"/>
                  </a:lnTo>
                  <a:lnTo>
                    <a:pt x="198914" y="60959"/>
                  </a:lnTo>
                  <a:lnTo>
                    <a:pt x="200264" y="62229"/>
                  </a:lnTo>
                  <a:lnTo>
                    <a:pt x="200264" y="66039"/>
                  </a:lnTo>
                  <a:lnTo>
                    <a:pt x="201614" y="68579"/>
                  </a:lnTo>
                  <a:lnTo>
                    <a:pt x="205665" y="71119"/>
                  </a:lnTo>
                  <a:lnTo>
                    <a:pt x="223636" y="71119"/>
                  </a:lnTo>
                  <a:lnTo>
                    <a:pt x="242115" y="72389"/>
                  </a:lnTo>
                  <a:lnTo>
                    <a:pt x="259580" y="77469"/>
                  </a:lnTo>
                  <a:lnTo>
                    <a:pt x="274515" y="88899"/>
                  </a:lnTo>
                  <a:lnTo>
                    <a:pt x="275865" y="88899"/>
                  </a:lnTo>
                  <a:lnTo>
                    <a:pt x="277215" y="90169"/>
                  </a:lnTo>
                  <a:lnTo>
                    <a:pt x="277215" y="91439"/>
                  </a:lnTo>
                  <a:lnTo>
                    <a:pt x="281265" y="93979"/>
                  </a:lnTo>
                  <a:lnTo>
                    <a:pt x="281265" y="96519"/>
                  </a:lnTo>
                  <a:lnTo>
                    <a:pt x="282615" y="96519"/>
                  </a:lnTo>
                  <a:lnTo>
                    <a:pt x="285315" y="101599"/>
                  </a:lnTo>
                  <a:lnTo>
                    <a:pt x="285315" y="102869"/>
                  </a:lnTo>
                  <a:close/>
                </a:path>
                <a:path w="296545" h="287020">
                  <a:moveTo>
                    <a:pt x="18014" y="287019"/>
                  </a:moveTo>
                  <a:lnTo>
                    <a:pt x="0" y="253999"/>
                  </a:lnTo>
                  <a:lnTo>
                    <a:pt x="278" y="250189"/>
                  </a:lnTo>
                  <a:lnTo>
                    <a:pt x="337" y="245109"/>
                  </a:lnTo>
                  <a:lnTo>
                    <a:pt x="147" y="241299"/>
                  </a:lnTo>
                  <a:lnTo>
                    <a:pt x="74" y="236219"/>
                  </a:lnTo>
                  <a:lnTo>
                    <a:pt x="1476" y="220979"/>
                  </a:lnTo>
                  <a:lnTo>
                    <a:pt x="3501" y="203199"/>
                  </a:lnTo>
                  <a:lnTo>
                    <a:pt x="4514" y="191769"/>
                  </a:lnTo>
                  <a:lnTo>
                    <a:pt x="4746" y="177799"/>
                  </a:lnTo>
                  <a:lnTo>
                    <a:pt x="9407" y="157479"/>
                  </a:lnTo>
                  <a:lnTo>
                    <a:pt x="15335" y="135889"/>
                  </a:lnTo>
                  <a:lnTo>
                    <a:pt x="19364" y="120649"/>
                  </a:lnTo>
                  <a:lnTo>
                    <a:pt x="22064" y="113029"/>
                  </a:lnTo>
                  <a:lnTo>
                    <a:pt x="23414" y="113029"/>
                  </a:lnTo>
                  <a:lnTo>
                    <a:pt x="26114" y="105409"/>
                  </a:lnTo>
                  <a:lnTo>
                    <a:pt x="29932" y="101599"/>
                  </a:lnTo>
                  <a:lnTo>
                    <a:pt x="37420" y="92709"/>
                  </a:lnTo>
                  <a:lnTo>
                    <a:pt x="45668" y="82549"/>
                  </a:lnTo>
                  <a:lnTo>
                    <a:pt x="51764" y="76199"/>
                  </a:lnTo>
                  <a:lnTo>
                    <a:pt x="53114" y="72389"/>
                  </a:lnTo>
                  <a:lnTo>
                    <a:pt x="59864" y="68579"/>
                  </a:lnTo>
                  <a:lnTo>
                    <a:pt x="63914" y="66039"/>
                  </a:lnTo>
                  <a:lnTo>
                    <a:pt x="66614" y="63499"/>
                  </a:lnTo>
                  <a:lnTo>
                    <a:pt x="66614" y="62229"/>
                  </a:lnTo>
                  <a:lnTo>
                    <a:pt x="74714" y="55879"/>
                  </a:lnTo>
                  <a:lnTo>
                    <a:pt x="76064" y="54609"/>
                  </a:lnTo>
                  <a:lnTo>
                    <a:pt x="115376" y="54609"/>
                  </a:lnTo>
                  <a:lnTo>
                    <a:pt x="115699" y="57149"/>
                  </a:lnTo>
                  <a:lnTo>
                    <a:pt x="117070" y="62229"/>
                  </a:lnTo>
                  <a:lnTo>
                    <a:pt x="119201" y="69849"/>
                  </a:lnTo>
                  <a:lnTo>
                    <a:pt x="120582" y="74929"/>
                  </a:lnTo>
                  <a:lnTo>
                    <a:pt x="76064" y="74929"/>
                  </a:lnTo>
                  <a:lnTo>
                    <a:pt x="69314" y="81279"/>
                  </a:lnTo>
                  <a:lnTo>
                    <a:pt x="63914" y="87629"/>
                  </a:lnTo>
                  <a:lnTo>
                    <a:pt x="56700" y="96519"/>
                  </a:lnTo>
                  <a:lnTo>
                    <a:pt x="49739" y="106679"/>
                  </a:lnTo>
                  <a:lnTo>
                    <a:pt x="43790" y="114299"/>
                  </a:lnTo>
                  <a:lnTo>
                    <a:pt x="39614" y="120649"/>
                  </a:lnTo>
                  <a:lnTo>
                    <a:pt x="39614" y="124459"/>
                  </a:lnTo>
                  <a:lnTo>
                    <a:pt x="36914" y="128269"/>
                  </a:lnTo>
                  <a:lnTo>
                    <a:pt x="36914" y="134619"/>
                  </a:lnTo>
                  <a:lnTo>
                    <a:pt x="35079" y="146049"/>
                  </a:lnTo>
                  <a:lnTo>
                    <a:pt x="32357" y="157479"/>
                  </a:lnTo>
                  <a:lnTo>
                    <a:pt x="29889" y="170179"/>
                  </a:lnTo>
                  <a:lnTo>
                    <a:pt x="28814" y="182879"/>
                  </a:lnTo>
                  <a:lnTo>
                    <a:pt x="72014" y="182879"/>
                  </a:lnTo>
                  <a:lnTo>
                    <a:pt x="69314" y="186689"/>
                  </a:lnTo>
                  <a:lnTo>
                    <a:pt x="65264" y="191769"/>
                  </a:lnTo>
                  <a:lnTo>
                    <a:pt x="62564" y="195579"/>
                  </a:lnTo>
                  <a:lnTo>
                    <a:pt x="56320" y="204469"/>
                  </a:lnTo>
                  <a:lnTo>
                    <a:pt x="50076" y="214629"/>
                  </a:lnTo>
                  <a:lnTo>
                    <a:pt x="44339" y="222249"/>
                  </a:lnTo>
                  <a:lnTo>
                    <a:pt x="39614" y="226059"/>
                  </a:lnTo>
                  <a:lnTo>
                    <a:pt x="39614" y="231139"/>
                  </a:lnTo>
                  <a:lnTo>
                    <a:pt x="38264" y="233679"/>
                  </a:lnTo>
                  <a:lnTo>
                    <a:pt x="178664" y="233679"/>
                  </a:lnTo>
                  <a:lnTo>
                    <a:pt x="174614" y="234949"/>
                  </a:lnTo>
                  <a:lnTo>
                    <a:pt x="164806" y="234949"/>
                  </a:lnTo>
                  <a:lnTo>
                    <a:pt x="158246" y="236219"/>
                  </a:lnTo>
                  <a:lnTo>
                    <a:pt x="150420" y="236219"/>
                  </a:lnTo>
                  <a:lnTo>
                    <a:pt x="142214" y="237489"/>
                  </a:lnTo>
                  <a:lnTo>
                    <a:pt x="132764" y="240029"/>
                  </a:lnTo>
                  <a:lnTo>
                    <a:pt x="124664" y="242569"/>
                  </a:lnTo>
                  <a:lnTo>
                    <a:pt x="123314" y="245109"/>
                  </a:lnTo>
                  <a:lnTo>
                    <a:pt x="112366" y="246379"/>
                  </a:lnTo>
                  <a:lnTo>
                    <a:pt x="100533" y="246379"/>
                  </a:lnTo>
                  <a:lnTo>
                    <a:pt x="88952" y="247649"/>
                  </a:lnTo>
                  <a:lnTo>
                    <a:pt x="78764" y="251459"/>
                  </a:lnTo>
                  <a:lnTo>
                    <a:pt x="72014" y="251459"/>
                  </a:lnTo>
                  <a:lnTo>
                    <a:pt x="66614" y="252729"/>
                  </a:lnTo>
                  <a:lnTo>
                    <a:pt x="61214" y="255269"/>
                  </a:lnTo>
                  <a:lnTo>
                    <a:pt x="53114" y="257809"/>
                  </a:lnTo>
                  <a:lnTo>
                    <a:pt x="45014" y="261619"/>
                  </a:lnTo>
                  <a:lnTo>
                    <a:pt x="36914" y="261619"/>
                  </a:lnTo>
                  <a:lnTo>
                    <a:pt x="36914" y="267969"/>
                  </a:lnTo>
                  <a:lnTo>
                    <a:pt x="36014" y="270509"/>
                  </a:lnTo>
                  <a:lnTo>
                    <a:pt x="34214" y="270509"/>
                  </a:lnTo>
                  <a:lnTo>
                    <a:pt x="32864" y="273049"/>
                  </a:lnTo>
                  <a:lnTo>
                    <a:pt x="32864" y="279399"/>
                  </a:lnTo>
                  <a:lnTo>
                    <a:pt x="31514" y="279399"/>
                  </a:lnTo>
                  <a:lnTo>
                    <a:pt x="30164" y="280669"/>
                  </a:lnTo>
                  <a:lnTo>
                    <a:pt x="30164" y="281939"/>
                  </a:lnTo>
                  <a:lnTo>
                    <a:pt x="28814" y="285749"/>
                  </a:lnTo>
                  <a:lnTo>
                    <a:pt x="22781" y="285749"/>
                  </a:lnTo>
                  <a:lnTo>
                    <a:pt x="18014" y="287019"/>
                  </a:lnTo>
                  <a:close/>
                </a:path>
                <a:path w="296545" h="287020">
                  <a:moveTo>
                    <a:pt x="72014" y="182879"/>
                  </a:moveTo>
                  <a:lnTo>
                    <a:pt x="28814" y="182879"/>
                  </a:lnTo>
                  <a:lnTo>
                    <a:pt x="36935" y="172719"/>
                  </a:lnTo>
                  <a:lnTo>
                    <a:pt x="45183" y="162559"/>
                  </a:lnTo>
                  <a:lnTo>
                    <a:pt x="53683" y="152399"/>
                  </a:lnTo>
                  <a:lnTo>
                    <a:pt x="62564" y="142239"/>
                  </a:lnTo>
                  <a:lnTo>
                    <a:pt x="63914" y="142239"/>
                  </a:lnTo>
                  <a:lnTo>
                    <a:pt x="63914" y="140969"/>
                  </a:lnTo>
                  <a:lnTo>
                    <a:pt x="65264" y="139699"/>
                  </a:lnTo>
                  <a:lnTo>
                    <a:pt x="69314" y="138429"/>
                  </a:lnTo>
                  <a:lnTo>
                    <a:pt x="72014" y="132079"/>
                  </a:lnTo>
                  <a:lnTo>
                    <a:pt x="76064" y="132079"/>
                  </a:lnTo>
                  <a:lnTo>
                    <a:pt x="76064" y="130809"/>
                  </a:lnTo>
                  <a:lnTo>
                    <a:pt x="84269" y="121919"/>
                  </a:lnTo>
                  <a:lnTo>
                    <a:pt x="85008" y="105409"/>
                  </a:lnTo>
                  <a:lnTo>
                    <a:pt x="81949" y="87629"/>
                  </a:lnTo>
                  <a:lnTo>
                    <a:pt x="78764" y="74929"/>
                  </a:lnTo>
                  <a:lnTo>
                    <a:pt x="120582" y="74929"/>
                  </a:lnTo>
                  <a:lnTo>
                    <a:pt x="121964" y="80009"/>
                  </a:lnTo>
                  <a:lnTo>
                    <a:pt x="120614" y="99059"/>
                  </a:lnTo>
                  <a:lnTo>
                    <a:pt x="121964" y="102869"/>
                  </a:lnTo>
                  <a:lnTo>
                    <a:pt x="285315" y="102869"/>
                  </a:lnTo>
                  <a:lnTo>
                    <a:pt x="285315" y="104139"/>
                  </a:lnTo>
                  <a:lnTo>
                    <a:pt x="286665" y="104139"/>
                  </a:lnTo>
                  <a:lnTo>
                    <a:pt x="288015" y="105409"/>
                  </a:lnTo>
                  <a:lnTo>
                    <a:pt x="288268" y="107949"/>
                  </a:lnTo>
                  <a:lnTo>
                    <a:pt x="215115" y="107949"/>
                  </a:lnTo>
                  <a:lnTo>
                    <a:pt x="202964" y="111759"/>
                  </a:lnTo>
                  <a:lnTo>
                    <a:pt x="199745" y="121919"/>
                  </a:lnTo>
                  <a:lnTo>
                    <a:pt x="159764" y="121919"/>
                  </a:lnTo>
                  <a:lnTo>
                    <a:pt x="159764" y="124459"/>
                  </a:lnTo>
                  <a:lnTo>
                    <a:pt x="157064" y="124459"/>
                  </a:lnTo>
                  <a:lnTo>
                    <a:pt x="157064" y="125729"/>
                  </a:lnTo>
                  <a:lnTo>
                    <a:pt x="153014" y="126999"/>
                  </a:lnTo>
                  <a:lnTo>
                    <a:pt x="147614" y="128269"/>
                  </a:lnTo>
                  <a:lnTo>
                    <a:pt x="143564" y="129539"/>
                  </a:lnTo>
                  <a:lnTo>
                    <a:pt x="142214" y="130809"/>
                  </a:lnTo>
                  <a:lnTo>
                    <a:pt x="139514" y="130809"/>
                  </a:lnTo>
                  <a:lnTo>
                    <a:pt x="138164" y="132079"/>
                  </a:lnTo>
                  <a:lnTo>
                    <a:pt x="136814" y="137159"/>
                  </a:lnTo>
                  <a:lnTo>
                    <a:pt x="131414" y="138429"/>
                  </a:lnTo>
                  <a:lnTo>
                    <a:pt x="127364" y="140969"/>
                  </a:lnTo>
                  <a:lnTo>
                    <a:pt x="124095" y="149859"/>
                  </a:lnTo>
                  <a:lnTo>
                    <a:pt x="123619" y="158749"/>
                  </a:lnTo>
                  <a:lnTo>
                    <a:pt x="123565" y="162559"/>
                  </a:lnTo>
                  <a:lnTo>
                    <a:pt x="124137" y="171449"/>
                  </a:lnTo>
                  <a:lnTo>
                    <a:pt x="124203" y="172719"/>
                  </a:lnTo>
                  <a:lnTo>
                    <a:pt x="81464" y="172719"/>
                  </a:lnTo>
                  <a:lnTo>
                    <a:pt x="78764" y="175259"/>
                  </a:lnTo>
                  <a:lnTo>
                    <a:pt x="76064" y="176529"/>
                  </a:lnTo>
                  <a:lnTo>
                    <a:pt x="76064" y="180339"/>
                  </a:lnTo>
                  <a:lnTo>
                    <a:pt x="74714" y="180339"/>
                  </a:lnTo>
                  <a:lnTo>
                    <a:pt x="72014" y="182879"/>
                  </a:lnTo>
                  <a:close/>
                </a:path>
                <a:path w="296545" h="287020">
                  <a:moveTo>
                    <a:pt x="284648" y="224789"/>
                  </a:moveTo>
                  <a:lnTo>
                    <a:pt x="223215" y="224789"/>
                  </a:lnTo>
                  <a:lnTo>
                    <a:pt x="227265" y="223519"/>
                  </a:lnTo>
                  <a:lnTo>
                    <a:pt x="229965" y="222249"/>
                  </a:lnTo>
                  <a:lnTo>
                    <a:pt x="234015" y="220979"/>
                  </a:lnTo>
                  <a:lnTo>
                    <a:pt x="236715" y="218439"/>
                  </a:lnTo>
                  <a:lnTo>
                    <a:pt x="240765" y="212089"/>
                  </a:lnTo>
                  <a:lnTo>
                    <a:pt x="244815" y="212089"/>
                  </a:lnTo>
                  <a:lnTo>
                    <a:pt x="244815" y="207009"/>
                  </a:lnTo>
                  <a:lnTo>
                    <a:pt x="247515" y="204469"/>
                  </a:lnTo>
                  <a:lnTo>
                    <a:pt x="250215" y="204469"/>
                  </a:lnTo>
                  <a:lnTo>
                    <a:pt x="247515" y="200659"/>
                  </a:lnTo>
                  <a:lnTo>
                    <a:pt x="250215" y="196849"/>
                  </a:lnTo>
                  <a:lnTo>
                    <a:pt x="254265" y="195579"/>
                  </a:lnTo>
                  <a:lnTo>
                    <a:pt x="254265" y="194309"/>
                  </a:lnTo>
                  <a:lnTo>
                    <a:pt x="250215" y="194309"/>
                  </a:lnTo>
                  <a:lnTo>
                    <a:pt x="253548" y="181609"/>
                  </a:lnTo>
                  <a:lnTo>
                    <a:pt x="255615" y="170179"/>
                  </a:lnTo>
                  <a:lnTo>
                    <a:pt x="256669" y="158749"/>
                  </a:lnTo>
                  <a:lnTo>
                    <a:pt x="256788" y="153669"/>
                  </a:lnTo>
                  <a:lnTo>
                    <a:pt x="256861" y="138429"/>
                  </a:lnTo>
                  <a:lnTo>
                    <a:pt x="255615" y="123189"/>
                  </a:lnTo>
                  <a:lnTo>
                    <a:pt x="251565" y="121919"/>
                  </a:lnTo>
                  <a:lnTo>
                    <a:pt x="242452" y="113029"/>
                  </a:lnTo>
                  <a:lnTo>
                    <a:pt x="229290" y="107949"/>
                  </a:lnTo>
                  <a:lnTo>
                    <a:pt x="288268" y="107949"/>
                  </a:lnTo>
                  <a:lnTo>
                    <a:pt x="288901" y="114299"/>
                  </a:lnTo>
                  <a:lnTo>
                    <a:pt x="291052" y="123189"/>
                  </a:lnTo>
                  <a:lnTo>
                    <a:pt x="293710" y="133349"/>
                  </a:lnTo>
                  <a:lnTo>
                    <a:pt x="296115" y="142239"/>
                  </a:lnTo>
                  <a:lnTo>
                    <a:pt x="295904" y="153669"/>
                  </a:lnTo>
                  <a:lnTo>
                    <a:pt x="295027" y="175259"/>
                  </a:lnTo>
                  <a:lnTo>
                    <a:pt x="294949" y="177799"/>
                  </a:lnTo>
                  <a:lnTo>
                    <a:pt x="294844" y="182879"/>
                  </a:lnTo>
                  <a:lnTo>
                    <a:pt x="294765" y="191769"/>
                  </a:lnTo>
                  <a:lnTo>
                    <a:pt x="296115" y="194309"/>
                  </a:lnTo>
                  <a:lnTo>
                    <a:pt x="292065" y="196849"/>
                  </a:lnTo>
                  <a:lnTo>
                    <a:pt x="290820" y="203199"/>
                  </a:lnTo>
                  <a:lnTo>
                    <a:pt x="289196" y="209549"/>
                  </a:lnTo>
                  <a:lnTo>
                    <a:pt x="287319" y="217169"/>
                  </a:lnTo>
                  <a:lnTo>
                    <a:pt x="285315" y="223519"/>
                  </a:lnTo>
                  <a:lnTo>
                    <a:pt x="284648" y="224789"/>
                  </a:lnTo>
                  <a:close/>
                </a:path>
                <a:path w="296545" h="287020">
                  <a:moveTo>
                    <a:pt x="223215" y="212089"/>
                  </a:moveTo>
                  <a:lnTo>
                    <a:pt x="124664" y="212089"/>
                  </a:lnTo>
                  <a:lnTo>
                    <a:pt x="134114" y="210819"/>
                  </a:lnTo>
                  <a:lnTo>
                    <a:pt x="139514" y="204469"/>
                  </a:lnTo>
                  <a:lnTo>
                    <a:pt x="153014" y="167639"/>
                  </a:lnTo>
                  <a:lnTo>
                    <a:pt x="156790" y="157479"/>
                  </a:lnTo>
                  <a:lnTo>
                    <a:pt x="159933" y="146049"/>
                  </a:lnTo>
                  <a:lnTo>
                    <a:pt x="162317" y="134619"/>
                  </a:lnTo>
                  <a:lnTo>
                    <a:pt x="163814" y="123189"/>
                  </a:lnTo>
                  <a:lnTo>
                    <a:pt x="159764" y="121919"/>
                  </a:lnTo>
                  <a:lnTo>
                    <a:pt x="199745" y="121919"/>
                  </a:lnTo>
                  <a:lnTo>
                    <a:pt x="197733" y="128269"/>
                  </a:lnTo>
                  <a:lnTo>
                    <a:pt x="195561" y="137159"/>
                  </a:lnTo>
                  <a:lnTo>
                    <a:pt x="193514" y="146049"/>
                  </a:lnTo>
                  <a:lnTo>
                    <a:pt x="192460" y="152399"/>
                  </a:lnTo>
                  <a:lnTo>
                    <a:pt x="191152" y="158749"/>
                  </a:lnTo>
                  <a:lnTo>
                    <a:pt x="189338" y="165099"/>
                  </a:lnTo>
                  <a:lnTo>
                    <a:pt x="186764" y="170179"/>
                  </a:lnTo>
                  <a:lnTo>
                    <a:pt x="185414" y="170179"/>
                  </a:lnTo>
                  <a:lnTo>
                    <a:pt x="183537" y="176529"/>
                  </a:lnTo>
                  <a:lnTo>
                    <a:pt x="180521" y="184149"/>
                  </a:lnTo>
                  <a:lnTo>
                    <a:pt x="177251" y="190499"/>
                  </a:lnTo>
                  <a:lnTo>
                    <a:pt x="174614" y="194309"/>
                  </a:lnTo>
                  <a:lnTo>
                    <a:pt x="174614" y="198119"/>
                  </a:lnTo>
                  <a:lnTo>
                    <a:pt x="173264" y="199389"/>
                  </a:lnTo>
                  <a:lnTo>
                    <a:pt x="171914" y="203199"/>
                  </a:lnTo>
                  <a:lnTo>
                    <a:pt x="223215" y="203199"/>
                  </a:lnTo>
                  <a:lnTo>
                    <a:pt x="223215" y="212089"/>
                  </a:lnTo>
                  <a:close/>
                </a:path>
                <a:path w="296545" h="287020">
                  <a:moveTo>
                    <a:pt x="278653" y="236219"/>
                  </a:moveTo>
                  <a:lnTo>
                    <a:pt x="178664" y="236219"/>
                  </a:lnTo>
                  <a:lnTo>
                    <a:pt x="184064" y="234949"/>
                  </a:lnTo>
                  <a:lnTo>
                    <a:pt x="189464" y="234949"/>
                  </a:lnTo>
                  <a:lnTo>
                    <a:pt x="193514" y="233679"/>
                  </a:lnTo>
                  <a:lnTo>
                    <a:pt x="209715" y="229869"/>
                  </a:lnTo>
                  <a:lnTo>
                    <a:pt x="212415" y="229869"/>
                  </a:lnTo>
                  <a:lnTo>
                    <a:pt x="202964" y="226059"/>
                  </a:lnTo>
                  <a:lnTo>
                    <a:pt x="58514" y="226059"/>
                  </a:lnTo>
                  <a:lnTo>
                    <a:pt x="61214" y="224789"/>
                  </a:lnTo>
                  <a:lnTo>
                    <a:pt x="69314" y="222249"/>
                  </a:lnTo>
                  <a:lnTo>
                    <a:pt x="76064" y="220979"/>
                  </a:lnTo>
                  <a:lnTo>
                    <a:pt x="84164" y="218439"/>
                  </a:lnTo>
                  <a:lnTo>
                    <a:pt x="85514" y="215899"/>
                  </a:lnTo>
                  <a:lnTo>
                    <a:pt x="84164" y="210819"/>
                  </a:lnTo>
                  <a:lnTo>
                    <a:pt x="82814" y="209549"/>
                  </a:lnTo>
                  <a:lnTo>
                    <a:pt x="82656" y="201929"/>
                  </a:lnTo>
                  <a:lnTo>
                    <a:pt x="82537" y="198119"/>
                  </a:lnTo>
                  <a:lnTo>
                    <a:pt x="81675" y="181609"/>
                  </a:lnTo>
                  <a:lnTo>
                    <a:pt x="81464" y="172719"/>
                  </a:lnTo>
                  <a:lnTo>
                    <a:pt x="124203" y="172719"/>
                  </a:lnTo>
                  <a:lnTo>
                    <a:pt x="124664" y="181609"/>
                  </a:lnTo>
                  <a:lnTo>
                    <a:pt x="126014" y="181609"/>
                  </a:lnTo>
                  <a:lnTo>
                    <a:pt x="126014" y="204469"/>
                  </a:lnTo>
                  <a:lnTo>
                    <a:pt x="124664" y="204469"/>
                  </a:lnTo>
                  <a:lnTo>
                    <a:pt x="124664" y="212089"/>
                  </a:lnTo>
                  <a:lnTo>
                    <a:pt x="223215" y="212089"/>
                  </a:lnTo>
                  <a:lnTo>
                    <a:pt x="223215" y="224789"/>
                  </a:lnTo>
                  <a:lnTo>
                    <a:pt x="284648" y="224789"/>
                  </a:lnTo>
                  <a:lnTo>
                    <a:pt x="278653" y="236219"/>
                  </a:lnTo>
                  <a:close/>
                </a:path>
                <a:path w="296545" h="287020">
                  <a:moveTo>
                    <a:pt x="221865" y="203199"/>
                  </a:moveTo>
                  <a:lnTo>
                    <a:pt x="171914" y="203199"/>
                  </a:lnTo>
                  <a:lnTo>
                    <a:pt x="178664" y="201929"/>
                  </a:lnTo>
                  <a:lnTo>
                    <a:pt x="186764" y="199389"/>
                  </a:lnTo>
                  <a:lnTo>
                    <a:pt x="193514" y="198119"/>
                  </a:lnTo>
                  <a:lnTo>
                    <a:pt x="201614" y="195579"/>
                  </a:lnTo>
                  <a:lnTo>
                    <a:pt x="208365" y="193039"/>
                  </a:lnTo>
                  <a:lnTo>
                    <a:pt x="215115" y="193039"/>
                  </a:lnTo>
                  <a:lnTo>
                    <a:pt x="215115" y="195579"/>
                  </a:lnTo>
                  <a:lnTo>
                    <a:pt x="220515" y="195579"/>
                  </a:lnTo>
                  <a:lnTo>
                    <a:pt x="221865" y="196849"/>
                  </a:lnTo>
                  <a:lnTo>
                    <a:pt x="221865" y="203199"/>
                  </a:lnTo>
                  <a:close/>
                </a:path>
                <a:path w="296545" h="287020">
                  <a:moveTo>
                    <a:pt x="178664" y="233679"/>
                  </a:moveTo>
                  <a:lnTo>
                    <a:pt x="38264" y="233679"/>
                  </a:lnTo>
                  <a:lnTo>
                    <a:pt x="45014" y="232409"/>
                  </a:lnTo>
                  <a:lnTo>
                    <a:pt x="46364" y="232409"/>
                  </a:lnTo>
                  <a:lnTo>
                    <a:pt x="51764" y="231139"/>
                  </a:lnTo>
                  <a:lnTo>
                    <a:pt x="51764" y="228599"/>
                  </a:lnTo>
                  <a:lnTo>
                    <a:pt x="54464" y="226059"/>
                  </a:lnTo>
                  <a:lnTo>
                    <a:pt x="197564" y="226059"/>
                  </a:lnTo>
                  <a:lnTo>
                    <a:pt x="193514" y="228599"/>
                  </a:lnTo>
                  <a:lnTo>
                    <a:pt x="188114" y="229869"/>
                  </a:lnTo>
                  <a:lnTo>
                    <a:pt x="182714" y="232409"/>
                  </a:lnTo>
                  <a:lnTo>
                    <a:pt x="178664" y="233679"/>
                  </a:lnTo>
                  <a:close/>
                </a:path>
                <a:path w="296545" h="287020">
                  <a:moveTo>
                    <a:pt x="250552" y="265429"/>
                  </a:moveTo>
                  <a:lnTo>
                    <a:pt x="237052" y="264159"/>
                  </a:lnTo>
                  <a:lnTo>
                    <a:pt x="224565" y="259079"/>
                  </a:lnTo>
                  <a:lnTo>
                    <a:pt x="217815" y="259079"/>
                  </a:lnTo>
                  <a:lnTo>
                    <a:pt x="217815" y="256539"/>
                  </a:lnTo>
                  <a:lnTo>
                    <a:pt x="207015" y="256539"/>
                  </a:lnTo>
                  <a:lnTo>
                    <a:pt x="200264" y="255269"/>
                  </a:lnTo>
                  <a:lnTo>
                    <a:pt x="188114" y="255269"/>
                  </a:lnTo>
                  <a:lnTo>
                    <a:pt x="186764" y="253999"/>
                  </a:lnTo>
                  <a:lnTo>
                    <a:pt x="184064" y="253999"/>
                  </a:lnTo>
                  <a:lnTo>
                    <a:pt x="182714" y="251459"/>
                  </a:lnTo>
                  <a:lnTo>
                    <a:pt x="182714" y="245109"/>
                  </a:lnTo>
                  <a:lnTo>
                    <a:pt x="181364" y="245109"/>
                  </a:lnTo>
                  <a:lnTo>
                    <a:pt x="181364" y="242569"/>
                  </a:lnTo>
                  <a:lnTo>
                    <a:pt x="177314" y="241299"/>
                  </a:lnTo>
                  <a:lnTo>
                    <a:pt x="173264" y="241299"/>
                  </a:lnTo>
                  <a:lnTo>
                    <a:pt x="169214" y="240029"/>
                  </a:lnTo>
                  <a:lnTo>
                    <a:pt x="169214" y="234949"/>
                  </a:lnTo>
                  <a:lnTo>
                    <a:pt x="175964" y="234949"/>
                  </a:lnTo>
                  <a:lnTo>
                    <a:pt x="177314" y="236219"/>
                  </a:lnTo>
                  <a:lnTo>
                    <a:pt x="278653" y="236219"/>
                  </a:lnTo>
                  <a:lnTo>
                    <a:pt x="273355" y="246379"/>
                  </a:lnTo>
                  <a:lnTo>
                    <a:pt x="271815" y="250189"/>
                  </a:lnTo>
                  <a:lnTo>
                    <a:pt x="270465" y="250189"/>
                  </a:lnTo>
                  <a:lnTo>
                    <a:pt x="262534" y="260349"/>
                  </a:lnTo>
                  <a:lnTo>
                    <a:pt x="250552" y="265429"/>
                  </a:lnTo>
                  <a:close/>
                </a:path>
                <a:path w="296545" h="287020">
                  <a:moveTo>
                    <a:pt x="35564" y="271779"/>
                  </a:moveTo>
                  <a:lnTo>
                    <a:pt x="35564" y="270509"/>
                  </a:lnTo>
                  <a:lnTo>
                    <a:pt x="36014" y="270509"/>
                  </a:lnTo>
                  <a:lnTo>
                    <a:pt x="35564" y="271779"/>
                  </a:lnTo>
                  <a:close/>
                </a:path>
              </a:pathLst>
            </a:custGeom>
            <a:solidFill>
              <a:srgbClr val="01054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6628" y="5370556"/>
              <a:ext cx="2590662" cy="538943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92619" y="5348766"/>
            <a:ext cx="464402" cy="58432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6643116"/>
            <a:ext cx="9144000" cy="215265"/>
            <a:chOff x="0" y="6643116"/>
            <a:chExt cx="9144000" cy="21526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43116"/>
              <a:ext cx="9144000" cy="2743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6670548"/>
              <a:ext cx="9144000" cy="18745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0" y="6670548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652780" marR="5080" indent="-640715">
              <a:lnSpc>
                <a:spcPct val="120000"/>
              </a:lnSpc>
              <a:spcBef>
                <a:spcPts val="95"/>
              </a:spcBef>
            </a:pPr>
            <a:r>
              <a:rPr dirty="0" spc="-5"/>
              <a:t>Lecture </a:t>
            </a:r>
            <a:r>
              <a:rPr dirty="0"/>
              <a:t>9 – </a:t>
            </a:r>
            <a:r>
              <a:rPr dirty="0" spc="-30"/>
              <a:t>Turing </a:t>
            </a:r>
            <a:r>
              <a:rPr dirty="0"/>
              <a:t>Machine </a:t>
            </a:r>
            <a:r>
              <a:rPr dirty="0" spc="-5"/>
              <a:t>and </a:t>
            </a:r>
            <a:r>
              <a:rPr dirty="0" spc="-30"/>
              <a:t>Variants </a:t>
            </a:r>
            <a:r>
              <a:rPr dirty="0" spc="-620"/>
              <a:t> </a:t>
            </a:r>
            <a:r>
              <a:rPr dirty="0"/>
              <a:t>Dr </a:t>
            </a:r>
            <a:r>
              <a:rPr dirty="0" spc="-25"/>
              <a:t>Yushi</a:t>
            </a:r>
            <a:r>
              <a:rPr dirty="0" spc="-20"/>
              <a:t> </a:t>
            </a:r>
            <a:r>
              <a:rPr dirty="0" spc="5"/>
              <a:t>Li</a:t>
            </a:r>
            <a:r>
              <a:rPr dirty="0" spc="-25"/>
              <a:t> </a:t>
            </a:r>
            <a:r>
              <a:rPr dirty="0" spc="5"/>
              <a:t>&amp; </a:t>
            </a:r>
            <a:r>
              <a:rPr dirty="0"/>
              <a:t>Dr</a:t>
            </a:r>
            <a:r>
              <a:rPr dirty="0" spc="-35"/>
              <a:t> </a:t>
            </a:r>
            <a:r>
              <a:rPr dirty="0"/>
              <a:t>Chunchuan</a:t>
            </a:r>
            <a:r>
              <a:rPr dirty="0" spc="-20"/>
              <a:t> </a:t>
            </a:r>
            <a:r>
              <a:rPr dirty="0" spc="-40"/>
              <a:t>Lyu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25400" rIns="0" bIns="0" rtlCol="0" vert="horz">
            <a:spAutoFit/>
          </a:bodyPr>
          <a:lstStyle/>
          <a:p>
            <a:pPr marL="1763395" marR="5080" indent="-1751330">
              <a:lnSpc>
                <a:spcPts val="4790"/>
              </a:lnSpc>
              <a:spcBef>
                <a:spcPts val="200"/>
              </a:spcBef>
            </a:pPr>
            <a:r>
              <a:rPr dirty="0" spc="-5"/>
              <a:t>INT201 Decision, </a:t>
            </a:r>
            <a:r>
              <a:rPr dirty="0" spc="-10"/>
              <a:t>Computation </a:t>
            </a:r>
            <a:r>
              <a:rPr dirty="0" spc="-890"/>
              <a:t> </a:t>
            </a:r>
            <a:r>
              <a:rPr dirty="0"/>
              <a:t>and</a:t>
            </a:r>
            <a:r>
              <a:rPr dirty="0" spc="-30"/>
              <a:t> </a:t>
            </a:r>
            <a:r>
              <a:rPr dirty="0"/>
              <a:t>Language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426" y="324958"/>
            <a:ext cx="1936750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30" b="0">
                <a:solidFill>
                  <a:srgbClr val="000044"/>
                </a:solidFill>
                <a:latin typeface="Calibri"/>
                <a:cs typeface="Calibri"/>
              </a:rPr>
              <a:t>Turing</a:t>
            </a:r>
            <a:r>
              <a:rPr dirty="0" sz="2400" spc="-7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Machine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6326" y="992921"/>
            <a:ext cx="7474584" cy="843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Machine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for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s#s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6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{0,</a:t>
            </a:r>
            <a:r>
              <a:rPr dirty="0" sz="1800" spc="5">
                <a:latin typeface="Times New Roman"/>
                <a:cs typeface="Times New Roman"/>
              </a:rPr>
              <a:t> 1}</a:t>
            </a:r>
            <a:r>
              <a:rPr dirty="0" baseline="26570" sz="1725" spc="7">
                <a:latin typeface="Cambria Math"/>
                <a:cs typeface="Cambria Math"/>
              </a:rPr>
              <a:t>∗</a:t>
            </a:r>
            <a:r>
              <a:rPr dirty="0" baseline="26570" sz="1725" spc="27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}, </a:t>
            </a:r>
            <a:r>
              <a:rPr dirty="0" sz="1800" spc="-10">
                <a:latin typeface="Calibri"/>
                <a:cs typeface="Calibri"/>
              </a:rPr>
              <a:t>input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string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01101#01101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A.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9730" y="2199132"/>
            <a:ext cx="5908341" cy="34321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7317" y="762154"/>
            <a:ext cx="1936750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30" b="0">
                <a:solidFill>
                  <a:srgbClr val="000044"/>
                </a:solidFill>
                <a:latin typeface="Calibri"/>
                <a:cs typeface="Calibri"/>
              </a:rPr>
              <a:t>Turing</a:t>
            </a:r>
            <a:r>
              <a:rPr dirty="0" sz="2400" spc="-7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Machine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73817" y="1435247"/>
            <a:ext cx="8001634" cy="4252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Definition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Turing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machine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(TM)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7-tuple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 =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(Σ, </a:t>
            </a:r>
            <a:r>
              <a:rPr dirty="0" sz="1800" spc="-110">
                <a:latin typeface="Times New Roman"/>
                <a:cs typeface="Times New Roman"/>
              </a:rPr>
              <a:t>Γ,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Q,</a:t>
            </a:r>
            <a:r>
              <a:rPr dirty="0" sz="1800" spc="5">
                <a:latin typeface="Times New Roman"/>
                <a:cs typeface="Times New Roman"/>
              </a:rPr>
              <a:t> δ,</a:t>
            </a:r>
            <a:r>
              <a:rPr dirty="0" sz="1800">
                <a:latin typeface="Times New Roman"/>
                <a:cs typeface="Times New Roman"/>
              </a:rPr>
              <a:t> q,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baseline="-21739" sz="1725">
                <a:latin typeface="Times New Roman"/>
                <a:cs typeface="Times New Roman"/>
              </a:rPr>
              <a:t>accept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1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</a:t>
            </a:r>
            <a:r>
              <a:rPr dirty="0" baseline="-21739" sz="1725" spc="-7">
                <a:latin typeface="Times New Roman"/>
                <a:cs typeface="Times New Roman"/>
              </a:rPr>
              <a:t>reject</a:t>
            </a:r>
            <a:r>
              <a:rPr dirty="0" sz="1800" spc="-5">
                <a:latin typeface="Times New Roman"/>
                <a:cs typeface="Times New Roman"/>
              </a:rPr>
              <a:t>)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15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where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363855" indent="-288290">
              <a:lnSpc>
                <a:spcPct val="100000"/>
              </a:lnSpc>
              <a:buFont typeface="Arial MT"/>
              <a:buChar char="•"/>
              <a:tabLst>
                <a:tab pos="363855" algn="l"/>
                <a:tab pos="364490" algn="l"/>
              </a:tabLst>
            </a:pP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finite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set,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called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input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alphabet;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blank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symbol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˽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not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contained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</a:t>
            </a:r>
            <a:endParaRPr sz="1800">
              <a:latin typeface="Calibri"/>
              <a:cs typeface="Calibri"/>
            </a:endParaRPr>
          </a:p>
          <a:p>
            <a:pPr marL="363855">
              <a:lnSpc>
                <a:spcPct val="100000"/>
              </a:lnSpc>
            </a:pP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sz="1800" spc="-5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363855" indent="-288290">
              <a:lnSpc>
                <a:spcPct val="100000"/>
              </a:lnSpc>
              <a:buFont typeface="Arial MT"/>
              <a:buChar char="•"/>
              <a:tabLst>
                <a:tab pos="363855" algn="l"/>
                <a:tab pos="364490" algn="l"/>
              </a:tabLst>
            </a:pP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finite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set,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called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tape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alphabet;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alphabet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contains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blank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symbol</a:t>
            </a:r>
            <a:endParaRPr sz="1800">
              <a:latin typeface="Calibri"/>
              <a:cs typeface="Calibri"/>
            </a:endParaRPr>
          </a:p>
          <a:p>
            <a:pPr marL="363855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˽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 </a:t>
            </a:r>
            <a:r>
              <a:rPr dirty="0" sz="1800">
                <a:latin typeface="Calibri"/>
                <a:cs typeface="Calibri"/>
              </a:rPr>
              <a:t>Σ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⊆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sz="1800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363855" indent="-288290">
              <a:lnSpc>
                <a:spcPct val="100000"/>
              </a:lnSpc>
              <a:buFont typeface="Arial MT"/>
              <a:buChar char="•"/>
              <a:tabLst>
                <a:tab pos="363855" algn="l"/>
                <a:tab pos="364490" algn="l"/>
              </a:tabLst>
            </a:pP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-15">
                <a:latin typeface="Calibri"/>
                <a:cs typeface="Calibri"/>
              </a:rPr>
              <a:t> finite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set,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whose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elements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are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called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states,</a:t>
            </a:r>
            <a:endParaRPr sz="1800">
              <a:latin typeface="Calibri"/>
              <a:cs typeface="Calibri"/>
            </a:endParaRPr>
          </a:p>
          <a:p>
            <a:pPr marL="363855" indent="-288290">
              <a:lnSpc>
                <a:spcPct val="100000"/>
              </a:lnSpc>
              <a:buFont typeface="Arial MT"/>
              <a:buChar char="•"/>
              <a:tabLst>
                <a:tab pos="363855" algn="l"/>
                <a:tab pos="364490" algn="l"/>
              </a:tabLst>
            </a:pP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element</a:t>
            </a:r>
            <a:r>
              <a:rPr dirty="0" sz="1800" spc="-10">
                <a:latin typeface="Calibri"/>
                <a:cs typeface="Calibri"/>
              </a:rPr>
              <a:t> 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</a:t>
            </a:r>
            <a:r>
              <a:rPr dirty="0" sz="1800" spc="-5">
                <a:latin typeface="Calibri"/>
                <a:cs typeface="Calibri"/>
              </a:rPr>
              <a:t>;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it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called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start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state,</a:t>
            </a:r>
            <a:endParaRPr sz="1800">
              <a:latin typeface="Calibri"/>
              <a:cs typeface="Calibri"/>
            </a:endParaRPr>
          </a:p>
          <a:p>
            <a:pPr marL="363855" indent="-288290">
              <a:lnSpc>
                <a:spcPct val="100000"/>
              </a:lnSpc>
              <a:buFont typeface="Arial MT"/>
              <a:buChar char="•"/>
              <a:tabLst>
                <a:tab pos="363855" algn="l"/>
                <a:tab pos="364490" algn="l"/>
              </a:tabLst>
            </a:pP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baseline="-21739" sz="1725">
                <a:latin typeface="Times New Roman"/>
                <a:cs typeface="Times New Roman"/>
              </a:rPr>
              <a:t>accept</a:t>
            </a:r>
            <a:r>
              <a:rPr dirty="0" baseline="-21739" sz="1725" spc="352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element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</a:t>
            </a:r>
            <a:r>
              <a:rPr dirty="0" sz="1800" spc="-5">
                <a:latin typeface="Calibri"/>
                <a:cs typeface="Calibri"/>
              </a:rPr>
              <a:t>;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it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called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accept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state,</a:t>
            </a:r>
            <a:endParaRPr sz="1800">
              <a:latin typeface="Calibri"/>
              <a:cs typeface="Calibri"/>
            </a:endParaRPr>
          </a:p>
          <a:p>
            <a:pPr marL="363855" indent="-288290">
              <a:lnSpc>
                <a:spcPct val="100000"/>
              </a:lnSpc>
              <a:buFont typeface="Arial MT"/>
              <a:buChar char="•"/>
              <a:tabLst>
                <a:tab pos="363855" algn="l"/>
                <a:tab pos="364490" algn="l"/>
              </a:tabLst>
            </a:pPr>
            <a:r>
              <a:rPr dirty="0" sz="1800" spc="-5">
                <a:latin typeface="Times New Roman"/>
                <a:cs typeface="Times New Roman"/>
              </a:rPr>
              <a:t>q</a:t>
            </a:r>
            <a:r>
              <a:rPr dirty="0" baseline="-21739" sz="1725" spc="-7">
                <a:latin typeface="Times New Roman"/>
                <a:cs typeface="Times New Roman"/>
              </a:rPr>
              <a:t>reject</a:t>
            </a:r>
            <a:r>
              <a:rPr dirty="0" baseline="-21739" sz="1725" spc="367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element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</a:t>
            </a:r>
            <a:r>
              <a:rPr dirty="0" sz="1800" spc="-5">
                <a:latin typeface="Calibri"/>
                <a:cs typeface="Calibri"/>
              </a:rPr>
              <a:t>;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it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called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reject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state,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</a:t>
            </a:r>
            <a:r>
              <a:rPr dirty="0" baseline="-21739" sz="1725" spc="-7">
                <a:latin typeface="Times New Roman"/>
                <a:cs typeface="Times New Roman"/>
              </a:rPr>
              <a:t>reject</a:t>
            </a:r>
            <a:r>
              <a:rPr dirty="0" baseline="-21739" sz="1725" spc="202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≠</a:t>
            </a:r>
            <a:r>
              <a:rPr dirty="0" sz="1800" spc="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baseline="-21739" sz="1725">
                <a:latin typeface="Times New Roman"/>
                <a:cs typeface="Times New Roman"/>
              </a:rPr>
              <a:t>accept</a:t>
            </a:r>
            <a:endParaRPr baseline="-21739" sz="1725">
              <a:latin typeface="Times New Roman"/>
              <a:cs typeface="Times New Roman"/>
            </a:endParaRPr>
          </a:p>
          <a:p>
            <a:pPr marL="363855" marR="81280" indent="-28829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363855" algn="l"/>
                <a:tab pos="364490" algn="l"/>
              </a:tabLst>
            </a:pPr>
            <a:r>
              <a:rPr dirty="0" sz="1800">
                <a:latin typeface="Times New Roman"/>
                <a:cs typeface="Times New Roman"/>
              </a:rPr>
              <a:t>δ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ll</a:t>
            </a:r>
            <a:r>
              <a:rPr dirty="0" sz="1800">
                <a:latin typeface="Calibri"/>
                <a:cs typeface="Calibri"/>
              </a:rPr>
              <a:t>ed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h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</a:t>
            </a:r>
            <a:r>
              <a:rPr dirty="0" sz="1800" spc="-55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n</a:t>
            </a:r>
            <a:r>
              <a:rPr dirty="0" sz="1800" spc="15">
                <a:latin typeface="Calibri"/>
                <a:cs typeface="Calibri"/>
              </a:rPr>
              <a:t>s</a:t>
            </a:r>
            <a:r>
              <a:rPr dirty="0" sz="1800" spc="-20">
                <a:latin typeface="Calibri"/>
                <a:cs typeface="Calibri"/>
              </a:rPr>
              <a:t>i</a:t>
            </a:r>
            <a:r>
              <a:rPr dirty="0" sz="1800" spc="5">
                <a:latin typeface="Calibri"/>
                <a:cs typeface="Calibri"/>
              </a:rPr>
              <a:t>t</a:t>
            </a:r>
            <a:r>
              <a:rPr dirty="0" sz="1800" spc="-20">
                <a:latin typeface="Calibri"/>
                <a:cs typeface="Calibri"/>
              </a:rPr>
              <a:t>i</a:t>
            </a:r>
            <a:r>
              <a:rPr dirty="0" sz="1800" spc="-1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func</a:t>
            </a:r>
            <a:r>
              <a:rPr dirty="0" sz="1800" spc="5">
                <a:latin typeface="Calibri"/>
                <a:cs typeface="Calibri"/>
              </a:rPr>
              <a:t>t</a:t>
            </a:r>
            <a:r>
              <a:rPr dirty="0" sz="1800" spc="-20">
                <a:latin typeface="Calibri"/>
                <a:cs typeface="Calibri"/>
              </a:rPr>
              <a:t>i</a:t>
            </a:r>
            <a:r>
              <a:rPr dirty="0" sz="1800" spc="-15">
                <a:latin typeface="Calibri"/>
                <a:cs typeface="Calibri"/>
              </a:rPr>
              <a:t>o</a:t>
            </a:r>
            <a:r>
              <a:rPr dirty="0" sz="1800" spc="-10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w</a:t>
            </a:r>
            <a:r>
              <a:rPr dirty="0" sz="1800" spc="-10">
                <a:latin typeface="Calibri"/>
                <a:cs typeface="Calibri"/>
              </a:rPr>
              <a:t>h</a:t>
            </a:r>
            <a:r>
              <a:rPr dirty="0" sz="1800" spc="-20">
                <a:latin typeface="Calibri"/>
                <a:cs typeface="Calibri"/>
              </a:rPr>
              <a:t>i</a:t>
            </a:r>
            <a:r>
              <a:rPr dirty="0" sz="1800" spc="-10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func</a:t>
            </a:r>
            <a:r>
              <a:rPr dirty="0" sz="1800" spc="5">
                <a:latin typeface="Calibri"/>
                <a:cs typeface="Calibri"/>
              </a:rPr>
              <a:t>t</a:t>
            </a:r>
            <a:r>
              <a:rPr dirty="0" sz="1800" spc="-20">
                <a:latin typeface="Calibri"/>
                <a:cs typeface="Calibri"/>
              </a:rPr>
              <a:t>i</a:t>
            </a:r>
            <a:r>
              <a:rPr dirty="0" sz="1800" spc="-1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δ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×</a:t>
            </a:r>
            <a:r>
              <a:rPr dirty="0" sz="1800" spc="-434">
                <a:latin typeface="SimSun"/>
                <a:cs typeface="SimSu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×</a:t>
            </a:r>
            <a:r>
              <a:rPr dirty="0" sz="1800" spc="-434">
                <a:latin typeface="SimSun"/>
                <a:cs typeface="SimSu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  </a:t>
            </a:r>
            <a:r>
              <a:rPr dirty="0" sz="1800">
                <a:latin typeface="SimSun"/>
                <a:cs typeface="SimSun"/>
              </a:rPr>
              <a:t>×</a:t>
            </a:r>
            <a:r>
              <a:rPr dirty="0" sz="1800" spc="-470">
                <a:latin typeface="SimSun"/>
                <a:cs typeface="SimSu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-20">
                <a:latin typeface="Times New Roman"/>
                <a:cs typeface="Times New Roman"/>
              </a:rPr>
              <a:t>L,  </a:t>
            </a:r>
            <a:r>
              <a:rPr dirty="0" sz="1800" spc="-10">
                <a:latin typeface="Times New Roman"/>
                <a:cs typeface="Times New Roman"/>
              </a:rPr>
              <a:t>R,</a:t>
            </a:r>
            <a:r>
              <a:rPr dirty="0" sz="1800" spc="-5">
                <a:latin typeface="Times New Roman"/>
                <a:cs typeface="Times New Roman"/>
              </a:rPr>
              <a:t> N}.</a:t>
            </a:r>
            <a:endParaRPr sz="180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</a:pPr>
            <a:r>
              <a:rPr dirty="0" sz="1800" spc="-10">
                <a:latin typeface="Times New Roman"/>
                <a:cs typeface="Times New Roman"/>
              </a:rPr>
              <a:t>L: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move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to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left,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R: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move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to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right,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N: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no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move.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012" y="916059"/>
            <a:ext cx="1936750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30" b="0">
                <a:solidFill>
                  <a:srgbClr val="000044"/>
                </a:solidFill>
                <a:latin typeface="Calibri"/>
                <a:cs typeface="Calibri"/>
              </a:rPr>
              <a:t>Turing</a:t>
            </a:r>
            <a:r>
              <a:rPr dirty="0" sz="2400" spc="-7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Machine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32012" y="1622882"/>
            <a:ext cx="3549650" cy="3911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Calibri"/>
                <a:cs typeface="Calibri"/>
              </a:rPr>
              <a:t>Transition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5">
                <a:latin typeface="Times New Roman"/>
                <a:cs typeface="Times New Roman"/>
              </a:rPr>
              <a:t>δ(q,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a)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(s,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b,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850">
              <a:latin typeface="Times New Roman"/>
              <a:cs typeface="Times New Roman"/>
            </a:endParaRPr>
          </a:p>
          <a:p>
            <a:pPr marL="20955">
              <a:lnSpc>
                <a:spcPct val="100000"/>
              </a:lnSpc>
              <a:spcBef>
                <a:spcPts val="5"/>
              </a:spcBef>
            </a:pPr>
            <a:r>
              <a:rPr dirty="0" sz="1800" spc="5">
                <a:latin typeface="Times New Roman"/>
                <a:cs typeface="Times New Roman"/>
              </a:rPr>
              <a:t>If</a:t>
            </a:r>
            <a:r>
              <a:rPr dirty="0" sz="1800" spc="-8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TM</a:t>
            </a:r>
            <a:endParaRPr sz="1800">
              <a:latin typeface="Times New Roman"/>
              <a:cs typeface="Times New Roman"/>
            </a:endParaRPr>
          </a:p>
          <a:p>
            <a:pPr marL="309245" indent="-288925">
              <a:lnSpc>
                <a:spcPct val="100000"/>
              </a:lnSpc>
              <a:spcBef>
                <a:spcPts val="715"/>
              </a:spcBef>
              <a:buFont typeface="Arial MT"/>
              <a:buChar char="•"/>
              <a:tabLst>
                <a:tab pos="308610" algn="l"/>
                <a:tab pos="309880" algn="l"/>
              </a:tabLst>
            </a:pPr>
            <a:r>
              <a:rPr dirty="0" sz="1800" spc="-10">
                <a:latin typeface="Calibri"/>
                <a:cs typeface="Calibri"/>
              </a:rPr>
              <a:t>in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50">
                <a:latin typeface="Cambria Math"/>
                <a:cs typeface="Cambria Math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</a:t>
            </a:r>
            <a:r>
              <a:rPr dirty="0" sz="1800" spc="-5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309245" indent="-28892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08610" algn="l"/>
                <a:tab pos="309880" algn="l"/>
              </a:tabLst>
            </a:pPr>
            <a:r>
              <a:rPr dirty="0" sz="1800" spc="-10">
                <a:latin typeface="Calibri"/>
                <a:cs typeface="Calibri"/>
              </a:rPr>
              <a:t>tape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reads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tape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symbol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5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Times New Roman"/>
                <a:cs typeface="Times New Roman"/>
              </a:rPr>
              <a:t>Then</a:t>
            </a:r>
            <a:r>
              <a:rPr dirty="0" sz="1800" spc="39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TM</a:t>
            </a:r>
            <a:endParaRPr sz="1800">
              <a:latin typeface="Times New Roman"/>
              <a:cs typeface="Times New Roman"/>
            </a:endParaRPr>
          </a:p>
          <a:p>
            <a:pPr marL="300355" indent="-28829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>
                <a:latin typeface="Calibri"/>
                <a:cs typeface="Calibri"/>
              </a:rPr>
              <a:t>moves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state </a:t>
            </a:r>
            <a:r>
              <a:rPr dirty="0" sz="1800">
                <a:latin typeface="Times New Roman"/>
                <a:cs typeface="Times New Roman"/>
              </a:rPr>
              <a:t>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5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endParaRPr sz="1800">
              <a:latin typeface="Times New Roman"/>
              <a:cs typeface="Times New Roman"/>
            </a:endParaRPr>
          </a:p>
          <a:p>
            <a:pPr marL="3003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10">
                <a:latin typeface="Calibri"/>
                <a:cs typeface="Calibri"/>
              </a:rPr>
              <a:t>overwrites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>
                <a:latin typeface="Calibri"/>
                <a:cs typeface="Calibri"/>
              </a:rPr>
              <a:t> b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20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Γ</a:t>
            </a:r>
            <a:endParaRPr sz="1800">
              <a:latin typeface="Calibri"/>
              <a:cs typeface="Calibri"/>
            </a:endParaRPr>
          </a:p>
          <a:p>
            <a:pPr marL="3003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>
                <a:latin typeface="Calibri"/>
                <a:cs typeface="Calibri"/>
              </a:rPr>
              <a:t>moves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left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(i.e.,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20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{L,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R,N})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5345" y="2327206"/>
            <a:ext cx="2668572" cy="10307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98995" y="3890772"/>
            <a:ext cx="2511714" cy="13675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920740" y="5636333"/>
            <a:ext cx="11010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Calibri"/>
                <a:cs typeface="Calibri"/>
              </a:rPr>
              <a:t>Is </a:t>
            </a:r>
            <a:r>
              <a:rPr dirty="0" sz="1800" spc="-5">
                <a:latin typeface="Calibri"/>
                <a:cs typeface="Calibri"/>
              </a:rPr>
              <a:t>no move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necessary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150" y="290234"/>
            <a:ext cx="1936750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30" b="0">
                <a:solidFill>
                  <a:srgbClr val="000044"/>
                </a:solidFill>
                <a:latin typeface="Calibri"/>
                <a:cs typeface="Calibri"/>
              </a:rPr>
              <a:t>Turing</a:t>
            </a:r>
            <a:r>
              <a:rPr dirty="0" sz="2400" spc="-7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Machine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99950" y="1008485"/>
            <a:ext cx="7952105" cy="4784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Computation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steps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50">
              <a:latin typeface="Calibri"/>
              <a:cs typeface="Calibri"/>
            </a:endParaRPr>
          </a:p>
          <a:p>
            <a:pPr marL="376555" marR="93980" indent="-288290">
              <a:lnSpc>
                <a:spcPct val="150000"/>
              </a:lnSpc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dirty="0" sz="1800" spc="-25">
                <a:latin typeface="Calibri"/>
                <a:cs typeface="Calibri"/>
              </a:rPr>
              <a:t>Before</a:t>
            </a:r>
            <a:r>
              <a:rPr dirty="0" sz="1800" spc="2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2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computation</a:t>
            </a:r>
            <a:r>
              <a:rPr dirty="0" sz="1800" spc="229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step,</a:t>
            </a:r>
            <a:r>
              <a:rPr dirty="0" sz="1800" spc="2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2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Turing</a:t>
            </a:r>
            <a:r>
              <a:rPr dirty="0" sz="1800" spc="2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2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254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</a:t>
            </a:r>
            <a:r>
              <a:rPr dirty="0" sz="1800" spc="229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2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24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 spc="21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245">
                <a:latin typeface="Cambria Math"/>
                <a:cs typeface="Cambria Math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Q</a:t>
            </a:r>
            <a:r>
              <a:rPr dirty="0" sz="1800" spc="15">
                <a:latin typeface="Calibri"/>
                <a:cs typeface="Calibri"/>
              </a:rPr>
              <a:t>,</a:t>
            </a:r>
            <a:r>
              <a:rPr dirty="0" sz="1800" spc="22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and</a:t>
            </a:r>
            <a:r>
              <a:rPr dirty="0" sz="1800" spc="229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tape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on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certain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cell.</a:t>
            </a:r>
            <a:endParaRPr sz="1800">
              <a:latin typeface="Calibri"/>
              <a:cs typeface="Calibri"/>
            </a:endParaRPr>
          </a:p>
          <a:p>
            <a:pPr marL="3765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dirty="0" sz="1800" spc="-10">
                <a:latin typeface="Calibri"/>
                <a:cs typeface="Calibri"/>
              </a:rPr>
              <a:t>TM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Calibri"/>
                <a:cs typeface="Calibri"/>
              </a:rPr>
              <a:t>proceeds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according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transition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function:</a:t>
            </a:r>
            <a:endParaRPr sz="1800">
              <a:latin typeface="Calibri"/>
              <a:cs typeface="Calibri"/>
            </a:endParaRPr>
          </a:p>
          <a:p>
            <a:pPr algn="ctr" marL="153035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Times New Roman"/>
                <a:cs typeface="Times New Roman"/>
              </a:rPr>
              <a:t>δ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×</a:t>
            </a:r>
            <a:r>
              <a:rPr dirty="0" sz="1800" spc="-470">
                <a:latin typeface="SimSun"/>
                <a:cs typeface="SimSu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×</a:t>
            </a:r>
            <a:r>
              <a:rPr dirty="0" sz="1800" spc="-470">
                <a:latin typeface="SimSun"/>
                <a:cs typeface="SimSu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  </a:t>
            </a:r>
            <a:r>
              <a:rPr dirty="0" sz="1800">
                <a:latin typeface="SimSun"/>
                <a:cs typeface="SimSun"/>
              </a:rPr>
              <a:t>×</a:t>
            </a:r>
            <a:r>
              <a:rPr dirty="0" sz="1800" spc="-470">
                <a:latin typeface="SimSun"/>
                <a:cs typeface="SimSu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-20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, </a:t>
            </a:r>
            <a:r>
              <a:rPr dirty="0" sz="1800" spc="-5">
                <a:latin typeface="Times New Roman"/>
                <a:cs typeface="Times New Roman"/>
              </a:rPr>
              <a:t>N}</a:t>
            </a:r>
            <a:endParaRPr sz="1800">
              <a:latin typeface="Times New Roman"/>
              <a:cs typeface="Times New Roman"/>
            </a:endParaRPr>
          </a:p>
          <a:p>
            <a:pPr marL="3765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dirty="0" sz="1800" spc="-10">
                <a:latin typeface="Calibri"/>
                <a:cs typeface="Calibri"/>
              </a:rPr>
              <a:t>Depending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on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r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symbols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read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from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tape:</a:t>
            </a:r>
            <a:endParaRPr sz="1800">
              <a:latin typeface="Calibri"/>
              <a:cs typeface="Calibri"/>
            </a:endParaRPr>
          </a:p>
          <a:p>
            <a:pPr lvl="1" marL="650875" indent="-302260">
              <a:lnSpc>
                <a:spcPct val="100000"/>
              </a:lnSpc>
              <a:spcBef>
                <a:spcPts val="1080"/>
              </a:spcBef>
              <a:buAutoNum type="alphaLcParenBoth"/>
              <a:tabLst>
                <a:tab pos="651510" algn="l"/>
              </a:tabLst>
            </a:pPr>
            <a:r>
              <a:rPr dirty="0" sz="1800" spc="-10">
                <a:latin typeface="Calibri"/>
                <a:cs typeface="Calibri"/>
              </a:rPr>
              <a:t>switches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r′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 spc="20">
                <a:latin typeface="Calibri"/>
                <a:cs typeface="Calibri"/>
              </a:rPr>
              <a:t>Q;</a:t>
            </a:r>
            <a:endParaRPr sz="1800">
              <a:latin typeface="Calibri"/>
              <a:cs typeface="Calibri"/>
            </a:endParaRPr>
          </a:p>
          <a:p>
            <a:pPr lvl="1" marL="664845" indent="-316230">
              <a:lnSpc>
                <a:spcPct val="100000"/>
              </a:lnSpc>
              <a:spcBef>
                <a:spcPts val="1080"/>
              </a:spcBef>
              <a:buAutoNum type="alphaLcParenBoth"/>
              <a:tabLst>
                <a:tab pos="665480" algn="l"/>
              </a:tabLst>
            </a:pPr>
            <a:r>
              <a:rPr dirty="0" sz="1800" spc="-10">
                <a:latin typeface="Calibri"/>
                <a:cs typeface="Calibri"/>
              </a:rPr>
              <a:t>tape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writes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symbol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cell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it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currently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scanning;</a:t>
            </a:r>
            <a:endParaRPr sz="1800">
              <a:latin typeface="Calibri"/>
              <a:cs typeface="Calibri"/>
            </a:endParaRPr>
          </a:p>
          <a:p>
            <a:pPr lvl="1" marL="664845" indent="-293370">
              <a:lnSpc>
                <a:spcPct val="100000"/>
              </a:lnSpc>
              <a:spcBef>
                <a:spcPts val="1080"/>
              </a:spcBef>
              <a:buAutoNum type="alphaLcParenBoth"/>
              <a:tabLst>
                <a:tab pos="665480" algn="l"/>
              </a:tabLst>
            </a:pPr>
            <a:r>
              <a:rPr dirty="0" sz="1800" spc="-10">
                <a:latin typeface="Calibri"/>
                <a:cs typeface="Calibri"/>
              </a:rPr>
              <a:t>tape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moves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one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cell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left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right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stay</a:t>
            </a:r>
            <a:r>
              <a:rPr dirty="0" sz="1800">
                <a:latin typeface="Calibri"/>
                <a:cs typeface="Calibri"/>
              </a:rPr>
              <a:t> at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current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cell.</a:t>
            </a:r>
            <a:endParaRPr sz="1800">
              <a:latin typeface="Calibri"/>
              <a:cs typeface="Calibri"/>
            </a:endParaRPr>
          </a:p>
          <a:p>
            <a:pPr marL="3765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76555" algn="l"/>
                <a:tab pos="377190" algn="l"/>
                <a:tab pos="4454525" algn="l"/>
              </a:tabLst>
            </a:pPr>
            <a:r>
              <a:rPr dirty="0" sz="1800" spc="-10">
                <a:latin typeface="Calibri"/>
                <a:cs typeface="Calibri"/>
              </a:rPr>
              <a:t>Computation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continues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until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</a:t>
            </a:r>
            <a:r>
              <a:rPr dirty="0" baseline="-21739" sz="1725" spc="-7">
                <a:latin typeface="Times New Roman"/>
                <a:cs typeface="Times New Roman"/>
              </a:rPr>
              <a:t>reject</a:t>
            </a:r>
            <a:r>
              <a:rPr dirty="0" baseline="-21739" sz="1725" spc="2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or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baseline="-21739" sz="1725">
                <a:latin typeface="Times New Roman"/>
                <a:cs typeface="Times New Roman"/>
              </a:rPr>
              <a:t>accept	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entered.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(stopped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once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entered)</a:t>
            </a:r>
            <a:endParaRPr sz="1800">
              <a:latin typeface="Calibri"/>
              <a:cs typeface="Calibri"/>
            </a:endParaRPr>
          </a:p>
          <a:p>
            <a:pPr marL="3765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dirty="0" sz="1800" spc="-5">
                <a:latin typeface="Calibri"/>
                <a:cs typeface="Calibri"/>
              </a:rPr>
              <a:t>Otherwise,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 </a:t>
            </a:r>
            <a:r>
              <a:rPr dirty="0" sz="1800" spc="-10">
                <a:latin typeface="Calibri"/>
                <a:cs typeface="Calibri"/>
              </a:rPr>
              <a:t>will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run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forever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(input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string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neither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accepted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rejected)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012" y="259753"/>
            <a:ext cx="1936750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30" b="0">
                <a:solidFill>
                  <a:srgbClr val="000044"/>
                </a:solidFill>
                <a:latin typeface="Calibri"/>
                <a:cs typeface="Calibri"/>
              </a:rPr>
              <a:t>Turing</a:t>
            </a:r>
            <a:r>
              <a:rPr dirty="0" sz="2400" spc="-7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Machine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94004" y="888881"/>
            <a:ext cx="7237730" cy="5091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0485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Calibri"/>
              <a:cs typeface="Calibri"/>
            </a:endParaRPr>
          </a:p>
          <a:p>
            <a:pPr marL="70485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TM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language</a:t>
            </a:r>
            <a:endParaRPr sz="1800">
              <a:latin typeface="Times New Roman"/>
              <a:cs typeface="Times New Roman"/>
            </a:endParaRPr>
          </a:p>
          <a:p>
            <a:pPr algn="ctr" marL="267335">
              <a:lnSpc>
                <a:spcPct val="100000"/>
              </a:lnSpc>
              <a:spcBef>
                <a:spcPts val="1760"/>
              </a:spcBef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50">
                <a:latin typeface="Times New Roman"/>
                <a:cs typeface="Times New Roman"/>
              </a:rPr>
              <a:t>{</a:t>
            </a:r>
            <a:r>
              <a:rPr dirty="0" sz="1800" spc="50">
                <a:latin typeface="Cambria Math"/>
                <a:cs typeface="Cambria Math"/>
              </a:rPr>
              <a:t>0</a:t>
            </a:r>
            <a:r>
              <a:rPr dirty="0" baseline="27777" sz="1950" spc="75">
                <a:latin typeface="Cambria Math"/>
                <a:cs typeface="Cambria Math"/>
              </a:rPr>
              <a:t>2</a:t>
            </a:r>
            <a:r>
              <a:rPr dirty="0" baseline="58201" sz="1575" spc="75">
                <a:latin typeface="Cambria Math"/>
                <a:cs typeface="Cambria Math"/>
              </a:rPr>
              <a:t>𝑛</a:t>
            </a:r>
            <a:r>
              <a:rPr dirty="0" baseline="58201" sz="1575" spc="322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≥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},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which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consists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strings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0s </a:t>
            </a:r>
            <a:r>
              <a:rPr dirty="0" sz="1800" spc="-5">
                <a:latin typeface="Calibri"/>
                <a:cs typeface="Calibri"/>
              </a:rPr>
              <a:t>whose </a:t>
            </a:r>
            <a:r>
              <a:rPr dirty="0" sz="1800" spc="-10">
                <a:latin typeface="Calibri"/>
                <a:cs typeface="Calibri"/>
              </a:rPr>
              <a:t>length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power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800">
              <a:latin typeface="Calibri"/>
              <a:cs typeface="Calibri"/>
            </a:endParaRPr>
          </a:p>
          <a:p>
            <a:pPr marL="50165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On </a:t>
            </a:r>
            <a:r>
              <a:rPr dirty="0" sz="1800" spc="-10">
                <a:latin typeface="Calibri"/>
                <a:cs typeface="Calibri"/>
              </a:rPr>
              <a:t>input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string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</a:t>
            </a:r>
            <a:r>
              <a:rPr dirty="0" sz="1800" spc="-5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38455" indent="-28892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38455" algn="l"/>
                <a:tab pos="339090" algn="l"/>
              </a:tabLst>
            </a:pPr>
            <a:r>
              <a:rPr dirty="0" sz="1800">
                <a:latin typeface="Calibri"/>
                <a:cs typeface="Calibri"/>
              </a:rPr>
              <a:t>Sweep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left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right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across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tape,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crossing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every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other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38455" indent="-28892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38455" algn="l"/>
                <a:tab pos="339090" algn="l"/>
              </a:tabLst>
            </a:pPr>
            <a:r>
              <a:rPr dirty="0" sz="1800" spc="5">
                <a:latin typeface="Calibri"/>
                <a:cs typeface="Calibri"/>
              </a:rPr>
              <a:t>If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stage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tape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contained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single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>
                <a:latin typeface="Calibri"/>
                <a:cs typeface="Calibri"/>
              </a:rPr>
              <a:t>, </a:t>
            </a:r>
            <a:r>
              <a:rPr dirty="0" sz="1800" spc="-5">
                <a:latin typeface="Calibri"/>
                <a:cs typeface="Calibri"/>
              </a:rPr>
              <a:t>accept.</a:t>
            </a:r>
            <a:endParaRPr sz="1800">
              <a:latin typeface="Calibri"/>
              <a:cs typeface="Calibri"/>
            </a:endParaRPr>
          </a:p>
          <a:p>
            <a:pPr marL="338455" indent="-28892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38455" algn="l"/>
                <a:tab pos="339090" algn="l"/>
              </a:tabLst>
            </a:pPr>
            <a:r>
              <a:rPr dirty="0" sz="1800" spc="5">
                <a:latin typeface="Calibri"/>
                <a:cs typeface="Calibri"/>
              </a:rPr>
              <a:t>If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stage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tape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contained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more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single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number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0s</a:t>
            </a:r>
            <a:endParaRPr sz="1800">
              <a:latin typeface="Times New Roman"/>
              <a:cs typeface="Times New Roman"/>
            </a:endParaRPr>
          </a:p>
          <a:p>
            <a:pPr marL="338455">
              <a:lnSpc>
                <a:spcPct val="100000"/>
              </a:lnSpc>
              <a:spcBef>
                <a:spcPts val="1080"/>
              </a:spcBef>
            </a:pPr>
            <a:r>
              <a:rPr dirty="0" sz="1800" spc="-10">
                <a:latin typeface="Calibri"/>
                <a:cs typeface="Calibri"/>
              </a:rPr>
              <a:t>was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odd,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reject.</a:t>
            </a:r>
            <a:endParaRPr sz="1800">
              <a:latin typeface="Calibri"/>
              <a:cs typeface="Calibri"/>
            </a:endParaRPr>
          </a:p>
          <a:p>
            <a:pPr marL="338455" indent="-28892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38455" algn="l"/>
                <a:tab pos="339090" algn="l"/>
              </a:tabLst>
            </a:pPr>
            <a:r>
              <a:rPr dirty="0" sz="1800" spc="-15">
                <a:latin typeface="Calibri"/>
                <a:cs typeface="Calibri"/>
              </a:rPr>
              <a:t>Return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left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tape.</a:t>
            </a:r>
            <a:endParaRPr sz="1800">
              <a:latin typeface="Calibri"/>
              <a:cs typeface="Calibri"/>
            </a:endParaRPr>
          </a:p>
          <a:p>
            <a:pPr marL="338455" indent="-28892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38455" algn="l"/>
                <a:tab pos="339090" algn="l"/>
              </a:tabLst>
            </a:pPr>
            <a:r>
              <a:rPr dirty="0" sz="1800" spc="5">
                <a:latin typeface="Calibri"/>
                <a:cs typeface="Calibri"/>
              </a:rPr>
              <a:t>Go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stage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1.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643116"/>
            <a:ext cx="9144000" cy="215265"/>
            <a:chOff x="0" y="6643116"/>
            <a:chExt cx="9144000" cy="215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643116"/>
              <a:ext cx="9144000" cy="27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70548"/>
              <a:ext cx="9144000" cy="18745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70548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0768" y="5929884"/>
            <a:ext cx="356615" cy="44348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32012" y="259753"/>
            <a:ext cx="1936750" cy="3930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30">
                <a:solidFill>
                  <a:srgbClr val="000044"/>
                </a:solidFill>
                <a:latin typeface="Calibri"/>
                <a:cs typeface="Calibri"/>
              </a:rPr>
              <a:t>Turing</a:t>
            </a:r>
            <a:r>
              <a:rPr dirty="0" sz="2400" spc="-7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000044"/>
                </a:solidFill>
                <a:latin typeface="Calibri"/>
                <a:cs typeface="Calibri"/>
              </a:rPr>
              <a:t>Machine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1899" y="888881"/>
            <a:ext cx="831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65860" y="1659635"/>
            <a:ext cx="6414515" cy="37833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518" y="270652"/>
            <a:ext cx="83121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00"/>
                </a:solidFill>
              </a:rPr>
              <a:t>Example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602518" y="822492"/>
            <a:ext cx="26866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Run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when </a:t>
            </a:r>
            <a:r>
              <a:rPr dirty="0" sz="1800" spc="-10">
                <a:latin typeface="Calibri"/>
                <a:cs typeface="Calibri"/>
              </a:rPr>
              <a:t>input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 =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0000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83682" y="1985768"/>
          <a:ext cx="2269490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50215"/>
                <a:gridCol w="450215"/>
                <a:gridCol w="450215"/>
                <a:gridCol w="450214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992329" y="1336827"/>
            <a:ext cx="1469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Step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0, </a:t>
            </a: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q</a:t>
            </a:r>
            <a:r>
              <a:rPr dirty="0" baseline="-21739" sz="1725" spc="7">
                <a:latin typeface="Times New Roman"/>
                <a:cs typeface="Times New Roman"/>
              </a:rPr>
              <a:t>1</a:t>
            </a:r>
            <a:endParaRPr baseline="-21739" sz="1725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244" y="1659635"/>
            <a:ext cx="246888" cy="47548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94591" y="1687067"/>
            <a:ext cx="76200" cy="305435"/>
            <a:chOff x="894591" y="1687067"/>
            <a:chExt cx="76200" cy="305435"/>
          </a:xfrm>
        </p:grpSpPr>
        <p:sp>
          <p:nvSpPr>
            <p:cNvPr id="8" name="object 8"/>
            <p:cNvSpPr/>
            <p:nvPr/>
          </p:nvSpPr>
          <p:spPr>
            <a:xfrm>
              <a:off x="932688" y="1687067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w="0" h="241935">
                  <a:moveTo>
                    <a:pt x="0" y="0"/>
                  </a:moveTo>
                  <a:lnTo>
                    <a:pt x="0" y="24168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894591" y="191605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83682" y="3283459"/>
          <a:ext cx="2269490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50215"/>
                <a:gridCol w="450215"/>
                <a:gridCol w="450215"/>
                <a:gridCol w="450214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992329" y="2634514"/>
            <a:ext cx="1469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Step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1, </a:t>
            </a: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q</a:t>
            </a:r>
            <a:r>
              <a:rPr dirty="0" baseline="-21739" sz="1725" spc="7">
                <a:latin typeface="Times New Roman"/>
                <a:cs typeface="Times New Roman"/>
              </a:rPr>
              <a:t>2</a:t>
            </a:r>
            <a:endParaRPr baseline="-21739" sz="1725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5296" y="2958084"/>
            <a:ext cx="246888" cy="475488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310643" y="2985516"/>
            <a:ext cx="76200" cy="305435"/>
            <a:chOff x="1310643" y="2985516"/>
            <a:chExt cx="76200" cy="305435"/>
          </a:xfrm>
        </p:grpSpPr>
        <p:sp>
          <p:nvSpPr>
            <p:cNvPr id="14" name="object 14"/>
            <p:cNvSpPr/>
            <p:nvPr/>
          </p:nvSpPr>
          <p:spPr>
            <a:xfrm>
              <a:off x="1348740" y="2985516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w="0" h="241935">
                  <a:moveTo>
                    <a:pt x="0" y="0"/>
                  </a:moveTo>
                  <a:lnTo>
                    <a:pt x="0" y="24168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1310643" y="32145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83682" y="4662793"/>
          <a:ext cx="2269490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50215"/>
                <a:gridCol w="450215"/>
                <a:gridCol w="450215"/>
                <a:gridCol w="450214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992329" y="4013847"/>
            <a:ext cx="1469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Step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2, </a:t>
            </a: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q</a:t>
            </a:r>
            <a:r>
              <a:rPr dirty="0" baseline="-21739" sz="1725" spc="7">
                <a:latin typeface="Times New Roman"/>
                <a:cs typeface="Times New Roman"/>
              </a:rPr>
              <a:t>3</a:t>
            </a:r>
            <a:endParaRPr baseline="-21739" sz="1725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5355" y="4334255"/>
            <a:ext cx="246888" cy="475488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790703" y="4361688"/>
            <a:ext cx="76200" cy="305435"/>
            <a:chOff x="1790703" y="4361688"/>
            <a:chExt cx="76200" cy="305435"/>
          </a:xfrm>
        </p:grpSpPr>
        <p:sp>
          <p:nvSpPr>
            <p:cNvPr id="20" name="object 20"/>
            <p:cNvSpPr/>
            <p:nvPr/>
          </p:nvSpPr>
          <p:spPr>
            <a:xfrm>
              <a:off x="1828800" y="4361688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w="0" h="241935">
                  <a:moveTo>
                    <a:pt x="0" y="0"/>
                  </a:moveTo>
                  <a:lnTo>
                    <a:pt x="0" y="24168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1790703" y="459067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683682" y="6042127"/>
          <a:ext cx="2269490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50215"/>
                <a:gridCol w="450215"/>
                <a:gridCol w="450215"/>
                <a:gridCol w="450214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992329" y="5393182"/>
            <a:ext cx="1469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Step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3, </a:t>
            </a: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q</a:t>
            </a:r>
            <a:r>
              <a:rPr dirty="0" baseline="-21739" sz="1725" spc="7">
                <a:latin typeface="Times New Roman"/>
                <a:cs typeface="Times New Roman"/>
              </a:rPr>
              <a:t>4</a:t>
            </a:r>
            <a:endParaRPr baseline="-21739" sz="1725">
              <a:latin typeface="Times New Roman"/>
              <a:cs typeface="Times New Roman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1408" y="5724144"/>
            <a:ext cx="246888" cy="475488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2206755" y="5751576"/>
            <a:ext cx="76200" cy="305435"/>
            <a:chOff x="2206755" y="5751576"/>
            <a:chExt cx="76200" cy="305435"/>
          </a:xfrm>
        </p:grpSpPr>
        <p:sp>
          <p:nvSpPr>
            <p:cNvPr id="26" name="object 26"/>
            <p:cNvSpPr/>
            <p:nvPr/>
          </p:nvSpPr>
          <p:spPr>
            <a:xfrm>
              <a:off x="2244851" y="5751576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w="0" h="241935">
                  <a:moveTo>
                    <a:pt x="0" y="0"/>
                  </a:moveTo>
                  <a:lnTo>
                    <a:pt x="0" y="24168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2206755" y="59805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3341061" y="1985768"/>
          <a:ext cx="2269490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50215"/>
                <a:gridCol w="450215"/>
                <a:gridCol w="450215"/>
                <a:gridCol w="450214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3649708" y="1336827"/>
            <a:ext cx="1469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Step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4, </a:t>
            </a: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q</a:t>
            </a:r>
            <a:r>
              <a:rPr dirty="0" baseline="-21739" sz="1725" spc="7">
                <a:latin typeface="Times New Roman"/>
                <a:cs typeface="Times New Roman"/>
              </a:rPr>
              <a:t>3</a:t>
            </a:r>
            <a:endParaRPr baseline="-21739" sz="1725">
              <a:latin typeface="Times New Roman"/>
              <a:cs typeface="Times New Roman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25796" y="1659635"/>
            <a:ext cx="246888" cy="475488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5311143" y="1687067"/>
            <a:ext cx="76200" cy="305435"/>
            <a:chOff x="5311143" y="1687067"/>
            <a:chExt cx="76200" cy="305435"/>
          </a:xfrm>
        </p:grpSpPr>
        <p:sp>
          <p:nvSpPr>
            <p:cNvPr id="32" name="object 32"/>
            <p:cNvSpPr/>
            <p:nvPr/>
          </p:nvSpPr>
          <p:spPr>
            <a:xfrm>
              <a:off x="5349239" y="1687067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w="0" h="241935">
                  <a:moveTo>
                    <a:pt x="0" y="0"/>
                  </a:moveTo>
                  <a:lnTo>
                    <a:pt x="0" y="24168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5311143" y="191605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3341061" y="3283459"/>
          <a:ext cx="2269490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50215"/>
                <a:gridCol w="450215"/>
                <a:gridCol w="450215"/>
                <a:gridCol w="450214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3649708" y="2634514"/>
            <a:ext cx="1469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Step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5, </a:t>
            </a: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q</a:t>
            </a:r>
            <a:r>
              <a:rPr dirty="0" baseline="-21739" sz="1725" spc="7">
                <a:latin typeface="Times New Roman"/>
                <a:cs typeface="Times New Roman"/>
              </a:rPr>
              <a:t>5</a:t>
            </a:r>
            <a:endParaRPr baseline="-21739" sz="1725">
              <a:latin typeface="Times New Roman"/>
              <a:cs typeface="Times New Roman"/>
            </a:endParaRPr>
          </a:p>
        </p:txBody>
      </p:sp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7740" y="2958084"/>
            <a:ext cx="246888" cy="475488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4863087" y="2985516"/>
            <a:ext cx="76200" cy="305435"/>
            <a:chOff x="4863087" y="2985516"/>
            <a:chExt cx="76200" cy="305435"/>
          </a:xfrm>
        </p:grpSpPr>
        <p:sp>
          <p:nvSpPr>
            <p:cNvPr id="38" name="object 38"/>
            <p:cNvSpPr/>
            <p:nvPr/>
          </p:nvSpPr>
          <p:spPr>
            <a:xfrm>
              <a:off x="4901183" y="2985516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w="0" h="241935">
                  <a:moveTo>
                    <a:pt x="0" y="0"/>
                  </a:moveTo>
                  <a:lnTo>
                    <a:pt x="0" y="24168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4863087" y="32145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3341061" y="4662793"/>
          <a:ext cx="2269490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50215"/>
                <a:gridCol w="450215"/>
                <a:gridCol w="450215"/>
                <a:gridCol w="450214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3649708" y="4013847"/>
            <a:ext cx="1469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Step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6, </a:t>
            </a: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q</a:t>
            </a:r>
            <a:r>
              <a:rPr dirty="0" baseline="-21739" sz="1725" spc="7">
                <a:latin typeface="Times New Roman"/>
                <a:cs typeface="Times New Roman"/>
              </a:rPr>
              <a:t>5</a:t>
            </a:r>
            <a:endParaRPr baseline="-21739" sz="1725">
              <a:latin typeface="Times New Roman"/>
              <a:cs typeface="Times New Roman"/>
            </a:endParaRPr>
          </a:p>
        </p:txBody>
      </p:sp>
      <p:pic>
        <p:nvPicPr>
          <p:cNvPr id="42" name="object 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1688" y="4334255"/>
            <a:ext cx="246888" cy="475488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4447035" y="4361688"/>
            <a:ext cx="76200" cy="305435"/>
            <a:chOff x="4447035" y="4361688"/>
            <a:chExt cx="76200" cy="305435"/>
          </a:xfrm>
        </p:grpSpPr>
        <p:sp>
          <p:nvSpPr>
            <p:cNvPr id="44" name="object 44"/>
            <p:cNvSpPr/>
            <p:nvPr/>
          </p:nvSpPr>
          <p:spPr>
            <a:xfrm>
              <a:off x="4485132" y="4361688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w="0" h="241935">
                  <a:moveTo>
                    <a:pt x="0" y="0"/>
                  </a:moveTo>
                  <a:lnTo>
                    <a:pt x="0" y="24168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4447035" y="459067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3341061" y="6042127"/>
          <a:ext cx="2269490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50215"/>
                <a:gridCol w="450215"/>
                <a:gridCol w="450215"/>
                <a:gridCol w="450214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3649708" y="5393182"/>
            <a:ext cx="1469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Step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7, </a:t>
            </a: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q</a:t>
            </a:r>
            <a:r>
              <a:rPr dirty="0" baseline="-21739" sz="1725" spc="7">
                <a:latin typeface="Times New Roman"/>
                <a:cs typeface="Times New Roman"/>
              </a:rPr>
              <a:t>5</a:t>
            </a:r>
            <a:endParaRPr baseline="-21739" sz="1725">
              <a:latin typeface="Times New Roman"/>
              <a:cs typeface="Times New Roman"/>
            </a:endParaRPr>
          </a:p>
        </p:txBody>
      </p:sp>
      <p:pic>
        <p:nvPicPr>
          <p:cNvPr id="48" name="object 4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13632" y="5724144"/>
            <a:ext cx="246888" cy="475488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3998979" y="5751576"/>
            <a:ext cx="76200" cy="305435"/>
            <a:chOff x="3998979" y="5751576"/>
            <a:chExt cx="76200" cy="305435"/>
          </a:xfrm>
        </p:grpSpPr>
        <p:sp>
          <p:nvSpPr>
            <p:cNvPr id="50" name="object 50"/>
            <p:cNvSpPr/>
            <p:nvPr/>
          </p:nvSpPr>
          <p:spPr>
            <a:xfrm>
              <a:off x="4037076" y="5751576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w="0" h="241935">
                  <a:moveTo>
                    <a:pt x="0" y="0"/>
                  </a:moveTo>
                  <a:lnTo>
                    <a:pt x="0" y="24168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3998979" y="598056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5998441" y="1988074"/>
          <a:ext cx="2269490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50215"/>
                <a:gridCol w="450215"/>
                <a:gridCol w="450215"/>
                <a:gridCol w="450214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6307087" y="1339126"/>
            <a:ext cx="1469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Step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8, </a:t>
            </a: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q</a:t>
            </a:r>
            <a:r>
              <a:rPr dirty="0" baseline="-21739" sz="1725" spc="7">
                <a:latin typeface="Times New Roman"/>
                <a:cs typeface="Times New Roman"/>
              </a:rPr>
              <a:t>5</a:t>
            </a:r>
            <a:endParaRPr baseline="-21739" sz="1725">
              <a:latin typeface="Times New Roman"/>
              <a:cs typeface="Times New Roman"/>
            </a:endParaRPr>
          </a:p>
        </p:txBody>
      </p:sp>
      <p:pic>
        <p:nvPicPr>
          <p:cNvPr id="54" name="object 5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26480" y="1659635"/>
            <a:ext cx="246888" cy="475488"/>
          </a:xfrm>
          <a:prstGeom prst="rect">
            <a:avLst/>
          </a:prstGeom>
        </p:spPr>
      </p:pic>
      <p:grpSp>
        <p:nvGrpSpPr>
          <p:cNvPr id="55" name="object 55"/>
          <p:cNvGrpSpPr/>
          <p:nvPr/>
        </p:nvGrpSpPr>
        <p:grpSpPr>
          <a:xfrm>
            <a:off x="6211828" y="1687067"/>
            <a:ext cx="76200" cy="305435"/>
            <a:chOff x="6211828" y="1687067"/>
            <a:chExt cx="76200" cy="305435"/>
          </a:xfrm>
        </p:grpSpPr>
        <p:sp>
          <p:nvSpPr>
            <p:cNvPr id="56" name="object 56"/>
            <p:cNvSpPr/>
            <p:nvPr/>
          </p:nvSpPr>
          <p:spPr>
            <a:xfrm>
              <a:off x="6249923" y="1687067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w="0" h="241935">
                  <a:moveTo>
                    <a:pt x="0" y="0"/>
                  </a:moveTo>
                  <a:lnTo>
                    <a:pt x="0" y="24168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6211828" y="191605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5998441" y="3287026"/>
          <a:ext cx="2269490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50215"/>
                <a:gridCol w="450215"/>
                <a:gridCol w="450215"/>
                <a:gridCol w="450214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6307087" y="2638081"/>
            <a:ext cx="1469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Step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8, </a:t>
            </a: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q</a:t>
            </a:r>
            <a:r>
              <a:rPr dirty="0" baseline="-21739" sz="1725" spc="7">
                <a:latin typeface="Times New Roman"/>
                <a:cs typeface="Times New Roman"/>
              </a:rPr>
              <a:t>2</a:t>
            </a:r>
            <a:endParaRPr baseline="-21739" sz="1725">
              <a:latin typeface="Times New Roman"/>
              <a:cs typeface="Times New Roman"/>
            </a:endParaRPr>
          </a:p>
        </p:txBody>
      </p:sp>
      <p:pic>
        <p:nvPicPr>
          <p:cNvPr id="60" name="object 6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6247" y="2962656"/>
            <a:ext cx="246888" cy="475488"/>
          </a:xfrm>
          <a:prstGeom prst="rect">
            <a:avLst/>
          </a:prstGeom>
        </p:spPr>
      </p:pic>
      <p:grpSp>
        <p:nvGrpSpPr>
          <p:cNvPr id="61" name="object 61"/>
          <p:cNvGrpSpPr/>
          <p:nvPr/>
        </p:nvGrpSpPr>
        <p:grpSpPr>
          <a:xfrm>
            <a:off x="6641596" y="2990088"/>
            <a:ext cx="76200" cy="305435"/>
            <a:chOff x="6641596" y="2990088"/>
            <a:chExt cx="76200" cy="305435"/>
          </a:xfrm>
        </p:grpSpPr>
        <p:sp>
          <p:nvSpPr>
            <p:cNvPr id="62" name="object 62"/>
            <p:cNvSpPr/>
            <p:nvPr/>
          </p:nvSpPr>
          <p:spPr>
            <a:xfrm>
              <a:off x="6679691" y="2990088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w="0" h="241935">
                  <a:moveTo>
                    <a:pt x="0" y="0"/>
                  </a:moveTo>
                  <a:lnTo>
                    <a:pt x="0" y="24168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6641596" y="321907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64" name="object 64"/>
          <p:cNvGraphicFramePr>
            <a:graphicFrameLocks noGrp="1"/>
          </p:cNvGraphicFramePr>
          <p:nvPr/>
        </p:nvGraphicFramePr>
        <p:xfrm>
          <a:off x="5998441" y="4652709"/>
          <a:ext cx="2269490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50215"/>
                <a:gridCol w="450215"/>
                <a:gridCol w="450215"/>
                <a:gridCol w="450214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5" name="object 65"/>
          <p:cNvSpPr txBox="1"/>
          <p:nvPr/>
        </p:nvSpPr>
        <p:spPr>
          <a:xfrm>
            <a:off x="6307087" y="4003762"/>
            <a:ext cx="1469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Step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9, </a:t>
            </a: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q</a:t>
            </a:r>
            <a:r>
              <a:rPr dirty="0" baseline="-21739" sz="1725" spc="7">
                <a:latin typeface="Times New Roman"/>
                <a:cs typeface="Times New Roman"/>
              </a:rPr>
              <a:t>2</a:t>
            </a:r>
            <a:endParaRPr baseline="-21739" sz="1725">
              <a:latin typeface="Times New Roman"/>
              <a:cs typeface="Times New Roman"/>
            </a:endParaRPr>
          </a:p>
        </p:txBody>
      </p:sp>
      <p:pic>
        <p:nvPicPr>
          <p:cNvPr id="66" name="object 6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4304" y="4334255"/>
            <a:ext cx="246888" cy="475488"/>
          </a:xfrm>
          <a:prstGeom prst="rect">
            <a:avLst/>
          </a:prstGeom>
        </p:spPr>
      </p:pic>
      <p:grpSp>
        <p:nvGrpSpPr>
          <p:cNvPr id="67" name="object 67"/>
          <p:cNvGrpSpPr/>
          <p:nvPr/>
        </p:nvGrpSpPr>
        <p:grpSpPr>
          <a:xfrm>
            <a:off x="7089653" y="4361688"/>
            <a:ext cx="76200" cy="305435"/>
            <a:chOff x="7089653" y="4361688"/>
            <a:chExt cx="76200" cy="305435"/>
          </a:xfrm>
        </p:grpSpPr>
        <p:sp>
          <p:nvSpPr>
            <p:cNvPr id="68" name="object 68"/>
            <p:cNvSpPr/>
            <p:nvPr/>
          </p:nvSpPr>
          <p:spPr>
            <a:xfrm>
              <a:off x="7127749" y="4361688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w="0" h="241935">
                  <a:moveTo>
                    <a:pt x="0" y="0"/>
                  </a:moveTo>
                  <a:lnTo>
                    <a:pt x="0" y="24168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/>
            <p:cNvSpPr/>
            <p:nvPr/>
          </p:nvSpPr>
          <p:spPr>
            <a:xfrm>
              <a:off x="7089653" y="459067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518" y="270652"/>
            <a:ext cx="83121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00"/>
                </a:solidFill>
              </a:rPr>
              <a:t>Example</a:t>
            </a:r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602518" y="822492"/>
            <a:ext cx="26866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Run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when </a:t>
            </a:r>
            <a:r>
              <a:rPr dirty="0" sz="1800" spc="-10">
                <a:latin typeface="Calibri"/>
                <a:cs typeface="Calibri"/>
              </a:rPr>
              <a:t>input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 =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0000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581690" y="1994617"/>
          <a:ext cx="2269490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50215"/>
                <a:gridCol w="450215"/>
                <a:gridCol w="450215"/>
                <a:gridCol w="450214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90337" y="1345672"/>
            <a:ext cx="1588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Step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10,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q</a:t>
            </a:r>
            <a:r>
              <a:rPr dirty="0" baseline="-21739" sz="1725" spc="7">
                <a:latin typeface="Times New Roman"/>
                <a:cs typeface="Times New Roman"/>
              </a:rPr>
              <a:t>3</a:t>
            </a:r>
            <a:endParaRPr baseline="-21739" sz="1725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664208"/>
            <a:ext cx="246888" cy="475488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142747" y="1691639"/>
            <a:ext cx="76200" cy="305435"/>
            <a:chOff x="2142747" y="1691639"/>
            <a:chExt cx="76200" cy="305435"/>
          </a:xfrm>
        </p:grpSpPr>
        <p:sp>
          <p:nvSpPr>
            <p:cNvPr id="8" name="object 8"/>
            <p:cNvSpPr/>
            <p:nvPr/>
          </p:nvSpPr>
          <p:spPr>
            <a:xfrm>
              <a:off x="2180844" y="1691639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w="0" h="241935">
                  <a:moveTo>
                    <a:pt x="0" y="0"/>
                  </a:moveTo>
                  <a:lnTo>
                    <a:pt x="0" y="24168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2142747" y="19206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581690" y="3293573"/>
          <a:ext cx="2269490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50215"/>
                <a:gridCol w="450215"/>
                <a:gridCol w="450215"/>
                <a:gridCol w="450214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890337" y="2644628"/>
            <a:ext cx="1588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Step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11,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q</a:t>
            </a:r>
            <a:r>
              <a:rPr dirty="0" baseline="-21739" sz="1725" spc="7">
                <a:latin typeface="Times New Roman"/>
                <a:cs typeface="Times New Roman"/>
              </a:rPr>
              <a:t>3</a:t>
            </a:r>
            <a:endParaRPr baseline="-21739" sz="1725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68880" y="2967228"/>
            <a:ext cx="246888" cy="475488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554227" y="2994660"/>
            <a:ext cx="76200" cy="305435"/>
            <a:chOff x="2554227" y="2994660"/>
            <a:chExt cx="76200" cy="305435"/>
          </a:xfrm>
        </p:grpSpPr>
        <p:sp>
          <p:nvSpPr>
            <p:cNvPr id="14" name="object 14"/>
            <p:cNvSpPr/>
            <p:nvPr/>
          </p:nvSpPr>
          <p:spPr>
            <a:xfrm>
              <a:off x="2592324" y="2994660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w="0" h="241935">
                  <a:moveTo>
                    <a:pt x="0" y="0"/>
                  </a:moveTo>
                  <a:lnTo>
                    <a:pt x="0" y="24168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2554227" y="322364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81690" y="4659252"/>
          <a:ext cx="2269490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50215"/>
                <a:gridCol w="450215"/>
                <a:gridCol w="450215"/>
                <a:gridCol w="450214"/>
              </a:tblGrid>
              <a:tr h="3708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890337" y="4010309"/>
            <a:ext cx="1588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Step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12,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q</a:t>
            </a:r>
            <a:r>
              <a:rPr dirty="0" baseline="-21739" sz="1725" spc="7">
                <a:latin typeface="Times New Roman"/>
                <a:cs typeface="Times New Roman"/>
              </a:rPr>
              <a:t>5</a:t>
            </a:r>
            <a:endParaRPr baseline="-21739" sz="1725">
              <a:latin typeface="Times New Roman"/>
              <a:cs typeface="Times New Roman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9112" y="4334255"/>
            <a:ext cx="246888" cy="475488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2124459" y="4361688"/>
            <a:ext cx="76200" cy="305435"/>
            <a:chOff x="2124459" y="4361688"/>
            <a:chExt cx="76200" cy="305435"/>
          </a:xfrm>
        </p:grpSpPr>
        <p:sp>
          <p:nvSpPr>
            <p:cNvPr id="20" name="object 20"/>
            <p:cNvSpPr/>
            <p:nvPr/>
          </p:nvSpPr>
          <p:spPr>
            <a:xfrm>
              <a:off x="2162556" y="4361688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w="0" h="241935">
                  <a:moveTo>
                    <a:pt x="0" y="0"/>
                  </a:moveTo>
                  <a:lnTo>
                    <a:pt x="0" y="24168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2124459" y="459067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581690" y="5973714"/>
          <a:ext cx="2269490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50215"/>
                <a:gridCol w="450215"/>
                <a:gridCol w="450215"/>
                <a:gridCol w="450214"/>
              </a:tblGrid>
              <a:tr h="37083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object 23"/>
          <p:cNvSpPr txBox="1"/>
          <p:nvPr/>
        </p:nvSpPr>
        <p:spPr>
          <a:xfrm>
            <a:off x="890337" y="5324769"/>
            <a:ext cx="1588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Step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13,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q</a:t>
            </a:r>
            <a:r>
              <a:rPr dirty="0" baseline="-21739" sz="1725" spc="7">
                <a:latin typeface="Times New Roman"/>
                <a:cs typeface="Times New Roman"/>
              </a:rPr>
              <a:t>5</a:t>
            </a:r>
            <a:endParaRPr baseline="-21739" sz="1725">
              <a:latin typeface="Times New Roman"/>
              <a:cs typeface="Times New Roman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9344" y="5646420"/>
            <a:ext cx="246888" cy="475488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1694691" y="5673852"/>
            <a:ext cx="76200" cy="305435"/>
            <a:chOff x="1694691" y="5673852"/>
            <a:chExt cx="76200" cy="305435"/>
          </a:xfrm>
        </p:grpSpPr>
        <p:sp>
          <p:nvSpPr>
            <p:cNvPr id="26" name="object 26"/>
            <p:cNvSpPr/>
            <p:nvPr/>
          </p:nvSpPr>
          <p:spPr>
            <a:xfrm>
              <a:off x="1732788" y="5673852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w="0" h="241935">
                  <a:moveTo>
                    <a:pt x="0" y="0"/>
                  </a:moveTo>
                  <a:lnTo>
                    <a:pt x="0" y="24168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1694691" y="590283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3264536" y="2007699"/>
          <a:ext cx="2269490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50215"/>
                <a:gridCol w="450215"/>
                <a:gridCol w="450215"/>
                <a:gridCol w="450214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3573181" y="1358755"/>
            <a:ext cx="1588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Step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14,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q</a:t>
            </a:r>
            <a:r>
              <a:rPr dirty="0" baseline="-21739" sz="1725" spc="7">
                <a:latin typeface="Times New Roman"/>
                <a:cs typeface="Times New Roman"/>
              </a:rPr>
              <a:t>5</a:t>
            </a:r>
            <a:endParaRPr baseline="-21739" sz="1725">
              <a:latin typeface="Times New Roman"/>
              <a:cs typeface="Times New Roman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8768" y="1664208"/>
            <a:ext cx="246888" cy="475488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3944115" y="1691639"/>
            <a:ext cx="76200" cy="305435"/>
            <a:chOff x="3944115" y="1691639"/>
            <a:chExt cx="76200" cy="305435"/>
          </a:xfrm>
        </p:grpSpPr>
        <p:sp>
          <p:nvSpPr>
            <p:cNvPr id="32" name="object 32"/>
            <p:cNvSpPr/>
            <p:nvPr/>
          </p:nvSpPr>
          <p:spPr>
            <a:xfrm>
              <a:off x="3982212" y="1691639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w="0" h="241935">
                  <a:moveTo>
                    <a:pt x="0" y="0"/>
                  </a:moveTo>
                  <a:lnTo>
                    <a:pt x="0" y="24168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944115" y="192062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3264536" y="3290770"/>
          <a:ext cx="2269490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50215"/>
                <a:gridCol w="450215"/>
                <a:gridCol w="450215"/>
                <a:gridCol w="450214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3573181" y="2641825"/>
            <a:ext cx="1588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Step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15,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q</a:t>
            </a:r>
            <a:r>
              <a:rPr dirty="0" baseline="-21739" sz="1725" spc="7">
                <a:latin typeface="Times New Roman"/>
                <a:cs typeface="Times New Roman"/>
              </a:rPr>
              <a:t>5</a:t>
            </a:r>
            <a:endParaRPr baseline="-21739" sz="1725">
              <a:latin typeface="Times New Roman"/>
              <a:cs typeface="Times New Roman"/>
            </a:endParaRPr>
          </a:p>
        </p:txBody>
      </p:sp>
      <p:pic>
        <p:nvPicPr>
          <p:cNvPr id="36" name="object 3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6996" y="2948940"/>
            <a:ext cx="246888" cy="475488"/>
          </a:xfrm>
          <a:prstGeom prst="rect">
            <a:avLst/>
          </a:prstGeom>
        </p:spPr>
      </p:pic>
      <p:grpSp>
        <p:nvGrpSpPr>
          <p:cNvPr id="37" name="object 37"/>
          <p:cNvGrpSpPr/>
          <p:nvPr/>
        </p:nvGrpSpPr>
        <p:grpSpPr>
          <a:xfrm>
            <a:off x="3482343" y="2976372"/>
            <a:ext cx="76200" cy="305435"/>
            <a:chOff x="3482343" y="2976372"/>
            <a:chExt cx="76200" cy="305435"/>
          </a:xfrm>
        </p:grpSpPr>
        <p:sp>
          <p:nvSpPr>
            <p:cNvPr id="38" name="object 38"/>
            <p:cNvSpPr/>
            <p:nvPr/>
          </p:nvSpPr>
          <p:spPr>
            <a:xfrm>
              <a:off x="3520439" y="2976372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w="0" h="241935">
                  <a:moveTo>
                    <a:pt x="0" y="0"/>
                  </a:moveTo>
                  <a:lnTo>
                    <a:pt x="0" y="24168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3482343" y="320535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3264536" y="4659252"/>
          <a:ext cx="2269490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50215"/>
                <a:gridCol w="450215"/>
                <a:gridCol w="450215"/>
                <a:gridCol w="450214"/>
              </a:tblGrid>
              <a:tr h="37083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3573181" y="4010309"/>
            <a:ext cx="1588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Step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16,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q</a:t>
            </a:r>
            <a:r>
              <a:rPr dirty="0" baseline="-21739" sz="1725" spc="7">
                <a:latin typeface="Times New Roman"/>
                <a:cs typeface="Times New Roman"/>
              </a:rPr>
              <a:t>2</a:t>
            </a:r>
            <a:endParaRPr baseline="-21739" sz="1725">
              <a:latin typeface="Times New Roman"/>
              <a:cs typeface="Times New Roman"/>
            </a:endParaRPr>
          </a:p>
        </p:txBody>
      </p:sp>
      <p:pic>
        <p:nvPicPr>
          <p:cNvPr id="42" name="object 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4196" y="4334255"/>
            <a:ext cx="246888" cy="475488"/>
          </a:xfrm>
          <a:prstGeom prst="rect">
            <a:avLst/>
          </a:prstGeom>
        </p:spPr>
      </p:pic>
      <p:grpSp>
        <p:nvGrpSpPr>
          <p:cNvPr id="43" name="object 43"/>
          <p:cNvGrpSpPr/>
          <p:nvPr/>
        </p:nvGrpSpPr>
        <p:grpSpPr>
          <a:xfrm>
            <a:off x="3939543" y="4361688"/>
            <a:ext cx="76200" cy="305435"/>
            <a:chOff x="3939543" y="4361688"/>
            <a:chExt cx="76200" cy="305435"/>
          </a:xfrm>
        </p:grpSpPr>
        <p:sp>
          <p:nvSpPr>
            <p:cNvPr id="44" name="object 44"/>
            <p:cNvSpPr/>
            <p:nvPr/>
          </p:nvSpPr>
          <p:spPr>
            <a:xfrm>
              <a:off x="3977639" y="4361688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w="0" h="241935">
                  <a:moveTo>
                    <a:pt x="0" y="0"/>
                  </a:moveTo>
                  <a:lnTo>
                    <a:pt x="0" y="24168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3939543" y="459067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3281161" y="5960940"/>
          <a:ext cx="2269490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50215"/>
                <a:gridCol w="450215"/>
                <a:gridCol w="450215"/>
                <a:gridCol w="450214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3589807" y="5311995"/>
            <a:ext cx="1588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Step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17,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q</a:t>
            </a:r>
            <a:r>
              <a:rPr dirty="0" baseline="-21739" sz="1725" spc="7">
                <a:latin typeface="Times New Roman"/>
                <a:cs typeface="Times New Roman"/>
              </a:rPr>
              <a:t>2</a:t>
            </a:r>
            <a:endParaRPr baseline="-21739" sz="1725">
              <a:latin typeface="Times New Roman"/>
              <a:cs typeface="Times New Roman"/>
            </a:endParaRPr>
          </a:p>
        </p:txBody>
      </p:sp>
      <p:pic>
        <p:nvPicPr>
          <p:cNvPr id="48" name="object 4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83964" y="5632704"/>
            <a:ext cx="246888" cy="475488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4369311" y="5660135"/>
            <a:ext cx="76200" cy="305435"/>
            <a:chOff x="4369311" y="5660135"/>
            <a:chExt cx="76200" cy="305435"/>
          </a:xfrm>
        </p:grpSpPr>
        <p:sp>
          <p:nvSpPr>
            <p:cNvPr id="50" name="object 50"/>
            <p:cNvSpPr/>
            <p:nvPr/>
          </p:nvSpPr>
          <p:spPr>
            <a:xfrm>
              <a:off x="4407408" y="5660135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w="0" h="241935">
                  <a:moveTo>
                    <a:pt x="0" y="0"/>
                  </a:moveTo>
                  <a:lnTo>
                    <a:pt x="0" y="24168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/>
            <p:cNvSpPr/>
            <p:nvPr/>
          </p:nvSpPr>
          <p:spPr>
            <a:xfrm>
              <a:off x="4369311" y="588912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19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5972976" y="2007699"/>
          <a:ext cx="2269490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50215"/>
                <a:gridCol w="450215"/>
                <a:gridCol w="450215"/>
                <a:gridCol w="450214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6281622" y="1358755"/>
            <a:ext cx="1588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Step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18,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q</a:t>
            </a:r>
            <a:r>
              <a:rPr dirty="0" baseline="-21739" sz="1725" spc="7">
                <a:latin typeface="Times New Roman"/>
                <a:cs typeface="Times New Roman"/>
              </a:rPr>
              <a:t>2</a:t>
            </a:r>
            <a:endParaRPr baseline="-21739" sz="1725">
              <a:latin typeface="Times New Roman"/>
              <a:cs typeface="Times New Roman"/>
            </a:endParaRPr>
          </a:p>
        </p:txBody>
      </p:sp>
      <p:pic>
        <p:nvPicPr>
          <p:cNvPr id="54" name="object 5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1211" y="1682496"/>
            <a:ext cx="246888" cy="475488"/>
          </a:xfrm>
          <a:prstGeom prst="rect">
            <a:avLst/>
          </a:prstGeom>
        </p:spPr>
      </p:pic>
      <p:grpSp>
        <p:nvGrpSpPr>
          <p:cNvPr id="55" name="object 55"/>
          <p:cNvGrpSpPr/>
          <p:nvPr/>
        </p:nvGrpSpPr>
        <p:grpSpPr>
          <a:xfrm>
            <a:off x="7496561" y="1709927"/>
            <a:ext cx="76200" cy="305435"/>
            <a:chOff x="7496561" y="1709927"/>
            <a:chExt cx="76200" cy="305435"/>
          </a:xfrm>
        </p:grpSpPr>
        <p:sp>
          <p:nvSpPr>
            <p:cNvPr id="56" name="object 56"/>
            <p:cNvSpPr/>
            <p:nvPr/>
          </p:nvSpPr>
          <p:spPr>
            <a:xfrm>
              <a:off x="7534655" y="1709927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w="0" h="241935">
                  <a:moveTo>
                    <a:pt x="0" y="0"/>
                  </a:moveTo>
                  <a:lnTo>
                    <a:pt x="0" y="24168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7496561" y="1938912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58" name="object 58"/>
          <p:cNvGraphicFramePr>
            <a:graphicFrameLocks noGrp="1"/>
          </p:cNvGraphicFramePr>
          <p:nvPr/>
        </p:nvGraphicFramePr>
        <p:xfrm>
          <a:off x="5969827" y="3290770"/>
          <a:ext cx="2269490" cy="3835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215"/>
                <a:gridCol w="450215"/>
                <a:gridCol w="450215"/>
                <a:gridCol w="450215"/>
                <a:gridCol w="450214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X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12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dirty="0" sz="1800" b="1">
                          <a:latin typeface="Calibri"/>
                          <a:cs typeface="Calibri"/>
                        </a:rPr>
                        <a:t>˽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9" name="object 59"/>
          <p:cNvSpPr txBox="1"/>
          <p:nvPr/>
        </p:nvSpPr>
        <p:spPr>
          <a:xfrm>
            <a:off x="6278477" y="2641825"/>
            <a:ext cx="1588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Step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19,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q</a:t>
            </a:r>
            <a:r>
              <a:rPr dirty="0" baseline="-21739" sz="1725" spc="7">
                <a:latin typeface="Times New Roman"/>
                <a:cs typeface="Times New Roman"/>
              </a:rPr>
              <a:t>2</a:t>
            </a:r>
            <a:endParaRPr baseline="-21739" sz="1725">
              <a:latin typeface="Times New Roman"/>
              <a:cs typeface="Times New Roman"/>
            </a:endParaRPr>
          </a:p>
        </p:txBody>
      </p:sp>
      <p:pic>
        <p:nvPicPr>
          <p:cNvPr id="60" name="object 6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0980" y="2948940"/>
            <a:ext cx="246888" cy="475488"/>
          </a:xfrm>
          <a:prstGeom prst="rect">
            <a:avLst/>
          </a:prstGeom>
        </p:spPr>
      </p:pic>
      <p:grpSp>
        <p:nvGrpSpPr>
          <p:cNvPr id="61" name="object 61"/>
          <p:cNvGrpSpPr/>
          <p:nvPr/>
        </p:nvGrpSpPr>
        <p:grpSpPr>
          <a:xfrm>
            <a:off x="7926329" y="2976372"/>
            <a:ext cx="76200" cy="305435"/>
            <a:chOff x="7926329" y="2976372"/>
            <a:chExt cx="76200" cy="305435"/>
          </a:xfrm>
        </p:grpSpPr>
        <p:sp>
          <p:nvSpPr>
            <p:cNvPr id="62" name="object 62"/>
            <p:cNvSpPr/>
            <p:nvPr/>
          </p:nvSpPr>
          <p:spPr>
            <a:xfrm>
              <a:off x="7964424" y="2976372"/>
              <a:ext cx="0" cy="241935"/>
            </a:xfrm>
            <a:custGeom>
              <a:avLst/>
              <a:gdLst/>
              <a:ahLst/>
              <a:cxnLst/>
              <a:rect l="l" t="t" r="r" b="b"/>
              <a:pathLst>
                <a:path w="0" h="241935">
                  <a:moveTo>
                    <a:pt x="0" y="0"/>
                  </a:moveTo>
                  <a:lnTo>
                    <a:pt x="0" y="24168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/>
            <p:cNvSpPr/>
            <p:nvPr/>
          </p:nvSpPr>
          <p:spPr>
            <a:xfrm>
              <a:off x="7926329" y="320535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/>
          <p:cNvSpPr txBox="1"/>
          <p:nvPr/>
        </p:nvSpPr>
        <p:spPr>
          <a:xfrm>
            <a:off x="6780087" y="4025653"/>
            <a:ext cx="659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cc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10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2012" y="906084"/>
            <a:ext cx="1936750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30" b="0">
                <a:solidFill>
                  <a:srgbClr val="000044"/>
                </a:solidFill>
                <a:latin typeface="Calibri"/>
                <a:cs typeface="Calibri"/>
              </a:rPr>
              <a:t>Turing</a:t>
            </a:r>
            <a:r>
              <a:rPr dirty="0" sz="2400" spc="-7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Machine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212" y="1751811"/>
            <a:ext cx="7529195" cy="3645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1155" marR="74295" indent="-28829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1790" algn="l"/>
              </a:tabLst>
            </a:pPr>
            <a:r>
              <a:rPr dirty="0" sz="1800" b="1">
                <a:latin typeface="Calibri"/>
                <a:cs typeface="Calibri"/>
              </a:rPr>
              <a:t>Start </a:t>
            </a:r>
            <a:r>
              <a:rPr dirty="0" sz="1800" spc="-10" b="1">
                <a:latin typeface="Calibri"/>
                <a:cs typeface="Calibri"/>
              </a:rPr>
              <a:t>configuration</a:t>
            </a:r>
            <a:r>
              <a:rPr dirty="0" sz="1800" spc="-10">
                <a:latin typeface="Calibri"/>
                <a:cs typeface="Calibri"/>
              </a:rPr>
              <a:t>. The </a:t>
            </a:r>
            <a:r>
              <a:rPr dirty="0" sz="1800" spc="-5">
                <a:latin typeface="Calibri"/>
                <a:cs typeface="Calibri"/>
              </a:rPr>
              <a:t>input </a:t>
            </a:r>
            <a:r>
              <a:rPr dirty="0" sz="1800" spc="-10">
                <a:latin typeface="Calibri"/>
                <a:cs typeface="Calibri"/>
              </a:rPr>
              <a:t>is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string over the </a:t>
            </a:r>
            <a:r>
              <a:rPr dirty="0" sz="1800">
                <a:latin typeface="Calibri"/>
                <a:cs typeface="Calibri"/>
              </a:rPr>
              <a:t>input alphabet </a:t>
            </a: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sz="1800" spc="-5">
                <a:latin typeface="Calibri"/>
                <a:cs typeface="Calibri"/>
              </a:rPr>
              <a:t>. </a:t>
            </a:r>
            <a:r>
              <a:rPr dirty="0" sz="1800" spc="-15">
                <a:latin typeface="Calibri"/>
                <a:cs typeface="Calibri"/>
              </a:rPr>
              <a:t>Initially, </a:t>
            </a:r>
            <a:r>
              <a:rPr dirty="0" sz="1800" spc="-10">
                <a:latin typeface="Calibri"/>
                <a:cs typeface="Calibri"/>
              </a:rPr>
              <a:t> this </a:t>
            </a:r>
            <a:r>
              <a:rPr dirty="0" sz="1800">
                <a:latin typeface="Calibri"/>
                <a:cs typeface="Calibri"/>
              </a:rPr>
              <a:t>input </a:t>
            </a:r>
            <a:r>
              <a:rPr dirty="0" sz="1800" spc="-5">
                <a:latin typeface="Calibri"/>
                <a:cs typeface="Calibri"/>
              </a:rPr>
              <a:t>string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 stored </a:t>
            </a:r>
            <a:r>
              <a:rPr dirty="0" sz="1800" spc="10">
                <a:latin typeface="Calibri"/>
                <a:cs typeface="Calibri"/>
              </a:rPr>
              <a:t>on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first </a:t>
            </a:r>
            <a:r>
              <a:rPr dirty="0" sz="1800" spc="-5">
                <a:latin typeface="Calibri"/>
                <a:cs typeface="Calibri"/>
              </a:rPr>
              <a:t>tape, </a:t>
            </a:r>
            <a:r>
              <a:rPr dirty="0" sz="1800" spc="5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 </a:t>
            </a:r>
            <a:r>
              <a:rPr dirty="0" sz="1800" spc="10">
                <a:latin typeface="Calibri"/>
                <a:cs typeface="Calibri"/>
              </a:rPr>
              <a:t>of </a:t>
            </a:r>
            <a:r>
              <a:rPr dirty="0" sz="1800" spc="-10">
                <a:latin typeface="Calibri"/>
                <a:cs typeface="Calibri"/>
              </a:rPr>
              <a:t>this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tape</a:t>
            </a:r>
            <a:r>
              <a:rPr dirty="0" sz="1800" spc="38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385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on 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leftmost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symbol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input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string.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algn="just" marL="351155" marR="68580" indent="-288290">
              <a:lnSpc>
                <a:spcPct val="100000"/>
              </a:lnSpc>
              <a:buFont typeface="Arial MT"/>
              <a:buChar char="•"/>
              <a:tabLst>
                <a:tab pos="351790" algn="l"/>
              </a:tabLst>
            </a:pPr>
            <a:r>
              <a:rPr dirty="0" sz="1800" spc="-10" b="1">
                <a:latin typeface="Calibri"/>
                <a:cs typeface="Calibri"/>
              </a:rPr>
              <a:t>Computation </a:t>
            </a:r>
            <a:r>
              <a:rPr dirty="0" sz="1800" spc="5" b="1">
                <a:latin typeface="Calibri"/>
                <a:cs typeface="Calibri"/>
              </a:rPr>
              <a:t>and </a:t>
            </a:r>
            <a:r>
              <a:rPr dirty="0" sz="1800" spc="-15" b="1">
                <a:latin typeface="Calibri"/>
                <a:cs typeface="Calibri"/>
              </a:rPr>
              <a:t>termination</a:t>
            </a:r>
            <a:r>
              <a:rPr dirty="0" sz="1800" spc="-15">
                <a:latin typeface="Calibri"/>
                <a:cs typeface="Calibri"/>
              </a:rPr>
              <a:t>. </a:t>
            </a:r>
            <a:r>
              <a:rPr dirty="0" sz="1800" spc="-10">
                <a:latin typeface="Calibri"/>
                <a:cs typeface="Calibri"/>
              </a:rPr>
              <a:t>Starting in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start configuration,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30">
                <a:latin typeface="Calibri"/>
                <a:cs typeface="Calibri"/>
              </a:rPr>
              <a:t>Turing 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machine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performs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sequence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-5">
                <a:latin typeface="Calibri"/>
                <a:cs typeface="Calibri"/>
              </a:rPr>
              <a:t> computation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steps.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computation 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terminates </a:t>
            </a:r>
            <a:r>
              <a:rPr dirty="0" sz="1800">
                <a:latin typeface="Calibri"/>
                <a:cs typeface="Calibri"/>
              </a:rPr>
              <a:t>at </a:t>
            </a:r>
            <a:r>
              <a:rPr dirty="0" sz="1800" spc="-5">
                <a:latin typeface="Calibri"/>
                <a:cs typeface="Calibri"/>
              </a:rPr>
              <a:t>the moment </a:t>
            </a:r>
            <a:r>
              <a:rPr dirty="0" sz="1800" spc="5">
                <a:latin typeface="Calibri"/>
                <a:cs typeface="Calibri"/>
              </a:rPr>
              <a:t>when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20">
                <a:latin typeface="Calibri"/>
                <a:cs typeface="Calibri"/>
              </a:rPr>
              <a:t>Turing </a:t>
            </a:r>
            <a:r>
              <a:rPr dirty="0" sz="1800">
                <a:latin typeface="Calibri"/>
                <a:cs typeface="Calibri"/>
              </a:rPr>
              <a:t>machine </a:t>
            </a:r>
            <a:r>
              <a:rPr dirty="0" sz="1800" spc="-20">
                <a:latin typeface="Calibri"/>
                <a:cs typeface="Calibri"/>
              </a:rPr>
              <a:t>enters </a:t>
            </a:r>
            <a:r>
              <a:rPr dirty="0" sz="1800" spc="-5">
                <a:latin typeface="Calibri"/>
                <a:cs typeface="Calibri"/>
              </a:rPr>
              <a:t>the accept </a:t>
            </a:r>
            <a:r>
              <a:rPr dirty="0" sz="1800" spc="-25">
                <a:latin typeface="Calibri"/>
                <a:cs typeface="Calibri"/>
              </a:rPr>
              <a:t>state 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q</a:t>
            </a:r>
            <a:r>
              <a:rPr dirty="0" baseline="-21739" sz="1725" spc="22">
                <a:latin typeface="Times New Roman"/>
                <a:cs typeface="Times New Roman"/>
              </a:rPr>
              <a:t>accept </a:t>
            </a:r>
            <a:r>
              <a:rPr dirty="0" sz="1800" spc="10">
                <a:latin typeface="Calibri"/>
                <a:cs typeface="Calibri"/>
              </a:rPr>
              <a:t>or the </a:t>
            </a:r>
            <a:r>
              <a:rPr dirty="0" sz="1800" spc="-10">
                <a:latin typeface="Calibri"/>
                <a:cs typeface="Calibri"/>
              </a:rPr>
              <a:t>reject </a:t>
            </a:r>
            <a:r>
              <a:rPr dirty="0" sz="1800" spc="-20">
                <a:latin typeface="Calibri"/>
                <a:cs typeface="Calibri"/>
              </a:rPr>
              <a:t>state </a:t>
            </a:r>
            <a:r>
              <a:rPr dirty="0" sz="1800" spc="15">
                <a:latin typeface="Times New Roman"/>
                <a:cs typeface="Times New Roman"/>
              </a:rPr>
              <a:t>q</a:t>
            </a:r>
            <a:r>
              <a:rPr dirty="0" baseline="-21739" sz="1725" spc="22">
                <a:latin typeface="Times New Roman"/>
                <a:cs typeface="Times New Roman"/>
              </a:rPr>
              <a:t>reject</a:t>
            </a:r>
            <a:r>
              <a:rPr dirty="0" sz="1800" spc="15">
                <a:latin typeface="Calibri"/>
                <a:cs typeface="Calibri"/>
              </a:rPr>
              <a:t>. </a:t>
            </a:r>
            <a:r>
              <a:rPr dirty="0" sz="1800">
                <a:latin typeface="Calibri"/>
                <a:cs typeface="Calibri"/>
              </a:rPr>
              <a:t>(If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machine never </a:t>
            </a:r>
            <a:r>
              <a:rPr dirty="0" sz="1800" spc="-20">
                <a:latin typeface="Calibri"/>
                <a:cs typeface="Calibri"/>
              </a:rPr>
              <a:t>enters </a:t>
            </a:r>
            <a:r>
              <a:rPr dirty="0" sz="1800" spc="15">
                <a:latin typeface="Times New Roman"/>
                <a:cs typeface="Times New Roman"/>
              </a:rPr>
              <a:t>q</a:t>
            </a:r>
            <a:r>
              <a:rPr dirty="0" baseline="-21739" sz="1725" spc="22">
                <a:latin typeface="Times New Roman"/>
                <a:cs typeface="Times New Roman"/>
              </a:rPr>
              <a:t>accept</a:t>
            </a:r>
            <a:r>
              <a:rPr dirty="0" baseline="-21739" sz="1725" spc="3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Calibri"/>
                <a:cs typeface="Calibri"/>
              </a:rPr>
              <a:t>and </a:t>
            </a:r>
            <a:r>
              <a:rPr dirty="0" sz="1800" spc="5">
                <a:latin typeface="Times New Roman"/>
                <a:cs typeface="Times New Roman"/>
              </a:rPr>
              <a:t>q</a:t>
            </a:r>
            <a:r>
              <a:rPr dirty="0" baseline="-21739" sz="1725" spc="7">
                <a:latin typeface="Times New Roman"/>
                <a:cs typeface="Times New Roman"/>
              </a:rPr>
              <a:t>reject </a:t>
            </a:r>
            <a:r>
              <a:rPr dirty="0" baseline="-21739" sz="1725" spc="1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computation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does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not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terminate.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algn="just" marL="351155" marR="80010" indent="-288290">
              <a:lnSpc>
                <a:spcPct val="100000"/>
              </a:lnSpc>
              <a:spcBef>
                <a:spcPts val="1565"/>
              </a:spcBef>
              <a:buFont typeface="Arial MT"/>
              <a:buChar char="•"/>
              <a:tabLst>
                <a:tab pos="351790" algn="l"/>
              </a:tabLst>
            </a:pPr>
            <a:r>
              <a:rPr dirty="0" sz="1800" spc="-10" b="1">
                <a:latin typeface="Calibri"/>
                <a:cs typeface="Calibri"/>
              </a:rPr>
              <a:t>Acceptance</a:t>
            </a:r>
            <a:r>
              <a:rPr dirty="0" sz="1800" spc="-10">
                <a:latin typeface="Calibri"/>
                <a:cs typeface="Calibri"/>
              </a:rPr>
              <a:t>. The </a:t>
            </a:r>
            <a:r>
              <a:rPr dirty="0" sz="1800" spc="-20">
                <a:latin typeface="Calibri"/>
                <a:cs typeface="Calibri"/>
              </a:rPr>
              <a:t>Turing </a:t>
            </a:r>
            <a:r>
              <a:rPr dirty="0" sz="1800">
                <a:latin typeface="Calibri"/>
                <a:cs typeface="Calibri"/>
              </a:rPr>
              <a:t>machine M </a:t>
            </a:r>
            <a:r>
              <a:rPr dirty="0" sz="1800" spc="-5">
                <a:latin typeface="Calibri"/>
                <a:cs typeface="Calibri"/>
              </a:rPr>
              <a:t>accepts the input </a:t>
            </a:r>
            <a:r>
              <a:rPr dirty="0" sz="1800" spc="-15">
                <a:latin typeface="Calibri"/>
                <a:cs typeface="Calibri"/>
              </a:rPr>
              <a:t>string </a:t>
            </a:r>
            <a:r>
              <a:rPr dirty="0" sz="1800">
                <a:latin typeface="Times New Roman"/>
                <a:cs typeface="Times New Roman"/>
              </a:rPr>
              <a:t>w </a:t>
            </a:r>
            <a:r>
              <a:rPr dirty="0" sz="1800">
                <a:latin typeface="Cambria Math"/>
                <a:cs typeface="Cambria Math"/>
              </a:rPr>
              <a:t>∈ </a:t>
            </a:r>
            <a:r>
              <a:rPr dirty="0" sz="1800" spc="5">
                <a:latin typeface="Times New Roman"/>
                <a:cs typeface="Times New Roman"/>
              </a:rPr>
              <a:t>Σ</a:t>
            </a:r>
            <a:r>
              <a:rPr dirty="0" baseline="26570" sz="1725" spc="7">
                <a:latin typeface="Cambria Math"/>
                <a:cs typeface="Cambria Math"/>
              </a:rPr>
              <a:t>∗</a:t>
            </a:r>
            <a:r>
              <a:rPr dirty="0" baseline="26570" sz="1725" spc="15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, </a:t>
            </a:r>
            <a:r>
              <a:rPr dirty="0" sz="1800" spc="-10">
                <a:latin typeface="Calibri"/>
                <a:cs typeface="Calibri"/>
              </a:rPr>
              <a:t>if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computation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input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terminates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baseline="-21739" sz="1725">
                <a:latin typeface="Times New Roman"/>
                <a:cs typeface="Times New Roman"/>
              </a:rPr>
              <a:t>accept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9407" y="862092"/>
            <a:ext cx="2189480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10" b="0">
                <a:solidFill>
                  <a:srgbClr val="000044"/>
                </a:solidFill>
                <a:latin typeface="Calibri"/>
                <a:cs typeface="Calibri"/>
              </a:rPr>
              <a:t>TM</a:t>
            </a:r>
            <a:r>
              <a:rPr dirty="0" sz="2400" spc="-10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Configuration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59407" y="1526975"/>
            <a:ext cx="5800725" cy="4286885"/>
          </a:xfrm>
          <a:prstGeom prst="rect">
            <a:avLst/>
          </a:prstGeom>
        </p:spPr>
        <p:txBody>
          <a:bodyPr wrap="square" lIns="0" tIns="108585" rIns="0" bIns="0" rtlCol="0" vert="horz">
            <a:spAutoFit/>
          </a:bodyPr>
          <a:lstStyle/>
          <a:p>
            <a:pPr marL="29209">
              <a:lnSpc>
                <a:spcPct val="100000"/>
              </a:lnSpc>
              <a:spcBef>
                <a:spcPts val="855"/>
              </a:spcBef>
            </a:pPr>
            <a:r>
              <a:rPr dirty="0" sz="1800" spc="-10">
                <a:latin typeface="Calibri"/>
                <a:cs typeface="Calibri"/>
              </a:rPr>
              <a:t>Provides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“snapshot”</a:t>
            </a:r>
            <a:r>
              <a:rPr dirty="0" sz="1800" spc="-10">
                <a:latin typeface="Calibri"/>
                <a:cs typeface="Calibri"/>
              </a:rPr>
              <a:t> 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TM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any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point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during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computation:</a:t>
            </a:r>
            <a:endParaRPr sz="1800">
              <a:latin typeface="Calibri"/>
              <a:cs typeface="Calibri"/>
            </a:endParaRPr>
          </a:p>
          <a:p>
            <a:pPr marL="317500" indent="-288925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1800" spc="-25">
                <a:latin typeface="Calibri"/>
                <a:cs typeface="Calibri"/>
              </a:rPr>
              <a:t>state</a:t>
            </a:r>
            <a:endParaRPr sz="1800">
              <a:latin typeface="Calibri"/>
              <a:cs typeface="Calibri"/>
            </a:endParaRPr>
          </a:p>
          <a:p>
            <a:pPr marL="317500" indent="-28892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1800" spc="-10">
                <a:latin typeface="Calibri"/>
                <a:cs typeface="Calibri"/>
              </a:rPr>
              <a:t>tape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contents</a:t>
            </a:r>
            <a:endParaRPr sz="1800">
              <a:latin typeface="Calibri"/>
              <a:cs typeface="Calibri"/>
            </a:endParaRPr>
          </a:p>
          <a:p>
            <a:pPr marL="317500" indent="-28892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17500" algn="l"/>
                <a:tab pos="318135" algn="l"/>
              </a:tabLst>
            </a:pP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location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alibri"/>
                <a:cs typeface="Calibri"/>
              </a:rPr>
              <a:t>Configuration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1011q01</a:t>
            </a:r>
            <a:r>
              <a:rPr dirty="0" sz="1800" spc="-1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00355" indent="-28829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15">
                <a:latin typeface="Calibri"/>
                <a:cs typeface="Calibri"/>
              </a:rPr>
              <a:t>current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endParaRPr sz="1800">
              <a:latin typeface="Times New Roman"/>
              <a:cs typeface="Times New Roman"/>
            </a:endParaRPr>
          </a:p>
          <a:p>
            <a:pPr marL="3003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5">
                <a:latin typeface="Calibri"/>
                <a:cs typeface="Calibri"/>
              </a:rPr>
              <a:t>LHS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tape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 </a:t>
            </a:r>
            <a:r>
              <a:rPr dirty="0" sz="1800" spc="-20">
                <a:latin typeface="Times New Roman"/>
                <a:cs typeface="Times New Roman"/>
              </a:rPr>
              <a:t>1011</a:t>
            </a:r>
            <a:endParaRPr sz="1800">
              <a:latin typeface="Times New Roman"/>
              <a:cs typeface="Times New Roman"/>
            </a:endParaRPr>
          </a:p>
          <a:p>
            <a:pPr marL="3003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10">
                <a:latin typeface="Calibri"/>
                <a:cs typeface="Calibri"/>
              </a:rPr>
              <a:t>RHS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tape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01</a:t>
            </a:r>
            <a:endParaRPr sz="1800">
              <a:latin typeface="Times New Roman"/>
              <a:cs typeface="Times New Roman"/>
            </a:endParaRPr>
          </a:p>
          <a:p>
            <a:pPr marL="3003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5">
                <a:latin typeface="Calibri"/>
                <a:cs typeface="Calibri"/>
              </a:rPr>
              <a:t>head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RHS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7745" y="4288536"/>
            <a:ext cx="3823022" cy="11065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1897" y="2070716"/>
            <a:ext cx="3895531" cy="2661081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643116"/>
            <a:ext cx="9144000" cy="215265"/>
            <a:chOff x="0" y="6643116"/>
            <a:chExt cx="9144000" cy="2152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43116"/>
              <a:ext cx="9144000" cy="274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70548"/>
              <a:ext cx="9144000" cy="1874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6670548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D6D6D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0768" y="5929884"/>
            <a:ext cx="356616" cy="44348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88804" y="1032043"/>
            <a:ext cx="767080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50" b="0">
                <a:solidFill>
                  <a:srgbClr val="000044"/>
                </a:solidFill>
                <a:latin typeface="Calibri"/>
                <a:cs typeface="Calibri"/>
              </a:rPr>
              <a:t>R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e</a:t>
            </a:r>
            <a:r>
              <a:rPr dirty="0" sz="2400" spc="-45" b="0">
                <a:solidFill>
                  <a:srgbClr val="000044"/>
                </a:solidFill>
                <a:latin typeface="Calibri"/>
                <a:cs typeface="Calibri"/>
              </a:rPr>
              <a:t>c</a:t>
            </a:r>
            <a:r>
              <a:rPr dirty="0" sz="2400" b="0">
                <a:solidFill>
                  <a:srgbClr val="000044"/>
                </a:solidFill>
                <a:latin typeface="Calibri"/>
                <a:cs typeface="Calibri"/>
              </a:rPr>
              <a:t>a</a:t>
            </a:r>
            <a:r>
              <a:rPr dirty="0" sz="2400" spc="5" b="0">
                <a:solidFill>
                  <a:srgbClr val="000044"/>
                </a:solidFill>
                <a:latin typeface="Calibri"/>
                <a:cs typeface="Calibri"/>
              </a:rPr>
              <a:t>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6606" y="2079142"/>
            <a:ext cx="3622040" cy="84836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20">
                <a:latin typeface="Times New Roman"/>
                <a:cs typeface="Times New Roman"/>
              </a:rPr>
              <a:t>Equivalence</a:t>
            </a:r>
            <a:r>
              <a:rPr dirty="0" sz="1800" spc="17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between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PDA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and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CFL</a:t>
            </a:r>
            <a:endParaRPr sz="1800">
              <a:latin typeface="Times New Roman"/>
              <a:cs typeface="Times New Roman"/>
            </a:endParaRPr>
          </a:p>
          <a:p>
            <a:pPr marL="3003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25">
                <a:latin typeface="Times New Roman"/>
                <a:cs typeface="Times New Roman"/>
              </a:rPr>
              <a:t>Pumping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Lemma</a:t>
            </a:r>
            <a:r>
              <a:rPr dirty="0" sz="1800" spc="1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CFL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804" y="4155597"/>
            <a:ext cx="5133975" cy="19050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50">
                <a:solidFill>
                  <a:srgbClr val="000044"/>
                </a:solidFill>
                <a:latin typeface="Calibri"/>
                <a:cs typeface="Calibri"/>
              </a:rPr>
              <a:t>Today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>
              <a:latin typeface="Calibri"/>
              <a:cs typeface="Calibri"/>
            </a:endParaRPr>
          </a:p>
          <a:p>
            <a:pPr marL="300355" indent="-28829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30">
                <a:latin typeface="Times New Roman"/>
                <a:cs typeface="Times New Roman"/>
              </a:rPr>
              <a:t>Turing</a:t>
            </a:r>
            <a:r>
              <a:rPr dirty="0" sz="1800" spc="55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Machine</a:t>
            </a:r>
            <a:endParaRPr sz="1800">
              <a:latin typeface="Times New Roman"/>
              <a:cs typeface="Times New Roman"/>
            </a:endParaRPr>
          </a:p>
          <a:p>
            <a:pPr marL="3003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15">
                <a:latin typeface="Times New Roman"/>
                <a:cs typeface="Times New Roman"/>
              </a:rPr>
              <a:t>Turing-recognizable</a:t>
            </a:r>
            <a:r>
              <a:rPr dirty="0" sz="1800" spc="16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and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Turing-decidable</a:t>
            </a:r>
            <a:r>
              <a:rPr dirty="0" sz="1800" spc="16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languages</a:t>
            </a:r>
            <a:endParaRPr sz="1800">
              <a:latin typeface="Times New Roman"/>
              <a:cs typeface="Times New Roman"/>
            </a:endParaRPr>
          </a:p>
          <a:p>
            <a:pPr marL="3003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10">
                <a:latin typeface="Times New Roman"/>
                <a:cs typeface="Times New Roman"/>
              </a:rPr>
              <a:t>Multi-tape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TM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and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Nondeterministic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07" y="2088105"/>
            <a:ext cx="7562850" cy="3048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541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Definition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88900">
              <a:lnSpc>
                <a:spcPct val="100000"/>
              </a:lnSpc>
            </a:pPr>
            <a:r>
              <a:rPr dirty="0" sz="1800" spc="-10" b="1">
                <a:latin typeface="Calibri"/>
                <a:cs typeface="Calibri"/>
              </a:rPr>
              <a:t>Configuration</a:t>
            </a:r>
            <a:r>
              <a:rPr dirty="0" sz="1800" spc="30" b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TM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(Q,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Σ,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25">
                <a:latin typeface="Times New Roman"/>
                <a:cs typeface="Times New Roman"/>
              </a:rPr>
              <a:t>Γ,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δ, </a:t>
            </a:r>
            <a:r>
              <a:rPr dirty="0" sz="1800">
                <a:latin typeface="Times New Roman"/>
                <a:cs typeface="Times New Roman"/>
              </a:rPr>
              <a:t>q, </a:t>
            </a:r>
            <a:r>
              <a:rPr dirty="0" sz="1800" spc="5">
                <a:latin typeface="Times New Roman"/>
                <a:cs typeface="Times New Roman"/>
              </a:rPr>
              <a:t>q</a:t>
            </a:r>
            <a:r>
              <a:rPr dirty="0" baseline="-21739" sz="1725" spc="7">
                <a:latin typeface="Times New Roman"/>
                <a:cs typeface="Times New Roman"/>
              </a:rPr>
              <a:t>accept</a:t>
            </a:r>
            <a:r>
              <a:rPr dirty="0" sz="1800" spc="5">
                <a:latin typeface="Times New Roman"/>
                <a:cs typeface="Times New Roman"/>
              </a:rPr>
              <a:t>,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q</a:t>
            </a:r>
            <a:r>
              <a:rPr dirty="0" baseline="-21739" sz="1725" spc="15">
                <a:latin typeface="Times New Roman"/>
                <a:cs typeface="Times New Roman"/>
              </a:rPr>
              <a:t>reject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string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uqv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u</a:t>
            </a:r>
            <a:r>
              <a:rPr dirty="0" sz="1800" spc="15">
                <a:latin typeface="Calibri"/>
                <a:cs typeface="Calibri"/>
              </a:rPr>
              <a:t>,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endParaRPr sz="1800">
              <a:latin typeface="Cambria Math"/>
              <a:cs typeface="Cambria Math"/>
            </a:endParaRPr>
          </a:p>
          <a:p>
            <a:pPr marL="8890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sz="1800" spc="-160">
                <a:latin typeface="Times New Roman"/>
                <a:cs typeface="Times New Roman"/>
              </a:rPr>
              <a:t> </a:t>
            </a:r>
            <a:r>
              <a:rPr dirty="0" baseline="26570" sz="1725" spc="22">
                <a:latin typeface="Cambria Math"/>
                <a:cs typeface="Cambria Math"/>
              </a:rPr>
              <a:t>∗</a:t>
            </a:r>
            <a:r>
              <a:rPr dirty="0" baseline="26570" sz="1725" spc="262">
                <a:latin typeface="Cambria Math"/>
                <a:cs typeface="Cambria Math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specifies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currently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376555" indent="-288290">
              <a:lnSpc>
                <a:spcPct val="100000"/>
              </a:lnSpc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 in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76555" indent="-288290">
              <a:lnSpc>
                <a:spcPct val="100000"/>
              </a:lnSpc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dirty="0" sz="1800" spc="-10">
                <a:latin typeface="Calibri"/>
                <a:cs typeface="Calibri"/>
              </a:rPr>
              <a:t>tape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contains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uv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426720" indent="-338455">
              <a:lnSpc>
                <a:spcPct val="100000"/>
              </a:lnSpc>
              <a:buFont typeface="Arial MT"/>
              <a:buChar char="•"/>
              <a:tabLst>
                <a:tab pos="426720" algn="l"/>
                <a:tab pos="427355" algn="l"/>
              </a:tabLst>
            </a:pPr>
            <a:r>
              <a:rPr dirty="0" sz="1800" spc="-10">
                <a:latin typeface="Calibri"/>
                <a:cs typeface="Calibri"/>
              </a:rPr>
              <a:t>tape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pointing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cell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containing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first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symbol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75">
                <a:latin typeface="Times New Roman"/>
                <a:cs typeface="Times New Roman"/>
              </a:rPr>
              <a:t>v.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76340" y="1265579"/>
            <a:ext cx="2189480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10" b="0">
                <a:solidFill>
                  <a:srgbClr val="000044"/>
                </a:solidFill>
                <a:latin typeface="Calibri"/>
                <a:cs typeface="Calibri"/>
              </a:rPr>
              <a:t>TM</a:t>
            </a:r>
            <a:r>
              <a:rPr dirty="0" sz="2400" spc="-8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Configuration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3574" y="894412"/>
            <a:ext cx="7586345" cy="4297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Definition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Calibri"/>
              <a:cs typeface="Calibri"/>
            </a:endParaRPr>
          </a:p>
          <a:p>
            <a:pPr marL="101600" marR="9398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Configuration</a:t>
            </a:r>
            <a:r>
              <a:rPr dirty="0" sz="1800" spc="200">
                <a:latin typeface="Calibri"/>
                <a:cs typeface="Calibri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C1</a:t>
            </a:r>
            <a:r>
              <a:rPr dirty="0" sz="1800" spc="1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yields</a:t>
            </a:r>
            <a:r>
              <a:rPr dirty="0" sz="1800" spc="229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configuration</a:t>
            </a:r>
            <a:r>
              <a:rPr dirty="0" sz="1800" spc="204">
                <a:latin typeface="Calibri"/>
                <a:cs typeface="Calibri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C2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if</a:t>
            </a:r>
            <a:r>
              <a:rPr dirty="0" sz="1800" spc="204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2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Turing</a:t>
            </a:r>
            <a:r>
              <a:rPr dirty="0" sz="1800" spc="229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machine</a:t>
            </a:r>
            <a:r>
              <a:rPr dirty="0" sz="1800" spc="2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can</a:t>
            </a:r>
            <a:r>
              <a:rPr dirty="0" sz="1800" spc="23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legally</a:t>
            </a:r>
            <a:r>
              <a:rPr dirty="0" sz="1800" spc="225">
                <a:latin typeface="Calibri"/>
                <a:cs typeface="Calibri"/>
              </a:rPr>
              <a:t> </a:t>
            </a:r>
            <a:r>
              <a:rPr dirty="0" sz="1800" spc="15">
                <a:latin typeface="Calibri"/>
                <a:cs typeface="Calibri"/>
              </a:rPr>
              <a:t>go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from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C1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C2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in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single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step.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For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TM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 =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(Q,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Σ,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10">
                <a:latin typeface="Times New Roman"/>
                <a:cs typeface="Times New Roman"/>
              </a:rPr>
              <a:t>Γ,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δ,</a:t>
            </a:r>
            <a:r>
              <a:rPr dirty="0" sz="1800">
                <a:latin typeface="Times New Roman"/>
                <a:cs typeface="Times New Roman"/>
              </a:rPr>
              <a:t> q, q</a:t>
            </a:r>
            <a:r>
              <a:rPr dirty="0" baseline="-21739" sz="1725">
                <a:latin typeface="Times New Roman"/>
                <a:cs typeface="Times New Roman"/>
              </a:rPr>
              <a:t>accept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</a:t>
            </a:r>
            <a:r>
              <a:rPr dirty="0" baseline="-21739" sz="1725" spc="-7">
                <a:latin typeface="Times New Roman"/>
                <a:cs typeface="Times New Roman"/>
              </a:rPr>
              <a:t>reject</a:t>
            </a:r>
            <a:r>
              <a:rPr dirty="0" sz="1800" spc="-5">
                <a:latin typeface="Times New Roman"/>
                <a:cs typeface="Times New Roman"/>
              </a:rPr>
              <a:t>),</a:t>
            </a:r>
            <a:r>
              <a:rPr dirty="0" sz="1800" spc="1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suppose</a:t>
            </a:r>
            <a:endParaRPr sz="1800">
              <a:latin typeface="Calibri"/>
              <a:cs typeface="Calibri"/>
            </a:endParaRPr>
          </a:p>
          <a:p>
            <a:pPr marL="389255" indent="-28829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dirty="0" sz="1800" spc="45">
                <a:latin typeface="Cambria Math"/>
                <a:cs typeface="Cambria Math"/>
              </a:rPr>
              <a:t>𝑢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12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𝑣 </a:t>
            </a:r>
            <a:r>
              <a:rPr dirty="0" sz="1800" spc="17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∈ 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Γ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baseline="53140" sz="1725" spc="22">
                <a:latin typeface="Cambria Math"/>
                <a:cs typeface="Cambria Math"/>
              </a:rPr>
              <a:t>∗</a:t>
            </a:r>
            <a:endParaRPr baseline="53140" sz="1725">
              <a:latin typeface="Cambria Math"/>
              <a:cs typeface="Cambria Math"/>
            </a:endParaRPr>
          </a:p>
          <a:p>
            <a:pPr marL="389255" indent="-288290">
              <a:lnSpc>
                <a:spcPct val="100000"/>
              </a:lnSpc>
              <a:spcBef>
                <a:spcPts val="1045"/>
              </a:spcBef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dirty="0" sz="1800" spc="40">
                <a:latin typeface="Cambria Math"/>
                <a:cs typeface="Cambria Math"/>
              </a:rPr>
              <a:t>𝑎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120">
                <a:latin typeface="Cambria Math"/>
                <a:cs typeface="Cambria Math"/>
              </a:rPr>
              <a:t> </a:t>
            </a:r>
            <a:r>
              <a:rPr dirty="0" sz="1800" spc="35">
                <a:latin typeface="Cambria Math"/>
                <a:cs typeface="Cambria Math"/>
              </a:rPr>
              <a:t>𝑏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8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𝑐 </a:t>
            </a:r>
            <a:r>
              <a:rPr dirty="0" sz="1800" spc="17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∈ </a:t>
            </a:r>
            <a:r>
              <a:rPr dirty="0" sz="1800" spc="10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Γ</a:t>
            </a:r>
            <a:endParaRPr sz="1800">
              <a:latin typeface="Cambria Math"/>
              <a:cs typeface="Cambria Math"/>
            </a:endParaRPr>
          </a:p>
          <a:p>
            <a:pPr marL="3892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89255" algn="l"/>
                <a:tab pos="389890" algn="l"/>
                <a:tab pos="1002030" algn="l"/>
              </a:tabLst>
            </a:pPr>
            <a:r>
              <a:rPr dirty="0" sz="1800" spc="-75">
                <a:latin typeface="Cambria Math"/>
                <a:cs typeface="Cambria Math"/>
              </a:rPr>
              <a:t>𝑞</a:t>
            </a:r>
            <a:r>
              <a:rPr dirty="0" baseline="-21739" sz="1725" spc="-112">
                <a:latin typeface="Cambria Math"/>
                <a:cs typeface="Cambria Math"/>
              </a:rPr>
              <a:t>𝑖𝑖</a:t>
            </a:r>
            <a:r>
              <a:rPr dirty="0" sz="1800" spc="-75">
                <a:latin typeface="Cambria Math"/>
                <a:cs typeface="Cambria Math"/>
              </a:rPr>
              <a:t>,</a:t>
            </a:r>
            <a:r>
              <a:rPr dirty="0" sz="1800" spc="-120">
                <a:latin typeface="Cambria Math"/>
                <a:cs typeface="Cambria Math"/>
              </a:rPr>
              <a:t> </a:t>
            </a:r>
            <a:r>
              <a:rPr dirty="0" sz="1800" spc="-135">
                <a:latin typeface="Cambria Math"/>
                <a:cs typeface="Cambria Math"/>
              </a:rPr>
              <a:t>𝑞</a:t>
            </a:r>
            <a:r>
              <a:rPr dirty="0" baseline="-21739" sz="1725" spc="-202">
                <a:latin typeface="Cambria Math"/>
                <a:cs typeface="Cambria Math"/>
              </a:rPr>
              <a:t>𝑗𝑗	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45">
                <a:latin typeface="Cambria Math"/>
                <a:cs typeface="Cambria Math"/>
              </a:rPr>
              <a:t> </a:t>
            </a:r>
            <a:r>
              <a:rPr dirty="0" sz="1800" spc="-610">
                <a:latin typeface="Cambria Math"/>
                <a:cs typeface="Cambria Math"/>
              </a:rPr>
              <a:t>𝑄𝑄</a:t>
            </a:r>
            <a:endParaRPr sz="1800">
              <a:latin typeface="Cambria Math"/>
              <a:cs typeface="Cambria Math"/>
            </a:endParaRPr>
          </a:p>
          <a:p>
            <a:pPr marL="3892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89255" algn="l"/>
                <a:tab pos="389890" algn="l"/>
              </a:tabLst>
            </a:pPr>
            <a:r>
              <a:rPr dirty="0" sz="1800" spc="35">
                <a:latin typeface="Times New Roman"/>
                <a:cs typeface="Times New Roman"/>
              </a:rPr>
              <a:t>t</a:t>
            </a:r>
            <a:r>
              <a:rPr dirty="0" sz="1800" spc="10">
                <a:latin typeface="Times New Roman"/>
                <a:cs typeface="Times New Roman"/>
              </a:rPr>
              <a:t>r</a:t>
            </a:r>
            <a:r>
              <a:rPr dirty="0" sz="1800" spc="-10">
                <a:latin typeface="Times New Roman"/>
                <a:cs typeface="Times New Roman"/>
              </a:rPr>
              <a:t>a</a:t>
            </a:r>
            <a:r>
              <a:rPr dirty="0" sz="1800" spc="-40">
                <a:latin typeface="Times New Roman"/>
                <a:cs typeface="Times New Roman"/>
              </a:rPr>
              <a:t>n</a:t>
            </a:r>
            <a:r>
              <a:rPr dirty="0" sz="1800" spc="-20">
                <a:latin typeface="Times New Roman"/>
                <a:cs typeface="Times New Roman"/>
              </a:rPr>
              <a:t>s</a:t>
            </a:r>
            <a:r>
              <a:rPr dirty="0" sz="1800" spc="-70">
                <a:latin typeface="Times New Roman"/>
                <a:cs typeface="Times New Roman"/>
              </a:rPr>
              <a:t>i</a:t>
            </a:r>
            <a:r>
              <a:rPr dirty="0" sz="1800" spc="35">
                <a:latin typeface="Times New Roman"/>
                <a:cs typeface="Times New Roman"/>
              </a:rPr>
              <a:t>t</a:t>
            </a:r>
            <a:r>
              <a:rPr dirty="0" sz="1800" spc="-70">
                <a:latin typeface="Times New Roman"/>
                <a:cs typeface="Times New Roman"/>
              </a:rPr>
              <a:t>i</a:t>
            </a:r>
            <a:r>
              <a:rPr dirty="0" sz="1800" spc="35">
                <a:latin typeface="Times New Roman"/>
                <a:cs typeface="Times New Roman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60">
                <a:latin typeface="Times New Roman"/>
                <a:cs typeface="Times New Roman"/>
              </a:rPr>
              <a:t>f</a:t>
            </a:r>
            <a:r>
              <a:rPr dirty="0" sz="1800">
                <a:latin typeface="Times New Roman"/>
                <a:cs typeface="Times New Roman"/>
              </a:rPr>
              <a:t>u</a:t>
            </a:r>
            <a:r>
              <a:rPr dirty="0" sz="1800" spc="-40">
                <a:latin typeface="Times New Roman"/>
                <a:cs typeface="Times New Roman"/>
              </a:rPr>
              <a:t>n</a:t>
            </a:r>
            <a:r>
              <a:rPr dirty="0" sz="1800" spc="-10">
                <a:latin typeface="Times New Roman"/>
                <a:cs typeface="Times New Roman"/>
              </a:rPr>
              <a:t>c</a:t>
            </a:r>
            <a:r>
              <a:rPr dirty="0" sz="1800" spc="35">
                <a:latin typeface="Times New Roman"/>
                <a:cs typeface="Times New Roman"/>
              </a:rPr>
              <a:t>t</a:t>
            </a:r>
            <a:r>
              <a:rPr dirty="0" sz="1800" spc="-70">
                <a:latin typeface="Times New Roman"/>
                <a:cs typeface="Times New Roman"/>
              </a:rPr>
              <a:t>i</a:t>
            </a:r>
            <a:r>
              <a:rPr dirty="0" sz="1800" spc="35">
                <a:latin typeface="Times New Roman"/>
                <a:cs typeface="Times New Roman"/>
              </a:rPr>
              <a:t>o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 spc="-900">
                <a:latin typeface="Cambria Math"/>
                <a:cs typeface="Cambria Math"/>
              </a:rPr>
              <a:t>𝛿𝛿</a:t>
            </a:r>
            <a:r>
              <a:rPr dirty="0" sz="1800" spc="18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∶ </a:t>
            </a:r>
            <a:r>
              <a:rPr dirty="0" sz="1800" spc="95">
                <a:latin typeface="Cambria Math"/>
                <a:cs typeface="Cambria Math"/>
              </a:rPr>
              <a:t> </a:t>
            </a:r>
            <a:r>
              <a:rPr dirty="0" sz="1800" spc="-900">
                <a:latin typeface="Cambria Math"/>
                <a:cs typeface="Cambria Math"/>
              </a:rPr>
              <a:t>𝑄𝑄</a:t>
            </a:r>
            <a:r>
              <a:rPr dirty="0" sz="1800">
                <a:latin typeface="Cambria Math"/>
                <a:cs typeface="Cambria Math"/>
              </a:rPr>
              <a:t> 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× 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Γ </a:t>
            </a:r>
            <a:r>
              <a:rPr dirty="0" sz="1800" spc="11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→ </a:t>
            </a:r>
            <a:r>
              <a:rPr dirty="0" sz="1800" spc="110">
                <a:latin typeface="Cambria Math"/>
                <a:cs typeface="Cambria Math"/>
              </a:rPr>
              <a:t> </a:t>
            </a:r>
            <a:r>
              <a:rPr dirty="0" sz="1800" spc="-900">
                <a:latin typeface="Cambria Math"/>
                <a:cs typeface="Cambria Math"/>
              </a:rPr>
              <a:t>𝑄𝑄</a:t>
            </a:r>
            <a:r>
              <a:rPr dirty="0" sz="1800">
                <a:latin typeface="Cambria Math"/>
                <a:cs typeface="Cambria Math"/>
              </a:rPr>
              <a:t> </a:t>
            </a:r>
            <a:r>
              <a:rPr dirty="0" sz="1800" spc="40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× 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Γ 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× 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 spc="20">
                <a:latin typeface="Cambria Math"/>
                <a:cs typeface="Cambria Math"/>
              </a:rPr>
              <a:t>{</a:t>
            </a:r>
            <a:r>
              <a:rPr dirty="0" sz="1800" spc="50">
                <a:latin typeface="Cambria Math"/>
                <a:cs typeface="Cambria Math"/>
              </a:rPr>
              <a:t>𝐿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120">
                <a:latin typeface="Cambria Math"/>
                <a:cs typeface="Cambria Math"/>
              </a:rPr>
              <a:t> </a:t>
            </a:r>
            <a:r>
              <a:rPr dirty="0" sz="1800" spc="75">
                <a:latin typeface="Cambria Math"/>
                <a:cs typeface="Cambria Math"/>
              </a:rPr>
              <a:t>𝑅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120">
                <a:latin typeface="Cambria Math"/>
                <a:cs typeface="Cambria Math"/>
              </a:rPr>
              <a:t> </a:t>
            </a:r>
            <a:r>
              <a:rPr dirty="0" sz="1800" spc="45">
                <a:latin typeface="Cambria Math"/>
                <a:cs typeface="Cambria Math"/>
              </a:rPr>
              <a:t>𝑁</a:t>
            </a:r>
            <a:r>
              <a:rPr dirty="0" sz="1800" spc="20">
                <a:latin typeface="Cambria Math"/>
                <a:cs typeface="Cambria Math"/>
              </a:rPr>
              <a:t>}</a:t>
            </a:r>
            <a:r>
              <a:rPr dirty="0" sz="180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ambria Math"/>
              <a:cs typeface="Cambria Math"/>
            </a:endParaRPr>
          </a:p>
          <a:p>
            <a:pPr marL="118110">
              <a:lnSpc>
                <a:spcPct val="100000"/>
              </a:lnSpc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Calibri"/>
              <a:cs typeface="Calibri"/>
            </a:endParaRPr>
          </a:p>
          <a:p>
            <a:pPr marL="118110">
              <a:lnSpc>
                <a:spcPct val="100000"/>
              </a:lnSpc>
            </a:pPr>
            <a:r>
              <a:rPr dirty="0" sz="1800" spc="-15">
                <a:latin typeface="Calibri"/>
                <a:cs typeface="Calibri"/>
              </a:rPr>
              <a:t>configuration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80">
                <a:latin typeface="Cambria Math"/>
                <a:cs typeface="Cambria Math"/>
              </a:rPr>
              <a:t>𝑢𝑎𝑞𝑖𝑖𝑏𝑣</a:t>
            </a:r>
            <a:r>
              <a:rPr dirty="0" sz="1800" spc="70">
                <a:latin typeface="Cambria Math"/>
                <a:cs typeface="Cambria Math"/>
              </a:rPr>
              <a:t> </a:t>
            </a:r>
            <a:r>
              <a:rPr dirty="0" sz="1800" spc="-10">
                <a:latin typeface="Calibri"/>
                <a:cs typeface="Calibri"/>
              </a:rPr>
              <a:t>yields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configuration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-55">
                <a:latin typeface="Cambria Math"/>
                <a:cs typeface="Cambria Math"/>
              </a:rPr>
              <a:t>𝑢𝑞</a:t>
            </a:r>
            <a:r>
              <a:rPr dirty="0" baseline="-21739" sz="1725" spc="-82">
                <a:latin typeface="Cambria Math"/>
                <a:cs typeface="Cambria Math"/>
              </a:rPr>
              <a:t>𝑗𝑗</a:t>
            </a:r>
            <a:r>
              <a:rPr dirty="0" sz="1800" spc="-55">
                <a:latin typeface="Cambria Math"/>
                <a:cs typeface="Cambria Math"/>
              </a:rPr>
              <a:t>𝑎𝑐𝑣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mbria Math"/>
              <a:cs typeface="Cambria Math"/>
            </a:endParaRPr>
          </a:p>
          <a:p>
            <a:pPr algn="ctr" marL="433070">
              <a:lnSpc>
                <a:spcPct val="100000"/>
              </a:lnSpc>
            </a:pPr>
            <a:r>
              <a:rPr dirty="0" sz="1800" spc="-2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900">
                <a:latin typeface="Cambria Math"/>
                <a:cs typeface="Cambria Math"/>
              </a:rPr>
              <a:t>𝛿</a:t>
            </a:r>
            <a:r>
              <a:rPr dirty="0" sz="1800" spc="-825">
                <a:latin typeface="Cambria Math"/>
                <a:cs typeface="Cambria Math"/>
              </a:rPr>
              <a:t>𝛿</a:t>
            </a:r>
            <a:r>
              <a:rPr dirty="0" sz="1800" spc="5">
                <a:latin typeface="Cambria Math"/>
                <a:cs typeface="Cambria Math"/>
              </a:rPr>
              <a:t>(</a:t>
            </a:r>
            <a:r>
              <a:rPr dirty="0" sz="1800">
                <a:latin typeface="Cambria Math"/>
                <a:cs typeface="Cambria Math"/>
              </a:rPr>
              <a:t>𝑞</a:t>
            </a:r>
            <a:r>
              <a:rPr dirty="0" baseline="-21739" sz="1725" spc="-839">
                <a:latin typeface="Cambria Math"/>
                <a:cs typeface="Cambria Math"/>
              </a:rPr>
              <a:t>𝑖</a:t>
            </a:r>
            <a:r>
              <a:rPr dirty="0" baseline="-21739" sz="1725" spc="-757">
                <a:latin typeface="Cambria Math"/>
                <a:cs typeface="Cambria Math"/>
              </a:rPr>
              <a:t>𝑖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85">
                <a:latin typeface="Cambria Math"/>
                <a:cs typeface="Cambria Math"/>
              </a:rPr>
              <a:t> </a:t>
            </a:r>
            <a:r>
              <a:rPr dirty="0" sz="1800" spc="35">
                <a:latin typeface="Cambria Math"/>
                <a:cs typeface="Cambria Math"/>
              </a:rPr>
              <a:t>𝑏</a:t>
            </a:r>
            <a:r>
              <a:rPr dirty="0" sz="1800">
                <a:latin typeface="Cambria Math"/>
                <a:cs typeface="Cambria Math"/>
              </a:rPr>
              <a:t>)</a:t>
            </a:r>
            <a:r>
              <a:rPr dirty="0" sz="1800" spc="114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=</a:t>
            </a:r>
            <a:r>
              <a:rPr dirty="0" sz="1800" spc="90">
                <a:latin typeface="Cambria Math"/>
                <a:cs typeface="Cambria Math"/>
              </a:rPr>
              <a:t> </a:t>
            </a:r>
            <a:r>
              <a:rPr dirty="0" sz="1800" spc="5">
                <a:latin typeface="Cambria Math"/>
                <a:cs typeface="Cambria Math"/>
              </a:rPr>
              <a:t>(</a:t>
            </a:r>
            <a:r>
              <a:rPr dirty="0" sz="1800">
                <a:latin typeface="Cambria Math"/>
                <a:cs typeface="Cambria Math"/>
              </a:rPr>
              <a:t>𝑞</a:t>
            </a:r>
            <a:r>
              <a:rPr dirty="0" baseline="-21739" sz="1725" spc="-839">
                <a:latin typeface="Cambria Math"/>
                <a:cs typeface="Cambria Math"/>
              </a:rPr>
              <a:t>𝑗</a:t>
            </a:r>
            <a:r>
              <a:rPr dirty="0" baseline="-21739" sz="1725" spc="-780">
                <a:latin typeface="Cambria Math"/>
                <a:cs typeface="Cambria Math"/>
              </a:rPr>
              <a:t>𝑗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85">
                <a:latin typeface="Cambria Math"/>
                <a:cs typeface="Cambria Math"/>
              </a:rPr>
              <a:t> </a:t>
            </a:r>
            <a:r>
              <a:rPr dirty="0" sz="1800" spc="35">
                <a:latin typeface="Cambria Math"/>
                <a:cs typeface="Cambria Math"/>
              </a:rPr>
              <a:t>𝑐</a:t>
            </a:r>
            <a:r>
              <a:rPr dirty="0" sz="1800">
                <a:latin typeface="Cambria Math"/>
                <a:cs typeface="Cambria Math"/>
              </a:rPr>
              <a:t>,</a:t>
            </a:r>
            <a:r>
              <a:rPr dirty="0" sz="1800" spc="-85">
                <a:latin typeface="Cambria Math"/>
                <a:cs typeface="Cambria Math"/>
              </a:rPr>
              <a:t> </a:t>
            </a:r>
            <a:r>
              <a:rPr dirty="0" sz="1800" spc="50">
                <a:latin typeface="Cambria Math"/>
                <a:cs typeface="Cambria Math"/>
              </a:rPr>
              <a:t>𝐿</a:t>
            </a:r>
            <a:r>
              <a:rPr dirty="0" sz="1800" spc="5">
                <a:latin typeface="Cambria Math"/>
                <a:cs typeface="Cambria Math"/>
              </a:rPr>
              <a:t>)</a:t>
            </a:r>
            <a:r>
              <a:rPr dirty="0" sz="1800">
                <a:latin typeface="Cambria Math"/>
                <a:cs typeface="Cambria Math"/>
              </a:rPr>
              <a:t>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2474" y="189284"/>
            <a:ext cx="1840230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10" b="0">
                <a:solidFill>
                  <a:srgbClr val="000044"/>
                </a:solidFill>
                <a:latin typeface="Calibri"/>
                <a:cs typeface="Calibri"/>
              </a:rPr>
              <a:t>TM</a:t>
            </a:r>
            <a:r>
              <a:rPr dirty="0" sz="2400" spc="-6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25" b="0">
                <a:solidFill>
                  <a:srgbClr val="000044"/>
                </a:solidFill>
                <a:latin typeface="Calibri"/>
                <a:cs typeface="Calibri"/>
              </a:rPr>
              <a:t>Transitions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0643" y="5417820"/>
            <a:ext cx="4539861" cy="96011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6274" y="1994359"/>
            <a:ext cx="7559675" cy="3429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Definition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Calibri"/>
              <a:cs typeface="Calibri"/>
            </a:endParaRPr>
          </a:p>
          <a:p>
            <a:pPr algn="just" marL="88900" marR="8128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Given a </a:t>
            </a:r>
            <a:r>
              <a:rPr dirty="0" sz="1800" spc="-10">
                <a:latin typeface="Calibri"/>
                <a:cs typeface="Calibri"/>
              </a:rPr>
              <a:t>TM </a:t>
            </a:r>
            <a:r>
              <a:rPr dirty="0" sz="1800">
                <a:latin typeface="Times New Roman"/>
                <a:cs typeface="Times New Roman"/>
              </a:rPr>
              <a:t>M = (Q, </a:t>
            </a:r>
            <a:r>
              <a:rPr dirty="0" sz="1800" spc="-20">
                <a:latin typeface="Times New Roman"/>
                <a:cs typeface="Times New Roman"/>
              </a:rPr>
              <a:t>Σ, </a:t>
            </a:r>
            <a:r>
              <a:rPr dirty="0" sz="1800" spc="-125">
                <a:latin typeface="Times New Roman"/>
                <a:cs typeface="Times New Roman"/>
              </a:rPr>
              <a:t>Γ, </a:t>
            </a:r>
            <a:r>
              <a:rPr dirty="0" sz="1800" spc="5">
                <a:latin typeface="Times New Roman"/>
                <a:cs typeface="Times New Roman"/>
              </a:rPr>
              <a:t>δ, </a:t>
            </a:r>
            <a:r>
              <a:rPr dirty="0" sz="1800">
                <a:latin typeface="Times New Roman"/>
                <a:cs typeface="Times New Roman"/>
              </a:rPr>
              <a:t>q, </a:t>
            </a:r>
            <a:r>
              <a:rPr dirty="0" sz="1800" spc="5">
                <a:latin typeface="Times New Roman"/>
                <a:cs typeface="Times New Roman"/>
              </a:rPr>
              <a:t>q</a:t>
            </a:r>
            <a:r>
              <a:rPr dirty="0" baseline="-21739" sz="1725" spc="7">
                <a:latin typeface="Times New Roman"/>
                <a:cs typeface="Times New Roman"/>
              </a:rPr>
              <a:t>accept</a:t>
            </a:r>
            <a:r>
              <a:rPr dirty="0" sz="1800" spc="5">
                <a:latin typeface="Times New Roman"/>
                <a:cs typeface="Times New Roman"/>
              </a:rPr>
              <a:t>, </a:t>
            </a:r>
            <a:r>
              <a:rPr dirty="0" sz="1800" spc="10">
                <a:latin typeface="Times New Roman"/>
                <a:cs typeface="Times New Roman"/>
              </a:rPr>
              <a:t>q</a:t>
            </a:r>
            <a:r>
              <a:rPr dirty="0" baseline="-21739" sz="1725" spc="15">
                <a:latin typeface="Times New Roman"/>
                <a:cs typeface="Times New Roman"/>
              </a:rPr>
              <a:t>reject</a:t>
            </a:r>
            <a:r>
              <a:rPr dirty="0" sz="1800" spc="10">
                <a:latin typeface="Times New Roman"/>
                <a:cs typeface="Times New Roman"/>
              </a:rPr>
              <a:t>) </a:t>
            </a:r>
            <a:r>
              <a:rPr dirty="0" sz="1800" spc="-5">
                <a:latin typeface="Calibri"/>
                <a:cs typeface="Calibri"/>
              </a:rPr>
              <a:t>and input string </a:t>
            </a:r>
            <a:r>
              <a:rPr dirty="0" sz="1800">
                <a:latin typeface="Times New Roman"/>
                <a:cs typeface="Times New Roman"/>
              </a:rPr>
              <a:t>w </a:t>
            </a:r>
            <a:r>
              <a:rPr dirty="0" sz="1800">
                <a:latin typeface="Cambria Math"/>
                <a:cs typeface="Cambria Math"/>
              </a:rPr>
              <a:t>∈ 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baseline="26570" sz="1725">
                <a:latin typeface="Cambria Math"/>
                <a:cs typeface="Cambria Math"/>
              </a:rPr>
              <a:t>∗</a:t>
            </a:r>
            <a:r>
              <a:rPr dirty="0" sz="1800">
                <a:latin typeface="Calibri"/>
                <a:cs typeface="Calibri"/>
              </a:rPr>
              <a:t>. </a:t>
            </a:r>
            <a:r>
              <a:rPr dirty="0" sz="1800">
                <a:latin typeface="Times New Roman"/>
                <a:cs typeface="Times New Roman"/>
              </a:rPr>
              <a:t>M </a:t>
            </a:r>
            <a:r>
              <a:rPr dirty="0" sz="1800">
                <a:latin typeface="Calibri"/>
                <a:cs typeface="Calibri"/>
              </a:rPr>
              <a:t>accepts 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input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if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there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finite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sequence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configurations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baseline="-21739" sz="1725" spc="7">
                <a:latin typeface="Times New Roman"/>
                <a:cs typeface="Times New Roman"/>
              </a:rPr>
              <a:t>1</a:t>
            </a:r>
            <a:r>
              <a:rPr dirty="0" sz="1800" spc="5">
                <a:latin typeface="Times New Roman"/>
                <a:cs typeface="Times New Roman"/>
              </a:rPr>
              <a:t>,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baseline="-21739" sz="1725">
                <a:latin typeface="Times New Roman"/>
                <a:cs typeface="Times New Roman"/>
              </a:rPr>
              <a:t>2</a:t>
            </a:r>
            <a:r>
              <a:rPr dirty="0" sz="1800">
                <a:latin typeface="Times New Roman"/>
                <a:cs typeface="Times New Roman"/>
              </a:rPr>
              <a:t>,...,C</a:t>
            </a:r>
            <a:r>
              <a:rPr dirty="0" baseline="-21739" sz="1725">
                <a:latin typeface="Times New Roman"/>
                <a:cs typeface="Times New Roman"/>
              </a:rPr>
              <a:t>k</a:t>
            </a:r>
            <a:r>
              <a:rPr dirty="0" baseline="-21739" sz="1725" spc="30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Calibri"/>
                <a:cs typeface="Calibri"/>
              </a:rPr>
              <a:t>for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some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</a:t>
            </a:r>
            <a:r>
              <a:rPr dirty="0" sz="1800" spc="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≥ </a:t>
            </a:r>
            <a:r>
              <a:rPr dirty="0" sz="1800" spc="-434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376555" indent="-288290">
              <a:lnSpc>
                <a:spcPct val="100000"/>
              </a:lnSpc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baseline="-21739" sz="1725">
                <a:latin typeface="Times New Roman"/>
                <a:cs typeface="Times New Roman"/>
              </a:rPr>
              <a:t>1</a:t>
            </a:r>
            <a:r>
              <a:rPr dirty="0" baseline="-21739" sz="1725" spc="179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starting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configuration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q0w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376555" marR="77470" indent="-288290">
              <a:lnSpc>
                <a:spcPct val="100000"/>
              </a:lnSpc>
              <a:buFont typeface="Arial MT"/>
              <a:buChar char="•"/>
              <a:tabLst>
                <a:tab pos="376555" algn="l"/>
                <a:tab pos="377190" algn="l"/>
                <a:tab pos="4157345" algn="l"/>
              </a:tabLst>
            </a:pPr>
            <a:r>
              <a:rPr dirty="0" sz="1800" spc="-5">
                <a:latin typeface="Times New Roman"/>
                <a:cs typeface="Times New Roman"/>
              </a:rPr>
              <a:t>C</a:t>
            </a:r>
            <a:r>
              <a:rPr dirty="0" baseline="-21739" sz="1725" spc="-7">
                <a:latin typeface="Times New Roman"/>
                <a:cs typeface="Times New Roman"/>
              </a:rPr>
              <a:t>i</a:t>
            </a:r>
            <a:r>
              <a:rPr dirty="0" baseline="-21739" sz="1725" spc="697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yields</a:t>
            </a:r>
            <a:r>
              <a:rPr dirty="0" sz="1800" spc="370">
                <a:latin typeface="Calibri"/>
                <a:cs typeface="Calibri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C</a:t>
            </a:r>
            <a:r>
              <a:rPr dirty="0" baseline="-21739" sz="1725" spc="7">
                <a:latin typeface="Times New Roman"/>
                <a:cs typeface="Times New Roman"/>
              </a:rPr>
              <a:t>i+1 </a:t>
            </a:r>
            <a:r>
              <a:rPr dirty="0" baseline="-21739" sz="1725" spc="3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for</a:t>
            </a:r>
            <a:r>
              <a:rPr dirty="0" sz="1800" spc="33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all</a:t>
            </a:r>
            <a:r>
              <a:rPr dirty="0" sz="1800" spc="409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</a:t>
            </a:r>
            <a:r>
              <a:rPr dirty="0" sz="1800" spc="27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3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1,</a:t>
            </a:r>
            <a:r>
              <a:rPr dirty="0" sz="1800" spc="36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...,</a:t>
            </a:r>
            <a:r>
              <a:rPr dirty="0" sz="1800" spc="37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</a:t>
            </a:r>
            <a:r>
              <a:rPr dirty="0" sz="1800" spc="3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−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	</a:t>
            </a:r>
            <a:r>
              <a:rPr dirty="0" sz="1800">
                <a:latin typeface="Calibri"/>
                <a:cs typeface="Calibri"/>
              </a:rPr>
              <a:t>(sequence</a:t>
            </a:r>
            <a:r>
              <a:rPr dirty="0" sz="1800" spc="3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3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configurations</a:t>
            </a:r>
            <a:r>
              <a:rPr dirty="0" sz="1800" spc="3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obeys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transition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function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δ)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376555" indent="-288290">
              <a:lnSpc>
                <a:spcPct val="100000"/>
              </a:lnSpc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baseline="-21739" sz="1725">
                <a:latin typeface="Times New Roman"/>
                <a:cs typeface="Times New Roman"/>
              </a:rPr>
              <a:t>k</a:t>
            </a:r>
            <a:r>
              <a:rPr dirty="0" baseline="-21739" sz="1725" spc="2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accepting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configuration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uq</a:t>
            </a:r>
            <a:r>
              <a:rPr dirty="0" baseline="-21739" sz="1725">
                <a:latin typeface="Times New Roman"/>
                <a:cs typeface="Times New Roman"/>
              </a:rPr>
              <a:t>accept</a:t>
            </a:r>
            <a:r>
              <a:rPr dirty="0" sz="1800">
                <a:latin typeface="Times New Roman"/>
                <a:cs typeface="Times New Roman"/>
              </a:rPr>
              <a:t>v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Calibri"/>
                <a:cs typeface="Calibri"/>
              </a:rPr>
              <a:t>for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some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u, v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65">
                <a:latin typeface="Cambria Math"/>
                <a:cs typeface="Cambria Math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Γ</a:t>
            </a:r>
            <a:r>
              <a:rPr dirty="0" baseline="26570" sz="1725" spc="7">
                <a:latin typeface="Cambria Math"/>
                <a:cs typeface="Cambria Math"/>
              </a:rPr>
              <a:t>∗</a:t>
            </a:r>
            <a:r>
              <a:rPr dirty="0" sz="1800" spc="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2474" y="1191358"/>
            <a:ext cx="2122805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10" b="0">
                <a:solidFill>
                  <a:srgbClr val="000044"/>
                </a:solidFill>
                <a:latin typeface="Calibri"/>
                <a:cs typeface="Calibri"/>
              </a:rPr>
              <a:t>TM</a:t>
            </a:r>
            <a:r>
              <a:rPr dirty="0" sz="2400" spc="-5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Computation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4737" y="1880255"/>
            <a:ext cx="7508875" cy="3136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Definition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alibri"/>
              <a:cs typeface="Calibri"/>
            </a:endParaRPr>
          </a:p>
          <a:p>
            <a:pPr marL="63500" marR="5588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alibri"/>
                <a:cs typeface="Calibri"/>
              </a:rPr>
              <a:t>The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-5">
                <a:latin typeface="Times New Roman"/>
                <a:cs typeface="Times New Roman"/>
              </a:rPr>
              <a:t> (M)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accepted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 spc="1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Turing</a:t>
            </a:r>
            <a:r>
              <a:rPr dirty="0" sz="1800" spc="114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machine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114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set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all</a:t>
            </a:r>
            <a:r>
              <a:rPr dirty="0" sz="1800" spc="114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strings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Σ</a:t>
            </a:r>
            <a:r>
              <a:rPr dirty="0" baseline="26570" sz="1725" spc="7">
                <a:latin typeface="Cambria Math"/>
                <a:cs typeface="Cambria Math"/>
              </a:rPr>
              <a:t>∗</a:t>
            </a:r>
            <a:r>
              <a:rPr dirty="0" baseline="26570" sz="1725" spc="270">
                <a:latin typeface="Cambria Math"/>
                <a:cs typeface="Cambria Math"/>
              </a:rPr>
              <a:t> </a:t>
            </a:r>
            <a:r>
              <a:rPr dirty="0" sz="1800" spc="-5">
                <a:latin typeface="Calibri"/>
                <a:cs typeface="Calibri"/>
              </a:rPr>
              <a:t>that </a:t>
            </a:r>
            <a:r>
              <a:rPr dirty="0" sz="1800" spc="-20">
                <a:latin typeface="Calibri"/>
                <a:cs typeface="Calibri"/>
              </a:rPr>
              <a:t>are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accepted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 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 spc="-1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5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L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n</a:t>
            </a:r>
            <a:r>
              <a:rPr dirty="0" sz="1800" spc="15">
                <a:latin typeface="Calibri"/>
                <a:cs typeface="Calibri"/>
              </a:rPr>
              <a:t>g</a:t>
            </a:r>
            <a:r>
              <a:rPr dirty="0" sz="1800" spc="-10">
                <a:latin typeface="Calibri"/>
                <a:cs typeface="Calibri"/>
              </a:rPr>
              <a:t>u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5">
                <a:latin typeface="Calibri"/>
                <a:cs typeface="Calibri"/>
              </a:rPr>
              <a:t>g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0" b="1">
                <a:latin typeface="Calibri"/>
                <a:cs typeface="Calibri"/>
              </a:rPr>
              <a:t>T</a:t>
            </a:r>
            <a:r>
              <a:rPr dirty="0" sz="1800" spc="5" b="1">
                <a:latin typeface="Calibri"/>
                <a:cs typeface="Calibri"/>
              </a:rPr>
              <a:t>ur</a:t>
            </a:r>
            <a:r>
              <a:rPr dirty="0" sz="1800" spc="-15" b="1">
                <a:latin typeface="Calibri"/>
                <a:cs typeface="Calibri"/>
              </a:rPr>
              <a:t>i</a:t>
            </a:r>
            <a:r>
              <a:rPr dirty="0" sz="1800" spc="5" b="1">
                <a:latin typeface="Calibri"/>
                <a:cs typeface="Calibri"/>
              </a:rPr>
              <a:t>ng</a:t>
            </a:r>
            <a:r>
              <a:rPr dirty="0" sz="1800" spc="-15" b="1">
                <a:latin typeface="Calibri"/>
                <a:cs typeface="Calibri"/>
              </a:rPr>
              <a:t>-</a:t>
            </a:r>
            <a:r>
              <a:rPr dirty="0" sz="1800" spc="-30" b="1">
                <a:latin typeface="Calibri"/>
                <a:cs typeface="Calibri"/>
              </a:rPr>
              <a:t>r</a:t>
            </a:r>
            <a:r>
              <a:rPr dirty="0" sz="1800" spc="-10" b="1">
                <a:latin typeface="Calibri"/>
                <a:cs typeface="Calibri"/>
              </a:rPr>
              <a:t>e</a:t>
            </a:r>
            <a:r>
              <a:rPr dirty="0" sz="1800" b="1">
                <a:latin typeface="Calibri"/>
                <a:cs typeface="Calibri"/>
              </a:rPr>
              <a:t>co</a:t>
            </a:r>
            <a:r>
              <a:rPr dirty="0" sz="1800" spc="10" b="1">
                <a:latin typeface="Calibri"/>
                <a:cs typeface="Calibri"/>
              </a:rPr>
              <a:t>g</a:t>
            </a:r>
            <a:r>
              <a:rPr dirty="0" sz="1800" spc="5" b="1">
                <a:latin typeface="Calibri"/>
                <a:cs typeface="Calibri"/>
              </a:rPr>
              <a:t>n</a:t>
            </a:r>
            <a:r>
              <a:rPr dirty="0" sz="1800" spc="-15" b="1">
                <a:latin typeface="Calibri"/>
                <a:cs typeface="Calibri"/>
              </a:rPr>
              <a:t>i</a:t>
            </a:r>
            <a:r>
              <a:rPr dirty="0" sz="1800" spc="-30" b="1">
                <a:latin typeface="Calibri"/>
                <a:cs typeface="Calibri"/>
              </a:rPr>
              <a:t>z</a:t>
            </a:r>
            <a:r>
              <a:rPr dirty="0" sz="1800" spc="10" b="1">
                <a:latin typeface="Calibri"/>
                <a:cs typeface="Calibri"/>
              </a:rPr>
              <a:t>a</a:t>
            </a:r>
            <a:r>
              <a:rPr dirty="0" sz="1800" spc="5" b="1">
                <a:latin typeface="Calibri"/>
                <a:cs typeface="Calibri"/>
              </a:rPr>
              <a:t>b</a:t>
            </a:r>
            <a:r>
              <a:rPr dirty="0" sz="1800" spc="-15" b="1">
                <a:latin typeface="Calibri"/>
                <a:cs typeface="Calibri"/>
              </a:rPr>
              <a:t>l</a:t>
            </a:r>
            <a:r>
              <a:rPr dirty="0" sz="1800" b="1">
                <a:latin typeface="Calibri"/>
                <a:cs typeface="Calibri"/>
              </a:rPr>
              <a:t>e</a:t>
            </a:r>
            <a:r>
              <a:rPr dirty="0" sz="1800" spc="-95" b="1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f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h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55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Calibri"/>
                <a:cs typeface="Calibri"/>
              </a:rPr>
              <a:t>s</a:t>
            </a:r>
            <a:r>
              <a:rPr dirty="0" sz="1800" spc="-10">
                <a:latin typeface="Calibri"/>
                <a:cs typeface="Calibri"/>
              </a:rPr>
              <a:t>uc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h</a:t>
            </a:r>
            <a:r>
              <a:rPr dirty="0" sz="1800">
                <a:latin typeface="Calibri"/>
                <a:cs typeface="Calibri"/>
              </a:rPr>
              <a:t>at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L</a:t>
            </a:r>
            <a:r>
              <a:rPr dirty="0" sz="1800" spc="10">
                <a:latin typeface="Times New Roman"/>
                <a:cs typeface="Times New Roman"/>
              </a:rPr>
              <a:t>(</a:t>
            </a:r>
            <a:r>
              <a:rPr dirty="0" sz="1800" spc="-2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351155" marR="57785" indent="-28829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input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D5155"/>
                </a:solidFill>
                <a:latin typeface="Cambria Math"/>
                <a:cs typeface="Cambria Math"/>
              </a:rPr>
              <a:t>∉</a:t>
            </a:r>
            <a:r>
              <a:rPr dirty="0" sz="1800" spc="140">
                <a:solidFill>
                  <a:srgbClr val="4D5155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L(M)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machine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can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either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halt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rejecting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state,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or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it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loop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indefinitely.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351155" indent="-288290">
              <a:lnSpc>
                <a:spcPct val="100000"/>
              </a:lnSpc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dirty="0" sz="1800" spc="-20">
                <a:latin typeface="Calibri"/>
                <a:cs typeface="Calibri"/>
              </a:rPr>
              <a:t>Turing-recognizable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not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practical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because </a:t>
            </a:r>
            <a:r>
              <a:rPr dirty="0" sz="1800">
                <a:latin typeface="Calibri"/>
                <a:cs typeface="Calibri"/>
              </a:rPr>
              <a:t>never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know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TM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will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halt.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5537" y="1088240"/>
            <a:ext cx="3241675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b="0">
                <a:solidFill>
                  <a:srgbClr val="000044"/>
                </a:solidFill>
                <a:latin typeface="Calibri"/>
                <a:cs typeface="Calibri"/>
              </a:rPr>
              <a:t>Language</a:t>
            </a:r>
            <a:r>
              <a:rPr dirty="0" sz="2400" spc="-7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accepted</a:t>
            </a:r>
            <a:r>
              <a:rPr dirty="0" sz="2400" spc="1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b="0">
                <a:solidFill>
                  <a:srgbClr val="000044"/>
                </a:solidFill>
                <a:latin typeface="Calibri"/>
                <a:cs typeface="Calibri"/>
              </a:rPr>
              <a:t>by</a:t>
            </a:r>
            <a:r>
              <a:rPr dirty="0" sz="2400" spc="-3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10" b="0">
                <a:solidFill>
                  <a:srgbClr val="000044"/>
                </a:solidFill>
                <a:latin typeface="Calibri"/>
                <a:cs typeface="Calibri"/>
              </a:rPr>
              <a:t>TM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900" y="934749"/>
            <a:ext cx="7525384" cy="2831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Definition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5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decider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TM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halts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all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inputs,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i.e.,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never </a:t>
            </a:r>
            <a:r>
              <a:rPr dirty="0" sz="1800" spc="-10">
                <a:latin typeface="Calibri"/>
                <a:cs typeface="Calibri"/>
              </a:rPr>
              <a:t>loops.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50">
              <a:latin typeface="Calibri"/>
              <a:cs typeface="Calibri"/>
            </a:endParaRPr>
          </a:p>
          <a:p>
            <a:pPr marL="76200" marR="6858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Language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L(M)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1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decided</a:t>
            </a:r>
            <a:r>
              <a:rPr dirty="0" sz="1800" spc="1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 spc="1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TM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Calibri"/>
                <a:cs typeface="Calibri"/>
              </a:rPr>
              <a:t>if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on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each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possible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input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12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13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baseline="26570" sz="1725">
                <a:latin typeface="Cambria Math"/>
                <a:cs typeface="Cambria Math"/>
              </a:rPr>
              <a:t>∗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114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TM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finishes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halting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configuration,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i.e.,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363855" indent="-288290">
              <a:lnSpc>
                <a:spcPct val="100000"/>
              </a:lnSpc>
              <a:buFont typeface="Arial MT"/>
              <a:buChar char="•"/>
              <a:tabLst>
                <a:tab pos="363855" algn="l"/>
                <a:tab pos="364490" algn="l"/>
              </a:tabLst>
            </a:pP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ends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baseline="-21739" sz="1725">
                <a:latin typeface="Times New Roman"/>
                <a:cs typeface="Times New Roman"/>
              </a:rPr>
              <a:t>accept</a:t>
            </a:r>
            <a:r>
              <a:rPr dirty="0" baseline="-21739" sz="1725" spc="34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Calibri"/>
                <a:cs typeface="Calibri"/>
              </a:rPr>
              <a:t>for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each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2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>
              <a:latin typeface="Times New Roman"/>
              <a:cs typeface="Times New Roman"/>
            </a:endParaRPr>
          </a:p>
          <a:p>
            <a:pPr marL="363855" indent="-288290">
              <a:lnSpc>
                <a:spcPct val="100000"/>
              </a:lnSpc>
              <a:buFont typeface="Arial MT"/>
              <a:buChar char="•"/>
              <a:tabLst>
                <a:tab pos="363855" algn="l"/>
                <a:tab pos="364490" algn="l"/>
              </a:tabLst>
            </a:pP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ends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</a:t>
            </a:r>
            <a:r>
              <a:rPr dirty="0" baseline="-21739" sz="1725" spc="-7">
                <a:latin typeface="Times New Roman"/>
                <a:cs typeface="Times New Roman"/>
              </a:rPr>
              <a:t>reject</a:t>
            </a:r>
            <a:r>
              <a:rPr dirty="0" baseline="-21739" sz="1725" spc="352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Calibri"/>
                <a:cs typeface="Calibri"/>
              </a:rPr>
              <a:t>for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each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D5155"/>
                </a:solidFill>
                <a:latin typeface="Cambria Math"/>
                <a:cs typeface="Cambria Math"/>
              </a:rPr>
              <a:t>∉</a:t>
            </a:r>
            <a:r>
              <a:rPr dirty="0" sz="1800" spc="100">
                <a:solidFill>
                  <a:srgbClr val="4D5155"/>
                </a:solidFill>
                <a:latin typeface="Cambria Math"/>
                <a:cs typeface="Cambria Math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A</a:t>
            </a:r>
            <a:r>
              <a:rPr dirty="0" sz="1800" spc="-2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9400" y="299151"/>
            <a:ext cx="979169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Decider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299" y="4017647"/>
            <a:ext cx="7767320" cy="167132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80"/>
              </a:spcBef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Turing-decidable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∃</a:t>
            </a:r>
            <a:r>
              <a:rPr dirty="0" sz="1800" spc="20">
                <a:latin typeface="Cambria Math"/>
                <a:cs typeface="Cambria Math"/>
              </a:rPr>
              <a:t> </a:t>
            </a:r>
            <a:r>
              <a:rPr dirty="0" sz="1800" spc="-10">
                <a:latin typeface="Calibri"/>
                <a:cs typeface="Calibri"/>
              </a:rPr>
              <a:t>TM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 spc="-10">
                <a:latin typeface="Calibri"/>
                <a:cs typeface="Calibri"/>
              </a:rPr>
              <a:t> decides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endParaRPr sz="1800">
              <a:latin typeface="Times New Roman"/>
              <a:cs typeface="Times New Roman"/>
            </a:endParaRPr>
          </a:p>
          <a:p>
            <a:pPr marL="3384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38455" algn="l"/>
                <a:tab pos="339090" algn="l"/>
              </a:tabLst>
            </a:pPr>
            <a:r>
              <a:rPr dirty="0" sz="1800" spc="-15">
                <a:latin typeface="Calibri"/>
                <a:cs typeface="Calibri"/>
              </a:rPr>
              <a:t>Differences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Turing-recognizable</a:t>
            </a:r>
            <a:r>
              <a:rPr dirty="0" sz="1800" spc="1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language:</a:t>
            </a:r>
            <a:endParaRPr sz="1800">
              <a:latin typeface="Calibri"/>
              <a:cs typeface="Calibri"/>
            </a:endParaRPr>
          </a:p>
          <a:p>
            <a:pPr lvl="1" marL="645160" indent="-311150">
              <a:lnSpc>
                <a:spcPct val="100000"/>
              </a:lnSpc>
              <a:spcBef>
                <a:spcPts val="1080"/>
              </a:spcBef>
              <a:buAutoNum type="alphaLcParenBoth"/>
              <a:tabLst>
                <a:tab pos="645160" algn="l"/>
              </a:tabLst>
            </a:pPr>
            <a:r>
              <a:rPr dirty="0" sz="1800" spc="-20">
                <a:latin typeface="Times New Roman"/>
                <a:cs typeface="Times New Roman"/>
              </a:rPr>
              <a:t>Turing-decidable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language</a:t>
            </a:r>
            <a:r>
              <a:rPr dirty="0" sz="1800" spc="114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has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TM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that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halts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on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every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string</a:t>
            </a:r>
            <a:r>
              <a:rPr dirty="0" sz="1800" spc="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Σ</a:t>
            </a:r>
            <a:r>
              <a:rPr dirty="0" baseline="26570" sz="1725" spc="7">
                <a:latin typeface="Cambria Math"/>
                <a:cs typeface="Cambria Math"/>
              </a:rPr>
              <a:t>∗</a:t>
            </a:r>
            <a:endParaRPr baseline="26570" sz="1725">
              <a:latin typeface="Cambria Math"/>
              <a:cs typeface="Cambria Math"/>
            </a:endParaRPr>
          </a:p>
          <a:p>
            <a:pPr lvl="1" marL="654050" indent="-320675">
              <a:lnSpc>
                <a:spcPct val="100000"/>
              </a:lnSpc>
              <a:spcBef>
                <a:spcPts val="1080"/>
              </a:spcBef>
              <a:buAutoNum type="alphaLcParenBoth"/>
              <a:tabLst>
                <a:tab pos="654685" algn="l"/>
              </a:tabLst>
            </a:pPr>
            <a:r>
              <a:rPr dirty="0" sz="1800" spc="5">
                <a:latin typeface="Times New Roman"/>
                <a:cs typeface="Times New Roman"/>
              </a:rPr>
              <a:t>TM </a:t>
            </a:r>
            <a:r>
              <a:rPr dirty="0" sz="1800" spc="-10">
                <a:latin typeface="Times New Roman"/>
                <a:cs typeface="Times New Roman"/>
              </a:rPr>
              <a:t>for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Turing-recognizable</a:t>
            </a:r>
            <a:r>
              <a:rPr dirty="0" sz="1800" spc="20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language</a:t>
            </a:r>
            <a:r>
              <a:rPr dirty="0" sz="1800" spc="125">
                <a:latin typeface="Times New Roman"/>
                <a:cs typeface="Times New Roman"/>
              </a:rPr>
              <a:t> </a:t>
            </a:r>
            <a:r>
              <a:rPr dirty="0" sz="1800" spc="-30">
                <a:latin typeface="Times New Roman"/>
                <a:cs typeface="Times New Roman"/>
              </a:rPr>
              <a:t>may</a:t>
            </a:r>
            <a:r>
              <a:rPr dirty="0" sz="1800" spc="10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loop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on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strings</a:t>
            </a:r>
            <a:r>
              <a:rPr dirty="0" sz="1800" spc="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4D5155"/>
                </a:solidFill>
                <a:latin typeface="Cambria Math"/>
                <a:cs typeface="Cambria Math"/>
              </a:rPr>
              <a:t>∉</a:t>
            </a:r>
            <a:r>
              <a:rPr dirty="0" sz="1800" spc="114">
                <a:solidFill>
                  <a:srgbClr val="4D5155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latin typeface="Calibri"/>
                <a:cs typeface="Calibri"/>
              </a:rPr>
              <a:t>this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59518" y="3827825"/>
            <a:ext cx="263207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Calibri"/>
                <a:cs typeface="Calibri"/>
              </a:rPr>
              <a:t>Is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decidable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nicer?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8176" y="660262"/>
            <a:ext cx="211772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" b="0">
                <a:solidFill>
                  <a:srgbClr val="000044"/>
                </a:solidFill>
                <a:latin typeface="Calibri"/>
                <a:cs typeface="Calibri"/>
              </a:rPr>
              <a:t>Multi-tape</a:t>
            </a:r>
            <a:r>
              <a:rPr dirty="0" sz="2800" spc="-8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b="0">
                <a:solidFill>
                  <a:srgbClr val="000044"/>
                </a:solidFill>
                <a:latin typeface="Calibri"/>
                <a:cs typeface="Calibri"/>
              </a:rPr>
              <a:t>TM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8034" y="1286622"/>
            <a:ext cx="5901055" cy="249428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dirty="0" sz="1800" spc="-10">
                <a:latin typeface="Calibri"/>
                <a:cs typeface="Calibri"/>
              </a:rPr>
              <a:t>Multi-tape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TM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has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multiple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tapes</a:t>
            </a:r>
            <a:endParaRPr sz="1800">
              <a:latin typeface="Calibri"/>
              <a:cs typeface="Calibri"/>
            </a:endParaRPr>
          </a:p>
          <a:p>
            <a:pPr marL="3003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20">
                <a:latin typeface="Calibri"/>
                <a:cs typeface="Calibri"/>
              </a:rPr>
              <a:t>Each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tape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has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its</a:t>
            </a:r>
            <a:r>
              <a:rPr dirty="0" sz="1800" spc="38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own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</a:t>
            </a:r>
            <a:endParaRPr sz="1800">
              <a:latin typeface="Calibri"/>
              <a:cs typeface="Calibri"/>
            </a:endParaRPr>
          </a:p>
          <a:p>
            <a:pPr marL="3003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25">
                <a:latin typeface="Calibri"/>
                <a:cs typeface="Calibri"/>
              </a:rPr>
              <a:t>Transition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determined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by</a:t>
            </a:r>
            <a:endParaRPr sz="1800">
              <a:latin typeface="Calibri"/>
              <a:cs typeface="Calibri"/>
            </a:endParaRPr>
          </a:p>
          <a:p>
            <a:pPr lvl="1" marL="584200" indent="-311150">
              <a:lnSpc>
                <a:spcPct val="100000"/>
              </a:lnSpc>
              <a:spcBef>
                <a:spcPts val="1080"/>
              </a:spcBef>
              <a:buAutoNum type="arabicParenBoth"/>
              <a:tabLst>
                <a:tab pos="584200" algn="l"/>
              </a:tabLst>
            </a:pPr>
            <a:r>
              <a:rPr dirty="0" sz="1800" spc="-25">
                <a:latin typeface="Calibri"/>
                <a:cs typeface="Calibri"/>
              </a:rPr>
              <a:t>state</a:t>
            </a:r>
            <a:endParaRPr sz="1800">
              <a:latin typeface="Calibri"/>
              <a:cs typeface="Calibri"/>
            </a:endParaRPr>
          </a:p>
          <a:p>
            <a:pPr lvl="1" marL="584200" indent="-311150">
              <a:lnSpc>
                <a:spcPct val="100000"/>
              </a:lnSpc>
              <a:spcBef>
                <a:spcPts val="1080"/>
              </a:spcBef>
              <a:buAutoNum type="arabicParenBoth"/>
              <a:tabLst>
                <a:tab pos="584200" algn="l"/>
              </a:tabLst>
            </a:pP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content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read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 </a:t>
            </a:r>
            <a:r>
              <a:rPr dirty="0" sz="1800" spc="-10">
                <a:latin typeface="Calibri"/>
                <a:cs typeface="Calibri"/>
              </a:rPr>
              <a:t>all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heads</a:t>
            </a:r>
            <a:endParaRPr sz="1800">
              <a:latin typeface="Calibri"/>
              <a:cs typeface="Calibri"/>
            </a:endParaRPr>
          </a:p>
          <a:p>
            <a:pPr marL="3003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15">
                <a:latin typeface="Calibri"/>
                <a:cs typeface="Calibri"/>
              </a:rPr>
              <a:t>Reading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writing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each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are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independent</a:t>
            </a:r>
            <a:r>
              <a:rPr dirty="0" sz="1800" spc="114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others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1917" y="4208880"/>
            <a:ext cx="4504137" cy="205361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300" y="443679"/>
            <a:ext cx="211772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" b="0">
                <a:solidFill>
                  <a:srgbClr val="000044"/>
                </a:solidFill>
                <a:latin typeface="Calibri"/>
                <a:cs typeface="Calibri"/>
              </a:rPr>
              <a:t>Multi-tape</a:t>
            </a:r>
            <a:r>
              <a:rPr dirty="0" sz="2800" spc="-8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b="0">
                <a:solidFill>
                  <a:srgbClr val="000044"/>
                </a:solidFill>
                <a:latin typeface="Calibri"/>
                <a:cs typeface="Calibri"/>
              </a:rPr>
              <a:t>TM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784" y="1266237"/>
            <a:ext cx="7658734" cy="4544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2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Definition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500">
              <a:latin typeface="Calibri"/>
              <a:cs typeface="Calibri"/>
            </a:endParaRPr>
          </a:p>
          <a:p>
            <a:pPr marL="75565" marR="27432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Times New Roman"/>
                <a:cs typeface="Times New Roman"/>
              </a:rPr>
              <a:t>k</a:t>
            </a:r>
            <a:r>
              <a:rPr dirty="0" sz="1800" spc="-10">
                <a:latin typeface="Calibri"/>
                <a:cs typeface="Calibri"/>
              </a:rPr>
              <a:t>-tape </a:t>
            </a:r>
            <a:r>
              <a:rPr dirty="0" sz="1800" spc="-35">
                <a:latin typeface="Calibri"/>
                <a:cs typeface="Calibri"/>
              </a:rPr>
              <a:t>Turing </a:t>
            </a:r>
            <a:r>
              <a:rPr dirty="0" sz="1800" spc="-10">
                <a:latin typeface="Calibri"/>
                <a:cs typeface="Calibri"/>
              </a:rPr>
              <a:t>machine </a:t>
            </a:r>
            <a:r>
              <a:rPr dirty="0" sz="1800" spc="-5">
                <a:latin typeface="Calibri"/>
                <a:cs typeface="Calibri"/>
              </a:rPr>
              <a:t>(TM) </a:t>
            </a:r>
            <a:r>
              <a:rPr dirty="0" sz="1800" spc="-10">
                <a:latin typeface="Calibri"/>
                <a:cs typeface="Calibri"/>
              </a:rPr>
              <a:t>is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10">
                <a:latin typeface="Calibri"/>
                <a:cs typeface="Calibri"/>
              </a:rPr>
              <a:t>7-tuple </a:t>
            </a:r>
            <a:r>
              <a:rPr dirty="0" sz="1800">
                <a:latin typeface="Times New Roman"/>
                <a:cs typeface="Times New Roman"/>
              </a:rPr>
              <a:t>M = (Σ, </a:t>
            </a:r>
            <a:r>
              <a:rPr dirty="0" sz="1800" spc="-110">
                <a:latin typeface="Times New Roman"/>
                <a:cs typeface="Times New Roman"/>
              </a:rPr>
              <a:t>Γ,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Q, </a:t>
            </a:r>
            <a:r>
              <a:rPr dirty="0" sz="1800" spc="5">
                <a:latin typeface="Times New Roman"/>
                <a:cs typeface="Times New Roman"/>
              </a:rPr>
              <a:t>δ, </a:t>
            </a:r>
            <a:r>
              <a:rPr dirty="0" sz="1800">
                <a:latin typeface="Times New Roman"/>
                <a:cs typeface="Times New Roman"/>
              </a:rPr>
              <a:t>q, q</a:t>
            </a:r>
            <a:r>
              <a:rPr dirty="0" baseline="-21739" sz="1725">
                <a:latin typeface="Times New Roman"/>
                <a:cs typeface="Times New Roman"/>
              </a:rPr>
              <a:t>accept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</a:t>
            </a:r>
            <a:r>
              <a:rPr dirty="0" baseline="-21739" sz="1725" spc="-7">
                <a:latin typeface="Times New Roman"/>
                <a:cs typeface="Times New Roman"/>
              </a:rPr>
              <a:t>reject</a:t>
            </a:r>
            <a:r>
              <a:rPr dirty="0" sz="1800" spc="-5">
                <a:latin typeface="Times New Roman"/>
                <a:cs typeface="Times New Roman"/>
              </a:rPr>
              <a:t>) </a:t>
            </a:r>
            <a:r>
              <a:rPr dirty="0" sz="1800" spc="-5">
                <a:latin typeface="Calibri"/>
                <a:cs typeface="Calibri"/>
              </a:rPr>
              <a:t>has </a:t>
            </a:r>
            <a:r>
              <a:rPr dirty="0" sz="1800">
                <a:latin typeface="Calibri"/>
                <a:cs typeface="Calibri"/>
              </a:rPr>
              <a:t>k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different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tapes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k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different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read/write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heads,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where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363855" indent="-28829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63855" algn="l"/>
                <a:tab pos="364490" algn="l"/>
              </a:tabLst>
            </a:pP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finite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set,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called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input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alphabet;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blank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symbol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˽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not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contained</a:t>
            </a:r>
            <a:endParaRPr sz="1800">
              <a:latin typeface="Calibri"/>
              <a:cs typeface="Calibri"/>
            </a:endParaRPr>
          </a:p>
          <a:p>
            <a:pPr marL="363855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in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sz="1800" spc="-5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363855" indent="-288290">
              <a:lnSpc>
                <a:spcPct val="100000"/>
              </a:lnSpc>
              <a:buFont typeface="Arial MT"/>
              <a:buChar char="•"/>
              <a:tabLst>
                <a:tab pos="363855" algn="l"/>
                <a:tab pos="364490" algn="l"/>
              </a:tabLst>
            </a:pP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finite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set,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called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tape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alphabet;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alphabet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contains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blank</a:t>
            </a:r>
            <a:endParaRPr sz="1800">
              <a:latin typeface="Calibri"/>
              <a:cs typeface="Calibri"/>
            </a:endParaRPr>
          </a:p>
          <a:p>
            <a:pPr marL="363855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symbol </a:t>
            </a:r>
            <a:r>
              <a:rPr dirty="0" sz="1800">
                <a:latin typeface="Calibri"/>
                <a:cs typeface="Calibri"/>
              </a:rPr>
              <a:t>˽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-5">
                <a:latin typeface="Calibri"/>
                <a:cs typeface="Calibri"/>
              </a:rPr>
              <a:t> and</a:t>
            </a:r>
            <a:r>
              <a:rPr dirty="0" sz="1800">
                <a:latin typeface="Calibri"/>
                <a:cs typeface="Calibri"/>
              </a:rPr>
              <a:t> Σ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⊆</a:t>
            </a:r>
            <a:r>
              <a:rPr dirty="0" sz="1800" spc="1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sz="1800">
                <a:latin typeface="Calibri"/>
                <a:cs typeface="Calibri"/>
              </a:rPr>
              <a:t>,</a:t>
            </a:r>
            <a:endParaRPr sz="1800">
              <a:latin typeface="Calibri"/>
              <a:cs typeface="Calibri"/>
            </a:endParaRPr>
          </a:p>
          <a:p>
            <a:pPr marL="363855" indent="-288290">
              <a:lnSpc>
                <a:spcPct val="100000"/>
              </a:lnSpc>
              <a:buFont typeface="Arial MT"/>
              <a:buChar char="•"/>
              <a:tabLst>
                <a:tab pos="363855" algn="l"/>
                <a:tab pos="364490" algn="l"/>
              </a:tabLst>
            </a:pP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-15">
                <a:latin typeface="Calibri"/>
                <a:cs typeface="Calibri"/>
              </a:rPr>
              <a:t> finite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set,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whose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elements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are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called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states,</a:t>
            </a:r>
            <a:endParaRPr sz="1800">
              <a:latin typeface="Calibri"/>
              <a:cs typeface="Calibri"/>
            </a:endParaRPr>
          </a:p>
          <a:p>
            <a:pPr marL="363855" indent="-288290">
              <a:lnSpc>
                <a:spcPct val="100000"/>
              </a:lnSpc>
              <a:buFont typeface="Arial MT"/>
              <a:buChar char="•"/>
              <a:tabLst>
                <a:tab pos="363855" algn="l"/>
                <a:tab pos="364490" algn="l"/>
              </a:tabLst>
            </a:pP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element</a:t>
            </a:r>
            <a:r>
              <a:rPr dirty="0" sz="1800" spc="-10">
                <a:latin typeface="Calibri"/>
                <a:cs typeface="Calibri"/>
              </a:rPr>
              <a:t> 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</a:t>
            </a:r>
            <a:r>
              <a:rPr dirty="0" sz="1800" spc="-5">
                <a:latin typeface="Calibri"/>
                <a:cs typeface="Calibri"/>
              </a:rPr>
              <a:t>;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it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called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5">
                <a:latin typeface="Calibri"/>
                <a:cs typeface="Calibri"/>
              </a:rPr>
              <a:t> start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state,</a:t>
            </a:r>
            <a:endParaRPr sz="1800">
              <a:latin typeface="Calibri"/>
              <a:cs typeface="Calibri"/>
            </a:endParaRPr>
          </a:p>
          <a:p>
            <a:pPr marL="363855" indent="-288290">
              <a:lnSpc>
                <a:spcPct val="100000"/>
              </a:lnSpc>
              <a:buFont typeface="Arial MT"/>
              <a:buChar char="•"/>
              <a:tabLst>
                <a:tab pos="363855" algn="l"/>
                <a:tab pos="364490" algn="l"/>
              </a:tabLst>
            </a:pP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baseline="-21739" sz="1725">
                <a:latin typeface="Times New Roman"/>
                <a:cs typeface="Times New Roman"/>
              </a:rPr>
              <a:t>accept</a:t>
            </a:r>
            <a:r>
              <a:rPr dirty="0" baseline="-21739" sz="1725" spc="352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element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</a:t>
            </a:r>
            <a:r>
              <a:rPr dirty="0" sz="1800" spc="-5">
                <a:latin typeface="Calibri"/>
                <a:cs typeface="Calibri"/>
              </a:rPr>
              <a:t>;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it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called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accept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state,</a:t>
            </a:r>
            <a:endParaRPr sz="1800">
              <a:latin typeface="Calibri"/>
              <a:cs typeface="Calibri"/>
            </a:endParaRPr>
          </a:p>
          <a:p>
            <a:pPr marL="363855" indent="-288290">
              <a:lnSpc>
                <a:spcPct val="100000"/>
              </a:lnSpc>
              <a:buFont typeface="Arial MT"/>
              <a:buChar char="•"/>
              <a:tabLst>
                <a:tab pos="363855" algn="l"/>
                <a:tab pos="364490" algn="l"/>
              </a:tabLst>
            </a:pPr>
            <a:r>
              <a:rPr dirty="0" sz="1800" spc="-5">
                <a:latin typeface="Times New Roman"/>
                <a:cs typeface="Times New Roman"/>
              </a:rPr>
              <a:t>q</a:t>
            </a:r>
            <a:r>
              <a:rPr dirty="0" baseline="-21739" sz="1725" spc="-7">
                <a:latin typeface="Times New Roman"/>
                <a:cs typeface="Times New Roman"/>
              </a:rPr>
              <a:t>reject</a:t>
            </a:r>
            <a:r>
              <a:rPr dirty="0" baseline="-21739" sz="1725" spc="359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element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</a:t>
            </a:r>
            <a:r>
              <a:rPr dirty="0" sz="1800" spc="-5">
                <a:latin typeface="Calibri"/>
                <a:cs typeface="Calibri"/>
              </a:rPr>
              <a:t>;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it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called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reject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state</a:t>
            </a:r>
            <a:endParaRPr sz="1800">
              <a:latin typeface="Calibri"/>
              <a:cs typeface="Calibri"/>
            </a:endParaRPr>
          </a:p>
          <a:p>
            <a:pPr marL="363855" indent="-28829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363855" algn="l"/>
                <a:tab pos="364490" algn="l"/>
              </a:tabLst>
            </a:pPr>
            <a:r>
              <a:rPr dirty="0" sz="1800">
                <a:latin typeface="Times New Roman"/>
                <a:cs typeface="Times New Roman"/>
              </a:rPr>
              <a:t>δ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20">
                <a:latin typeface="Calibri"/>
                <a:cs typeface="Calibri"/>
              </a:rPr>
              <a:t>ll</a:t>
            </a:r>
            <a:r>
              <a:rPr dirty="0" sz="1800">
                <a:latin typeface="Calibri"/>
                <a:cs typeface="Calibri"/>
              </a:rPr>
              <a:t>ed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</a:t>
            </a:r>
            <a:r>
              <a:rPr dirty="0" sz="1800" spc="-10">
                <a:latin typeface="Calibri"/>
                <a:cs typeface="Calibri"/>
              </a:rPr>
              <a:t>h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</a:t>
            </a:r>
            <a:r>
              <a:rPr dirty="0" sz="1800" spc="-55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n</a:t>
            </a:r>
            <a:r>
              <a:rPr dirty="0" sz="1800" spc="15">
                <a:latin typeface="Calibri"/>
                <a:cs typeface="Calibri"/>
              </a:rPr>
              <a:t>s</a:t>
            </a:r>
            <a:r>
              <a:rPr dirty="0" sz="1800" spc="-20">
                <a:latin typeface="Calibri"/>
                <a:cs typeface="Calibri"/>
              </a:rPr>
              <a:t>i</a:t>
            </a:r>
            <a:r>
              <a:rPr dirty="0" sz="1800" spc="5">
                <a:latin typeface="Calibri"/>
                <a:cs typeface="Calibri"/>
              </a:rPr>
              <a:t>t</a:t>
            </a:r>
            <a:r>
              <a:rPr dirty="0" sz="1800" spc="-20">
                <a:latin typeface="Calibri"/>
                <a:cs typeface="Calibri"/>
              </a:rPr>
              <a:t>i</a:t>
            </a:r>
            <a:r>
              <a:rPr dirty="0" sz="1800" spc="-1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func</a:t>
            </a:r>
            <a:r>
              <a:rPr dirty="0" sz="1800" spc="5">
                <a:latin typeface="Calibri"/>
                <a:cs typeface="Calibri"/>
              </a:rPr>
              <a:t>t</a:t>
            </a:r>
            <a:r>
              <a:rPr dirty="0" sz="1800" spc="-20">
                <a:latin typeface="Calibri"/>
                <a:cs typeface="Calibri"/>
              </a:rPr>
              <a:t>i</a:t>
            </a:r>
            <a:r>
              <a:rPr dirty="0" sz="1800" spc="-15">
                <a:latin typeface="Calibri"/>
                <a:cs typeface="Calibri"/>
              </a:rPr>
              <a:t>o</a:t>
            </a:r>
            <a:r>
              <a:rPr dirty="0" sz="1800" spc="-10">
                <a:latin typeface="Calibri"/>
                <a:cs typeface="Calibri"/>
              </a:rPr>
              <a:t>n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w</a:t>
            </a:r>
            <a:r>
              <a:rPr dirty="0" sz="1800" spc="-10">
                <a:latin typeface="Calibri"/>
                <a:cs typeface="Calibri"/>
              </a:rPr>
              <a:t>h</a:t>
            </a:r>
            <a:r>
              <a:rPr dirty="0" sz="1800" spc="-20">
                <a:latin typeface="Calibri"/>
                <a:cs typeface="Calibri"/>
              </a:rPr>
              <a:t>i</a:t>
            </a:r>
            <a:r>
              <a:rPr dirty="0" sz="1800" spc="-10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func</a:t>
            </a:r>
            <a:r>
              <a:rPr dirty="0" sz="1800" spc="5">
                <a:latin typeface="Calibri"/>
                <a:cs typeface="Calibri"/>
              </a:rPr>
              <a:t>t</a:t>
            </a:r>
            <a:r>
              <a:rPr dirty="0" sz="1800" spc="-20">
                <a:latin typeface="Calibri"/>
                <a:cs typeface="Calibri"/>
              </a:rPr>
              <a:t>i</a:t>
            </a:r>
            <a:r>
              <a:rPr dirty="0" sz="1800" spc="-1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δ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×</a:t>
            </a:r>
            <a:r>
              <a:rPr dirty="0" sz="1800" spc="-434">
                <a:latin typeface="SimSun"/>
                <a:cs typeface="SimSu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sz="1800" spc="-160">
                <a:latin typeface="Times New Roman"/>
                <a:cs typeface="Times New Roman"/>
              </a:rPr>
              <a:t> </a:t>
            </a:r>
            <a:r>
              <a:rPr dirty="0" baseline="26570" sz="1725" spc="22">
                <a:latin typeface="Times New Roman"/>
                <a:cs typeface="Times New Roman"/>
              </a:rPr>
              <a:t>k</a:t>
            </a:r>
            <a:r>
              <a:rPr dirty="0" baseline="26570" sz="1725">
                <a:latin typeface="Times New Roman"/>
                <a:cs typeface="Times New Roman"/>
              </a:rPr>
              <a:t> </a:t>
            </a:r>
            <a:r>
              <a:rPr dirty="0" baseline="26570" sz="1725" spc="-187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×</a:t>
            </a:r>
            <a:r>
              <a:rPr dirty="0" sz="1800" spc="-434">
                <a:latin typeface="SimSun"/>
                <a:cs typeface="SimSu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sz="1800" spc="-160">
                <a:latin typeface="Times New Roman"/>
                <a:cs typeface="Times New Roman"/>
              </a:rPr>
              <a:t> </a:t>
            </a:r>
            <a:r>
              <a:rPr dirty="0" baseline="26570" sz="1725" spc="22">
                <a:latin typeface="Times New Roman"/>
                <a:cs typeface="Times New Roman"/>
              </a:rPr>
              <a:t>k</a:t>
            </a:r>
            <a:endParaRPr baseline="26570" sz="1725">
              <a:latin typeface="Times New Roman"/>
              <a:cs typeface="Times New Roman"/>
            </a:endParaRPr>
          </a:p>
          <a:p>
            <a:pPr marL="363855">
              <a:lnSpc>
                <a:spcPct val="100000"/>
              </a:lnSpc>
              <a:spcBef>
                <a:spcPts val="35"/>
              </a:spcBef>
            </a:pPr>
            <a:r>
              <a:rPr dirty="0" sz="1800">
                <a:latin typeface="SimSun"/>
                <a:cs typeface="SimSun"/>
              </a:rPr>
              <a:t>×</a:t>
            </a:r>
            <a:r>
              <a:rPr dirty="0" sz="1800" spc="-470">
                <a:latin typeface="SimSun"/>
                <a:cs typeface="SimSu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-20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, </a:t>
            </a:r>
            <a:r>
              <a:rPr dirty="0" sz="1800" spc="-5">
                <a:latin typeface="Times New Roman"/>
                <a:cs typeface="Times New Roman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}</a:t>
            </a:r>
            <a:r>
              <a:rPr dirty="0" sz="1800" spc="-130">
                <a:latin typeface="Times New Roman"/>
                <a:cs typeface="Times New Roman"/>
              </a:rPr>
              <a:t> </a:t>
            </a:r>
            <a:r>
              <a:rPr dirty="0" baseline="26570" sz="1725" spc="44">
                <a:latin typeface="Times New Roman"/>
                <a:cs typeface="Times New Roman"/>
              </a:rPr>
              <a:t>k</a:t>
            </a:r>
            <a:r>
              <a:rPr dirty="0" sz="1800"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5941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sz="1800" spc="-125">
                <a:latin typeface="Times New Roman"/>
                <a:cs typeface="Times New Roman"/>
              </a:rPr>
              <a:t> </a:t>
            </a:r>
            <a:r>
              <a:rPr dirty="0" baseline="26570" sz="1725" spc="22">
                <a:latin typeface="Times New Roman"/>
                <a:cs typeface="Times New Roman"/>
              </a:rPr>
              <a:t>k</a:t>
            </a:r>
            <a:r>
              <a:rPr dirty="0" baseline="26570" sz="1725">
                <a:latin typeface="Times New Roman"/>
                <a:cs typeface="Times New Roman"/>
              </a:rPr>
              <a:t> </a:t>
            </a:r>
            <a:r>
              <a:rPr dirty="0" baseline="26570" sz="1725" spc="-187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×</a:t>
            </a:r>
            <a:r>
              <a:rPr dirty="0" sz="1800" spc="-615">
                <a:latin typeface="SimSun"/>
                <a:cs typeface="SimSu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sz="1800" spc="-160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×</a:t>
            </a:r>
            <a:r>
              <a:rPr dirty="0" sz="1800">
                <a:latin typeface="Times New Roman"/>
                <a:cs typeface="Times New Roman"/>
              </a:rPr>
              <a:t>…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×</a:t>
            </a:r>
            <a:r>
              <a:rPr dirty="0" sz="1800" spc="-470">
                <a:latin typeface="SimSun"/>
                <a:cs typeface="SimSu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0045" y="441711"/>
            <a:ext cx="211772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" b="0">
                <a:solidFill>
                  <a:srgbClr val="000044"/>
                </a:solidFill>
                <a:latin typeface="Calibri"/>
                <a:cs typeface="Calibri"/>
              </a:rPr>
              <a:t>Multi-tape</a:t>
            </a:r>
            <a:r>
              <a:rPr dirty="0" sz="2800" spc="-8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b="0">
                <a:solidFill>
                  <a:srgbClr val="000044"/>
                </a:solidFill>
                <a:latin typeface="Calibri"/>
                <a:cs typeface="Calibri"/>
              </a:rPr>
              <a:t>TM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084" y="1269801"/>
            <a:ext cx="6276975" cy="4950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Calibri"/>
                <a:cs typeface="Calibri"/>
              </a:rPr>
              <a:t>Transition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450">
              <a:latin typeface="Calibri"/>
              <a:cs typeface="Calibri"/>
            </a:endParaRPr>
          </a:p>
          <a:p>
            <a:pPr marL="88265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Transition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function:</a:t>
            </a:r>
            <a:endParaRPr sz="1800">
              <a:latin typeface="Calibri"/>
              <a:cs typeface="Calibri"/>
            </a:endParaRPr>
          </a:p>
          <a:p>
            <a:pPr marL="2223770">
              <a:lnSpc>
                <a:spcPct val="100000"/>
              </a:lnSpc>
              <a:spcBef>
                <a:spcPts val="1550"/>
              </a:spcBef>
            </a:pPr>
            <a:r>
              <a:rPr dirty="0" sz="1800">
                <a:latin typeface="Times New Roman"/>
                <a:cs typeface="Times New Roman"/>
              </a:rPr>
              <a:t>δ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×</a:t>
            </a:r>
            <a:r>
              <a:rPr dirty="0" sz="1800" spc="-434">
                <a:latin typeface="SimSun"/>
                <a:cs typeface="SimSu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sz="1800" spc="-160">
                <a:latin typeface="Times New Roman"/>
                <a:cs typeface="Times New Roman"/>
              </a:rPr>
              <a:t> </a:t>
            </a:r>
            <a:r>
              <a:rPr dirty="0" baseline="26570" sz="1725" spc="22">
                <a:latin typeface="Times New Roman"/>
                <a:cs typeface="Times New Roman"/>
              </a:rPr>
              <a:t>k</a:t>
            </a:r>
            <a:r>
              <a:rPr dirty="0" baseline="26570" sz="1725">
                <a:latin typeface="Times New Roman"/>
                <a:cs typeface="Times New Roman"/>
              </a:rPr>
              <a:t> </a:t>
            </a:r>
            <a:r>
              <a:rPr dirty="0" baseline="26570" sz="1725" spc="-187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×</a:t>
            </a:r>
            <a:r>
              <a:rPr dirty="0" sz="1800" spc="-434">
                <a:latin typeface="SimSun"/>
                <a:cs typeface="SimSu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sz="1800" spc="-160">
                <a:latin typeface="Times New Roman"/>
                <a:cs typeface="Times New Roman"/>
              </a:rPr>
              <a:t> </a:t>
            </a:r>
            <a:r>
              <a:rPr dirty="0" baseline="26570" sz="1725" spc="22">
                <a:latin typeface="Times New Roman"/>
                <a:cs typeface="Times New Roman"/>
              </a:rPr>
              <a:t>k</a:t>
            </a:r>
            <a:r>
              <a:rPr dirty="0" baseline="26570" sz="1725">
                <a:latin typeface="Times New Roman"/>
                <a:cs typeface="Times New Roman"/>
              </a:rPr>
              <a:t>  </a:t>
            </a:r>
            <a:r>
              <a:rPr dirty="0" baseline="26570" sz="1725" spc="82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×</a:t>
            </a:r>
            <a:r>
              <a:rPr dirty="0" sz="1800" spc="-470">
                <a:latin typeface="SimSun"/>
                <a:cs typeface="SimSu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-20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, </a:t>
            </a:r>
            <a:r>
              <a:rPr dirty="0" sz="1800" spc="-15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</a:t>
            </a:r>
            <a:r>
              <a:rPr dirty="0" sz="1800">
                <a:latin typeface="Times New Roman"/>
                <a:cs typeface="Times New Roman"/>
              </a:rPr>
              <a:t>}</a:t>
            </a:r>
            <a:r>
              <a:rPr dirty="0" sz="1800" spc="-165">
                <a:latin typeface="Times New Roman"/>
                <a:cs typeface="Times New Roman"/>
              </a:rPr>
              <a:t> </a:t>
            </a:r>
            <a:r>
              <a:rPr dirty="0" baseline="26570" sz="1725" spc="22">
                <a:latin typeface="Times New Roman"/>
                <a:cs typeface="Times New Roman"/>
              </a:rPr>
              <a:t>k</a:t>
            </a:r>
            <a:endParaRPr baseline="26570" sz="172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0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alibri"/>
                <a:cs typeface="Calibri"/>
              </a:rPr>
              <a:t>Given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δ(q</a:t>
            </a:r>
            <a:r>
              <a:rPr dirty="0" baseline="-21739" sz="1725" spc="7">
                <a:latin typeface="Times New Roman"/>
                <a:cs typeface="Times New Roman"/>
              </a:rPr>
              <a:t>i</a:t>
            </a:r>
            <a:r>
              <a:rPr dirty="0" sz="1800" spc="5">
                <a:latin typeface="Times New Roman"/>
                <a:cs typeface="Times New Roman"/>
              </a:rPr>
              <a:t>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baseline="-21739" sz="1725" spc="7">
                <a:latin typeface="Times New Roman"/>
                <a:cs typeface="Times New Roman"/>
              </a:rPr>
              <a:t>1</a:t>
            </a:r>
            <a:r>
              <a:rPr dirty="0" sz="1800" spc="5">
                <a:latin typeface="Times New Roman"/>
                <a:cs typeface="Times New Roman"/>
              </a:rPr>
              <a:t>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a</a:t>
            </a:r>
            <a:r>
              <a:rPr dirty="0" baseline="-21739" sz="1725" spc="15">
                <a:latin typeface="Times New Roman"/>
                <a:cs typeface="Times New Roman"/>
              </a:rPr>
              <a:t>2</a:t>
            </a:r>
            <a:r>
              <a:rPr dirty="0" sz="1800" spc="10">
                <a:latin typeface="Times New Roman"/>
                <a:cs typeface="Times New Roman"/>
              </a:rPr>
              <a:t>,...,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baseline="-21739" sz="1725">
                <a:latin typeface="Times New Roman"/>
                <a:cs typeface="Times New Roman"/>
              </a:rPr>
              <a:t>k</a:t>
            </a:r>
            <a:r>
              <a:rPr dirty="0" sz="1800">
                <a:latin typeface="Times New Roman"/>
                <a:cs typeface="Times New Roman"/>
              </a:rPr>
              <a:t>)=(q</a:t>
            </a:r>
            <a:r>
              <a:rPr dirty="0" baseline="-21739" sz="1725">
                <a:latin typeface="Times New Roman"/>
                <a:cs typeface="Times New Roman"/>
              </a:rPr>
              <a:t>j</a:t>
            </a:r>
            <a:r>
              <a:rPr dirty="0" sz="1800">
                <a:latin typeface="Times New Roman"/>
                <a:cs typeface="Times New Roman"/>
              </a:rPr>
              <a:t>, </a:t>
            </a:r>
            <a:r>
              <a:rPr dirty="0" sz="1800" spc="-5">
                <a:latin typeface="Times New Roman"/>
                <a:cs typeface="Times New Roman"/>
              </a:rPr>
              <a:t>b</a:t>
            </a:r>
            <a:r>
              <a:rPr dirty="0" baseline="-21739" sz="1725" spc="-7">
                <a:latin typeface="Times New Roman"/>
                <a:cs typeface="Times New Roman"/>
              </a:rPr>
              <a:t>1</a:t>
            </a:r>
            <a:r>
              <a:rPr dirty="0" sz="1800" spc="-5">
                <a:latin typeface="Times New Roman"/>
                <a:cs typeface="Times New Roman"/>
              </a:rPr>
              <a:t>,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b</a:t>
            </a:r>
            <a:r>
              <a:rPr dirty="0" baseline="-21739" sz="1725" spc="7">
                <a:latin typeface="Times New Roman"/>
                <a:cs typeface="Times New Roman"/>
              </a:rPr>
              <a:t>2</a:t>
            </a:r>
            <a:r>
              <a:rPr dirty="0" sz="1800" spc="5">
                <a:latin typeface="Times New Roman"/>
                <a:cs typeface="Times New Roman"/>
              </a:rPr>
              <a:t>,...,</a:t>
            </a:r>
            <a:r>
              <a:rPr dirty="0" sz="1800" spc="-7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</a:t>
            </a:r>
            <a:r>
              <a:rPr dirty="0" baseline="-21739" sz="1725" spc="-7">
                <a:latin typeface="Times New Roman"/>
                <a:cs typeface="Times New Roman"/>
              </a:rPr>
              <a:t>k</a:t>
            </a:r>
            <a:r>
              <a:rPr dirty="0" sz="1800" spc="-5">
                <a:latin typeface="Times New Roman"/>
                <a:cs typeface="Times New Roman"/>
              </a:rPr>
              <a:t>,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L,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R,</a:t>
            </a:r>
            <a:r>
              <a:rPr dirty="0" sz="1800">
                <a:latin typeface="Times New Roman"/>
                <a:cs typeface="Times New Roman"/>
              </a:rPr>
              <a:t> . . . , </a:t>
            </a:r>
            <a:r>
              <a:rPr dirty="0" sz="1800" spc="-10">
                <a:latin typeface="Times New Roman"/>
                <a:cs typeface="Times New Roman"/>
              </a:rPr>
              <a:t>L)</a:t>
            </a:r>
            <a:endParaRPr sz="1800">
              <a:latin typeface="Times New Roman"/>
              <a:cs typeface="Times New Roman"/>
            </a:endParaRPr>
          </a:p>
          <a:p>
            <a:pPr marL="376555" indent="-288925">
              <a:lnSpc>
                <a:spcPct val="100000"/>
              </a:lnSpc>
              <a:spcBef>
                <a:spcPts val="1330"/>
              </a:spcBef>
              <a:buFont typeface="Arial MT"/>
              <a:buChar char="•"/>
              <a:tabLst>
                <a:tab pos="376555" algn="l"/>
                <a:tab pos="377190" algn="l"/>
              </a:tabLst>
            </a:pPr>
            <a:r>
              <a:rPr dirty="0" sz="1800" spc="-10">
                <a:latin typeface="Calibri"/>
                <a:cs typeface="Calibri"/>
              </a:rPr>
              <a:t>TM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state </a:t>
            </a:r>
            <a:r>
              <a:rPr dirty="0" sz="1800" spc="5">
                <a:latin typeface="Times New Roman"/>
                <a:cs typeface="Times New Roman"/>
              </a:rPr>
              <a:t>q</a:t>
            </a:r>
            <a:r>
              <a:rPr dirty="0" baseline="-21739" sz="1725" spc="7">
                <a:latin typeface="Times New Roman"/>
                <a:cs typeface="Times New Roman"/>
              </a:rPr>
              <a:t>i</a:t>
            </a:r>
            <a:endParaRPr baseline="-21739" sz="1725">
              <a:latin typeface="Times New Roman"/>
              <a:cs typeface="Times New Roman"/>
            </a:endParaRPr>
          </a:p>
          <a:p>
            <a:pPr marL="426720" indent="-3390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426720" algn="l"/>
                <a:tab pos="427355" algn="l"/>
              </a:tabLst>
            </a:pPr>
            <a:r>
              <a:rPr dirty="0" sz="1800" spc="-5">
                <a:latin typeface="Calibri"/>
                <a:cs typeface="Calibri"/>
              </a:rPr>
              <a:t>heads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1-k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Calibri"/>
                <a:cs typeface="Calibri"/>
              </a:rPr>
              <a:t>read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a</a:t>
            </a:r>
            <a:r>
              <a:rPr dirty="0" baseline="-21739" sz="1725" spc="7">
                <a:latin typeface="Times New Roman"/>
                <a:cs typeface="Times New Roman"/>
              </a:rPr>
              <a:t>1</a:t>
            </a:r>
            <a:r>
              <a:rPr dirty="0" sz="1800" spc="5">
                <a:latin typeface="Times New Roman"/>
                <a:cs typeface="Times New Roman"/>
              </a:rPr>
              <a:t>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a</a:t>
            </a:r>
            <a:r>
              <a:rPr dirty="0" baseline="-21739" sz="1725" spc="15">
                <a:latin typeface="Times New Roman"/>
                <a:cs typeface="Times New Roman"/>
              </a:rPr>
              <a:t>2</a:t>
            </a:r>
            <a:r>
              <a:rPr dirty="0" sz="1800" spc="10">
                <a:latin typeface="Times New Roman"/>
                <a:cs typeface="Times New Roman"/>
              </a:rPr>
              <a:t>,...,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baseline="-21739" sz="1725">
                <a:latin typeface="Times New Roman"/>
                <a:cs typeface="Times New Roman"/>
              </a:rPr>
              <a:t>k</a:t>
            </a:r>
            <a:endParaRPr baseline="-21739" sz="1725">
              <a:latin typeface="Times New Roman"/>
              <a:cs typeface="Times New Roman"/>
            </a:endParaRPr>
          </a:p>
          <a:p>
            <a:pPr marL="88265">
              <a:lnSpc>
                <a:spcPct val="100000"/>
              </a:lnSpc>
              <a:spcBef>
                <a:spcPts val="1335"/>
              </a:spcBef>
            </a:pPr>
            <a:r>
              <a:rPr dirty="0" sz="1800" spc="-10">
                <a:latin typeface="Calibri"/>
                <a:cs typeface="Calibri"/>
              </a:rPr>
              <a:t>Then</a:t>
            </a:r>
            <a:endParaRPr sz="1800">
              <a:latin typeface="Calibri"/>
              <a:cs typeface="Calibri"/>
            </a:endParaRPr>
          </a:p>
          <a:p>
            <a:pPr marL="384810" indent="-288290">
              <a:lnSpc>
                <a:spcPct val="100000"/>
              </a:lnSpc>
              <a:spcBef>
                <a:spcPts val="1325"/>
              </a:spcBef>
              <a:buFont typeface="Arial MT"/>
              <a:buChar char="•"/>
              <a:tabLst>
                <a:tab pos="384810" algn="l"/>
                <a:tab pos="385445" algn="l"/>
              </a:tabLst>
            </a:pPr>
            <a:r>
              <a:rPr dirty="0" sz="1800" spc="-10">
                <a:latin typeface="Calibri"/>
                <a:cs typeface="Calibri"/>
              </a:rPr>
              <a:t>TM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moves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q</a:t>
            </a:r>
            <a:r>
              <a:rPr dirty="0" baseline="-21739" sz="1725" spc="7">
                <a:latin typeface="Times New Roman"/>
                <a:cs typeface="Times New Roman"/>
              </a:rPr>
              <a:t>j</a:t>
            </a:r>
            <a:endParaRPr baseline="-21739" sz="1725">
              <a:latin typeface="Times New Roman"/>
              <a:cs typeface="Times New Roman"/>
            </a:endParaRPr>
          </a:p>
          <a:p>
            <a:pPr marL="384810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84810" algn="l"/>
                <a:tab pos="385445" algn="l"/>
              </a:tabLst>
            </a:pPr>
            <a:r>
              <a:rPr dirty="0" sz="1800" spc="-5">
                <a:latin typeface="Calibri"/>
                <a:cs typeface="Calibri"/>
              </a:rPr>
              <a:t>heads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1-k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Calibri"/>
                <a:cs typeface="Calibri"/>
              </a:rPr>
              <a:t>write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b</a:t>
            </a:r>
            <a:r>
              <a:rPr dirty="0" baseline="-21739" sz="1725" spc="-7">
                <a:latin typeface="Times New Roman"/>
                <a:cs typeface="Times New Roman"/>
              </a:rPr>
              <a:t>1</a:t>
            </a:r>
            <a:r>
              <a:rPr dirty="0" sz="1800" spc="-5">
                <a:latin typeface="Times New Roman"/>
                <a:cs typeface="Times New Roman"/>
              </a:rPr>
              <a:t>,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b</a:t>
            </a:r>
            <a:r>
              <a:rPr dirty="0" baseline="-21739" sz="1725" spc="7">
                <a:latin typeface="Times New Roman"/>
                <a:cs typeface="Times New Roman"/>
              </a:rPr>
              <a:t>2</a:t>
            </a:r>
            <a:r>
              <a:rPr dirty="0" sz="1800" spc="5">
                <a:latin typeface="Times New Roman"/>
                <a:cs typeface="Times New Roman"/>
              </a:rPr>
              <a:t>,...,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b</a:t>
            </a:r>
            <a:r>
              <a:rPr dirty="0" baseline="-21739" sz="1725" spc="-22">
                <a:latin typeface="Times New Roman"/>
                <a:cs typeface="Times New Roman"/>
              </a:rPr>
              <a:t>k</a:t>
            </a:r>
            <a:endParaRPr baseline="-21739" sz="1725">
              <a:latin typeface="Times New Roman"/>
              <a:cs typeface="Times New Roman"/>
            </a:endParaRPr>
          </a:p>
          <a:p>
            <a:pPr marL="384810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84810" algn="l"/>
                <a:tab pos="385445" algn="l"/>
              </a:tabLst>
            </a:pPr>
            <a:r>
              <a:rPr dirty="0" sz="1800" spc="-5">
                <a:latin typeface="Calibri"/>
                <a:cs typeface="Calibri"/>
              </a:rPr>
              <a:t>Heads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move</a:t>
            </a:r>
            <a:r>
              <a:rPr dirty="0" sz="1800" spc="-10">
                <a:latin typeface="Calibri"/>
                <a:cs typeface="Calibri"/>
              </a:rPr>
              <a:t> (left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right)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don’t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move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specified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</a:t>
            </a:r>
            <a:r>
              <a:rPr dirty="0" sz="1800" spc="-10">
                <a:latin typeface="Times New Roman"/>
                <a:cs typeface="Times New Roman"/>
              </a:rPr>
              <a:t>L,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R,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</a:t>
            </a:r>
            <a:r>
              <a:rPr dirty="0" sz="1800" spc="-5">
                <a:latin typeface="Calibri"/>
                <a:cs typeface="Calibri"/>
              </a:rPr>
              <a:t>).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4926" y="665351"/>
            <a:ext cx="211772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" b="0">
                <a:solidFill>
                  <a:srgbClr val="000044"/>
                </a:solidFill>
                <a:latin typeface="Calibri"/>
                <a:cs typeface="Calibri"/>
              </a:rPr>
              <a:t>Multi-tape</a:t>
            </a:r>
            <a:r>
              <a:rPr dirty="0" sz="2800" spc="-8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b="0">
                <a:solidFill>
                  <a:srgbClr val="000044"/>
                </a:solidFill>
                <a:latin typeface="Calibri"/>
                <a:cs typeface="Calibri"/>
              </a:rPr>
              <a:t>TM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2284" y="4621995"/>
            <a:ext cx="4350385" cy="84836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10">
                <a:latin typeface="Calibri"/>
                <a:cs typeface="Calibri"/>
              </a:rPr>
              <a:t>Multiple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tapes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are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convenient</a:t>
            </a:r>
            <a:endParaRPr sz="1800">
              <a:latin typeface="Calibri"/>
              <a:cs typeface="Calibri"/>
            </a:endParaRPr>
          </a:p>
          <a:p>
            <a:pPr marL="3003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5">
                <a:latin typeface="Calibri"/>
                <a:cs typeface="Calibri"/>
              </a:rPr>
              <a:t>Some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tapes</a:t>
            </a:r>
            <a:r>
              <a:rPr dirty="0" sz="1800" spc="-5">
                <a:latin typeface="Calibri"/>
                <a:cs typeface="Calibri"/>
              </a:rPr>
              <a:t> can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serve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temporary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storage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2284" y="1534751"/>
            <a:ext cx="831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7146" y="2305112"/>
            <a:ext cx="7090017" cy="154646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026" y="1470902"/>
            <a:ext cx="567499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" b="0">
                <a:solidFill>
                  <a:srgbClr val="000044"/>
                </a:solidFill>
                <a:latin typeface="Calibri"/>
                <a:cs typeface="Calibri"/>
              </a:rPr>
              <a:t>Multi-tape</a:t>
            </a:r>
            <a:r>
              <a:rPr dirty="0" sz="2800" spc="-2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b="0">
                <a:solidFill>
                  <a:srgbClr val="000044"/>
                </a:solidFill>
                <a:latin typeface="Calibri"/>
                <a:cs typeface="Calibri"/>
              </a:rPr>
              <a:t>TM</a:t>
            </a:r>
            <a:r>
              <a:rPr dirty="0" sz="2800" spc="-1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10" b="0">
                <a:solidFill>
                  <a:srgbClr val="000044"/>
                </a:solidFill>
                <a:latin typeface="Calibri"/>
                <a:cs typeface="Calibri"/>
              </a:rPr>
              <a:t>equivalent</a:t>
            </a:r>
            <a:r>
              <a:rPr dirty="0" sz="2800" spc="-6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20" b="0">
                <a:solidFill>
                  <a:srgbClr val="000044"/>
                </a:solidFill>
                <a:latin typeface="Calibri"/>
                <a:cs typeface="Calibri"/>
              </a:rPr>
              <a:t>to</a:t>
            </a:r>
            <a:r>
              <a:rPr dirty="0" sz="2800" spc="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5" b="0">
                <a:solidFill>
                  <a:srgbClr val="000044"/>
                </a:solidFill>
                <a:latin typeface="Calibri"/>
                <a:cs typeface="Calibri"/>
              </a:rPr>
              <a:t>1-tape</a:t>
            </a:r>
            <a:r>
              <a:rPr dirty="0" sz="2800" spc="-1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b="0">
                <a:solidFill>
                  <a:srgbClr val="000044"/>
                </a:solidFill>
                <a:latin typeface="Calibri"/>
                <a:cs typeface="Calibri"/>
              </a:rPr>
              <a:t>TM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8790" y="2498709"/>
            <a:ext cx="7932420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4455" marR="43180">
              <a:lnSpc>
                <a:spcPct val="15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Let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≥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be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integer.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Any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k</a:t>
            </a:r>
            <a:r>
              <a:rPr dirty="0" sz="1800" spc="-10">
                <a:latin typeface="Calibri"/>
                <a:cs typeface="Calibri"/>
              </a:rPr>
              <a:t>-tape</a:t>
            </a:r>
            <a:r>
              <a:rPr dirty="0" sz="1800" spc="1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Turing</a:t>
            </a:r>
            <a:r>
              <a:rPr dirty="0" sz="1800" spc="1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machine</a:t>
            </a:r>
            <a:r>
              <a:rPr dirty="0" sz="1800" spc="1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can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converted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 spc="35">
                <a:latin typeface="Calibri"/>
                <a:cs typeface="Calibri"/>
              </a:rPr>
              <a:t>an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equivalent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1-tape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Turing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machine.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76200">
              <a:lnSpc>
                <a:spcPct val="100000"/>
              </a:lnSpc>
              <a:spcBef>
                <a:spcPts val="1115"/>
              </a:spcBef>
            </a:pPr>
            <a:r>
              <a:rPr dirty="0" sz="1800" spc="-20">
                <a:latin typeface="Calibri"/>
                <a:cs typeface="Calibri"/>
              </a:rPr>
              <a:t>For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every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multi-tape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TM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</a:t>
            </a:r>
            <a:r>
              <a:rPr dirty="0" sz="1800" spc="-10">
                <a:latin typeface="Calibri"/>
                <a:cs typeface="Calibri"/>
              </a:rPr>
              <a:t>,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there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single-tape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TM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140">
                <a:latin typeface="Times New Roman"/>
                <a:cs typeface="Times New Roman"/>
              </a:rPr>
              <a:t> </a:t>
            </a:r>
            <a:r>
              <a:rPr dirty="0" baseline="26570" sz="1725" spc="15">
                <a:latin typeface="Times New Roman"/>
                <a:cs typeface="Times New Roman"/>
              </a:rPr>
              <a:t>‘</a:t>
            </a:r>
            <a:r>
              <a:rPr dirty="0" baseline="26570" sz="1725" spc="157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such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L(M)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L(M’).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  <a:spcBef>
                <a:spcPts val="1255"/>
              </a:spcBef>
            </a:pPr>
            <a:r>
              <a:rPr dirty="0" sz="1800" spc="-5" b="1">
                <a:latin typeface="Calibri"/>
                <a:cs typeface="Calibri"/>
              </a:rPr>
              <a:t>Proof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400">
              <a:latin typeface="Calibri"/>
              <a:cs typeface="Calibri"/>
            </a:endParaRPr>
          </a:p>
          <a:p>
            <a:pPr marL="84455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Basic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idea: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simulate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k-</a:t>
            </a:r>
            <a:r>
              <a:rPr dirty="0" sz="1800" spc="-5">
                <a:latin typeface="Calibri"/>
                <a:cs typeface="Calibri"/>
              </a:rPr>
              <a:t>tape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TM </a:t>
            </a:r>
            <a:r>
              <a:rPr dirty="0" sz="1800" spc="-5">
                <a:latin typeface="Calibri"/>
                <a:cs typeface="Calibri"/>
              </a:rPr>
              <a:t>using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1-tape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TM.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643116"/>
            <a:ext cx="9144000" cy="215265"/>
            <a:chOff x="0" y="6643116"/>
            <a:chExt cx="9144000" cy="215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643116"/>
              <a:ext cx="9144000" cy="27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70548"/>
              <a:ext cx="9144000" cy="18745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70548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D6D6D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0768" y="5929884"/>
            <a:ext cx="356616" cy="44348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8804" y="894884"/>
            <a:ext cx="2823210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b="0">
                <a:solidFill>
                  <a:srgbClr val="000044"/>
                </a:solidFill>
                <a:latin typeface="Calibri"/>
                <a:cs typeface="Calibri"/>
              </a:rPr>
              <a:t>Alan</a:t>
            </a:r>
            <a:r>
              <a:rPr dirty="0" sz="2400" spc="-4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30" b="0">
                <a:solidFill>
                  <a:srgbClr val="000044"/>
                </a:solidFill>
                <a:latin typeface="Calibri"/>
                <a:cs typeface="Calibri"/>
              </a:rPr>
              <a:t>Turing</a:t>
            </a:r>
            <a:r>
              <a:rPr dirty="0" sz="2400" spc="-4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5" b="0">
                <a:solidFill>
                  <a:srgbClr val="000044"/>
                </a:solidFill>
                <a:latin typeface="Calibri"/>
                <a:cs typeface="Calibri"/>
              </a:rPr>
              <a:t>1912-1954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2251" y="1670894"/>
            <a:ext cx="5169535" cy="4511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" marR="227329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English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mathematician,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computer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scientist,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logician,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cryptanalyst,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philosopher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theoretical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biologist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Run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marathon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2:46:03</a:t>
            </a:r>
            <a:endParaRPr sz="1800">
              <a:latin typeface="Calibri"/>
              <a:cs typeface="Calibri"/>
            </a:endParaRPr>
          </a:p>
          <a:p>
            <a:pPr marL="1270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while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1948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Olympic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Marathon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winner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was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2:34:52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Calibri"/>
              <a:cs typeface="Calibri"/>
            </a:endParaRPr>
          </a:p>
          <a:p>
            <a:pPr marL="300355" indent="-288290">
              <a:lnSpc>
                <a:spcPct val="100000"/>
              </a:lnSpc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10">
                <a:latin typeface="Calibri"/>
                <a:cs typeface="Calibri"/>
              </a:rPr>
              <a:t>Computability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𝜆</a:t>
            </a:r>
            <a:r>
              <a:rPr dirty="0" sz="1800" spc="-10">
                <a:latin typeface="Calibri"/>
                <a:cs typeface="Calibri"/>
              </a:rPr>
              <a:t>-Definability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(1936)</a:t>
            </a:r>
            <a:endParaRPr sz="1800">
              <a:latin typeface="Calibri"/>
              <a:cs typeface="Calibri"/>
            </a:endParaRPr>
          </a:p>
          <a:p>
            <a:pPr marL="300355" marR="671830" indent="-300355">
              <a:lnSpc>
                <a:spcPct val="150000"/>
              </a:lnSpc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computable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numbers,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application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Entscheidungsproblem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(1937)</a:t>
            </a:r>
            <a:endParaRPr sz="1800">
              <a:latin typeface="Calibri"/>
              <a:cs typeface="Calibri"/>
            </a:endParaRPr>
          </a:p>
          <a:p>
            <a:pPr marL="3003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10">
                <a:latin typeface="Calibri"/>
                <a:cs typeface="Calibri"/>
              </a:rPr>
              <a:t>Computing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Machinery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Intelligence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(1950)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Calibri"/>
              <a:cs typeface="Calibri"/>
            </a:endParaRPr>
          </a:p>
          <a:p>
            <a:pPr marL="927100" marR="1116965">
              <a:lnSpc>
                <a:spcPct val="150000"/>
              </a:lnSpc>
            </a:pPr>
            <a:r>
              <a:rPr dirty="0" sz="1800" spc="-10">
                <a:latin typeface="Calibri"/>
                <a:cs typeface="Calibri"/>
              </a:rPr>
              <a:t>What is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limit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computation?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machines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think?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83096" y="141732"/>
            <a:ext cx="2304288" cy="433425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6520" y="275302"/>
            <a:ext cx="567499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" b="0">
                <a:solidFill>
                  <a:srgbClr val="000044"/>
                </a:solidFill>
                <a:latin typeface="Calibri"/>
                <a:cs typeface="Calibri"/>
              </a:rPr>
              <a:t>Multi-tape</a:t>
            </a:r>
            <a:r>
              <a:rPr dirty="0" sz="2800" spc="-2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b="0">
                <a:solidFill>
                  <a:srgbClr val="000044"/>
                </a:solidFill>
                <a:latin typeface="Calibri"/>
                <a:cs typeface="Calibri"/>
              </a:rPr>
              <a:t>TM</a:t>
            </a:r>
            <a:r>
              <a:rPr dirty="0" sz="2800" spc="-1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10" b="0">
                <a:solidFill>
                  <a:srgbClr val="000044"/>
                </a:solidFill>
                <a:latin typeface="Calibri"/>
                <a:cs typeface="Calibri"/>
              </a:rPr>
              <a:t>equivalent</a:t>
            </a:r>
            <a:r>
              <a:rPr dirty="0" sz="2800" spc="-6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20" b="0">
                <a:solidFill>
                  <a:srgbClr val="000044"/>
                </a:solidFill>
                <a:latin typeface="Calibri"/>
                <a:cs typeface="Calibri"/>
              </a:rPr>
              <a:t>to</a:t>
            </a:r>
            <a:r>
              <a:rPr dirty="0" sz="2800" spc="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5" b="0">
                <a:solidFill>
                  <a:srgbClr val="000044"/>
                </a:solidFill>
                <a:latin typeface="Calibri"/>
                <a:cs typeface="Calibri"/>
              </a:rPr>
              <a:t>1-tape</a:t>
            </a:r>
            <a:r>
              <a:rPr dirty="0" sz="2800" spc="-1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b="0">
                <a:solidFill>
                  <a:srgbClr val="000044"/>
                </a:solidFill>
                <a:latin typeface="Calibri"/>
                <a:cs typeface="Calibri"/>
              </a:rPr>
              <a:t>TM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4664" y="1518449"/>
            <a:ext cx="3201139" cy="269437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42335" y="966702"/>
            <a:ext cx="5285740" cy="3912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00965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Proof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Let</a:t>
            </a:r>
            <a:r>
              <a:rPr dirty="0" sz="1800" spc="-10">
                <a:latin typeface="Calibri"/>
                <a:cs typeface="Calibri"/>
              </a:rPr>
              <a:t> TM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(Σ,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10">
                <a:latin typeface="Times New Roman"/>
                <a:cs typeface="Times New Roman"/>
              </a:rPr>
              <a:t>Γ,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δ,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baseline="-21739" sz="1725">
                <a:latin typeface="Times New Roman"/>
                <a:cs typeface="Times New Roman"/>
              </a:rPr>
              <a:t>accept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1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</a:t>
            </a:r>
            <a:r>
              <a:rPr dirty="0" baseline="-21739" sz="1725" spc="-7">
                <a:latin typeface="Times New Roman"/>
                <a:cs typeface="Times New Roman"/>
              </a:rPr>
              <a:t>reject</a:t>
            </a:r>
            <a:r>
              <a:rPr dirty="0" sz="1800" spc="-5">
                <a:latin typeface="Times New Roman"/>
                <a:cs typeface="Times New Roman"/>
              </a:rPr>
              <a:t>)</a:t>
            </a:r>
            <a:r>
              <a:rPr dirty="0" sz="1800" spc="13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be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k-tape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TM.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Calibri"/>
              <a:cs typeface="Calibri"/>
            </a:endParaRPr>
          </a:p>
          <a:p>
            <a:pPr marL="106045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has:</a:t>
            </a:r>
            <a:endParaRPr sz="1800">
              <a:latin typeface="Calibri"/>
              <a:cs typeface="Calibri"/>
            </a:endParaRPr>
          </a:p>
          <a:p>
            <a:pPr marL="394335" indent="-28892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94335" algn="l"/>
                <a:tab pos="394970" algn="l"/>
              </a:tabLst>
            </a:pPr>
            <a:r>
              <a:rPr dirty="0" sz="1800" spc="-10">
                <a:latin typeface="Calibri"/>
                <a:cs typeface="Calibri"/>
              </a:rPr>
              <a:t>input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5">
                <a:latin typeface="Times New Roman"/>
                <a:cs typeface="Times New Roman"/>
              </a:rPr>
              <a:t> w</a:t>
            </a:r>
            <a:r>
              <a:rPr dirty="0" baseline="-21739" sz="1725" spc="7">
                <a:latin typeface="Times New Roman"/>
                <a:cs typeface="Times New Roman"/>
              </a:rPr>
              <a:t>1</a:t>
            </a:r>
            <a:r>
              <a:rPr dirty="0" sz="1800" spc="5">
                <a:latin typeface="Times New Roman"/>
                <a:cs typeface="Times New Roman"/>
              </a:rPr>
              <a:t>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w</a:t>
            </a:r>
            <a:r>
              <a:rPr dirty="0" baseline="-21739" sz="1725" spc="15">
                <a:latin typeface="Times New Roman"/>
                <a:cs typeface="Times New Roman"/>
              </a:rPr>
              <a:t>2</a:t>
            </a:r>
            <a:r>
              <a:rPr dirty="0" sz="1800" spc="10">
                <a:latin typeface="Times New Roman"/>
                <a:cs typeface="Times New Roman"/>
              </a:rPr>
              <a:t>,...,</a:t>
            </a:r>
            <a:r>
              <a:rPr dirty="0" sz="1800" spc="-8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w</a:t>
            </a:r>
            <a:r>
              <a:rPr dirty="0" baseline="-21739" sz="1725" spc="7">
                <a:latin typeface="Times New Roman"/>
                <a:cs typeface="Times New Roman"/>
              </a:rPr>
              <a:t>k</a:t>
            </a:r>
            <a:r>
              <a:rPr dirty="0" baseline="-21739" sz="1725" spc="179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on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tape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394335" indent="-28892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94335" algn="l"/>
                <a:tab pos="394970" algn="l"/>
              </a:tabLst>
            </a:pPr>
            <a:r>
              <a:rPr dirty="0" sz="1800" spc="-5">
                <a:latin typeface="Calibri"/>
                <a:cs typeface="Calibri"/>
              </a:rPr>
              <a:t>other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tapes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contain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only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blanks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˽</a:t>
            </a:r>
            <a:endParaRPr sz="1800">
              <a:latin typeface="Calibri"/>
              <a:cs typeface="Calibri"/>
            </a:endParaRPr>
          </a:p>
          <a:p>
            <a:pPr marL="394335" indent="-28892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94335" algn="l"/>
                <a:tab pos="394970" algn="l"/>
              </a:tabLst>
            </a:pPr>
            <a:r>
              <a:rPr dirty="0" sz="1800" spc="-5">
                <a:latin typeface="Calibri"/>
                <a:cs typeface="Calibri"/>
              </a:rPr>
              <a:t>each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points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first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cell.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Calibri"/>
              <a:cs typeface="Calibri"/>
            </a:endParaRPr>
          </a:p>
          <a:p>
            <a:pPr marL="1016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Construct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1-tape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TM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M’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extending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tape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alphabet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332994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Times New Roman"/>
                <a:cs typeface="Times New Roman"/>
              </a:rPr>
              <a:t>Γ’</a:t>
            </a:r>
            <a:r>
              <a:rPr dirty="0" sz="1800" spc="-1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sz="1800" spc="-160">
                <a:latin typeface="Times New Roman"/>
                <a:cs typeface="Times New Roman"/>
              </a:rPr>
              <a:t> </a:t>
            </a:r>
            <a:r>
              <a:rPr dirty="0" sz="1800" spc="120">
                <a:latin typeface="Cambria Math"/>
                <a:cs typeface="Cambria Math"/>
              </a:rPr>
              <a:t>𝖴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 spc="-285">
                <a:latin typeface="Times New Roman"/>
                <a:cs typeface="Times New Roman"/>
              </a:rPr>
              <a:t>Γ</a:t>
            </a:r>
            <a:r>
              <a:rPr dirty="0" baseline="9259" sz="2700">
                <a:latin typeface="Cambria Math"/>
                <a:cs typeface="Cambria Math"/>
              </a:rPr>
              <a:t>̇ </a:t>
            </a:r>
            <a:r>
              <a:rPr dirty="0" baseline="9259" sz="2700" spc="-165">
                <a:latin typeface="Cambria Math"/>
                <a:cs typeface="Cambria Math"/>
              </a:rPr>
              <a:t> </a:t>
            </a:r>
            <a:r>
              <a:rPr dirty="0" sz="1800" spc="120">
                <a:latin typeface="Cambria Math"/>
                <a:cs typeface="Cambria Math"/>
              </a:rPr>
              <a:t>𝖴</a:t>
            </a:r>
            <a:r>
              <a:rPr dirty="0" sz="1800" spc="6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{#}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3348" y="5801749"/>
            <a:ext cx="63874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Note: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positions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different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tapes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are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marked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dotted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symbol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14777" y="5020055"/>
            <a:ext cx="5041217" cy="57827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5348" y="1617126"/>
            <a:ext cx="567499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" b="0">
                <a:solidFill>
                  <a:srgbClr val="000044"/>
                </a:solidFill>
                <a:latin typeface="Calibri"/>
                <a:cs typeface="Calibri"/>
              </a:rPr>
              <a:t>Multi-tape</a:t>
            </a:r>
            <a:r>
              <a:rPr dirty="0" sz="2800" spc="-2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b="0">
                <a:solidFill>
                  <a:srgbClr val="000044"/>
                </a:solidFill>
                <a:latin typeface="Calibri"/>
                <a:cs typeface="Calibri"/>
              </a:rPr>
              <a:t>TM</a:t>
            </a:r>
            <a:r>
              <a:rPr dirty="0" sz="2800" spc="-1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10" b="0">
                <a:solidFill>
                  <a:srgbClr val="000044"/>
                </a:solidFill>
                <a:latin typeface="Calibri"/>
                <a:cs typeface="Calibri"/>
              </a:rPr>
              <a:t>equivalent</a:t>
            </a:r>
            <a:r>
              <a:rPr dirty="0" sz="2800" spc="-6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20" b="0">
                <a:solidFill>
                  <a:srgbClr val="000044"/>
                </a:solidFill>
                <a:latin typeface="Calibri"/>
                <a:cs typeface="Calibri"/>
              </a:rPr>
              <a:t>to</a:t>
            </a:r>
            <a:r>
              <a:rPr dirty="0" sz="2800" spc="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5" b="0">
                <a:solidFill>
                  <a:srgbClr val="000044"/>
                </a:solidFill>
                <a:latin typeface="Calibri"/>
                <a:cs typeface="Calibri"/>
              </a:rPr>
              <a:t>1-tape</a:t>
            </a:r>
            <a:r>
              <a:rPr dirty="0" sz="2800" spc="-1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b="0">
                <a:solidFill>
                  <a:srgbClr val="000044"/>
                </a:solidFill>
                <a:latin typeface="Calibri"/>
                <a:cs typeface="Calibri"/>
              </a:rPr>
              <a:t>TM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2706" y="2558223"/>
            <a:ext cx="6811009" cy="24726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Proof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40">
                <a:latin typeface="Calibri"/>
                <a:cs typeface="Calibri"/>
              </a:rPr>
              <a:t>F</a:t>
            </a:r>
            <a:r>
              <a:rPr dirty="0" sz="1800" spc="-1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</a:t>
            </a:r>
            <a:r>
              <a:rPr dirty="0" sz="1800" spc="-10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h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ep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</a:t>
            </a:r>
            <a:r>
              <a:rPr dirty="0" sz="1800" spc="-15">
                <a:latin typeface="Calibri"/>
                <a:cs typeface="Calibri"/>
              </a:rPr>
              <a:t>-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M</a:t>
            </a:r>
            <a:r>
              <a:rPr dirty="0" sz="1800">
                <a:latin typeface="Calibri"/>
                <a:cs typeface="Calibri"/>
              </a:rPr>
              <a:t>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1-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M</a:t>
            </a:r>
            <a:r>
              <a:rPr dirty="0" sz="1800">
                <a:latin typeface="Times New Roman"/>
                <a:cs typeface="Times New Roman"/>
              </a:rPr>
              <a:t>’</a:t>
            </a:r>
            <a:r>
              <a:rPr dirty="0" sz="1800" spc="-114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Calibri"/>
                <a:cs typeface="Calibri"/>
              </a:rPr>
              <a:t>o</a:t>
            </a:r>
            <a:r>
              <a:rPr dirty="0" sz="1800" spc="-10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55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es </a:t>
            </a:r>
            <a:r>
              <a:rPr dirty="0" sz="1800" spc="-20">
                <a:latin typeface="Calibri"/>
                <a:cs typeface="Calibri"/>
              </a:rPr>
              <a:t>i</a:t>
            </a:r>
            <a:r>
              <a:rPr dirty="0" sz="1800" spc="5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p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1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500">
              <a:latin typeface="Calibri"/>
              <a:cs typeface="Calibri"/>
            </a:endParaRPr>
          </a:p>
          <a:p>
            <a:pPr marL="305435" indent="-28892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05435" algn="l"/>
                <a:tab pos="306070" algn="l"/>
              </a:tabLst>
            </a:pPr>
            <a:r>
              <a:rPr dirty="0" sz="1800" spc="-20">
                <a:latin typeface="Calibri"/>
                <a:cs typeface="Calibri"/>
              </a:rPr>
              <a:t>At</a:t>
            </a:r>
            <a:r>
              <a:rPr dirty="0" sz="1800" spc="-5">
                <a:latin typeface="Calibri"/>
                <a:cs typeface="Calibri"/>
              </a:rPr>
              <a:t> 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start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simulation,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tape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M’</a:t>
            </a:r>
            <a:r>
              <a:rPr dirty="0" sz="1800" spc="-11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leftmost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#</a:t>
            </a:r>
            <a:endParaRPr sz="1800">
              <a:latin typeface="Times New Roman"/>
              <a:cs typeface="Times New Roman"/>
            </a:endParaRPr>
          </a:p>
          <a:p>
            <a:pPr marL="305435" indent="-28892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05435" algn="l"/>
                <a:tab pos="306070" algn="l"/>
              </a:tabLst>
            </a:pPr>
            <a:r>
              <a:rPr dirty="0" sz="1800" spc="-5">
                <a:latin typeface="Calibri"/>
                <a:cs typeface="Calibri"/>
              </a:rPr>
              <a:t>Scans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tape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from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first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#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(k+1)</a:t>
            </a:r>
            <a:r>
              <a:rPr dirty="0" sz="1800" spc="-5">
                <a:latin typeface="Calibri"/>
                <a:cs typeface="Calibri"/>
              </a:rPr>
              <a:t>st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#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read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symbols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under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heads.</a:t>
            </a:r>
            <a:endParaRPr sz="1800">
              <a:latin typeface="Calibri"/>
              <a:cs typeface="Calibri"/>
            </a:endParaRPr>
          </a:p>
          <a:p>
            <a:pPr marL="305435" indent="-28892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05435" algn="l"/>
                <a:tab pos="306070" algn="l"/>
              </a:tabLst>
            </a:pPr>
            <a:r>
              <a:rPr dirty="0" sz="1800" spc="-10">
                <a:latin typeface="Calibri"/>
                <a:cs typeface="Calibri"/>
              </a:rPr>
              <a:t>Rescans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write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new </a:t>
            </a:r>
            <a:r>
              <a:rPr dirty="0" sz="1800" spc="-10">
                <a:latin typeface="Calibri"/>
                <a:cs typeface="Calibri"/>
              </a:rPr>
              <a:t>symbols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move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5348" y="603538"/>
            <a:ext cx="567499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" b="0">
                <a:solidFill>
                  <a:srgbClr val="000044"/>
                </a:solidFill>
                <a:latin typeface="Calibri"/>
                <a:cs typeface="Calibri"/>
              </a:rPr>
              <a:t>Multi-tape</a:t>
            </a:r>
            <a:r>
              <a:rPr dirty="0" sz="2800" spc="-2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b="0">
                <a:solidFill>
                  <a:srgbClr val="000044"/>
                </a:solidFill>
                <a:latin typeface="Calibri"/>
                <a:cs typeface="Calibri"/>
              </a:rPr>
              <a:t>TM</a:t>
            </a:r>
            <a:r>
              <a:rPr dirty="0" sz="2800" spc="-1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10" b="0">
                <a:solidFill>
                  <a:srgbClr val="000044"/>
                </a:solidFill>
                <a:latin typeface="Calibri"/>
                <a:cs typeface="Calibri"/>
              </a:rPr>
              <a:t>equivalent</a:t>
            </a:r>
            <a:r>
              <a:rPr dirty="0" sz="2800" spc="-6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20" b="0">
                <a:solidFill>
                  <a:srgbClr val="000044"/>
                </a:solidFill>
                <a:latin typeface="Calibri"/>
                <a:cs typeface="Calibri"/>
              </a:rPr>
              <a:t>to</a:t>
            </a:r>
            <a:r>
              <a:rPr dirty="0" sz="2800" spc="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5" b="0">
                <a:solidFill>
                  <a:srgbClr val="000044"/>
                </a:solidFill>
                <a:latin typeface="Calibri"/>
                <a:cs typeface="Calibri"/>
              </a:rPr>
              <a:t>1-tape</a:t>
            </a:r>
            <a:r>
              <a:rPr dirty="0" sz="2800" spc="-1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b="0">
                <a:solidFill>
                  <a:srgbClr val="000044"/>
                </a:solidFill>
                <a:latin typeface="Calibri"/>
                <a:cs typeface="Calibri"/>
              </a:rPr>
              <a:t>TM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2641" y="1426167"/>
            <a:ext cx="2012314" cy="948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00">
              <a:latin typeface="Calibri"/>
              <a:cs typeface="Calibri"/>
            </a:endParaRPr>
          </a:p>
          <a:p>
            <a:pPr marL="17145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Simulate</a:t>
            </a:r>
            <a:r>
              <a:rPr dirty="0" sz="1800">
                <a:latin typeface="Calibri"/>
                <a:cs typeface="Calibri"/>
              </a:rPr>
              <a:t> a </a:t>
            </a:r>
            <a:r>
              <a:rPr dirty="0" sz="1800" spc="-15">
                <a:latin typeface="Calibri"/>
                <a:cs typeface="Calibri"/>
              </a:rPr>
              <a:t>3-tape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TM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9592" y="2552978"/>
            <a:ext cx="3164815" cy="217636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16033" y="5169647"/>
            <a:ext cx="6661313" cy="50967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998" y="443857"/>
            <a:ext cx="567499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" b="0">
                <a:solidFill>
                  <a:srgbClr val="000044"/>
                </a:solidFill>
                <a:latin typeface="Calibri"/>
                <a:cs typeface="Calibri"/>
              </a:rPr>
              <a:t>Multi-tape</a:t>
            </a:r>
            <a:r>
              <a:rPr dirty="0" sz="2800" spc="-2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b="0">
                <a:solidFill>
                  <a:srgbClr val="000044"/>
                </a:solidFill>
                <a:latin typeface="Calibri"/>
                <a:cs typeface="Calibri"/>
              </a:rPr>
              <a:t>TM</a:t>
            </a:r>
            <a:r>
              <a:rPr dirty="0" sz="2800" spc="-1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10" b="0">
                <a:solidFill>
                  <a:srgbClr val="000044"/>
                </a:solidFill>
                <a:latin typeface="Calibri"/>
                <a:cs typeface="Calibri"/>
              </a:rPr>
              <a:t>equivalent</a:t>
            </a:r>
            <a:r>
              <a:rPr dirty="0" sz="2800" spc="-6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20" b="0">
                <a:solidFill>
                  <a:srgbClr val="000044"/>
                </a:solidFill>
                <a:latin typeface="Calibri"/>
                <a:cs typeface="Calibri"/>
              </a:rPr>
              <a:t>to</a:t>
            </a:r>
            <a:r>
              <a:rPr dirty="0" sz="2800" spc="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5" b="0">
                <a:solidFill>
                  <a:srgbClr val="000044"/>
                </a:solidFill>
                <a:latin typeface="Calibri"/>
                <a:cs typeface="Calibri"/>
              </a:rPr>
              <a:t>1-tape</a:t>
            </a:r>
            <a:r>
              <a:rPr dirty="0" sz="2800" spc="-1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b="0">
                <a:solidFill>
                  <a:srgbClr val="000044"/>
                </a:solidFill>
                <a:latin typeface="Calibri"/>
                <a:cs typeface="Calibri"/>
              </a:rPr>
              <a:t>TM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8356" y="1276714"/>
            <a:ext cx="3822065" cy="865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>
                <a:latin typeface="Calibri"/>
                <a:cs typeface="Calibri"/>
              </a:rPr>
              <a:t>Suppose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given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TM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moves</a:t>
            </a:r>
            <a:r>
              <a:rPr dirty="0" sz="1800" spc="-30">
                <a:latin typeface="Calibri"/>
                <a:cs typeface="Calibri"/>
              </a:rPr>
              <a:t> like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this: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0622" y="2523778"/>
            <a:ext cx="6145379" cy="133492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62694" y="4635989"/>
            <a:ext cx="3740198" cy="116782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0998" y="690994"/>
            <a:ext cx="567499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5" b="0">
                <a:solidFill>
                  <a:srgbClr val="000044"/>
                </a:solidFill>
                <a:latin typeface="Calibri"/>
                <a:cs typeface="Calibri"/>
              </a:rPr>
              <a:t>Multi-tape</a:t>
            </a:r>
            <a:r>
              <a:rPr dirty="0" sz="2800" spc="-2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b="0">
                <a:solidFill>
                  <a:srgbClr val="000044"/>
                </a:solidFill>
                <a:latin typeface="Calibri"/>
                <a:cs typeface="Calibri"/>
              </a:rPr>
              <a:t>TM</a:t>
            </a:r>
            <a:r>
              <a:rPr dirty="0" sz="2800" spc="-1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10" b="0">
                <a:solidFill>
                  <a:srgbClr val="000044"/>
                </a:solidFill>
                <a:latin typeface="Calibri"/>
                <a:cs typeface="Calibri"/>
              </a:rPr>
              <a:t>equivalent</a:t>
            </a:r>
            <a:r>
              <a:rPr dirty="0" sz="2800" spc="-6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20" b="0">
                <a:solidFill>
                  <a:srgbClr val="000044"/>
                </a:solidFill>
                <a:latin typeface="Calibri"/>
                <a:cs typeface="Calibri"/>
              </a:rPr>
              <a:t>to</a:t>
            </a:r>
            <a:r>
              <a:rPr dirty="0" sz="2800" spc="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5" b="0">
                <a:solidFill>
                  <a:srgbClr val="000044"/>
                </a:solidFill>
                <a:latin typeface="Calibri"/>
                <a:cs typeface="Calibri"/>
              </a:rPr>
              <a:t>1-tape</a:t>
            </a:r>
            <a:r>
              <a:rPr dirty="0" sz="2800" spc="-1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b="0">
                <a:solidFill>
                  <a:srgbClr val="000044"/>
                </a:solidFill>
                <a:latin typeface="Calibri"/>
                <a:cs typeface="Calibri"/>
              </a:rPr>
              <a:t>TM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60320" y="4901184"/>
            <a:ext cx="791210" cy="283845"/>
            <a:chOff x="2560320" y="4901184"/>
            <a:chExt cx="791210" cy="2838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60320" y="4901184"/>
              <a:ext cx="790956" cy="28346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779140" y="5022342"/>
              <a:ext cx="350520" cy="0"/>
            </a:xfrm>
            <a:custGeom>
              <a:avLst/>
              <a:gdLst/>
              <a:ahLst/>
              <a:cxnLst/>
              <a:rect l="l" t="t" r="r" b="b"/>
              <a:pathLst>
                <a:path w="350519" h="0">
                  <a:moveTo>
                    <a:pt x="0" y="0"/>
                  </a:moveTo>
                  <a:lnTo>
                    <a:pt x="350494" y="0"/>
                  </a:lnTo>
                </a:path>
              </a:pathLst>
            </a:custGeom>
            <a:ln w="317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699766" y="4974716"/>
              <a:ext cx="509270" cy="95250"/>
            </a:xfrm>
            <a:custGeom>
              <a:avLst/>
              <a:gdLst/>
              <a:ahLst/>
              <a:cxnLst/>
              <a:rect l="l" t="t" r="r" b="b"/>
              <a:pathLst>
                <a:path w="509269" h="95250">
                  <a:moveTo>
                    <a:pt x="95250" y="0"/>
                  </a:moveTo>
                  <a:lnTo>
                    <a:pt x="0" y="47625"/>
                  </a:lnTo>
                  <a:lnTo>
                    <a:pt x="95250" y="95250"/>
                  </a:lnTo>
                  <a:lnTo>
                    <a:pt x="95250" y="0"/>
                  </a:lnTo>
                  <a:close/>
                </a:path>
                <a:path w="509269" h="95250">
                  <a:moveTo>
                    <a:pt x="509244" y="47625"/>
                  </a:moveTo>
                  <a:lnTo>
                    <a:pt x="413994" y="0"/>
                  </a:lnTo>
                  <a:lnTo>
                    <a:pt x="413994" y="95250"/>
                  </a:lnTo>
                  <a:lnTo>
                    <a:pt x="509244" y="476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777273" y="1493239"/>
            <a:ext cx="7610475" cy="42316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Calibri"/>
                <a:cs typeface="Calibri"/>
              </a:rPr>
              <a:t>Key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points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of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simulation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80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simulate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model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another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model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N</a:t>
            </a:r>
            <a:r>
              <a:rPr dirty="0" sz="1800" spc="-5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marL="300355" marR="5080" indent="-288290">
              <a:lnSpc>
                <a:spcPct val="150000"/>
              </a:lnSpc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15">
                <a:latin typeface="Calibri"/>
                <a:cs typeface="Calibri"/>
              </a:rPr>
              <a:t>Say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how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and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storage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10">
                <a:latin typeface="Calibri"/>
                <a:cs typeface="Calibri"/>
              </a:rPr>
              <a:t>of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9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used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represent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and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storage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endParaRPr sz="1800">
              <a:latin typeface="Times New Roman"/>
              <a:cs typeface="Times New Roman"/>
            </a:endParaRPr>
          </a:p>
          <a:p>
            <a:pPr marL="3003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15">
                <a:latin typeface="Calibri"/>
                <a:cs typeface="Calibri"/>
              </a:rPr>
              <a:t>Say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what </a:t>
            </a:r>
            <a:r>
              <a:rPr dirty="0" sz="1800" spc="-10">
                <a:latin typeface="Calibri"/>
                <a:cs typeface="Calibri"/>
              </a:rPr>
              <a:t>should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initially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done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convert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input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300355" marR="13970" indent="-288290">
              <a:lnSpc>
                <a:spcPct val="150000"/>
              </a:lnSpc>
              <a:buFont typeface="Arial MT"/>
              <a:buChar char="•"/>
              <a:tabLst>
                <a:tab pos="300355" algn="l"/>
                <a:tab pos="300990" algn="l"/>
                <a:tab pos="748665" algn="l"/>
                <a:tab pos="1283335" algn="l"/>
                <a:tab pos="1863725" algn="l"/>
                <a:tab pos="2892425" algn="l"/>
                <a:tab pos="3217545" algn="l"/>
                <a:tab pos="3555365" algn="l"/>
                <a:tab pos="4017645" algn="l"/>
                <a:tab pos="4387850" algn="l"/>
                <a:tab pos="5768340" algn="l"/>
                <a:tab pos="6125210" algn="l"/>
                <a:tab pos="6372225" algn="l"/>
                <a:tab pos="7400925" algn="l"/>
              </a:tabLst>
            </a:pPr>
            <a:r>
              <a:rPr dirty="0" sz="1800">
                <a:latin typeface="Calibri"/>
                <a:cs typeface="Calibri"/>
              </a:rPr>
              <a:t>S</a:t>
            </a:r>
            <a:r>
              <a:rPr dirty="0" sz="1800" spc="-35">
                <a:latin typeface="Calibri"/>
                <a:cs typeface="Calibri"/>
              </a:rPr>
              <a:t>a</a:t>
            </a:r>
            <a:r>
              <a:rPr dirty="0" sz="1800">
                <a:latin typeface="Calibri"/>
                <a:cs typeface="Calibri"/>
              </a:rPr>
              <a:t>y	</a:t>
            </a:r>
            <a:r>
              <a:rPr dirty="0" sz="1800" spc="-10">
                <a:latin typeface="Calibri"/>
                <a:cs typeface="Calibri"/>
              </a:rPr>
              <a:t>h</a:t>
            </a:r>
            <a:r>
              <a:rPr dirty="0" sz="1800" spc="-1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w	ea</a:t>
            </a:r>
            <a:r>
              <a:rPr dirty="0" sz="1800" spc="30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h	</a:t>
            </a:r>
            <a:r>
              <a:rPr dirty="0" sz="1800" spc="5">
                <a:latin typeface="Calibri"/>
                <a:cs typeface="Calibri"/>
              </a:rPr>
              <a:t>t</a:t>
            </a:r>
            <a:r>
              <a:rPr dirty="0" sz="1800" spc="-55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n</a:t>
            </a:r>
            <a:r>
              <a:rPr dirty="0" sz="1800" spc="15">
                <a:latin typeface="Calibri"/>
                <a:cs typeface="Calibri"/>
              </a:rPr>
              <a:t>s</a:t>
            </a:r>
            <a:r>
              <a:rPr dirty="0" sz="1800" spc="-20">
                <a:latin typeface="Calibri"/>
                <a:cs typeface="Calibri"/>
              </a:rPr>
              <a:t>i</a:t>
            </a:r>
            <a:r>
              <a:rPr dirty="0" sz="1800" spc="5">
                <a:latin typeface="Calibri"/>
                <a:cs typeface="Calibri"/>
              </a:rPr>
              <a:t>t</a:t>
            </a:r>
            <a:r>
              <a:rPr dirty="0" sz="1800" spc="-20">
                <a:latin typeface="Calibri"/>
                <a:cs typeface="Calibri"/>
              </a:rPr>
              <a:t>i</a:t>
            </a:r>
            <a:r>
              <a:rPr dirty="0" sz="1800" spc="20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n	</a:t>
            </a:r>
            <a:r>
              <a:rPr dirty="0" sz="1800" spc="-1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f	</a:t>
            </a:r>
            <a:r>
              <a:rPr dirty="0" sz="1800">
                <a:latin typeface="Times New Roman"/>
                <a:cs typeface="Times New Roman"/>
              </a:rPr>
              <a:t>M	</a:t>
            </a:r>
            <a:r>
              <a:rPr dirty="0" sz="1800" spc="-10">
                <a:latin typeface="Calibri"/>
                <a:cs typeface="Calibri"/>
              </a:rPr>
              <a:t>c</a:t>
            </a:r>
            <a:r>
              <a:rPr dirty="0" sz="1800">
                <a:latin typeface="Calibri"/>
                <a:cs typeface="Calibri"/>
              </a:rPr>
              <a:t>an	</a:t>
            </a:r>
            <a:r>
              <a:rPr dirty="0" sz="1800" spc="-10">
                <a:latin typeface="Calibri"/>
                <a:cs typeface="Calibri"/>
              </a:rPr>
              <a:t>b</a:t>
            </a:r>
            <a:r>
              <a:rPr dirty="0" sz="1800">
                <a:latin typeface="Calibri"/>
                <a:cs typeface="Calibri"/>
              </a:rPr>
              <a:t>e	</a:t>
            </a:r>
            <a:r>
              <a:rPr dirty="0" sz="1800" spc="-20">
                <a:latin typeface="Calibri"/>
                <a:cs typeface="Calibri"/>
              </a:rPr>
              <a:t>i</a:t>
            </a:r>
            <a:r>
              <a:rPr dirty="0" sz="1800" spc="35">
                <a:latin typeface="Calibri"/>
                <a:cs typeface="Calibri"/>
              </a:rPr>
              <a:t>m</a:t>
            </a:r>
            <a:r>
              <a:rPr dirty="0" sz="1800" spc="-10">
                <a:latin typeface="Calibri"/>
                <a:cs typeface="Calibri"/>
              </a:rPr>
              <a:t>p</a:t>
            </a:r>
            <a:r>
              <a:rPr dirty="0" sz="1800" spc="-20">
                <a:latin typeface="Calibri"/>
                <a:cs typeface="Calibri"/>
              </a:rPr>
              <a:t>l</a:t>
            </a:r>
            <a:r>
              <a:rPr dirty="0" sz="1800" spc="35">
                <a:latin typeface="Calibri"/>
                <a:cs typeface="Calibri"/>
              </a:rPr>
              <a:t>e</a:t>
            </a:r>
            <a:r>
              <a:rPr dirty="0" sz="1800">
                <a:latin typeface="Calibri"/>
                <a:cs typeface="Calibri"/>
              </a:rPr>
              <a:t>me</a:t>
            </a:r>
            <a:r>
              <a:rPr dirty="0" sz="1800" spc="-10">
                <a:latin typeface="Calibri"/>
                <a:cs typeface="Calibri"/>
              </a:rPr>
              <a:t>n</a:t>
            </a:r>
            <a:r>
              <a:rPr dirty="0" sz="1800" spc="-30">
                <a:latin typeface="Calibri"/>
                <a:cs typeface="Calibri"/>
              </a:rPr>
              <a:t>t</a:t>
            </a:r>
            <a:r>
              <a:rPr dirty="0" sz="1800">
                <a:latin typeface="Calibri"/>
                <a:cs typeface="Calibri"/>
              </a:rPr>
              <a:t>ed	</a:t>
            </a:r>
            <a:r>
              <a:rPr dirty="0" sz="1800" spc="-10">
                <a:latin typeface="Calibri"/>
                <a:cs typeface="Calibri"/>
              </a:rPr>
              <a:t>b</a:t>
            </a:r>
            <a:r>
              <a:rPr dirty="0" sz="1800">
                <a:latin typeface="Calibri"/>
                <a:cs typeface="Calibri"/>
              </a:rPr>
              <a:t>y	a	</a:t>
            </a:r>
            <a:r>
              <a:rPr dirty="0" sz="1800" spc="15">
                <a:latin typeface="Calibri"/>
                <a:cs typeface="Calibri"/>
              </a:rPr>
              <a:t>s</a:t>
            </a:r>
            <a:r>
              <a:rPr dirty="0" sz="1800">
                <a:latin typeface="Calibri"/>
                <a:cs typeface="Calibri"/>
              </a:rPr>
              <a:t>e</a:t>
            </a:r>
            <a:r>
              <a:rPr dirty="0" sz="1800" spc="-10">
                <a:latin typeface="Calibri"/>
                <a:cs typeface="Calibri"/>
              </a:rPr>
              <a:t>qu</a:t>
            </a:r>
            <a:r>
              <a:rPr dirty="0" sz="1800" spc="35">
                <a:latin typeface="Calibri"/>
                <a:cs typeface="Calibri"/>
              </a:rPr>
              <a:t>e</a:t>
            </a:r>
            <a:r>
              <a:rPr dirty="0" sz="1800" spc="-10">
                <a:latin typeface="Calibri"/>
                <a:cs typeface="Calibri"/>
              </a:rPr>
              <a:t>nc</a:t>
            </a:r>
            <a:r>
              <a:rPr dirty="0" sz="1800">
                <a:latin typeface="Calibri"/>
                <a:cs typeface="Calibri"/>
              </a:rPr>
              <a:t>e	</a:t>
            </a:r>
            <a:r>
              <a:rPr dirty="0" sz="1800" spc="-15">
                <a:latin typeface="Calibri"/>
                <a:cs typeface="Calibri"/>
              </a:rPr>
              <a:t>of  </a:t>
            </a:r>
            <a:r>
              <a:rPr dirty="0" sz="1800" spc="-10">
                <a:latin typeface="Calibri"/>
                <a:cs typeface="Calibri"/>
              </a:rPr>
              <a:t>transitions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486025" algn="l"/>
              </a:tabLst>
            </a:pPr>
            <a:r>
              <a:rPr dirty="0" sz="1800" spc="-10" b="1">
                <a:latin typeface="Calibri"/>
                <a:cs typeface="Calibri"/>
              </a:rPr>
              <a:t>Turing-recognizable	</a:t>
            </a:r>
            <a:r>
              <a:rPr dirty="0" sz="1800" spc="-5" b="1">
                <a:latin typeface="Calibri"/>
                <a:cs typeface="Calibri"/>
              </a:rPr>
              <a:t>Multiple-tape</a:t>
            </a:r>
            <a:r>
              <a:rPr dirty="0" sz="1800" spc="10" b="1">
                <a:latin typeface="Calibri"/>
                <a:cs typeface="Calibri"/>
              </a:rPr>
              <a:t> </a:t>
            </a:r>
            <a:r>
              <a:rPr dirty="0" sz="1800" spc="-15" b="1">
                <a:latin typeface="Calibri"/>
                <a:cs typeface="Calibri"/>
              </a:rPr>
              <a:t>Turing-recognizable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alibri"/>
                <a:cs typeface="Calibri"/>
              </a:rPr>
              <a:t>Language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L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TM-recognizable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if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only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some</a:t>
            </a:r>
            <a:r>
              <a:rPr dirty="0" sz="1800" spc="-10">
                <a:latin typeface="Calibri"/>
                <a:cs typeface="Calibri"/>
              </a:rPr>
              <a:t> multi-tape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TM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recognizes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L.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215" y="968079"/>
            <a:ext cx="2650490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Nondeterministic</a:t>
            </a:r>
            <a:r>
              <a:rPr dirty="0" sz="2400" spc="3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10" b="0">
                <a:solidFill>
                  <a:srgbClr val="000044"/>
                </a:solidFill>
                <a:latin typeface="Calibri"/>
                <a:cs typeface="Calibri"/>
              </a:rPr>
              <a:t>TM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1465" y="1736567"/>
            <a:ext cx="7437120" cy="3746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2865" marR="431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nondeterministic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Turing</a:t>
            </a:r>
            <a:r>
              <a:rPr dirty="0" sz="1800" spc="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machine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(NTM)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 </a:t>
            </a:r>
            <a:r>
              <a:rPr dirty="0" sz="1800" spc="-5">
                <a:latin typeface="Calibri"/>
                <a:cs typeface="Calibri"/>
              </a:rPr>
              <a:t>can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have</a:t>
            </a:r>
            <a:r>
              <a:rPr dirty="0" sz="1800" spc="-5">
                <a:latin typeface="Calibri"/>
                <a:cs typeface="Calibri"/>
              </a:rPr>
              <a:t> several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options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every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step.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It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defined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7-tuple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 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(Σ,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10">
                <a:latin typeface="Times New Roman"/>
                <a:cs typeface="Times New Roman"/>
              </a:rPr>
              <a:t>Γ,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δ,</a:t>
            </a:r>
            <a:r>
              <a:rPr dirty="0" sz="1800">
                <a:latin typeface="Times New Roman"/>
                <a:cs typeface="Times New Roman"/>
              </a:rPr>
              <a:t> q,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baseline="-21739" sz="1725">
                <a:latin typeface="Times New Roman"/>
                <a:cs typeface="Times New Roman"/>
              </a:rPr>
              <a:t>accept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1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q</a:t>
            </a:r>
            <a:r>
              <a:rPr dirty="0" baseline="-21739" sz="1725" spc="-7">
                <a:latin typeface="Times New Roman"/>
                <a:cs typeface="Times New Roman"/>
              </a:rPr>
              <a:t>reject</a:t>
            </a:r>
            <a:r>
              <a:rPr dirty="0" sz="1800" spc="-5">
                <a:latin typeface="Times New Roman"/>
                <a:cs typeface="Times New Roman"/>
              </a:rPr>
              <a:t>)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114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where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750">
              <a:latin typeface="Calibri"/>
              <a:cs typeface="Calibri"/>
            </a:endParaRPr>
          </a:p>
          <a:p>
            <a:pPr marL="351155" indent="-288290">
              <a:lnSpc>
                <a:spcPct val="100000"/>
              </a:lnSpc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input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alphabet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(without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blank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˽ )</a:t>
            </a:r>
            <a:endParaRPr sz="1800">
              <a:latin typeface="Calibri"/>
              <a:cs typeface="Calibri"/>
            </a:endParaRPr>
          </a:p>
          <a:p>
            <a:pPr marL="3511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tape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alphabet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˽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}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75">
                <a:latin typeface="Cambria Math"/>
                <a:cs typeface="Cambria Math"/>
              </a:rPr>
              <a:t>𝖴</a:t>
            </a:r>
            <a:r>
              <a:rPr dirty="0" sz="1800" spc="2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Σ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Cambria Math"/>
                <a:cs typeface="Cambria Math"/>
              </a:rPr>
              <a:t>⊆</a:t>
            </a:r>
            <a:r>
              <a:rPr dirty="0" sz="1800" spc="5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</a:t>
            </a:r>
            <a:endParaRPr sz="1800">
              <a:latin typeface="Times New Roman"/>
              <a:cs typeface="Times New Roman"/>
            </a:endParaRPr>
          </a:p>
          <a:p>
            <a:pPr marL="351155" marR="2145665" indent="-288290">
              <a:lnSpc>
                <a:spcPct val="150000"/>
              </a:lnSpc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-15">
                <a:latin typeface="Calibri"/>
                <a:cs typeface="Calibri"/>
              </a:rPr>
              <a:t> finite</a:t>
            </a:r>
            <a:r>
              <a:rPr dirty="0" sz="1800" spc="10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set,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whose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elements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are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called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states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δ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Calibri"/>
                <a:cs typeface="Calibri"/>
              </a:rPr>
              <a:t>is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</a:t>
            </a:r>
            <a:r>
              <a:rPr dirty="0" sz="1800" spc="-55">
                <a:latin typeface="Calibri"/>
                <a:cs typeface="Calibri"/>
              </a:rPr>
              <a:t>r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n</a:t>
            </a:r>
            <a:r>
              <a:rPr dirty="0" sz="1800" spc="15">
                <a:latin typeface="Calibri"/>
                <a:cs typeface="Calibri"/>
              </a:rPr>
              <a:t>s</a:t>
            </a:r>
            <a:r>
              <a:rPr dirty="0" sz="1800" spc="-20">
                <a:latin typeface="Calibri"/>
                <a:cs typeface="Calibri"/>
              </a:rPr>
              <a:t>i</a:t>
            </a:r>
            <a:r>
              <a:rPr dirty="0" sz="1800" spc="5">
                <a:latin typeface="Calibri"/>
                <a:cs typeface="Calibri"/>
              </a:rPr>
              <a:t>t</a:t>
            </a:r>
            <a:r>
              <a:rPr dirty="0" sz="1800" spc="-20">
                <a:latin typeface="Calibri"/>
                <a:cs typeface="Calibri"/>
              </a:rPr>
              <a:t>i</a:t>
            </a:r>
            <a:r>
              <a:rPr dirty="0" sz="1800" spc="-1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func</a:t>
            </a:r>
            <a:r>
              <a:rPr dirty="0" sz="1800" spc="5">
                <a:latin typeface="Calibri"/>
                <a:cs typeface="Calibri"/>
              </a:rPr>
              <a:t>t</a:t>
            </a:r>
            <a:r>
              <a:rPr dirty="0" sz="1800" spc="-20">
                <a:latin typeface="Calibri"/>
                <a:cs typeface="Calibri"/>
              </a:rPr>
              <a:t>i</a:t>
            </a:r>
            <a:r>
              <a:rPr dirty="0" sz="1800" spc="-15">
                <a:latin typeface="Calibri"/>
                <a:cs typeface="Calibri"/>
              </a:rPr>
              <a:t>o</a:t>
            </a:r>
            <a:r>
              <a:rPr dirty="0" sz="1800">
                <a:latin typeface="Calibri"/>
                <a:cs typeface="Calibri"/>
              </a:rPr>
              <a:t>n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δ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×</a:t>
            </a:r>
            <a:r>
              <a:rPr dirty="0" sz="1800" spc="-434">
                <a:latin typeface="SimSun"/>
                <a:cs typeface="SimSu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P</a:t>
            </a:r>
            <a:r>
              <a:rPr dirty="0" sz="1800" spc="10">
                <a:latin typeface="Times New Roman"/>
                <a:cs typeface="Times New Roman"/>
              </a:rPr>
              <a:t>(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×</a:t>
            </a:r>
            <a:r>
              <a:rPr dirty="0" sz="1800" spc="-470">
                <a:latin typeface="SimSun"/>
                <a:cs typeface="SimSu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×</a:t>
            </a:r>
            <a:r>
              <a:rPr dirty="0" sz="1800" spc="-470">
                <a:latin typeface="SimSun"/>
                <a:cs typeface="SimSu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-20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})</a:t>
            </a:r>
            <a:endParaRPr sz="1800">
              <a:latin typeface="Times New Roman"/>
              <a:cs typeface="Times New Roman"/>
            </a:endParaRPr>
          </a:p>
          <a:p>
            <a:pPr marL="3511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start </a:t>
            </a: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2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endParaRPr sz="1800">
              <a:latin typeface="Times New Roman"/>
              <a:cs typeface="Times New Roman"/>
            </a:endParaRPr>
          </a:p>
          <a:p>
            <a:pPr marL="3511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baseline="-21739" sz="1725">
                <a:latin typeface="Times New Roman"/>
                <a:cs typeface="Times New Roman"/>
              </a:rPr>
              <a:t>accept</a:t>
            </a:r>
            <a:r>
              <a:rPr dirty="0" baseline="-21739" sz="1725" spc="337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accept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state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2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endParaRPr sz="1800">
              <a:latin typeface="Times New Roman"/>
              <a:cs typeface="Times New Roman"/>
            </a:endParaRPr>
          </a:p>
          <a:p>
            <a:pPr marL="3511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51155" algn="l"/>
                <a:tab pos="351790" algn="l"/>
              </a:tabLst>
            </a:pPr>
            <a:r>
              <a:rPr dirty="0" sz="1800" spc="-5">
                <a:latin typeface="Times New Roman"/>
                <a:cs typeface="Times New Roman"/>
              </a:rPr>
              <a:t>q</a:t>
            </a:r>
            <a:r>
              <a:rPr dirty="0" baseline="-21739" sz="1725" spc="-7">
                <a:latin typeface="Times New Roman"/>
                <a:cs typeface="Times New Roman"/>
              </a:rPr>
              <a:t>reject</a:t>
            </a:r>
            <a:r>
              <a:rPr dirty="0" baseline="-21739" sz="1725" spc="34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reject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state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2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3215" y="304628"/>
            <a:ext cx="2650490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Nondeterministic</a:t>
            </a:r>
            <a:r>
              <a:rPr dirty="0" sz="2400" spc="3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10" b="0">
                <a:solidFill>
                  <a:srgbClr val="000044"/>
                </a:solidFill>
                <a:latin typeface="Calibri"/>
                <a:cs typeface="Calibri"/>
              </a:rPr>
              <a:t>TM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3293" y="977712"/>
            <a:ext cx="5530850" cy="1467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latin typeface="Calibri"/>
                <a:cs typeface="Calibri"/>
              </a:rPr>
              <a:t>Transition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50">
              <a:latin typeface="Calibri"/>
              <a:cs typeface="Calibri"/>
            </a:endParaRPr>
          </a:p>
          <a:p>
            <a:pPr marL="31115">
              <a:lnSpc>
                <a:spcPct val="100000"/>
              </a:lnSpc>
            </a:pPr>
            <a:r>
              <a:rPr dirty="0" sz="1800" spc="-25">
                <a:latin typeface="Calibri"/>
                <a:cs typeface="Calibri"/>
              </a:rPr>
              <a:t>Transition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>
              <a:latin typeface="Calibri"/>
              <a:cs typeface="Calibri"/>
            </a:endParaRPr>
          </a:p>
          <a:p>
            <a:pPr marL="2364105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δ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: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×</a:t>
            </a:r>
            <a:r>
              <a:rPr dirty="0" sz="1800" spc="-434">
                <a:latin typeface="SimSun"/>
                <a:cs typeface="SimSu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P</a:t>
            </a:r>
            <a:r>
              <a:rPr dirty="0" sz="1800" spc="10">
                <a:latin typeface="Times New Roman"/>
                <a:cs typeface="Times New Roman"/>
              </a:rPr>
              <a:t>(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×</a:t>
            </a:r>
            <a:r>
              <a:rPr dirty="0" sz="1800" spc="-434">
                <a:latin typeface="SimSun"/>
                <a:cs typeface="SimSu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×</a:t>
            </a:r>
            <a:r>
              <a:rPr dirty="0" sz="1800" spc="-434">
                <a:latin typeface="SimSun"/>
                <a:cs typeface="SimSu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-20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, </a:t>
            </a:r>
            <a:r>
              <a:rPr dirty="0" sz="1800" spc="-15">
                <a:latin typeface="Times New Roman"/>
                <a:cs typeface="Times New Roman"/>
              </a:rPr>
              <a:t>R</a:t>
            </a:r>
            <a:r>
              <a:rPr dirty="0" sz="1800">
                <a:latin typeface="Times New Roman"/>
                <a:cs typeface="Times New Roman"/>
              </a:rPr>
              <a:t>})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49988" y="2746696"/>
            <a:ext cx="3140450" cy="247614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49961" y="5623153"/>
            <a:ext cx="48177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Times New Roman"/>
                <a:cs typeface="Times New Roman"/>
              </a:rPr>
              <a:t>δ(q</a:t>
            </a:r>
            <a:r>
              <a:rPr dirty="0" baseline="-21739" sz="1725" spc="7">
                <a:latin typeface="Times New Roman"/>
                <a:cs typeface="Times New Roman"/>
              </a:rPr>
              <a:t>i</a:t>
            </a:r>
            <a:r>
              <a:rPr dirty="0" sz="1800" spc="5">
                <a:latin typeface="Times New Roman"/>
                <a:cs typeface="Times New Roman"/>
              </a:rPr>
              <a:t>,</a:t>
            </a:r>
            <a:r>
              <a:rPr dirty="0" sz="1800" spc="-5">
                <a:latin typeface="Times New Roman"/>
                <a:cs typeface="Times New Roman"/>
              </a:rPr>
              <a:t> c)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(q</a:t>
            </a:r>
            <a:r>
              <a:rPr dirty="0" baseline="-21739" sz="1725">
                <a:latin typeface="Times New Roman"/>
                <a:cs typeface="Times New Roman"/>
              </a:rPr>
              <a:t>j</a:t>
            </a:r>
            <a:r>
              <a:rPr dirty="0" sz="1800">
                <a:latin typeface="Times New Roman"/>
                <a:cs typeface="Times New Roman"/>
              </a:rPr>
              <a:t>, </a:t>
            </a:r>
            <a:r>
              <a:rPr dirty="0" sz="1800" spc="-5">
                <a:latin typeface="Times New Roman"/>
                <a:cs typeface="Times New Roman"/>
              </a:rPr>
              <a:t>a, L),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(q</a:t>
            </a:r>
            <a:r>
              <a:rPr dirty="0" baseline="-21739" sz="1725" spc="15">
                <a:latin typeface="Times New Roman"/>
                <a:cs typeface="Times New Roman"/>
              </a:rPr>
              <a:t>k</a:t>
            </a:r>
            <a:r>
              <a:rPr dirty="0" sz="1800" spc="10">
                <a:latin typeface="Times New Roman"/>
                <a:cs typeface="Times New Roman"/>
              </a:rPr>
              <a:t>,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c,</a:t>
            </a:r>
            <a:r>
              <a:rPr dirty="0" sz="180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R), </a:t>
            </a:r>
            <a:r>
              <a:rPr dirty="0" sz="1800">
                <a:latin typeface="Times New Roman"/>
                <a:cs typeface="Times New Roman"/>
              </a:rPr>
              <a:t>(q</a:t>
            </a:r>
            <a:r>
              <a:rPr dirty="0" baseline="-21739" sz="172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, </a:t>
            </a:r>
            <a:r>
              <a:rPr dirty="0" sz="1800" spc="-5">
                <a:latin typeface="Times New Roman"/>
                <a:cs typeface="Times New Roman"/>
              </a:rPr>
              <a:t>a, L),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(q</a:t>
            </a:r>
            <a:r>
              <a:rPr dirty="0" baseline="-21739" sz="1725">
                <a:latin typeface="Times New Roman"/>
                <a:cs typeface="Times New Roman"/>
              </a:rPr>
              <a:t>l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d, </a:t>
            </a:r>
            <a:r>
              <a:rPr dirty="0" sz="1800" spc="-10">
                <a:latin typeface="Times New Roman"/>
                <a:cs typeface="Times New Roman"/>
              </a:rPr>
              <a:t>R)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266" y="481417"/>
            <a:ext cx="3505200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Nondeterministic</a:t>
            </a:r>
            <a:r>
              <a:rPr dirty="0" sz="2400" spc="5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10" b="0">
                <a:solidFill>
                  <a:srgbClr val="000044"/>
                </a:solidFill>
                <a:latin typeface="Calibri"/>
                <a:cs typeface="Calibri"/>
              </a:rPr>
              <a:t>TM</a:t>
            </a:r>
            <a:r>
              <a:rPr dirty="0" sz="2400" spc="-5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(NTM)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266" y="1169921"/>
            <a:ext cx="7251065" cy="8870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b="1">
                <a:latin typeface="Calibri"/>
                <a:cs typeface="Calibri"/>
              </a:rPr>
              <a:t>Computation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alibri"/>
                <a:cs typeface="Calibri"/>
              </a:rPr>
              <a:t>With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any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input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60">
                <a:latin typeface="Times New Roman"/>
                <a:cs typeface="Times New Roman"/>
              </a:rPr>
              <a:t>w,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computation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NTM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represented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configuration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tree.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0840" y="2626201"/>
            <a:ext cx="5481259" cy="246167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02266" y="5483688"/>
            <a:ext cx="48056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5">
                <a:latin typeface="Calibri"/>
                <a:cs typeface="Calibri"/>
              </a:rPr>
              <a:t>If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∃</a:t>
            </a:r>
            <a:r>
              <a:rPr dirty="0" sz="1800" spc="25">
                <a:latin typeface="Cambria Math"/>
                <a:cs typeface="Cambria Math"/>
              </a:rPr>
              <a:t> </a:t>
            </a:r>
            <a:r>
              <a:rPr dirty="0" sz="1800" spc="-5">
                <a:latin typeface="Calibri"/>
                <a:cs typeface="Calibri"/>
              </a:rPr>
              <a:t>(at </a:t>
            </a:r>
            <a:r>
              <a:rPr dirty="0" sz="1800" spc="-10">
                <a:latin typeface="Calibri"/>
                <a:cs typeface="Calibri"/>
              </a:rPr>
              <a:t>least)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one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accepting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leaf,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NTM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accepts.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265" y="1307962"/>
            <a:ext cx="2811145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5" b="0">
                <a:solidFill>
                  <a:srgbClr val="000044"/>
                </a:solidFill>
                <a:latin typeface="Calibri"/>
                <a:cs typeface="Calibri"/>
              </a:rPr>
              <a:t>NTM</a:t>
            </a:r>
            <a:r>
              <a:rPr dirty="0" sz="2400" spc="-3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equivalent</a:t>
            </a:r>
            <a:r>
              <a:rPr dirty="0" sz="2400" spc="3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25" b="0">
                <a:solidFill>
                  <a:srgbClr val="000044"/>
                </a:solidFill>
                <a:latin typeface="Calibri"/>
                <a:cs typeface="Calibri"/>
              </a:rPr>
              <a:t>to</a:t>
            </a:r>
            <a:r>
              <a:rPr dirty="0" sz="2400" spc="-4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10" b="0">
                <a:solidFill>
                  <a:srgbClr val="000044"/>
                </a:solidFill>
                <a:latin typeface="Calibri"/>
                <a:cs typeface="Calibri"/>
              </a:rPr>
              <a:t>TM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2265" y="2054025"/>
            <a:ext cx="6533515" cy="32740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Every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nondeterministic</a:t>
            </a:r>
            <a:r>
              <a:rPr dirty="0" sz="1800" spc="1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TM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has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equivalent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deterministic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TM.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5" b="1">
                <a:latin typeface="Calibri"/>
                <a:cs typeface="Calibri"/>
              </a:rPr>
              <a:t>Proof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50">
              <a:latin typeface="Calibri"/>
              <a:cs typeface="Calibri"/>
            </a:endParaRPr>
          </a:p>
          <a:p>
            <a:pPr marL="300355" marR="5080" indent="-288290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15">
                <a:latin typeface="Calibri"/>
                <a:cs typeface="Calibri"/>
              </a:rPr>
              <a:t>Build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TM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simulate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NTM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on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each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input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</a:t>
            </a:r>
            <a:r>
              <a:rPr dirty="0" sz="1800" spc="-5">
                <a:latin typeface="Calibri"/>
                <a:cs typeface="Calibri"/>
              </a:rPr>
              <a:t>.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tries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all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possible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branches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45">
                <a:latin typeface="Times New Roman"/>
                <a:cs typeface="Times New Roman"/>
              </a:rPr>
              <a:t>N</a:t>
            </a:r>
            <a:r>
              <a:rPr dirty="0" sz="1800" spc="-45">
                <a:latin typeface="Calibri"/>
                <a:cs typeface="Calibri"/>
              </a:rPr>
              <a:t>’s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tree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configurations.</a:t>
            </a:r>
            <a:endParaRPr sz="1800">
              <a:latin typeface="Calibri"/>
              <a:cs typeface="Calibri"/>
            </a:endParaRPr>
          </a:p>
          <a:p>
            <a:pPr marL="3003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5">
                <a:latin typeface="Calibri"/>
                <a:cs typeface="Calibri"/>
              </a:rPr>
              <a:t>If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finds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any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accepting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configuration,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it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accepts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input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</a:t>
            </a:r>
            <a:r>
              <a:rPr dirty="0" sz="1800" spc="-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003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5">
                <a:latin typeface="Calibri"/>
                <a:cs typeface="Calibri"/>
              </a:rPr>
              <a:t>If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all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branches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reject,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rejects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input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</a:t>
            </a:r>
            <a:r>
              <a:rPr dirty="0" sz="1800" spc="-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003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5">
                <a:latin typeface="Calibri"/>
                <a:cs typeface="Calibri"/>
              </a:rPr>
              <a:t>If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branch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accepts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at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least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one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loops,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Calibri"/>
                <a:cs typeface="Calibri"/>
              </a:rPr>
              <a:t>loops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w</a:t>
            </a:r>
            <a:r>
              <a:rPr dirty="0" sz="1800" spc="-5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678" y="623874"/>
            <a:ext cx="1012825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10" b="0">
                <a:solidFill>
                  <a:srgbClr val="000044"/>
                </a:solidFill>
                <a:latin typeface="Calibri"/>
                <a:cs typeface="Calibri"/>
              </a:rPr>
              <a:t>A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dd</a:t>
            </a:r>
            <a:r>
              <a:rPr dirty="0" sz="2400" spc="-55" b="0">
                <a:solidFill>
                  <a:srgbClr val="000044"/>
                </a:solidFill>
                <a:latin typeface="Calibri"/>
                <a:cs typeface="Calibri"/>
              </a:rPr>
              <a:t>r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e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278" y="1237947"/>
            <a:ext cx="8035290" cy="331724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25755" indent="-28829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25755" algn="l"/>
                <a:tab pos="326390" algn="l"/>
              </a:tabLst>
            </a:pPr>
            <a:r>
              <a:rPr dirty="0" sz="1800" spc="-15">
                <a:latin typeface="Calibri"/>
                <a:cs typeface="Calibri"/>
              </a:rPr>
              <a:t>Every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node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tree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has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spc="5" b="1">
                <a:latin typeface="Calibri"/>
                <a:cs typeface="Calibri"/>
              </a:rPr>
              <a:t>at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most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b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children</a:t>
            </a:r>
            <a:r>
              <a:rPr dirty="0" sz="1800" spc="-1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257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25755" algn="l"/>
                <a:tab pos="326390" algn="l"/>
              </a:tabLst>
            </a:pPr>
            <a:r>
              <a:rPr dirty="0" sz="1800">
                <a:latin typeface="Times New Roman"/>
                <a:cs typeface="Times New Roman"/>
              </a:rPr>
              <a:t>b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size 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largest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set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possible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choices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for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45">
                <a:latin typeface="Times New Roman"/>
                <a:cs typeface="Times New Roman"/>
              </a:rPr>
              <a:t>N</a:t>
            </a:r>
            <a:r>
              <a:rPr dirty="0" sz="1800" spc="-45">
                <a:latin typeface="Calibri"/>
                <a:cs typeface="Calibri"/>
              </a:rPr>
              <a:t>’s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transition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function.</a:t>
            </a:r>
            <a:endParaRPr sz="1800">
              <a:latin typeface="Calibri"/>
              <a:cs typeface="Calibri"/>
            </a:endParaRPr>
          </a:p>
          <a:p>
            <a:pPr marL="3257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25755" algn="l"/>
                <a:tab pos="326390" algn="l"/>
              </a:tabLst>
            </a:pPr>
            <a:r>
              <a:rPr dirty="0" sz="1800" spc="-15">
                <a:latin typeface="Calibri"/>
                <a:cs typeface="Calibri"/>
              </a:rPr>
              <a:t>Every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node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tree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has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address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string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over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10">
                <a:latin typeface="Calibri"/>
                <a:cs typeface="Calibri"/>
              </a:rPr>
              <a:t>alphabet</a:t>
            </a:r>
            <a:r>
              <a:rPr dirty="0" sz="1800" spc="85">
                <a:latin typeface="Calibri"/>
                <a:cs typeface="Calibri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Γ</a:t>
            </a:r>
            <a:r>
              <a:rPr dirty="0" baseline="-21739" sz="1725" spc="7">
                <a:latin typeface="Times New Roman"/>
                <a:cs typeface="Times New Roman"/>
              </a:rPr>
              <a:t>b</a:t>
            </a:r>
            <a:r>
              <a:rPr dirty="0" baseline="-21739" sz="1725" spc="247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{1,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2,...,b}</a:t>
            </a:r>
            <a:endParaRPr sz="1800">
              <a:latin typeface="Times New Roman"/>
              <a:cs typeface="Times New Roman"/>
            </a:endParaRPr>
          </a:p>
          <a:p>
            <a:pPr marL="325755">
              <a:lnSpc>
                <a:spcPct val="100000"/>
              </a:lnSpc>
              <a:spcBef>
                <a:spcPts val="1080"/>
              </a:spcBef>
            </a:pPr>
            <a:r>
              <a:rPr dirty="0" sz="1800" spc="-80">
                <a:latin typeface="Calibri"/>
                <a:cs typeface="Calibri"/>
              </a:rPr>
              <a:t>To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get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node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address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231</a:t>
            </a:r>
            <a:r>
              <a:rPr dirty="0" sz="180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  <a:p>
            <a:pPr lvl="1" marL="609600" indent="-311785">
              <a:lnSpc>
                <a:spcPct val="100000"/>
              </a:lnSpc>
              <a:spcBef>
                <a:spcPts val="1080"/>
              </a:spcBef>
              <a:buAutoNum type="arabicParenBoth"/>
              <a:tabLst>
                <a:tab pos="610235" algn="l"/>
              </a:tabLst>
            </a:pPr>
            <a:r>
              <a:rPr dirty="0" sz="1800" spc="-15">
                <a:latin typeface="Calibri"/>
                <a:cs typeface="Calibri"/>
              </a:rPr>
              <a:t>start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at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root</a:t>
            </a:r>
            <a:endParaRPr sz="1800">
              <a:latin typeface="Calibri"/>
              <a:cs typeface="Calibri"/>
            </a:endParaRPr>
          </a:p>
          <a:p>
            <a:pPr lvl="1" marL="609600" indent="-311150">
              <a:lnSpc>
                <a:spcPct val="100000"/>
              </a:lnSpc>
              <a:spcBef>
                <a:spcPts val="1080"/>
              </a:spcBef>
              <a:buAutoNum type="arabicParenBoth"/>
              <a:tabLst>
                <a:tab pos="609600" algn="l"/>
              </a:tabLst>
            </a:pPr>
            <a:r>
              <a:rPr dirty="0" sz="1800" spc="-25">
                <a:latin typeface="Calibri"/>
                <a:cs typeface="Calibri"/>
              </a:rPr>
              <a:t>take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second</a:t>
            </a:r>
            <a:r>
              <a:rPr dirty="0" sz="1800" spc="-15">
                <a:latin typeface="Calibri"/>
                <a:cs typeface="Calibri"/>
              </a:rPr>
              <a:t> branch</a:t>
            </a:r>
            <a:endParaRPr sz="1800">
              <a:latin typeface="Calibri"/>
              <a:cs typeface="Calibri"/>
            </a:endParaRPr>
          </a:p>
          <a:p>
            <a:pPr lvl="1" marL="609600" indent="-311150">
              <a:lnSpc>
                <a:spcPct val="100000"/>
              </a:lnSpc>
              <a:spcBef>
                <a:spcPts val="1080"/>
              </a:spcBef>
              <a:buAutoNum type="arabicParenBoth"/>
              <a:tabLst>
                <a:tab pos="609600" algn="l"/>
              </a:tabLst>
            </a:pPr>
            <a:r>
              <a:rPr dirty="0" sz="1800" spc="-5">
                <a:latin typeface="Calibri"/>
                <a:cs typeface="Calibri"/>
              </a:rPr>
              <a:t>then </a:t>
            </a:r>
            <a:r>
              <a:rPr dirty="0" sz="1800" spc="-25">
                <a:latin typeface="Calibri"/>
                <a:cs typeface="Calibri"/>
              </a:rPr>
              <a:t>take</a:t>
            </a:r>
            <a:r>
              <a:rPr dirty="0" sz="1800" spc="-20">
                <a:latin typeface="Calibri"/>
                <a:cs typeface="Calibri"/>
              </a:rPr>
              <a:t> third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branch</a:t>
            </a:r>
            <a:endParaRPr sz="1800">
              <a:latin typeface="Calibri"/>
              <a:cs typeface="Calibri"/>
            </a:endParaRPr>
          </a:p>
          <a:p>
            <a:pPr lvl="1" marL="609600" indent="-311150">
              <a:lnSpc>
                <a:spcPct val="100000"/>
              </a:lnSpc>
              <a:spcBef>
                <a:spcPts val="1080"/>
              </a:spcBef>
              <a:buAutoNum type="arabicParenBoth"/>
              <a:tabLst>
                <a:tab pos="609600" algn="l"/>
              </a:tabLst>
            </a:pPr>
            <a:r>
              <a:rPr dirty="0" sz="1800" spc="-5">
                <a:latin typeface="Calibri"/>
                <a:cs typeface="Calibri"/>
              </a:rPr>
              <a:t>then </a:t>
            </a:r>
            <a:r>
              <a:rPr dirty="0" sz="1800" spc="-25">
                <a:latin typeface="Calibri"/>
                <a:cs typeface="Calibri"/>
              </a:rPr>
              <a:t>take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first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branch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2936" y="5274247"/>
            <a:ext cx="127000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175">
                <a:latin typeface="Cambria Math"/>
                <a:cs typeface="Cambria Math"/>
              </a:rPr>
              <a:t>𝑏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328" y="4611307"/>
            <a:ext cx="7802245" cy="84836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25755" indent="-28829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25755" algn="l"/>
                <a:tab pos="326390" algn="l"/>
              </a:tabLst>
            </a:pPr>
            <a:r>
              <a:rPr dirty="0" sz="1800" spc="-10">
                <a:latin typeface="Calibri"/>
                <a:cs typeface="Calibri"/>
              </a:rPr>
              <a:t>Ignore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meaningless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addresses.</a:t>
            </a:r>
            <a:endParaRPr sz="1800">
              <a:latin typeface="Calibri"/>
              <a:cs typeface="Calibri"/>
            </a:endParaRPr>
          </a:p>
          <a:p>
            <a:pPr marL="3257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25755" algn="l"/>
                <a:tab pos="326390" algn="l"/>
              </a:tabLst>
            </a:pPr>
            <a:r>
              <a:rPr dirty="0" sz="1800" spc="-10">
                <a:latin typeface="Calibri"/>
                <a:cs typeface="Calibri"/>
              </a:rPr>
              <a:t>Visit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nodes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breadth-first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search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order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listing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addresses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Γ</a:t>
            </a:r>
            <a:r>
              <a:rPr dirty="0" baseline="29914" sz="1950" spc="7">
                <a:latin typeface="Cambria Math"/>
                <a:cs typeface="Cambria Math"/>
              </a:rPr>
              <a:t>∗</a:t>
            </a:r>
            <a:r>
              <a:rPr dirty="0" baseline="29914" sz="1950" spc="-44">
                <a:latin typeface="Cambria Math"/>
                <a:cs typeface="Cambria Math"/>
              </a:rPr>
              <a:t> </a:t>
            </a:r>
            <a:r>
              <a:rPr dirty="0" sz="1800" spc="-10">
                <a:latin typeface="Calibri"/>
                <a:cs typeface="Calibri"/>
              </a:rPr>
              <a:t>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string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order: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65860" y="5571427"/>
            <a:ext cx="35509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ε,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b,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11,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12,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10">
                <a:latin typeface="Times New Roman"/>
                <a:cs typeface="Times New Roman"/>
              </a:rPr>
              <a:t>...,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 spc="-15">
                <a:latin typeface="Times New Roman"/>
                <a:cs typeface="Times New Roman"/>
              </a:rPr>
              <a:t>1b,</a:t>
            </a:r>
            <a:r>
              <a:rPr dirty="0" sz="1800" spc="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21,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22,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...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5751" y="3637465"/>
            <a:ext cx="4273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0" b="1">
                <a:latin typeface="Calibri"/>
                <a:cs typeface="Calibri"/>
              </a:rPr>
              <a:t>P</a:t>
            </a:r>
            <a:r>
              <a:rPr dirty="0" sz="1800" spc="-20" b="1">
                <a:latin typeface="Calibri"/>
                <a:cs typeface="Calibri"/>
              </a:rPr>
              <a:t>DA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0351" y="3911785"/>
            <a:ext cx="2731770" cy="84836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25755" indent="-28829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25755" algn="l"/>
                <a:tab pos="326390" algn="l"/>
              </a:tabLst>
            </a:pPr>
            <a:r>
              <a:rPr dirty="0" sz="1800">
                <a:latin typeface="Times New Roman"/>
                <a:cs typeface="Times New Roman"/>
              </a:rPr>
              <a:t>M =</a:t>
            </a:r>
            <a:r>
              <a:rPr dirty="0" sz="1800" spc="10">
                <a:latin typeface="Times New Roman"/>
                <a:cs typeface="Times New Roman"/>
              </a:rPr>
              <a:t> (</a:t>
            </a:r>
            <a:r>
              <a:rPr dirty="0" sz="1800" spc="-5">
                <a:latin typeface="Times New Roman"/>
                <a:cs typeface="Times New Roman"/>
              </a:rPr>
              <a:t>Q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35">
                <a:latin typeface="Times New Roman"/>
                <a:cs typeface="Times New Roman"/>
              </a:rPr>
              <a:t> </a:t>
            </a:r>
            <a:r>
              <a:rPr dirty="0" sz="1800" spc="-215">
                <a:latin typeface="Times New Roman"/>
                <a:cs typeface="Times New Roman"/>
              </a:rPr>
              <a:t>Γ</a:t>
            </a:r>
            <a:r>
              <a:rPr dirty="0" sz="1800">
                <a:latin typeface="Times New Roman"/>
                <a:cs typeface="Times New Roman"/>
              </a:rPr>
              <a:t>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15">
                <a:latin typeface="Times New Roman"/>
                <a:cs typeface="Times New Roman"/>
              </a:rPr>
              <a:t>δ</a:t>
            </a:r>
            <a:r>
              <a:rPr dirty="0" sz="1800">
                <a:latin typeface="Times New Roman"/>
                <a:cs typeface="Times New Roman"/>
              </a:rPr>
              <a:t>, q, </a:t>
            </a:r>
            <a:r>
              <a:rPr dirty="0" sz="1800" spc="-30">
                <a:latin typeface="Times New Roman"/>
                <a:cs typeface="Times New Roman"/>
              </a:rPr>
              <a:t>F</a:t>
            </a:r>
            <a:r>
              <a:rPr dirty="0" sz="1800" spc="10">
                <a:latin typeface="Times New Roman"/>
                <a:cs typeface="Times New Roman"/>
              </a:rPr>
              <a:t>)</a:t>
            </a:r>
            <a:r>
              <a:rPr dirty="0" sz="1800"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3257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25755" algn="l"/>
                <a:tab pos="326390" algn="l"/>
              </a:tabLst>
            </a:pPr>
            <a:r>
              <a:rPr dirty="0" sz="1800" i="1">
                <a:latin typeface="Times New Roman"/>
                <a:cs typeface="Times New Roman"/>
              </a:rPr>
              <a:t>δ</a:t>
            </a:r>
            <a:r>
              <a:rPr dirty="0" sz="1800" spc="-40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×</a:t>
            </a:r>
            <a:r>
              <a:rPr dirty="0" sz="1800" spc="5">
                <a:latin typeface="Times New Roman"/>
                <a:cs typeface="Times New Roman"/>
              </a:rPr>
              <a:t> Σ</a:t>
            </a:r>
            <a:r>
              <a:rPr dirty="0" baseline="-21739" sz="1725" spc="7">
                <a:latin typeface="Times New Roman"/>
                <a:cs typeface="Times New Roman"/>
              </a:rPr>
              <a:t>ε</a:t>
            </a:r>
            <a:r>
              <a:rPr dirty="0" baseline="-21739" sz="17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× </a:t>
            </a:r>
            <a:r>
              <a:rPr dirty="0" sz="1800" spc="5">
                <a:latin typeface="Times New Roman"/>
                <a:cs typeface="Times New Roman"/>
              </a:rPr>
              <a:t>Γ</a:t>
            </a:r>
            <a:r>
              <a:rPr dirty="0" baseline="-21739" sz="1725" spc="7">
                <a:latin typeface="Times New Roman"/>
                <a:cs typeface="Times New Roman"/>
              </a:rPr>
              <a:t>ε</a:t>
            </a:r>
            <a:r>
              <a:rPr dirty="0" baseline="-21739" sz="1725" spc="20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Q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×</a:t>
            </a:r>
            <a:r>
              <a:rPr dirty="0" sz="1800" spc="5">
                <a:latin typeface="Times New Roman"/>
                <a:cs typeface="Times New Roman"/>
              </a:rPr>
              <a:t> Γ</a:t>
            </a:r>
            <a:r>
              <a:rPr dirty="0" baseline="-21739" sz="1725" spc="7">
                <a:latin typeface="Times New Roman"/>
                <a:cs typeface="Times New Roman"/>
              </a:rPr>
              <a:t>ε</a:t>
            </a:r>
            <a:r>
              <a:rPr dirty="0" baseline="-21739" sz="1725">
                <a:latin typeface="Times New Roman"/>
                <a:cs typeface="Times New Roman"/>
              </a:rPr>
              <a:t> </a:t>
            </a:r>
            <a:r>
              <a:rPr dirty="0" baseline="26570" sz="1725" spc="22">
                <a:latin typeface="Cambria Math"/>
                <a:cs typeface="Cambria Math"/>
              </a:rPr>
              <a:t>∗</a:t>
            </a:r>
            <a:endParaRPr baseline="26570" sz="1725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5751" y="4871905"/>
            <a:ext cx="2448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Finite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control</a:t>
            </a:r>
            <a:r>
              <a:rPr dirty="0" sz="1800" spc="-10">
                <a:latin typeface="Calibri"/>
                <a:cs typeface="Calibri"/>
              </a:rPr>
              <a:t> (</a:t>
            </a:r>
            <a:r>
              <a:rPr dirty="0" sz="1800" spc="-10" i="1">
                <a:latin typeface="Times New Roman"/>
                <a:cs typeface="Times New Roman"/>
              </a:rPr>
              <a:t>δ</a:t>
            </a:r>
            <a:r>
              <a:rPr dirty="0" sz="1800" spc="-10">
                <a:latin typeface="Calibri"/>
                <a:cs typeface="Calibri"/>
              </a:rPr>
              <a:t>)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based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5751" y="5146225"/>
            <a:ext cx="2863850" cy="125984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20">
                <a:latin typeface="Calibri"/>
                <a:cs typeface="Calibri"/>
              </a:rPr>
              <a:t>State</a:t>
            </a:r>
            <a:endParaRPr sz="1800">
              <a:latin typeface="Calibri"/>
              <a:cs typeface="Calibri"/>
            </a:endParaRPr>
          </a:p>
          <a:p>
            <a:pPr marL="3003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5">
                <a:latin typeface="Calibri"/>
                <a:cs typeface="Calibri"/>
              </a:rPr>
              <a:t>Input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symbol</a:t>
            </a:r>
            <a:endParaRPr sz="1800">
              <a:latin typeface="Calibri"/>
              <a:cs typeface="Calibri"/>
            </a:endParaRPr>
          </a:p>
          <a:p>
            <a:pPr marL="3003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25">
                <a:latin typeface="Calibri"/>
                <a:cs typeface="Calibri"/>
              </a:rPr>
              <a:t>Variable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popped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from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stack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1276" y="126427"/>
            <a:ext cx="2660015" cy="4533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800" spc="-25" b="0">
                <a:solidFill>
                  <a:srgbClr val="000044"/>
                </a:solidFill>
                <a:latin typeface="Calibri"/>
                <a:cs typeface="Calibri"/>
              </a:rPr>
              <a:t>DFA,</a:t>
            </a:r>
            <a:r>
              <a:rPr dirty="0" sz="2800" spc="-6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50" b="0">
                <a:solidFill>
                  <a:srgbClr val="000044"/>
                </a:solidFill>
                <a:latin typeface="Calibri"/>
                <a:cs typeface="Calibri"/>
              </a:rPr>
              <a:t>NFA</a:t>
            </a:r>
            <a:r>
              <a:rPr dirty="0" sz="2800" spc="-1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5" b="0">
                <a:solidFill>
                  <a:srgbClr val="000044"/>
                </a:solidFill>
                <a:latin typeface="Calibri"/>
                <a:cs typeface="Calibri"/>
              </a:rPr>
              <a:t>and</a:t>
            </a:r>
            <a:r>
              <a:rPr dirty="0" sz="2800" spc="-1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800" spc="-15" b="0">
                <a:solidFill>
                  <a:srgbClr val="000044"/>
                </a:solidFill>
                <a:latin typeface="Calibri"/>
                <a:cs typeface="Calibri"/>
              </a:rPr>
              <a:t>PDA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3917" y="902701"/>
            <a:ext cx="393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N</a:t>
            </a:r>
            <a:r>
              <a:rPr dirty="0" sz="1800" spc="-110" b="1">
                <a:latin typeface="Calibri"/>
                <a:cs typeface="Calibri"/>
              </a:rPr>
              <a:t>FA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8517" y="1177022"/>
            <a:ext cx="2058035" cy="84836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25755" indent="-28829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25755" algn="l"/>
                <a:tab pos="326390" algn="l"/>
              </a:tabLst>
            </a:pP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 i="1">
                <a:latin typeface="Times New Roman"/>
                <a:cs typeface="Times New Roman"/>
              </a:rPr>
              <a:t>Q,</a:t>
            </a:r>
            <a:r>
              <a:rPr dirty="0" sz="1800" spc="15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sz="1800" spc="-5" i="1">
                <a:latin typeface="Times New Roman"/>
                <a:cs typeface="Times New Roman"/>
              </a:rPr>
              <a:t>,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δ,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q,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F</a:t>
            </a:r>
            <a:r>
              <a:rPr dirty="0" sz="1800" spc="-1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3257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25755" algn="l"/>
                <a:tab pos="326390" algn="l"/>
              </a:tabLst>
            </a:pPr>
            <a:r>
              <a:rPr dirty="0" sz="1800" i="1">
                <a:latin typeface="Times New Roman"/>
                <a:cs typeface="Times New Roman"/>
              </a:rPr>
              <a:t>δ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sz="1800" spc="-60" i="1">
                <a:latin typeface="Times New Roman"/>
                <a:cs typeface="Times New Roman"/>
              </a:rPr>
              <a:t> </a:t>
            </a:r>
            <a:r>
              <a:rPr dirty="0" sz="1150" spc="35">
                <a:latin typeface="SimSun"/>
                <a:cs typeface="SimSun"/>
              </a:rPr>
              <a:t>×</a:t>
            </a:r>
            <a:r>
              <a:rPr dirty="0" sz="1150" spc="-145">
                <a:latin typeface="SimSun"/>
                <a:cs typeface="SimSu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baseline="-21739" sz="1725" spc="22">
                <a:latin typeface="Times New Roman"/>
                <a:cs typeface="Times New Roman"/>
              </a:rPr>
              <a:t>ϵ</a:t>
            </a:r>
            <a:r>
              <a:rPr dirty="0" baseline="-21739" sz="1725">
                <a:latin typeface="Times New Roman"/>
                <a:cs typeface="Times New Roman"/>
              </a:rPr>
              <a:t> </a:t>
            </a:r>
            <a:r>
              <a:rPr dirty="0" baseline="-21739" sz="1725" spc="-179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20" i="1">
                <a:latin typeface="Times New Roman"/>
                <a:cs typeface="Times New Roman"/>
              </a:rPr>
              <a:t>P</a:t>
            </a:r>
            <a:r>
              <a:rPr dirty="0" sz="1800" spc="10">
                <a:latin typeface="Times New Roman"/>
                <a:cs typeface="Times New Roman"/>
              </a:rPr>
              <a:t>(</a:t>
            </a:r>
            <a:r>
              <a:rPr dirty="0" sz="1800" spc="-5" i="1">
                <a:latin typeface="Times New Roman"/>
                <a:cs typeface="Times New Roman"/>
              </a:rPr>
              <a:t>Q</a:t>
            </a:r>
            <a:r>
              <a:rPr dirty="0" sz="180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5866" y="902701"/>
            <a:ext cx="3892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15" b="1">
                <a:latin typeface="Calibri"/>
                <a:cs typeface="Calibri"/>
              </a:rPr>
              <a:t>D</a:t>
            </a:r>
            <a:r>
              <a:rPr dirty="0" sz="1800" spc="-110" b="1">
                <a:latin typeface="Calibri"/>
                <a:cs typeface="Calibri"/>
              </a:rPr>
              <a:t>FA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5751" y="1177022"/>
            <a:ext cx="1987550" cy="84836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=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(</a:t>
            </a:r>
            <a:r>
              <a:rPr dirty="0" sz="1800" spc="-5" i="1">
                <a:latin typeface="Times New Roman"/>
                <a:cs typeface="Times New Roman"/>
              </a:rPr>
              <a:t>Q,</a:t>
            </a:r>
            <a:r>
              <a:rPr dirty="0" sz="1800" spc="20" i="1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sz="1800" spc="-5" i="1">
                <a:latin typeface="Times New Roman"/>
                <a:cs typeface="Times New Roman"/>
              </a:rPr>
              <a:t>,</a:t>
            </a:r>
            <a:r>
              <a:rPr dirty="0" sz="1800" spc="-20" i="1">
                <a:latin typeface="Times New Roman"/>
                <a:cs typeface="Times New Roman"/>
              </a:rPr>
              <a:t> </a:t>
            </a:r>
            <a:r>
              <a:rPr dirty="0" sz="1800" spc="-5" i="1">
                <a:latin typeface="Times New Roman"/>
                <a:cs typeface="Times New Roman"/>
              </a:rPr>
              <a:t>δ,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q,</a:t>
            </a:r>
            <a:r>
              <a:rPr dirty="0" sz="1800" spc="-15" i="1">
                <a:latin typeface="Times New Roman"/>
                <a:cs typeface="Times New Roman"/>
              </a:rPr>
              <a:t> </a:t>
            </a:r>
            <a:r>
              <a:rPr dirty="0" sz="1800" spc="-10" i="1">
                <a:latin typeface="Times New Roman"/>
                <a:cs typeface="Times New Roman"/>
              </a:rPr>
              <a:t>F</a:t>
            </a:r>
            <a:r>
              <a:rPr dirty="0" sz="1800" spc="-1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3003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i="1">
                <a:latin typeface="Times New Roman"/>
                <a:cs typeface="Times New Roman"/>
              </a:rPr>
              <a:t>δ</a:t>
            </a:r>
            <a:r>
              <a:rPr dirty="0" sz="1800" spc="-30" i="1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r>
              <a:rPr dirty="0" sz="1800" spc="-60" i="1">
                <a:latin typeface="Times New Roman"/>
                <a:cs typeface="Times New Roman"/>
              </a:rPr>
              <a:t> </a:t>
            </a:r>
            <a:r>
              <a:rPr dirty="0" sz="1800">
                <a:latin typeface="SimSun"/>
                <a:cs typeface="SimSun"/>
              </a:rPr>
              <a:t>×</a:t>
            </a:r>
            <a:r>
              <a:rPr dirty="0" sz="1800" spc="-470">
                <a:latin typeface="SimSun"/>
                <a:cs typeface="SimSu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Σ</a:t>
            </a:r>
            <a:r>
              <a:rPr dirty="0" sz="1800" spc="-45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→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Q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5751" y="2137142"/>
            <a:ext cx="2448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latin typeface="Calibri"/>
                <a:cs typeface="Calibri"/>
              </a:rPr>
              <a:t>Finite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control</a:t>
            </a:r>
            <a:r>
              <a:rPr dirty="0" sz="1800" spc="-10">
                <a:latin typeface="Calibri"/>
                <a:cs typeface="Calibri"/>
              </a:rPr>
              <a:t> (</a:t>
            </a:r>
            <a:r>
              <a:rPr dirty="0" sz="1800" spc="-10" i="1">
                <a:latin typeface="Times New Roman"/>
                <a:cs typeface="Times New Roman"/>
              </a:rPr>
              <a:t>δ</a:t>
            </a:r>
            <a:r>
              <a:rPr dirty="0" sz="1800" spc="-10">
                <a:latin typeface="Calibri"/>
                <a:cs typeface="Calibri"/>
              </a:rPr>
              <a:t>)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based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5751" y="2411462"/>
            <a:ext cx="1527175" cy="848360"/>
          </a:xfrm>
          <a:prstGeom prst="rect">
            <a:avLst/>
          </a:prstGeom>
        </p:spPr>
        <p:txBody>
          <a:bodyPr wrap="square" lIns="0" tIns="149860" rIns="0" bIns="0" rtlCol="0" vert="horz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118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20">
                <a:latin typeface="Calibri"/>
                <a:cs typeface="Calibri"/>
              </a:rPr>
              <a:t>State</a:t>
            </a:r>
            <a:endParaRPr sz="1800">
              <a:latin typeface="Calibri"/>
              <a:cs typeface="Calibri"/>
            </a:endParaRPr>
          </a:p>
          <a:p>
            <a:pPr marL="3003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5">
                <a:latin typeface="Calibri"/>
                <a:cs typeface="Calibri"/>
              </a:rPr>
              <a:t>Input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symbol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7678" y="548281"/>
            <a:ext cx="1012825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10" b="0">
                <a:solidFill>
                  <a:srgbClr val="000044"/>
                </a:solidFill>
                <a:latin typeface="Calibri"/>
                <a:cs typeface="Calibri"/>
              </a:rPr>
              <a:t>A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dd</a:t>
            </a:r>
            <a:r>
              <a:rPr dirty="0" sz="2400" spc="-55" b="0">
                <a:solidFill>
                  <a:srgbClr val="000044"/>
                </a:solidFill>
                <a:latin typeface="Calibri"/>
                <a:cs typeface="Calibri"/>
              </a:rPr>
              <a:t>r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e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ss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4334" y="1168784"/>
            <a:ext cx="4037329" cy="20840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Calibri"/>
              <a:cs typeface="Calibri"/>
            </a:endParaRPr>
          </a:p>
          <a:p>
            <a:pPr marL="338455" indent="-288290">
              <a:lnSpc>
                <a:spcPct val="100000"/>
              </a:lnSpc>
              <a:buFont typeface="Arial MT"/>
              <a:buChar char="•"/>
              <a:tabLst>
                <a:tab pos="338455" algn="l"/>
                <a:tab pos="339090" algn="l"/>
              </a:tabLst>
            </a:pPr>
            <a:r>
              <a:rPr dirty="0" sz="1800">
                <a:latin typeface="Calibri"/>
                <a:cs typeface="Calibri"/>
              </a:rPr>
              <a:t>“accept”</a:t>
            </a:r>
            <a:r>
              <a:rPr dirty="0" sz="1800" spc="-15">
                <a:latin typeface="Calibri"/>
                <a:cs typeface="Calibri"/>
              </a:rPr>
              <a:t> configuration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has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address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231</a:t>
            </a:r>
            <a:endParaRPr sz="1800">
              <a:latin typeface="Times New Roman"/>
              <a:cs typeface="Times New Roman"/>
            </a:endParaRPr>
          </a:p>
          <a:p>
            <a:pPr marL="388620" indent="-33845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88620" algn="l"/>
                <a:tab pos="389255" algn="l"/>
              </a:tabLst>
            </a:pPr>
            <a:r>
              <a:rPr dirty="0" sz="1800" spc="-10">
                <a:latin typeface="Calibri"/>
                <a:cs typeface="Calibri"/>
              </a:rPr>
              <a:t>Configuration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baseline="-21739" sz="1725">
                <a:latin typeface="Times New Roman"/>
                <a:cs typeface="Times New Roman"/>
              </a:rPr>
              <a:t>6</a:t>
            </a:r>
            <a:r>
              <a:rPr dirty="0" baseline="-21739" sz="1725" spc="172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has</a:t>
            </a:r>
            <a:r>
              <a:rPr dirty="0" sz="1800" spc="-10">
                <a:latin typeface="Calibri"/>
                <a:cs typeface="Calibri"/>
              </a:rPr>
              <a:t> address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12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88620" indent="-33845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88620" algn="l"/>
                <a:tab pos="389255" algn="l"/>
              </a:tabLst>
            </a:pPr>
            <a:r>
              <a:rPr dirty="0" sz="1800" spc="-10">
                <a:latin typeface="Calibri"/>
                <a:cs typeface="Calibri"/>
              </a:rPr>
              <a:t>Configuration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</a:t>
            </a:r>
            <a:r>
              <a:rPr dirty="0" baseline="-21739" sz="1725">
                <a:latin typeface="Times New Roman"/>
                <a:cs typeface="Times New Roman"/>
              </a:rPr>
              <a:t>1</a:t>
            </a:r>
            <a:r>
              <a:rPr dirty="0" baseline="-21739" sz="1725" spc="172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has</a:t>
            </a:r>
            <a:r>
              <a:rPr dirty="0" sz="1800" spc="-10">
                <a:latin typeface="Calibri"/>
                <a:cs typeface="Calibri"/>
              </a:rPr>
              <a:t> address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ε</a:t>
            </a:r>
            <a:r>
              <a:rPr dirty="0" sz="180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388620" indent="-338455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88620" algn="l"/>
                <a:tab pos="389255" algn="l"/>
              </a:tabLst>
            </a:pPr>
            <a:r>
              <a:rPr dirty="0" sz="1800" spc="-10">
                <a:latin typeface="Calibri"/>
                <a:cs typeface="Calibri"/>
              </a:rPr>
              <a:t>Address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132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meaningless.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3972" y="3613568"/>
            <a:ext cx="5481259" cy="245741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3392" y="886334"/>
            <a:ext cx="5402016" cy="143884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643116"/>
            <a:ext cx="9144000" cy="215265"/>
            <a:chOff x="0" y="6643116"/>
            <a:chExt cx="9144000" cy="2152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43116"/>
              <a:ext cx="9144000" cy="274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70548"/>
              <a:ext cx="9144000" cy="1874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6670548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0768" y="5929884"/>
            <a:ext cx="356615" cy="44348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45831" y="170124"/>
            <a:ext cx="3030855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Simulating</a:t>
            </a:r>
            <a:r>
              <a:rPr dirty="0" sz="2400" spc="-4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5" b="0">
                <a:solidFill>
                  <a:srgbClr val="000044"/>
                </a:solidFill>
                <a:latin typeface="Calibri"/>
                <a:cs typeface="Calibri"/>
              </a:rPr>
              <a:t>NTM</a:t>
            </a:r>
            <a:r>
              <a:rPr dirty="0" sz="2400" spc="-3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b="0">
                <a:solidFill>
                  <a:srgbClr val="000044"/>
                </a:solidFill>
                <a:latin typeface="Calibri"/>
                <a:cs typeface="Calibri"/>
              </a:rPr>
              <a:t>by</a:t>
            </a:r>
            <a:r>
              <a:rPr dirty="0" sz="2400" spc="-2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DTM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1905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78130" algn="l"/>
              </a:tabLst>
            </a:pPr>
            <a:r>
              <a:rPr dirty="0" spc="-20"/>
              <a:t>Initially,</a:t>
            </a:r>
            <a:r>
              <a:rPr dirty="0" spc="-10"/>
              <a:t> </a:t>
            </a:r>
            <a:r>
              <a:rPr dirty="0" spc="-5"/>
              <a:t>input</a:t>
            </a:r>
            <a:r>
              <a:rPr dirty="0" spc="325"/>
              <a:t> </a:t>
            </a:r>
            <a:r>
              <a:rPr dirty="0" spc="-5"/>
              <a:t>tape</a:t>
            </a:r>
            <a:r>
              <a:rPr dirty="0" spc="325"/>
              <a:t> </a:t>
            </a:r>
            <a:r>
              <a:rPr dirty="0" spc="-10"/>
              <a:t>contains</a:t>
            </a:r>
            <a:r>
              <a:rPr dirty="0" spc="365"/>
              <a:t> </a:t>
            </a:r>
            <a:r>
              <a:rPr dirty="0" spc="-5"/>
              <a:t>input</a:t>
            </a:r>
            <a:r>
              <a:rPr dirty="0" spc="330"/>
              <a:t> </a:t>
            </a:r>
            <a:r>
              <a:rPr dirty="0" spc="-5"/>
              <a:t>string</a:t>
            </a:r>
            <a:r>
              <a:rPr dirty="0" spc="370"/>
              <a:t> </a:t>
            </a:r>
            <a:r>
              <a:rPr dirty="0" spc="-5">
                <a:latin typeface="Times New Roman"/>
                <a:cs typeface="Times New Roman"/>
              </a:rPr>
              <a:t>w</a:t>
            </a:r>
            <a:r>
              <a:rPr dirty="0" spc="-5"/>
              <a:t>.</a:t>
            </a:r>
            <a:r>
              <a:rPr dirty="0" spc="325"/>
              <a:t> </a:t>
            </a:r>
            <a:r>
              <a:rPr dirty="0" spc="-5"/>
              <a:t>Simulation</a:t>
            </a:r>
            <a:r>
              <a:rPr dirty="0" spc="310"/>
              <a:t> </a:t>
            </a:r>
            <a:r>
              <a:rPr dirty="0" spc="5"/>
              <a:t>and</a:t>
            </a:r>
            <a:r>
              <a:rPr dirty="0" spc="345"/>
              <a:t> </a:t>
            </a:r>
            <a:r>
              <a:rPr dirty="0" spc="-5"/>
              <a:t>address</a:t>
            </a:r>
            <a:r>
              <a:rPr dirty="0" spc="330"/>
              <a:t> </a:t>
            </a:r>
            <a:r>
              <a:rPr dirty="0" spc="-10"/>
              <a:t>tapes</a:t>
            </a:r>
            <a:r>
              <a:rPr dirty="0" spc="370"/>
              <a:t> </a:t>
            </a:r>
            <a:r>
              <a:rPr dirty="0" spc="-40"/>
              <a:t>are </a:t>
            </a:r>
            <a:r>
              <a:rPr dirty="0" spc="-395"/>
              <a:t> </a:t>
            </a:r>
            <a:r>
              <a:rPr dirty="0" spc="-15"/>
              <a:t>initially</a:t>
            </a:r>
            <a:r>
              <a:rPr dirty="0" spc="70"/>
              <a:t> </a:t>
            </a:r>
            <a:r>
              <a:rPr dirty="0" spc="-20"/>
              <a:t>empty.</a:t>
            </a:r>
          </a:p>
          <a:p>
            <a:pPr marL="236220" indent="-224154">
              <a:lnSpc>
                <a:spcPct val="100000"/>
              </a:lnSpc>
              <a:buAutoNum type="arabicPeriod"/>
              <a:tabLst>
                <a:tab pos="236854" algn="l"/>
              </a:tabLst>
            </a:pPr>
            <a:r>
              <a:rPr dirty="0" spc="-5"/>
              <a:t>Copy</a:t>
            </a:r>
            <a:r>
              <a:rPr dirty="0" spc="25"/>
              <a:t> </a:t>
            </a:r>
            <a:r>
              <a:rPr dirty="0" spc="-10"/>
              <a:t>input</a:t>
            </a:r>
            <a:r>
              <a:rPr dirty="0" spc="25"/>
              <a:t> </a:t>
            </a:r>
            <a:r>
              <a:rPr dirty="0" spc="-10"/>
              <a:t>tape</a:t>
            </a:r>
            <a:r>
              <a:rPr dirty="0" spc="15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 spc="-10"/>
              <a:t>simulation</a:t>
            </a:r>
            <a:r>
              <a:rPr dirty="0" spc="40"/>
              <a:t> </a:t>
            </a:r>
            <a:r>
              <a:rPr dirty="0" spc="-10"/>
              <a:t>tape.</a:t>
            </a:r>
          </a:p>
          <a:p>
            <a:pPr marL="12700" marR="5080">
              <a:lnSpc>
                <a:spcPct val="100000"/>
              </a:lnSpc>
              <a:buAutoNum type="arabicPeriod"/>
              <a:tabLst>
                <a:tab pos="250825" algn="l"/>
              </a:tabLst>
            </a:pPr>
            <a:r>
              <a:rPr dirty="0"/>
              <a:t>Use</a:t>
            </a:r>
            <a:r>
              <a:rPr dirty="0" spc="100"/>
              <a:t> </a:t>
            </a:r>
            <a:r>
              <a:rPr dirty="0" spc="-5"/>
              <a:t>simulation</a:t>
            </a:r>
            <a:r>
              <a:rPr dirty="0" spc="125"/>
              <a:t> </a:t>
            </a:r>
            <a:r>
              <a:rPr dirty="0" spc="-10"/>
              <a:t>tape</a:t>
            </a:r>
            <a:r>
              <a:rPr dirty="0" spc="140"/>
              <a:t> </a:t>
            </a:r>
            <a:r>
              <a:rPr dirty="0"/>
              <a:t>to</a:t>
            </a:r>
            <a:r>
              <a:rPr dirty="0" spc="80"/>
              <a:t> </a:t>
            </a:r>
            <a:r>
              <a:rPr dirty="0" spc="-5"/>
              <a:t>simulate</a:t>
            </a:r>
            <a:r>
              <a:rPr dirty="0" spc="105"/>
              <a:t> </a:t>
            </a:r>
            <a:r>
              <a:rPr dirty="0"/>
              <a:t>NTM</a:t>
            </a:r>
            <a:r>
              <a:rPr dirty="0" spc="105"/>
              <a:t> 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dirty="0" spc="85">
                <a:latin typeface="Times New Roman"/>
                <a:cs typeface="Times New Roman"/>
              </a:rPr>
              <a:t> </a:t>
            </a:r>
            <a:r>
              <a:rPr dirty="0" spc="10"/>
              <a:t>on</a:t>
            </a:r>
            <a:r>
              <a:rPr dirty="0" spc="125"/>
              <a:t> </a:t>
            </a:r>
            <a:r>
              <a:rPr dirty="0"/>
              <a:t>input</a:t>
            </a:r>
            <a:r>
              <a:rPr dirty="0" spc="105"/>
              <a:t> </a:t>
            </a:r>
            <a:r>
              <a:rPr dirty="0"/>
              <a:t>w</a:t>
            </a:r>
            <a:r>
              <a:rPr dirty="0" spc="145"/>
              <a:t> </a:t>
            </a:r>
            <a:r>
              <a:rPr dirty="0" spc="-10"/>
              <a:t>on</a:t>
            </a:r>
            <a:r>
              <a:rPr dirty="0" spc="120"/>
              <a:t> </a:t>
            </a:r>
            <a:r>
              <a:rPr dirty="0" spc="-5"/>
              <a:t>path</a:t>
            </a:r>
            <a:r>
              <a:rPr dirty="0" spc="125"/>
              <a:t> </a:t>
            </a:r>
            <a:r>
              <a:rPr dirty="0" spc="-10"/>
              <a:t>in</a:t>
            </a:r>
            <a:r>
              <a:rPr dirty="0" spc="120"/>
              <a:t> </a:t>
            </a:r>
            <a:r>
              <a:rPr dirty="0" spc="-15"/>
              <a:t>tree</a:t>
            </a:r>
            <a:r>
              <a:rPr dirty="0" spc="135"/>
              <a:t> </a:t>
            </a:r>
            <a:r>
              <a:rPr dirty="0" spc="-15"/>
              <a:t>from</a:t>
            </a:r>
            <a:r>
              <a:rPr dirty="0" spc="170"/>
              <a:t> </a:t>
            </a:r>
            <a:r>
              <a:rPr dirty="0" spc="-25"/>
              <a:t>root</a:t>
            </a:r>
            <a:r>
              <a:rPr dirty="0" spc="140"/>
              <a:t> </a:t>
            </a:r>
            <a:r>
              <a:rPr dirty="0" spc="5"/>
              <a:t>to </a:t>
            </a:r>
            <a:r>
              <a:rPr dirty="0" spc="-390"/>
              <a:t> </a:t>
            </a:r>
            <a:r>
              <a:rPr dirty="0" spc="-5"/>
              <a:t>the</a:t>
            </a:r>
            <a:r>
              <a:rPr dirty="0" spc="20"/>
              <a:t> </a:t>
            </a:r>
            <a:r>
              <a:rPr dirty="0" spc="-10"/>
              <a:t>address</a:t>
            </a:r>
            <a:r>
              <a:rPr dirty="0" spc="5"/>
              <a:t> </a:t>
            </a:r>
            <a:r>
              <a:rPr dirty="0" spc="-10"/>
              <a:t>on</a:t>
            </a:r>
            <a:r>
              <a:rPr dirty="0" spc="50"/>
              <a:t> </a:t>
            </a:r>
            <a:r>
              <a:rPr dirty="0" spc="-10"/>
              <a:t>address</a:t>
            </a:r>
            <a:r>
              <a:rPr dirty="0" spc="5"/>
              <a:t> </a:t>
            </a:r>
            <a:r>
              <a:rPr dirty="0" spc="-10"/>
              <a:t>tape.</a:t>
            </a:r>
          </a:p>
          <a:p>
            <a:pPr lvl="1" marL="327660" marR="111760" indent="-105410">
              <a:lnSpc>
                <a:spcPct val="100000"/>
              </a:lnSpc>
              <a:buChar char="•"/>
              <a:tabLst>
                <a:tab pos="387985" algn="l"/>
              </a:tabLst>
            </a:pPr>
            <a:r>
              <a:rPr dirty="0" sz="1800" spc="-20">
                <a:latin typeface="Calibri"/>
                <a:cs typeface="Calibri"/>
              </a:rPr>
              <a:t>At</a:t>
            </a:r>
            <a:r>
              <a:rPr dirty="0" sz="1800" spc="-5">
                <a:latin typeface="Calibri"/>
                <a:cs typeface="Calibri"/>
              </a:rPr>
              <a:t> each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node,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consult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next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symbol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on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address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tape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determine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which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branch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take.</a:t>
            </a:r>
            <a:endParaRPr sz="1800">
              <a:latin typeface="Calibri"/>
              <a:cs typeface="Calibri"/>
            </a:endParaRPr>
          </a:p>
          <a:p>
            <a:pPr lvl="1" marL="387350" indent="-165100">
              <a:lnSpc>
                <a:spcPct val="100000"/>
              </a:lnSpc>
              <a:buChar char="•"/>
              <a:tabLst>
                <a:tab pos="387985" algn="l"/>
              </a:tabLst>
            </a:pPr>
            <a:r>
              <a:rPr dirty="0" sz="1800" spc="-5">
                <a:latin typeface="Calibri"/>
                <a:cs typeface="Calibri"/>
              </a:rPr>
              <a:t>Accept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if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accepting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configuration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reached.</a:t>
            </a:r>
            <a:endParaRPr sz="1800">
              <a:latin typeface="Calibri"/>
              <a:cs typeface="Calibri"/>
            </a:endParaRPr>
          </a:p>
          <a:p>
            <a:pPr lvl="1" marL="387350" indent="-165100">
              <a:lnSpc>
                <a:spcPct val="100000"/>
              </a:lnSpc>
              <a:buChar char="•"/>
              <a:tabLst>
                <a:tab pos="387985" algn="l"/>
              </a:tabLst>
            </a:pPr>
            <a:r>
              <a:rPr dirty="0" sz="1800" spc="-5">
                <a:latin typeface="Calibri"/>
                <a:cs typeface="Calibri"/>
              </a:rPr>
              <a:t>Skip</a:t>
            </a:r>
            <a:r>
              <a:rPr dirty="0" sz="1800">
                <a:latin typeface="Calibri"/>
                <a:cs typeface="Calibri"/>
              </a:rPr>
              <a:t> to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next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step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if</a:t>
            </a:r>
            <a:endParaRPr sz="1800">
              <a:latin typeface="Calibri"/>
              <a:cs typeface="Calibri"/>
            </a:endParaRPr>
          </a:p>
          <a:p>
            <a:pPr lvl="2" marL="597535" indent="-219710">
              <a:lnSpc>
                <a:spcPct val="100000"/>
              </a:lnSpc>
              <a:buAutoNum type="alphaLcPeriod"/>
              <a:tabLst>
                <a:tab pos="598170" algn="l"/>
              </a:tabLst>
            </a:pPr>
            <a:r>
              <a:rPr dirty="0" sz="1800" spc="-10">
                <a:latin typeface="Calibri"/>
                <a:cs typeface="Calibri"/>
              </a:rPr>
              <a:t>symbols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on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address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tape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exhausted</a:t>
            </a:r>
            <a:endParaRPr sz="1800">
              <a:latin typeface="Calibri"/>
              <a:cs typeface="Calibri"/>
            </a:endParaRPr>
          </a:p>
          <a:p>
            <a:pPr lvl="2" marL="611505" indent="-233679">
              <a:lnSpc>
                <a:spcPct val="100000"/>
              </a:lnSpc>
              <a:buAutoNum type="alphaLcPeriod"/>
              <a:tabLst>
                <a:tab pos="612140" algn="l"/>
              </a:tabLst>
            </a:pPr>
            <a:r>
              <a:rPr dirty="0" sz="1800" spc="-15">
                <a:latin typeface="Calibri"/>
                <a:cs typeface="Calibri"/>
              </a:rPr>
              <a:t>nondeterministic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choice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invalid</a:t>
            </a:r>
            <a:endParaRPr sz="1800">
              <a:latin typeface="Calibri"/>
              <a:cs typeface="Calibri"/>
            </a:endParaRPr>
          </a:p>
          <a:p>
            <a:pPr lvl="2" marL="584200" indent="-205740">
              <a:lnSpc>
                <a:spcPct val="100000"/>
              </a:lnSpc>
              <a:buAutoNum type="alphaLcPeriod"/>
              <a:tabLst>
                <a:tab pos="584200" algn="l"/>
              </a:tabLst>
            </a:pPr>
            <a:r>
              <a:rPr dirty="0" sz="1800" spc="-10">
                <a:latin typeface="Calibri"/>
                <a:cs typeface="Calibri"/>
              </a:rPr>
              <a:t>rejecting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configuration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reached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08690" y="5751412"/>
            <a:ext cx="127000" cy="2286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00" spc="175">
                <a:latin typeface="Cambria Math"/>
                <a:cs typeface="Cambria Math"/>
              </a:rPr>
              <a:t>𝑏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62066" y="5637112"/>
            <a:ext cx="78930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4.</a:t>
            </a:r>
            <a:r>
              <a:rPr dirty="0" sz="1800" spc="1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Replace</a:t>
            </a:r>
            <a:r>
              <a:rPr dirty="0" sz="1800" spc="2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string</a:t>
            </a:r>
            <a:r>
              <a:rPr dirty="0" sz="1800" spc="2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on</a:t>
            </a:r>
            <a:r>
              <a:rPr dirty="0" sz="1800" spc="1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address</a:t>
            </a:r>
            <a:r>
              <a:rPr dirty="0" sz="1800" spc="18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tape</a:t>
            </a:r>
            <a:r>
              <a:rPr dirty="0" sz="1800" spc="17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with</a:t>
            </a:r>
            <a:r>
              <a:rPr dirty="0" sz="1800" spc="19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next</a:t>
            </a:r>
            <a:r>
              <a:rPr dirty="0" sz="1800" spc="2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string</a:t>
            </a:r>
            <a:r>
              <a:rPr dirty="0" sz="1800" spc="18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</a:t>
            </a:r>
            <a:r>
              <a:rPr dirty="0" sz="1800" spc="229">
                <a:latin typeface="Calibri"/>
                <a:cs typeface="Calibri"/>
              </a:rPr>
              <a:t> </a:t>
            </a:r>
            <a:r>
              <a:rPr dirty="0" sz="1800" spc="5">
                <a:latin typeface="Times New Roman"/>
                <a:cs typeface="Times New Roman"/>
              </a:rPr>
              <a:t>Γ</a:t>
            </a:r>
            <a:r>
              <a:rPr dirty="0" baseline="29914" sz="1950" spc="7">
                <a:latin typeface="Cambria Math"/>
                <a:cs typeface="Cambria Math"/>
              </a:rPr>
              <a:t>∗</a:t>
            </a:r>
            <a:r>
              <a:rPr dirty="0" baseline="29914" sz="1950" spc="434">
                <a:latin typeface="Cambria Math"/>
                <a:cs typeface="Cambria Math"/>
              </a:rPr>
              <a:t> </a:t>
            </a:r>
            <a:r>
              <a:rPr dirty="0" sz="1800" spc="-10">
                <a:latin typeface="Calibri"/>
                <a:cs typeface="Calibri"/>
              </a:rPr>
              <a:t>in</a:t>
            </a:r>
            <a:r>
              <a:rPr dirty="0" sz="1800" spc="1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string</a:t>
            </a:r>
            <a:r>
              <a:rPr dirty="0" sz="1800" spc="225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order,</a:t>
            </a:r>
            <a:r>
              <a:rPr dirty="0" sz="1800" spc="18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and</a:t>
            </a:r>
            <a:r>
              <a:rPr dirty="0" sz="1800" spc="19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go</a:t>
            </a:r>
            <a:r>
              <a:rPr dirty="0" sz="1800" spc="15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7466" y="5911432"/>
            <a:ext cx="7042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Stage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273" y="1828750"/>
            <a:ext cx="6579234" cy="33267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Input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35">
                <a:latin typeface="Calibri"/>
                <a:cs typeface="Calibri"/>
              </a:rPr>
              <a:t>Turing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machine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string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symbols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over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alphabet.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dirty="0" sz="1800" spc="-10">
                <a:latin typeface="Calibri"/>
                <a:cs typeface="Calibri"/>
              </a:rPr>
              <a:t>When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want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TMs</a:t>
            </a:r>
            <a:r>
              <a:rPr dirty="0" sz="1800">
                <a:latin typeface="Calibri"/>
                <a:cs typeface="Calibri"/>
              </a:rPr>
              <a:t> 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work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different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objects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such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as:</a:t>
            </a:r>
            <a:endParaRPr sz="1800">
              <a:latin typeface="Calibri"/>
              <a:cs typeface="Calibri"/>
            </a:endParaRPr>
          </a:p>
          <a:p>
            <a:pPr marL="3003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15">
                <a:latin typeface="Calibri"/>
                <a:cs typeface="Calibri"/>
              </a:rPr>
              <a:t>Polynomials</a:t>
            </a:r>
            <a:endParaRPr sz="1800">
              <a:latin typeface="Calibri"/>
              <a:cs typeface="Calibri"/>
            </a:endParaRPr>
          </a:p>
          <a:p>
            <a:pPr marL="3003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15">
                <a:latin typeface="Calibri"/>
                <a:cs typeface="Calibri"/>
              </a:rPr>
              <a:t>Graphs</a:t>
            </a:r>
            <a:endParaRPr sz="1800">
              <a:latin typeface="Calibri"/>
              <a:cs typeface="Calibri"/>
            </a:endParaRPr>
          </a:p>
          <a:p>
            <a:pPr marL="3003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15">
                <a:latin typeface="Calibri"/>
                <a:cs typeface="Calibri"/>
              </a:rPr>
              <a:t>Grammars</a:t>
            </a:r>
            <a:endParaRPr sz="1800">
              <a:latin typeface="Calibri"/>
              <a:cs typeface="Calibri"/>
            </a:endParaRPr>
          </a:p>
          <a:p>
            <a:pPr marL="3003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20">
                <a:latin typeface="Calibri"/>
                <a:cs typeface="Calibri"/>
              </a:rPr>
              <a:t>etc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800" spc="-45">
                <a:latin typeface="Calibri"/>
                <a:cs typeface="Calibri"/>
              </a:rPr>
              <a:t>We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need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encode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this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object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string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symbols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over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alphabet.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7273" y="1089336"/>
            <a:ext cx="1151255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15" b="0">
                <a:solidFill>
                  <a:srgbClr val="000044"/>
                </a:solidFill>
                <a:latin typeface="Calibri"/>
                <a:cs typeface="Calibri"/>
              </a:rPr>
              <a:t>E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n</a:t>
            </a:r>
            <a:r>
              <a:rPr dirty="0" sz="2400" spc="-45" b="0">
                <a:solidFill>
                  <a:srgbClr val="000044"/>
                </a:solidFill>
                <a:latin typeface="Calibri"/>
                <a:cs typeface="Calibri"/>
              </a:rPr>
              <a:t>c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o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d</a:t>
            </a: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i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ng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273" y="1828750"/>
            <a:ext cx="270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Given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undirected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graph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7273" y="1089336"/>
            <a:ext cx="2301875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Encoding</a:t>
            </a: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of</a:t>
            </a:r>
            <a:r>
              <a:rPr dirty="0" sz="2400" spc="-4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Graph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596429" y="4582459"/>
            <a:ext cx="301625" cy="208915"/>
          </a:xfrm>
          <a:custGeom>
            <a:avLst/>
            <a:gdLst/>
            <a:ahLst/>
            <a:cxnLst/>
            <a:rect l="l" t="t" r="r" b="b"/>
            <a:pathLst>
              <a:path w="301625" h="208914">
                <a:moveTo>
                  <a:pt x="256705" y="0"/>
                </a:moveTo>
                <a:lnTo>
                  <a:pt x="244767" y="4013"/>
                </a:lnTo>
                <a:lnTo>
                  <a:pt x="280593" y="104368"/>
                </a:lnTo>
                <a:lnTo>
                  <a:pt x="244767" y="204597"/>
                </a:lnTo>
                <a:lnTo>
                  <a:pt x="256705" y="208838"/>
                </a:lnTo>
                <a:lnTo>
                  <a:pt x="301243" y="108496"/>
                </a:lnTo>
                <a:lnTo>
                  <a:pt x="301243" y="100241"/>
                </a:lnTo>
                <a:lnTo>
                  <a:pt x="256705" y="0"/>
                </a:lnTo>
                <a:close/>
              </a:path>
              <a:path w="301625" h="208914">
                <a:moveTo>
                  <a:pt x="44526" y="0"/>
                </a:moveTo>
                <a:lnTo>
                  <a:pt x="0" y="100342"/>
                </a:lnTo>
                <a:lnTo>
                  <a:pt x="0" y="108610"/>
                </a:lnTo>
                <a:lnTo>
                  <a:pt x="44526" y="208838"/>
                </a:lnTo>
                <a:lnTo>
                  <a:pt x="56362" y="204825"/>
                </a:lnTo>
                <a:lnTo>
                  <a:pt x="20535" y="104482"/>
                </a:lnTo>
                <a:lnTo>
                  <a:pt x="56362" y="4241"/>
                </a:lnTo>
                <a:lnTo>
                  <a:pt x="44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7028" y="2298123"/>
            <a:ext cx="2638089" cy="158406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803930" y="5149525"/>
            <a:ext cx="301625" cy="208915"/>
          </a:xfrm>
          <a:custGeom>
            <a:avLst/>
            <a:gdLst/>
            <a:ahLst/>
            <a:cxnLst/>
            <a:rect l="l" t="t" r="r" b="b"/>
            <a:pathLst>
              <a:path w="301625" h="208914">
                <a:moveTo>
                  <a:pt x="256705" y="0"/>
                </a:moveTo>
                <a:lnTo>
                  <a:pt x="244767" y="4013"/>
                </a:lnTo>
                <a:lnTo>
                  <a:pt x="280593" y="104368"/>
                </a:lnTo>
                <a:lnTo>
                  <a:pt x="244767" y="204596"/>
                </a:lnTo>
                <a:lnTo>
                  <a:pt x="256705" y="208838"/>
                </a:lnTo>
                <a:lnTo>
                  <a:pt x="301244" y="108496"/>
                </a:lnTo>
                <a:lnTo>
                  <a:pt x="301244" y="100241"/>
                </a:lnTo>
                <a:lnTo>
                  <a:pt x="256705" y="0"/>
                </a:lnTo>
                <a:close/>
              </a:path>
              <a:path w="301625" h="208914">
                <a:moveTo>
                  <a:pt x="44526" y="0"/>
                </a:moveTo>
                <a:lnTo>
                  <a:pt x="0" y="100342"/>
                </a:lnTo>
                <a:lnTo>
                  <a:pt x="0" y="108610"/>
                </a:lnTo>
                <a:lnTo>
                  <a:pt x="44526" y="208838"/>
                </a:lnTo>
                <a:lnTo>
                  <a:pt x="56362" y="204825"/>
                </a:lnTo>
                <a:lnTo>
                  <a:pt x="20535" y="104482"/>
                </a:lnTo>
                <a:lnTo>
                  <a:pt x="56362" y="4241"/>
                </a:lnTo>
                <a:lnTo>
                  <a:pt x="44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77271" y="4027530"/>
            <a:ext cx="6936740" cy="16287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One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possible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encoding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1887220">
              <a:lnSpc>
                <a:spcPct val="100000"/>
              </a:lnSpc>
            </a:pP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18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(1,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3, 4)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</a:t>
            </a:r>
            <a:r>
              <a:rPr dirty="0" sz="1800" spc="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(1,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2), (1, 3),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(2, 3),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(3,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4)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5080" indent="81915">
              <a:lnSpc>
                <a:spcPct val="100000"/>
              </a:lnSpc>
              <a:tabLst>
                <a:tab pos="391795" algn="l"/>
              </a:tabLst>
            </a:pPr>
            <a:r>
              <a:rPr dirty="0" sz="1800">
                <a:latin typeface="Times New Roman"/>
                <a:cs typeface="Times New Roman"/>
              </a:rPr>
              <a:t>G	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graph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5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string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symbols</a:t>
            </a:r>
            <a:r>
              <a:rPr dirty="0" sz="1800">
                <a:latin typeface="Calibri"/>
                <a:cs typeface="Calibri"/>
              </a:rPr>
              <a:t> over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some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alphabet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Σ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where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 </a:t>
            </a:r>
            <a:r>
              <a:rPr dirty="0" sz="1800" spc="-15">
                <a:latin typeface="Calibri"/>
                <a:cs typeface="Calibri"/>
              </a:rPr>
              <a:t>string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starts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with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list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nodes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followed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list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edges.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371" y="378303"/>
            <a:ext cx="2301875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Encoding</a:t>
            </a:r>
            <a:r>
              <a:rPr dirty="0" sz="2400" spc="-2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of</a:t>
            </a:r>
            <a:r>
              <a:rPr dirty="0" sz="2400" spc="-4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Graph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90325" y="5211471"/>
            <a:ext cx="301625" cy="208915"/>
          </a:xfrm>
          <a:custGeom>
            <a:avLst/>
            <a:gdLst/>
            <a:ahLst/>
            <a:cxnLst/>
            <a:rect l="l" t="t" r="r" b="b"/>
            <a:pathLst>
              <a:path w="301625" h="208914">
                <a:moveTo>
                  <a:pt x="256705" y="0"/>
                </a:moveTo>
                <a:lnTo>
                  <a:pt x="244767" y="4013"/>
                </a:lnTo>
                <a:lnTo>
                  <a:pt x="280593" y="104368"/>
                </a:lnTo>
                <a:lnTo>
                  <a:pt x="244767" y="204597"/>
                </a:lnTo>
                <a:lnTo>
                  <a:pt x="256705" y="208838"/>
                </a:lnTo>
                <a:lnTo>
                  <a:pt x="301243" y="108496"/>
                </a:lnTo>
                <a:lnTo>
                  <a:pt x="301243" y="100241"/>
                </a:lnTo>
                <a:lnTo>
                  <a:pt x="256705" y="0"/>
                </a:lnTo>
                <a:close/>
              </a:path>
              <a:path w="301625" h="208914">
                <a:moveTo>
                  <a:pt x="44526" y="0"/>
                </a:moveTo>
                <a:lnTo>
                  <a:pt x="0" y="100342"/>
                </a:lnTo>
                <a:lnTo>
                  <a:pt x="0" y="108610"/>
                </a:lnTo>
                <a:lnTo>
                  <a:pt x="44526" y="208838"/>
                </a:lnTo>
                <a:lnTo>
                  <a:pt x="56362" y="204825"/>
                </a:lnTo>
                <a:lnTo>
                  <a:pt x="20535" y="104482"/>
                </a:lnTo>
                <a:lnTo>
                  <a:pt x="56362" y="4241"/>
                </a:lnTo>
                <a:lnTo>
                  <a:pt x="44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7603" y="2190523"/>
            <a:ext cx="6584412" cy="208721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36371" y="1013452"/>
            <a:ext cx="785939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undirected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graph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connected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if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every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node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reached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from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any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other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node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 </a:t>
            </a:r>
            <a:r>
              <a:rPr dirty="0" sz="1800" spc="-15">
                <a:latin typeface="Calibri"/>
                <a:cs typeface="Calibri"/>
              </a:rPr>
              <a:t>travelling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along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edge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46493" y="5730499"/>
            <a:ext cx="401955" cy="208915"/>
          </a:xfrm>
          <a:custGeom>
            <a:avLst/>
            <a:gdLst/>
            <a:ahLst/>
            <a:cxnLst/>
            <a:rect l="l" t="t" r="r" b="b"/>
            <a:pathLst>
              <a:path w="401955" h="208914">
                <a:moveTo>
                  <a:pt x="357289" y="0"/>
                </a:moveTo>
                <a:lnTo>
                  <a:pt x="345351" y="4013"/>
                </a:lnTo>
                <a:lnTo>
                  <a:pt x="381177" y="104368"/>
                </a:lnTo>
                <a:lnTo>
                  <a:pt x="345351" y="204597"/>
                </a:lnTo>
                <a:lnTo>
                  <a:pt x="357289" y="208838"/>
                </a:lnTo>
                <a:lnTo>
                  <a:pt x="401827" y="108496"/>
                </a:lnTo>
                <a:lnTo>
                  <a:pt x="401827" y="100241"/>
                </a:lnTo>
                <a:lnTo>
                  <a:pt x="357289" y="0"/>
                </a:lnTo>
                <a:close/>
              </a:path>
              <a:path w="401955" h="208914">
                <a:moveTo>
                  <a:pt x="44526" y="0"/>
                </a:moveTo>
                <a:lnTo>
                  <a:pt x="0" y="100342"/>
                </a:lnTo>
                <a:lnTo>
                  <a:pt x="0" y="108610"/>
                </a:lnTo>
                <a:lnTo>
                  <a:pt x="44526" y="208838"/>
                </a:lnTo>
                <a:lnTo>
                  <a:pt x="56362" y="204825"/>
                </a:lnTo>
                <a:lnTo>
                  <a:pt x="20535" y="104482"/>
                </a:lnTo>
                <a:lnTo>
                  <a:pt x="56362" y="4241"/>
                </a:lnTo>
                <a:lnTo>
                  <a:pt x="44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258073" y="5730499"/>
            <a:ext cx="406400" cy="208915"/>
          </a:xfrm>
          <a:custGeom>
            <a:avLst/>
            <a:gdLst/>
            <a:ahLst/>
            <a:cxnLst/>
            <a:rect l="l" t="t" r="r" b="b"/>
            <a:pathLst>
              <a:path w="406400" h="208914">
                <a:moveTo>
                  <a:pt x="361861" y="0"/>
                </a:moveTo>
                <a:lnTo>
                  <a:pt x="349923" y="4013"/>
                </a:lnTo>
                <a:lnTo>
                  <a:pt x="385749" y="104368"/>
                </a:lnTo>
                <a:lnTo>
                  <a:pt x="349923" y="204597"/>
                </a:lnTo>
                <a:lnTo>
                  <a:pt x="361861" y="208838"/>
                </a:lnTo>
                <a:lnTo>
                  <a:pt x="406399" y="108496"/>
                </a:lnTo>
                <a:lnTo>
                  <a:pt x="406399" y="100241"/>
                </a:lnTo>
                <a:lnTo>
                  <a:pt x="361861" y="0"/>
                </a:lnTo>
                <a:close/>
              </a:path>
              <a:path w="406400" h="208914">
                <a:moveTo>
                  <a:pt x="44526" y="0"/>
                </a:moveTo>
                <a:lnTo>
                  <a:pt x="0" y="100342"/>
                </a:lnTo>
                <a:lnTo>
                  <a:pt x="0" y="108610"/>
                </a:lnTo>
                <a:lnTo>
                  <a:pt x="44526" y="208838"/>
                </a:lnTo>
                <a:lnTo>
                  <a:pt x="56362" y="204825"/>
                </a:lnTo>
                <a:lnTo>
                  <a:pt x="20535" y="104482"/>
                </a:lnTo>
                <a:lnTo>
                  <a:pt x="56362" y="4241"/>
                </a:lnTo>
                <a:lnTo>
                  <a:pt x="44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98271" y="4662587"/>
            <a:ext cx="7901940" cy="1300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libri"/>
                <a:cs typeface="Calibri"/>
              </a:rPr>
              <a:t>Let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be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 language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consisting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strings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representing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connected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undirected</a:t>
            </a:r>
            <a:r>
              <a:rPr dirty="0" sz="1800" spc="9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graph</a:t>
            </a:r>
            <a:endParaRPr sz="1800">
              <a:latin typeface="Calibri"/>
              <a:cs typeface="Calibri"/>
            </a:endParaRPr>
          </a:p>
          <a:p>
            <a:pPr marL="50800" marR="1799589" indent="1664335">
              <a:lnSpc>
                <a:spcPts val="4090"/>
              </a:lnSpc>
              <a:tabLst>
                <a:tab pos="415925" algn="l"/>
                <a:tab pos="1627505" algn="l"/>
                <a:tab pos="2030095" algn="l"/>
                <a:tab pos="2360295" algn="l"/>
                <a:tab pos="2661920" algn="l"/>
              </a:tabLst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	G	|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connected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undirected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graph</a:t>
            </a:r>
            <a:r>
              <a:rPr dirty="0" sz="1800">
                <a:latin typeface="Calibri"/>
                <a:cs typeface="Calibri"/>
              </a:rPr>
              <a:t> }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So	</a:t>
            </a:r>
            <a:r>
              <a:rPr dirty="0" sz="1800" spc="5">
                <a:latin typeface="Times New Roman"/>
                <a:cs typeface="Times New Roman"/>
              </a:rPr>
              <a:t>G</a:t>
            </a:r>
            <a:r>
              <a:rPr dirty="0" baseline="-14957" sz="1950" spc="7">
                <a:latin typeface="Cambria Math"/>
                <a:cs typeface="Cambria Math"/>
              </a:rPr>
              <a:t>1 </a:t>
            </a:r>
            <a:r>
              <a:rPr dirty="0" baseline="-14957" sz="1950" spc="187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	</a:t>
            </a:r>
            <a:r>
              <a:rPr dirty="0" sz="1800" spc="20">
                <a:latin typeface="Times New Roman"/>
                <a:cs typeface="Times New Roman"/>
              </a:rPr>
              <a:t>G</a:t>
            </a:r>
            <a:r>
              <a:rPr dirty="0" baseline="-14957" sz="1950" spc="30">
                <a:latin typeface="Cambria Math"/>
                <a:cs typeface="Cambria Math"/>
              </a:rPr>
              <a:t>2	</a:t>
            </a:r>
            <a:r>
              <a:rPr dirty="0" sz="1800">
                <a:solidFill>
                  <a:srgbClr val="4D5155"/>
                </a:solidFill>
                <a:latin typeface="Cambria Math"/>
                <a:cs typeface="Cambria Math"/>
              </a:rPr>
              <a:t>∉</a:t>
            </a:r>
            <a:r>
              <a:rPr dirty="0" sz="1800" spc="100">
                <a:solidFill>
                  <a:srgbClr val="4D5155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A.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6371" y="175765"/>
            <a:ext cx="5422900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10" b="0">
                <a:solidFill>
                  <a:srgbClr val="000044"/>
                </a:solidFill>
                <a:latin typeface="Calibri"/>
                <a:cs typeface="Calibri"/>
              </a:rPr>
              <a:t>TM</a:t>
            </a:r>
            <a:r>
              <a:rPr dirty="0" sz="2400" spc="-2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25" b="0">
                <a:solidFill>
                  <a:srgbClr val="000044"/>
                </a:solidFill>
                <a:latin typeface="Calibri"/>
                <a:cs typeface="Calibri"/>
              </a:rPr>
              <a:t>to</a:t>
            </a:r>
            <a:r>
              <a:rPr dirty="0" sz="2400" spc="-2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decide</a:t>
            </a:r>
            <a:r>
              <a:rPr dirty="0" sz="2400" spc="2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the</a:t>
            </a:r>
            <a:r>
              <a:rPr dirty="0" sz="2400" spc="1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connectedness</a:t>
            </a:r>
            <a:r>
              <a:rPr dirty="0" sz="2400" spc="6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of</a:t>
            </a:r>
            <a:r>
              <a:rPr dirty="0" sz="2400" spc="1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5" b="0">
                <a:solidFill>
                  <a:srgbClr val="000044"/>
                </a:solidFill>
                <a:latin typeface="Calibri"/>
                <a:cs typeface="Calibri"/>
              </a:rPr>
              <a:t>a</a:t>
            </a: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Graph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31267" y="2621696"/>
            <a:ext cx="301625" cy="208915"/>
          </a:xfrm>
          <a:custGeom>
            <a:avLst/>
            <a:gdLst/>
            <a:ahLst/>
            <a:cxnLst/>
            <a:rect l="l" t="t" r="r" b="b"/>
            <a:pathLst>
              <a:path w="301625" h="208914">
                <a:moveTo>
                  <a:pt x="256705" y="0"/>
                </a:moveTo>
                <a:lnTo>
                  <a:pt x="244767" y="4013"/>
                </a:lnTo>
                <a:lnTo>
                  <a:pt x="280593" y="104368"/>
                </a:lnTo>
                <a:lnTo>
                  <a:pt x="244767" y="204597"/>
                </a:lnTo>
                <a:lnTo>
                  <a:pt x="256705" y="208838"/>
                </a:lnTo>
                <a:lnTo>
                  <a:pt x="301243" y="108496"/>
                </a:lnTo>
                <a:lnTo>
                  <a:pt x="301243" y="100241"/>
                </a:lnTo>
                <a:lnTo>
                  <a:pt x="256705" y="0"/>
                </a:lnTo>
                <a:close/>
              </a:path>
              <a:path w="301625" h="208914">
                <a:moveTo>
                  <a:pt x="44526" y="0"/>
                </a:moveTo>
                <a:lnTo>
                  <a:pt x="0" y="100342"/>
                </a:lnTo>
                <a:lnTo>
                  <a:pt x="0" y="108610"/>
                </a:lnTo>
                <a:lnTo>
                  <a:pt x="44526" y="208838"/>
                </a:lnTo>
                <a:lnTo>
                  <a:pt x="56362" y="204825"/>
                </a:lnTo>
                <a:lnTo>
                  <a:pt x="20535" y="104482"/>
                </a:lnTo>
                <a:lnTo>
                  <a:pt x="56362" y="4241"/>
                </a:lnTo>
                <a:lnTo>
                  <a:pt x="44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5500" y="713048"/>
            <a:ext cx="5241792" cy="166182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1631709" y="3114381"/>
            <a:ext cx="301625" cy="208915"/>
          </a:xfrm>
          <a:custGeom>
            <a:avLst/>
            <a:gdLst/>
            <a:ahLst/>
            <a:cxnLst/>
            <a:rect l="l" t="t" r="r" b="b"/>
            <a:pathLst>
              <a:path w="301625" h="208914">
                <a:moveTo>
                  <a:pt x="256705" y="0"/>
                </a:moveTo>
                <a:lnTo>
                  <a:pt x="244767" y="4013"/>
                </a:lnTo>
                <a:lnTo>
                  <a:pt x="280593" y="104368"/>
                </a:lnTo>
                <a:lnTo>
                  <a:pt x="244767" y="204597"/>
                </a:lnTo>
                <a:lnTo>
                  <a:pt x="256705" y="208838"/>
                </a:lnTo>
                <a:lnTo>
                  <a:pt x="301243" y="108496"/>
                </a:lnTo>
                <a:lnTo>
                  <a:pt x="301243" y="100241"/>
                </a:lnTo>
                <a:lnTo>
                  <a:pt x="256705" y="0"/>
                </a:lnTo>
                <a:close/>
              </a:path>
              <a:path w="301625" h="208914">
                <a:moveTo>
                  <a:pt x="44526" y="0"/>
                </a:moveTo>
                <a:lnTo>
                  <a:pt x="0" y="100342"/>
                </a:lnTo>
                <a:lnTo>
                  <a:pt x="0" y="108610"/>
                </a:lnTo>
                <a:lnTo>
                  <a:pt x="44526" y="208838"/>
                </a:lnTo>
                <a:lnTo>
                  <a:pt x="56362" y="204825"/>
                </a:lnTo>
                <a:lnTo>
                  <a:pt x="20535" y="104482"/>
                </a:lnTo>
                <a:lnTo>
                  <a:pt x="56362" y="4241"/>
                </a:lnTo>
                <a:lnTo>
                  <a:pt x="44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36371" y="2554400"/>
            <a:ext cx="7927975" cy="3672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104139">
              <a:lnSpc>
                <a:spcPct val="100000"/>
              </a:lnSpc>
              <a:spcBef>
                <a:spcPts val="100"/>
              </a:spcBef>
              <a:tabLst>
                <a:tab pos="644525" algn="l"/>
                <a:tab pos="946150" algn="l"/>
              </a:tabLst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	G	|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connected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undirected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graph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720"/>
              </a:spcBef>
              <a:tabLst>
                <a:tab pos="963294" algn="l"/>
                <a:tab pos="1260475" algn="l"/>
              </a:tabLst>
            </a:pPr>
            <a:r>
              <a:rPr dirty="0" sz="1800" spc="-5">
                <a:latin typeface="Calibri"/>
                <a:cs typeface="Calibri"/>
              </a:rPr>
              <a:t>On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input	</a:t>
            </a:r>
            <a:r>
              <a:rPr dirty="0" sz="1800">
                <a:latin typeface="Times New Roman"/>
                <a:cs typeface="Times New Roman"/>
              </a:rPr>
              <a:t>G	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20">
                <a:latin typeface="Cambria Math"/>
                <a:cs typeface="Cambria Math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Ω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where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undirected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graph: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Check </a:t>
            </a:r>
            <a:r>
              <a:rPr dirty="0" sz="1800" spc="-10">
                <a:latin typeface="Calibri"/>
                <a:cs typeface="Calibri"/>
              </a:rPr>
              <a:t>if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6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valid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graph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encoding.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If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not,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reject.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Select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first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node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70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mark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10">
                <a:latin typeface="Calibri"/>
                <a:cs typeface="Calibri"/>
              </a:rPr>
              <a:t>Repeat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until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new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nodes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marked.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20">
                <a:latin typeface="Calibri"/>
                <a:cs typeface="Calibri"/>
              </a:rPr>
              <a:t>For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each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node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G</a:t>
            </a:r>
            <a:r>
              <a:rPr dirty="0" sz="1800" spc="-5">
                <a:latin typeface="Calibri"/>
                <a:cs typeface="Calibri"/>
              </a:rPr>
              <a:t>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mark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if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it’s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attached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by</a:t>
            </a:r>
            <a:r>
              <a:rPr dirty="0" sz="1800">
                <a:latin typeface="Calibri"/>
                <a:cs typeface="Calibri"/>
              </a:rPr>
              <a:t> 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edge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node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already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marked</a:t>
            </a:r>
            <a:endParaRPr sz="1800">
              <a:latin typeface="Calibri"/>
              <a:cs typeface="Calibri"/>
            </a:endParaRPr>
          </a:p>
          <a:p>
            <a:pPr marL="355600" marR="5080" indent="-342900">
              <a:lnSpc>
                <a:spcPct val="15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1800" spc="-5">
                <a:latin typeface="Calibri"/>
                <a:cs typeface="Calibri"/>
              </a:rPr>
              <a:t>Scan</a:t>
            </a:r>
            <a:r>
              <a:rPr dirty="0" sz="1800" spc="3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all</a:t>
            </a:r>
            <a:r>
              <a:rPr dirty="0" sz="1800" spc="3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nodes</a:t>
            </a:r>
            <a:r>
              <a:rPr dirty="0" sz="1800" spc="3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34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300">
                <a:latin typeface="Times New Roman"/>
                <a:cs typeface="Times New Roman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335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see</a:t>
            </a:r>
            <a:r>
              <a:rPr dirty="0" sz="1800" spc="35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whether</a:t>
            </a:r>
            <a:r>
              <a:rPr dirty="0" sz="1800" spc="3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they</a:t>
            </a:r>
            <a:r>
              <a:rPr dirty="0" sz="1800" spc="3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all</a:t>
            </a:r>
            <a:r>
              <a:rPr dirty="0" sz="1800" spc="3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</a:t>
            </a:r>
            <a:r>
              <a:rPr dirty="0" sz="1800" spc="35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marked.</a:t>
            </a:r>
            <a:r>
              <a:rPr dirty="0" sz="1800" spc="36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If</a:t>
            </a:r>
            <a:r>
              <a:rPr dirty="0" sz="1800" spc="3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they</a:t>
            </a:r>
            <a:r>
              <a:rPr dirty="0" sz="1800" spc="36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are,</a:t>
            </a:r>
            <a:r>
              <a:rPr dirty="0" sz="1800" spc="3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accept;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otherwise,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reject.”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dirty="0" sz="1800">
                <a:latin typeface="Times New Roman"/>
                <a:cs typeface="Times New Roman"/>
              </a:rPr>
              <a:t>Ω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denotes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 b="1">
                <a:latin typeface="Calibri"/>
                <a:cs typeface="Calibri"/>
              </a:rPr>
              <a:t>universe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0">
                <a:latin typeface="Calibri"/>
                <a:cs typeface="Calibri"/>
              </a:rPr>
              <a:t> decision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problem,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comprising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all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instances.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76340" y="1036119"/>
            <a:ext cx="5422900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10" b="0">
                <a:solidFill>
                  <a:srgbClr val="000044"/>
                </a:solidFill>
                <a:latin typeface="Calibri"/>
                <a:cs typeface="Calibri"/>
              </a:rPr>
              <a:t>TM</a:t>
            </a:r>
            <a:r>
              <a:rPr dirty="0" sz="2400" spc="-2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25" b="0">
                <a:solidFill>
                  <a:srgbClr val="000044"/>
                </a:solidFill>
                <a:latin typeface="Calibri"/>
                <a:cs typeface="Calibri"/>
              </a:rPr>
              <a:t>to</a:t>
            </a:r>
            <a:r>
              <a:rPr dirty="0" sz="2400" spc="-2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decide</a:t>
            </a:r>
            <a:r>
              <a:rPr dirty="0" sz="2400" spc="2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the</a:t>
            </a:r>
            <a:r>
              <a:rPr dirty="0" sz="2400" spc="1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connectedness</a:t>
            </a:r>
            <a:r>
              <a:rPr dirty="0" sz="2400" spc="6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of</a:t>
            </a:r>
            <a:r>
              <a:rPr dirty="0" sz="2400" spc="1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5" b="0">
                <a:solidFill>
                  <a:srgbClr val="000044"/>
                </a:solidFill>
                <a:latin typeface="Calibri"/>
                <a:cs typeface="Calibri"/>
              </a:rPr>
              <a:t>a</a:t>
            </a:r>
            <a:r>
              <a:rPr dirty="0" sz="2400" spc="-1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Graph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632481" y="1766577"/>
            <a:ext cx="301625" cy="208915"/>
          </a:xfrm>
          <a:custGeom>
            <a:avLst/>
            <a:gdLst/>
            <a:ahLst/>
            <a:cxnLst/>
            <a:rect l="l" t="t" r="r" b="b"/>
            <a:pathLst>
              <a:path w="301625" h="208914">
                <a:moveTo>
                  <a:pt x="256705" y="0"/>
                </a:moveTo>
                <a:lnTo>
                  <a:pt x="244767" y="4013"/>
                </a:lnTo>
                <a:lnTo>
                  <a:pt x="280593" y="104368"/>
                </a:lnTo>
                <a:lnTo>
                  <a:pt x="244767" y="204597"/>
                </a:lnTo>
                <a:lnTo>
                  <a:pt x="256705" y="208838"/>
                </a:lnTo>
                <a:lnTo>
                  <a:pt x="301244" y="108496"/>
                </a:lnTo>
                <a:lnTo>
                  <a:pt x="301244" y="100241"/>
                </a:lnTo>
                <a:lnTo>
                  <a:pt x="256705" y="0"/>
                </a:lnTo>
                <a:close/>
              </a:path>
              <a:path w="301625" h="208914">
                <a:moveTo>
                  <a:pt x="44526" y="0"/>
                </a:moveTo>
                <a:lnTo>
                  <a:pt x="0" y="100342"/>
                </a:lnTo>
                <a:lnTo>
                  <a:pt x="0" y="108610"/>
                </a:lnTo>
                <a:lnTo>
                  <a:pt x="44526" y="208838"/>
                </a:lnTo>
                <a:lnTo>
                  <a:pt x="56362" y="204825"/>
                </a:lnTo>
                <a:lnTo>
                  <a:pt x="20535" y="104482"/>
                </a:lnTo>
                <a:lnTo>
                  <a:pt x="56362" y="4241"/>
                </a:lnTo>
                <a:lnTo>
                  <a:pt x="44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84425" y="2906146"/>
            <a:ext cx="301625" cy="208915"/>
          </a:xfrm>
          <a:custGeom>
            <a:avLst/>
            <a:gdLst/>
            <a:ahLst/>
            <a:cxnLst/>
            <a:rect l="l" t="t" r="r" b="b"/>
            <a:pathLst>
              <a:path w="301625" h="208914">
                <a:moveTo>
                  <a:pt x="256705" y="0"/>
                </a:moveTo>
                <a:lnTo>
                  <a:pt x="244767" y="4013"/>
                </a:lnTo>
                <a:lnTo>
                  <a:pt x="280593" y="104368"/>
                </a:lnTo>
                <a:lnTo>
                  <a:pt x="244767" y="204597"/>
                </a:lnTo>
                <a:lnTo>
                  <a:pt x="256705" y="208838"/>
                </a:lnTo>
                <a:lnTo>
                  <a:pt x="301243" y="108496"/>
                </a:lnTo>
                <a:lnTo>
                  <a:pt x="301243" y="100241"/>
                </a:lnTo>
                <a:lnTo>
                  <a:pt x="256705" y="0"/>
                </a:lnTo>
                <a:close/>
              </a:path>
              <a:path w="301625" h="208914">
                <a:moveTo>
                  <a:pt x="44526" y="0"/>
                </a:moveTo>
                <a:lnTo>
                  <a:pt x="0" y="100342"/>
                </a:lnTo>
                <a:lnTo>
                  <a:pt x="0" y="108610"/>
                </a:lnTo>
                <a:lnTo>
                  <a:pt x="44526" y="208838"/>
                </a:lnTo>
                <a:lnTo>
                  <a:pt x="56362" y="204825"/>
                </a:lnTo>
                <a:lnTo>
                  <a:pt x="20535" y="104482"/>
                </a:lnTo>
                <a:lnTo>
                  <a:pt x="56362" y="4241"/>
                </a:lnTo>
                <a:lnTo>
                  <a:pt x="44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12132" y="2373632"/>
            <a:ext cx="301625" cy="208915"/>
          </a:xfrm>
          <a:custGeom>
            <a:avLst/>
            <a:gdLst/>
            <a:ahLst/>
            <a:cxnLst/>
            <a:rect l="l" t="t" r="r" b="b"/>
            <a:pathLst>
              <a:path w="301625" h="208914">
                <a:moveTo>
                  <a:pt x="256705" y="0"/>
                </a:moveTo>
                <a:lnTo>
                  <a:pt x="244767" y="4013"/>
                </a:lnTo>
                <a:lnTo>
                  <a:pt x="280593" y="104368"/>
                </a:lnTo>
                <a:lnTo>
                  <a:pt x="244767" y="204597"/>
                </a:lnTo>
                <a:lnTo>
                  <a:pt x="256705" y="208838"/>
                </a:lnTo>
                <a:lnTo>
                  <a:pt x="301244" y="108496"/>
                </a:lnTo>
                <a:lnTo>
                  <a:pt x="301244" y="100241"/>
                </a:lnTo>
                <a:lnTo>
                  <a:pt x="256705" y="0"/>
                </a:lnTo>
                <a:close/>
              </a:path>
              <a:path w="301625" h="208914">
                <a:moveTo>
                  <a:pt x="44526" y="0"/>
                </a:moveTo>
                <a:lnTo>
                  <a:pt x="0" y="100342"/>
                </a:lnTo>
                <a:lnTo>
                  <a:pt x="0" y="108610"/>
                </a:lnTo>
                <a:lnTo>
                  <a:pt x="44526" y="208838"/>
                </a:lnTo>
                <a:lnTo>
                  <a:pt x="56362" y="204825"/>
                </a:lnTo>
                <a:lnTo>
                  <a:pt x="20535" y="104482"/>
                </a:lnTo>
                <a:lnTo>
                  <a:pt x="56362" y="4241"/>
                </a:lnTo>
                <a:lnTo>
                  <a:pt x="445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876340" y="1699281"/>
            <a:ext cx="6570980" cy="3908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23845" algn="l"/>
                <a:tab pos="3126105" algn="l"/>
              </a:tabLst>
            </a:pPr>
            <a:r>
              <a:rPr dirty="0" sz="1800" spc="-20">
                <a:latin typeface="Calibri"/>
                <a:cs typeface="Calibri"/>
              </a:rPr>
              <a:t>For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TM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decides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	G	|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connected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undirected</a:t>
            </a:r>
            <a:r>
              <a:rPr dirty="0" sz="1800" spc="1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graph</a:t>
            </a:r>
            <a:r>
              <a:rPr dirty="0" sz="1800">
                <a:latin typeface="Calibri"/>
                <a:cs typeface="Calibri"/>
              </a:rPr>
              <a:t> 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00">
              <a:latin typeface="Calibri"/>
              <a:cs typeface="Calibri"/>
            </a:endParaRPr>
          </a:p>
          <a:p>
            <a:pPr marL="2200275">
              <a:lnSpc>
                <a:spcPct val="100000"/>
              </a:lnSpc>
              <a:tabLst>
                <a:tab pos="3110230" algn="l"/>
              </a:tabLst>
            </a:pPr>
            <a:r>
              <a:rPr dirty="0" sz="1800">
                <a:latin typeface="Times New Roman"/>
                <a:cs typeface="Times New Roman"/>
              </a:rPr>
              <a:t>Ω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19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	|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an </a:t>
            </a:r>
            <a:r>
              <a:rPr dirty="0" sz="1800" spc="-15">
                <a:latin typeface="Calibri"/>
                <a:cs typeface="Calibri"/>
              </a:rPr>
              <a:t>undirected</a:t>
            </a:r>
            <a:r>
              <a:rPr dirty="0" sz="1800" spc="10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graph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}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2376170" algn="l"/>
                <a:tab pos="2677795" algn="l"/>
              </a:tabLst>
            </a:pPr>
            <a:r>
              <a:rPr dirty="0" sz="1800" spc="-10">
                <a:latin typeface="Calibri"/>
                <a:cs typeface="Calibri"/>
              </a:rPr>
              <a:t>Step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1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checks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that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input	</a:t>
            </a:r>
            <a:r>
              <a:rPr dirty="0" sz="1800">
                <a:latin typeface="Times New Roman"/>
                <a:cs typeface="Times New Roman"/>
              </a:rPr>
              <a:t>G	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2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Ω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valid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encoding:</a:t>
            </a:r>
            <a:endParaRPr sz="1800">
              <a:latin typeface="Calibri"/>
              <a:cs typeface="Calibri"/>
            </a:endParaRPr>
          </a:p>
          <a:p>
            <a:pPr marL="3003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30">
                <a:latin typeface="Calibri"/>
                <a:cs typeface="Calibri"/>
              </a:rPr>
              <a:t>Two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list</a:t>
            </a:r>
            <a:endParaRPr sz="1800">
              <a:latin typeface="Calibri"/>
              <a:cs typeface="Calibri"/>
            </a:endParaRPr>
          </a:p>
          <a:p>
            <a:pPr lvl="1" marL="574675" indent="-302260">
              <a:lnSpc>
                <a:spcPct val="100000"/>
              </a:lnSpc>
              <a:spcBef>
                <a:spcPts val="1080"/>
              </a:spcBef>
              <a:buAutoNum type="alphaLcParenBoth"/>
              <a:tabLst>
                <a:tab pos="575310" algn="l"/>
              </a:tabLst>
            </a:pPr>
            <a:r>
              <a:rPr dirty="0" sz="1800" spc="-25">
                <a:latin typeface="Calibri"/>
                <a:cs typeface="Calibri"/>
              </a:rPr>
              <a:t>first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list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numbers</a:t>
            </a:r>
            <a:endParaRPr sz="1800">
              <a:latin typeface="Calibri"/>
              <a:cs typeface="Calibri"/>
            </a:endParaRPr>
          </a:p>
          <a:p>
            <a:pPr lvl="1" marL="588645" indent="-316230">
              <a:lnSpc>
                <a:spcPct val="100000"/>
              </a:lnSpc>
              <a:spcBef>
                <a:spcPts val="1080"/>
              </a:spcBef>
              <a:buAutoNum type="alphaLcParenBoth"/>
              <a:tabLst>
                <a:tab pos="589280" algn="l"/>
              </a:tabLst>
            </a:pPr>
            <a:r>
              <a:rPr dirty="0" sz="1800" spc="-5">
                <a:latin typeface="Calibri"/>
                <a:cs typeface="Calibri"/>
              </a:rPr>
              <a:t>second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list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pairs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numbers</a:t>
            </a:r>
            <a:endParaRPr sz="1800">
              <a:latin typeface="Calibri"/>
              <a:cs typeface="Calibri"/>
            </a:endParaRPr>
          </a:p>
          <a:p>
            <a:pPr marL="300355" indent="-288290">
              <a:lnSpc>
                <a:spcPct val="100000"/>
              </a:lnSpc>
              <a:spcBef>
                <a:spcPts val="108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20">
                <a:latin typeface="Calibri"/>
                <a:cs typeface="Calibri"/>
              </a:rPr>
              <a:t>First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list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contains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no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duplicate</a:t>
            </a:r>
            <a:endParaRPr sz="1800">
              <a:latin typeface="Calibri"/>
              <a:cs typeface="Calibri"/>
            </a:endParaRPr>
          </a:p>
          <a:p>
            <a:pPr marL="12700" marR="2226310">
              <a:lnSpc>
                <a:spcPct val="150000"/>
              </a:lnSpc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15">
                <a:latin typeface="Calibri"/>
                <a:cs typeface="Calibri"/>
              </a:rPr>
              <a:t>Every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node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second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list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appears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first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list </a:t>
            </a:r>
            <a:r>
              <a:rPr dirty="0" sz="1800" spc="-3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Step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2-5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check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G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spc="-35">
                <a:latin typeface="Times New Roman"/>
                <a:cs typeface="Times New Roman"/>
              </a:rPr>
              <a:t>is</a:t>
            </a:r>
            <a:r>
              <a:rPr dirty="0" sz="1800" spc="7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connected.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643116"/>
            <a:ext cx="9144000" cy="215265"/>
            <a:chOff x="0" y="6643116"/>
            <a:chExt cx="9144000" cy="215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643116"/>
              <a:ext cx="9144000" cy="274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70548"/>
              <a:ext cx="9144000" cy="18745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670548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30768" y="5929884"/>
            <a:ext cx="356615" cy="443483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6340" y="762349"/>
            <a:ext cx="2450465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b="0">
                <a:solidFill>
                  <a:srgbClr val="000044"/>
                </a:solidFill>
                <a:latin typeface="Calibri"/>
                <a:cs typeface="Calibri"/>
              </a:rPr>
              <a:t>Language</a:t>
            </a:r>
            <a:r>
              <a:rPr dirty="0" sz="2400" spc="-114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20" b="0">
                <a:solidFill>
                  <a:srgbClr val="000044"/>
                </a:solidFill>
                <a:latin typeface="Calibri"/>
                <a:cs typeface="Calibri"/>
              </a:rPr>
              <a:t>Hierarchy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468142" y="1841843"/>
            <a:ext cx="4202664" cy="4047564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3007" y="691208"/>
            <a:ext cx="8065134" cy="40259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5">
                <a:solidFill>
                  <a:srgbClr val="000044"/>
                </a:solidFill>
                <a:latin typeface="Calibri"/>
                <a:cs typeface="Calibri"/>
              </a:rPr>
              <a:t>Quick</a:t>
            </a:r>
            <a:r>
              <a:rPr dirty="0" sz="2400" spc="-114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5">
                <a:solidFill>
                  <a:srgbClr val="000044"/>
                </a:solidFill>
                <a:latin typeface="Calibri"/>
                <a:cs typeface="Calibri"/>
              </a:rPr>
              <a:t>review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00">
              <a:latin typeface="Calibri"/>
              <a:cs typeface="Calibri"/>
            </a:endParaRPr>
          </a:p>
          <a:p>
            <a:pPr marL="300355" indent="-288290">
              <a:lnSpc>
                <a:spcPct val="100000"/>
              </a:lnSpc>
              <a:spcBef>
                <a:spcPts val="5"/>
              </a:spcBef>
              <a:buSzPct val="75000"/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2400" spc="-105">
                <a:latin typeface="Times New Roman"/>
                <a:cs typeface="Times New Roman"/>
              </a:rPr>
              <a:t>T</a:t>
            </a:r>
            <a:r>
              <a:rPr dirty="0" sz="2400" spc="20">
                <a:latin typeface="Times New Roman"/>
                <a:cs typeface="Times New Roman"/>
              </a:rPr>
              <a:t>u</a:t>
            </a:r>
            <a:r>
              <a:rPr dirty="0" sz="2400" spc="-15">
                <a:latin typeface="Times New Roman"/>
                <a:cs typeface="Times New Roman"/>
              </a:rPr>
              <a:t>r</a:t>
            </a:r>
            <a:r>
              <a:rPr dirty="0" sz="2400" spc="10">
                <a:latin typeface="Times New Roman"/>
                <a:cs typeface="Times New Roman"/>
              </a:rPr>
              <a:t>i</a:t>
            </a:r>
            <a:r>
              <a:rPr dirty="0" sz="2400" spc="20">
                <a:latin typeface="Times New Roman"/>
                <a:cs typeface="Times New Roman"/>
              </a:rPr>
              <a:t>n</a:t>
            </a:r>
            <a:r>
              <a:rPr dirty="0" sz="2400" spc="5">
                <a:latin typeface="Times New Roman"/>
                <a:cs typeface="Times New Roman"/>
              </a:rPr>
              <a:t>g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</a:t>
            </a:r>
            <a:r>
              <a:rPr dirty="0" sz="2400" spc="10">
                <a:latin typeface="Times New Roman"/>
                <a:cs typeface="Times New Roman"/>
              </a:rPr>
              <a:t>ac</a:t>
            </a:r>
            <a:r>
              <a:rPr dirty="0" sz="2400" spc="20">
                <a:latin typeface="Times New Roman"/>
                <a:cs typeface="Times New Roman"/>
              </a:rPr>
              <a:t>h</a:t>
            </a:r>
            <a:r>
              <a:rPr dirty="0" sz="2400" spc="10">
                <a:latin typeface="Times New Roman"/>
                <a:cs typeface="Times New Roman"/>
              </a:rPr>
              <a:t>i</a:t>
            </a:r>
            <a:r>
              <a:rPr dirty="0" sz="2400" spc="-15">
                <a:latin typeface="Times New Roman"/>
                <a:cs typeface="Times New Roman"/>
              </a:rPr>
              <a:t>n</a:t>
            </a:r>
            <a:r>
              <a:rPr dirty="0" sz="2400" spc="5">
                <a:latin typeface="Times New Roman"/>
                <a:cs typeface="Times New Roman"/>
              </a:rPr>
              <a:t>e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-3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D</a:t>
            </a:r>
            <a:r>
              <a:rPr dirty="0" sz="2400" spc="-225">
                <a:latin typeface="Times New Roman"/>
                <a:cs typeface="Times New Roman"/>
              </a:rPr>
              <a:t>F</a:t>
            </a:r>
            <a:r>
              <a:rPr dirty="0" sz="2400" spc="5">
                <a:latin typeface="Times New Roman"/>
                <a:cs typeface="Times New Roman"/>
              </a:rPr>
              <a:t>A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Times New Roman"/>
                <a:cs typeface="Times New Roman"/>
              </a:rPr>
              <a:t>w</a:t>
            </a:r>
            <a:r>
              <a:rPr dirty="0" sz="2400" spc="10">
                <a:latin typeface="Times New Roman"/>
                <a:cs typeface="Times New Roman"/>
              </a:rPr>
              <a:t>it</a:t>
            </a:r>
            <a:r>
              <a:rPr dirty="0" sz="2400" spc="5">
                <a:latin typeface="Times New Roman"/>
                <a:cs typeface="Times New Roman"/>
              </a:rPr>
              <a:t>h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a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210">
                <a:latin typeface="Times New Roman"/>
                <a:cs typeface="Times New Roman"/>
              </a:rPr>
              <a:t>T</a:t>
            </a:r>
            <a:r>
              <a:rPr dirty="0" sz="2400" spc="10">
                <a:latin typeface="Times New Roman"/>
                <a:cs typeface="Times New Roman"/>
              </a:rPr>
              <a:t>a</a:t>
            </a:r>
            <a:r>
              <a:rPr dirty="0" sz="2400" spc="20">
                <a:latin typeface="Times New Roman"/>
                <a:cs typeface="Times New Roman"/>
              </a:rPr>
              <a:t>p</a:t>
            </a:r>
            <a:r>
              <a:rPr dirty="0" sz="2400" spc="5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300355" indent="-288290">
              <a:lnSpc>
                <a:spcPct val="100000"/>
              </a:lnSpc>
              <a:spcBef>
                <a:spcPts val="1440"/>
              </a:spcBef>
              <a:buSzPct val="75000"/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2400" spc="5">
                <a:latin typeface="Times New Roman"/>
                <a:cs typeface="Times New Roman"/>
              </a:rPr>
              <a:t>A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is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Turing-recognizable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if</a:t>
            </a:r>
            <a:r>
              <a:rPr dirty="0" sz="2400" spc="-18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A=L(M)</a:t>
            </a:r>
            <a:r>
              <a:rPr dirty="0" sz="2400" spc="7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for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some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TM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  <a:p>
            <a:pPr marL="300355" marR="5080" indent="-288290">
              <a:lnSpc>
                <a:spcPct val="150000"/>
              </a:lnSpc>
              <a:buSzPct val="75000"/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2400" spc="5">
                <a:latin typeface="Times New Roman"/>
                <a:cs typeface="Times New Roman"/>
              </a:rPr>
              <a:t>A</a:t>
            </a:r>
            <a:r>
              <a:rPr dirty="0" sz="2400" spc="-15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s</a:t>
            </a:r>
            <a:r>
              <a:rPr dirty="0" sz="2400" spc="-65">
                <a:latin typeface="Times New Roman"/>
                <a:cs typeface="Times New Roman"/>
              </a:rPr>
              <a:t> </a:t>
            </a:r>
            <a:r>
              <a:rPr dirty="0" sz="2400" spc="-105">
                <a:latin typeface="Times New Roman"/>
                <a:cs typeface="Times New Roman"/>
              </a:rPr>
              <a:t>T</a:t>
            </a:r>
            <a:r>
              <a:rPr dirty="0" sz="2400" spc="20">
                <a:latin typeface="Times New Roman"/>
                <a:cs typeface="Times New Roman"/>
              </a:rPr>
              <a:t>u</a:t>
            </a:r>
            <a:r>
              <a:rPr dirty="0" sz="2400" spc="-15">
                <a:latin typeface="Times New Roman"/>
                <a:cs typeface="Times New Roman"/>
              </a:rPr>
              <a:t>r</a:t>
            </a:r>
            <a:r>
              <a:rPr dirty="0" sz="2400" spc="10">
                <a:latin typeface="Times New Roman"/>
                <a:cs typeface="Times New Roman"/>
              </a:rPr>
              <a:t>i</a:t>
            </a:r>
            <a:r>
              <a:rPr dirty="0" sz="2400" spc="20">
                <a:latin typeface="Times New Roman"/>
                <a:cs typeface="Times New Roman"/>
              </a:rPr>
              <a:t>n</a:t>
            </a:r>
            <a:r>
              <a:rPr dirty="0" sz="2400" spc="-20">
                <a:latin typeface="Times New Roman"/>
                <a:cs typeface="Times New Roman"/>
              </a:rPr>
              <a:t>g</a:t>
            </a:r>
            <a:r>
              <a:rPr dirty="0" sz="2400" spc="-15">
                <a:latin typeface="Times New Roman"/>
                <a:cs typeface="Times New Roman"/>
              </a:rPr>
              <a:t>-</a:t>
            </a:r>
            <a:r>
              <a:rPr dirty="0" sz="2400" spc="20">
                <a:latin typeface="Times New Roman"/>
                <a:cs typeface="Times New Roman"/>
              </a:rPr>
              <a:t>d</a:t>
            </a:r>
            <a:r>
              <a:rPr dirty="0" sz="2400" spc="-25">
                <a:latin typeface="Times New Roman"/>
                <a:cs typeface="Times New Roman"/>
              </a:rPr>
              <a:t>e</a:t>
            </a:r>
            <a:r>
              <a:rPr dirty="0" sz="2400" spc="10">
                <a:latin typeface="Times New Roman"/>
                <a:cs typeface="Times New Roman"/>
              </a:rPr>
              <a:t>c</a:t>
            </a:r>
            <a:r>
              <a:rPr dirty="0" sz="2400" spc="10">
                <a:latin typeface="Times New Roman"/>
                <a:cs typeface="Times New Roman"/>
              </a:rPr>
              <a:t>i</a:t>
            </a:r>
            <a:r>
              <a:rPr dirty="0" sz="2400" spc="20">
                <a:latin typeface="Times New Roman"/>
                <a:cs typeface="Times New Roman"/>
              </a:rPr>
              <a:t>d</a:t>
            </a:r>
            <a:r>
              <a:rPr dirty="0" sz="2400" spc="1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b</a:t>
            </a:r>
            <a:r>
              <a:rPr dirty="0" sz="2400" spc="-25">
                <a:latin typeface="Times New Roman"/>
                <a:cs typeface="Times New Roman"/>
              </a:rPr>
              <a:t>l</a:t>
            </a:r>
            <a:r>
              <a:rPr dirty="0" sz="2400" spc="5">
                <a:latin typeface="Times New Roman"/>
                <a:cs typeface="Times New Roman"/>
              </a:rPr>
              <a:t>e</a:t>
            </a:r>
            <a:r>
              <a:rPr dirty="0" sz="2400" spc="-9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i</a:t>
            </a:r>
            <a:r>
              <a:rPr dirty="0" sz="2400">
                <a:latin typeface="Times New Roman"/>
                <a:cs typeface="Times New Roman"/>
              </a:rPr>
              <a:t>f</a:t>
            </a:r>
            <a:r>
              <a:rPr dirty="0" sz="2400" spc="-185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A</a:t>
            </a:r>
            <a:r>
              <a:rPr dirty="0" sz="2400" spc="10">
                <a:latin typeface="Times New Roman"/>
                <a:cs typeface="Times New Roman"/>
              </a:rPr>
              <a:t>=</a:t>
            </a:r>
            <a:r>
              <a:rPr dirty="0" sz="2400" spc="-65">
                <a:latin typeface="Times New Roman"/>
                <a:cs typeface="Times New Roman"/>
              </a:rPr>
              <a:t>L</a:t>
            </a:r>
            <a:r>
              <a:rPr dirty="0" sz="2400" spc="-15">
                <a:latin typeface="Times New Roman"/>
                <a:cs typeface="Times New Roman"/>
              </a:rPr>
              <a:t>(</a:t>
            </a:r>
            <a:r>
              <a:rPr dirty="0" sz="2400" spc="25">
                <a:latin typeface="Times New Roman"/>
                <a:cs typeface="Times New Roman"/>
              </a:rPr>
              <a:t>M</a:t>
            </a:r>
            <a:r>
              <a:rPr dirty="0" sz="2400">
                <a:latin typeface="Times New Roman"/>
                <a:cs typeface="Times New Roman"/>
              </a:rPr>
              <a:t>)</a:t>
            </a:r>
            <a:r>
              <a:rPr dirty="0" sz="2400" spc="70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f</a:t>
            </a:r>
            <a:r>
              <a:rPr dirty="0" sz="2400" spc="-15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 spc="-15">
                <a:latin typeface="Times New Roman"/>
                <a:cs typeface="Times New Roman"/>
              </a:rPr>
              <a:t>o</a:t>
            </a:r>
            <a:r>
              <a:rPr dirty="0" sz="2400">
                <a:latin typeface="Times New Roman"/>
                <a:cs typeface="Times New Roman"/>
              </a:rPr>
              <a:t>m</a:t>
            </a:r>
            <a:r>
              <a:rPr dirty="0" sz="2400" spc="5">
                <a:latin typeface="Times New Roman"/>
                <a:cs typeface="Times New Roman"/>
              </a:rPr>
              <a:t>e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</a:t>
            </a:r>
            <a:r>
              <a:rPr dirty="0" sz="2400" spc="10">
                <a:latin typeface="Times New Roman"/>
                <a:cs typeface="Times New Roman"/>
              </a:rPr>
              <a:t>M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M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(</a:t>
            </a:r>
            <a:r>
              <a:rPr dirty="0" sz="2400" spc="20">
                <a:latin typeface="Times New Roman"/>
                <a:cs typeface="Times New Roman"/>
              </a:rPr>
              <a:t>d</a:t>
            </a:r>
            <a:r>
              <a:rPr dirty="0" sz="2400" spc="-25">
                <a:latin typeface="Times New Roman"/>
                <a:cs typeface="Times New Roman"/>
              </a:rPr>
              <a:t>e</a:t>
            </a:r>
            <a:r>
              <a:rPr dirty="0" sz="2400" spc="10">
                <a:latin typeface="Times New Roman"/>
                <a:cs typeface="Times New Roman"/>
              </a:rPr>
              <a:t>c</a:t>
            </a:r>
            <a:r>
              <a:rPr dirty="0" sz="2400" spc="10">
                <a:latin typeface="Times New Roman"/>
                <a:cs typeface="Times New Roman"/>
              </a:rPr>
              <a:t>i</a:t>
            </a:r>
            <a:r>
              <a:rPr dirty="0" sz="2400" spc="20">
                <a:latin typeface="Times New Roman"/>
                <a:cs typeface="Times New Roman"/>
              </a:rPr>
              <a:t>d</a:t>
            </a:r>
            <a:r>
              <a:rPr dirty="0" sz="2400" spc="-25">
                <a:latin typeface="Times New Roman"/>
                <a:cs typeface="Times New Roman"/>
              </a:rPr>
              <a:t>e</a:t>
            </a:r>
            <a:r>
              <a:rPr dirty="0" sz="2400">
                <a:latin typeface="Times New Roman"/>
                <a:cs typeface="Times New Roman"/>
              </a:rPr>
              <a:t>r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Times New Roman"/>
                <a:cs typeface="Times New Roman"/>
              </a:rPr>
              <a:t>)</a:t>
            </a:r>
            <a:r>
              <a:rPr dirty="0" sz="2400" spc="10">
                <a:latin typeface="Times New Roman"/>
                <a:cs typeface="Times New Roman"/>
              </a:rPr>
              <a:t>t</a:t>
            </a:r>
            <a:r>
              <a:rPr dirty="0" sz="2400" spc="20">
                <a:latin typeface="Times New Roman"/>
                <a:cs typeface="Times New Roman"/>
              </a:rPr>
              <a:t>h</a:t>
            </a:r>
            <a:r>
              <a:rPr dirty="0" sz="2400" spc="10">
                <a:latin typeface="Times New Roman"/>
                <a:cs typeface="Times New Roman"/>
              </a:rPr>
              <a:t>a</a:t>
            </a:r>
            <a:r>
              <a:rPr dirty="0" sz="2400">
                <a:latin typeface="Times New Roman"/>
                <a:cs typeface="Times New Roman"/>
              </a:rPr>
              <a:t>t  </a:t>
            </a:r>
            <a:r>
              <a:rPr dirty="0" sz="2400" spc="5">
                <a:latin typeface="Times New Roman"/>
                <a:cs typeface="Times New Roman"/>
              </a:rPr>
              <a:t>halts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on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all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 spc="5">
                <a:latin typeface="Times New Roman"/>
                <a:cs typeface="Times New Roman"/>
              </a:rPr>
              <a:t>inputs</a:t>
            </a:r>
            <a:endParaRPr sz="2400">
              <a:latin typeface="Times New Roman"/>
              <a:cs typeface="Times New Roman"/>
            </a:endParaRPr>
          </a:p>
          <a:p>
            <a:pPr marL="300355" indent="-288290">
              <a:lnSpc>
                <a:spcPct val="100000"/>
              </a:lnSpc>
              <a:spcBef>
                <a:spcPts val="1440"/>
              </a:spcBef>
              <a:buSzPct val="75000"/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2400" spc="20">
                <a:latin typeface="Times New Roman"/>
                <a:cs typeface="Times New Roman"/>
              </a:rPr>
              <a:t>M</a:t>
            </a:r>
            <a:r>
              <a:rPr dirty="0" sz="2400" spc="20">
                <a:latin typeface="Times New Roman"/>
                <a:cs typeface="Times New Roman"/>
              </a:rPr>
              <a:t>u</a:t>
            </a:r>
            <a:r>
              <a:rPr dirty="0" sz="2400" spc="-25">
                <a:latin typeface="Times New Roman"/>
                <a:cs typeface="Times New Roman"/>
              </a:rPr>
              <a:t>l</a:t>
            </a:r>
            <a:r>
              <a:rPr dirty="0" sz="2400" spc="10">
                <a:latin typeface="Times New Roman"/>
                <a:cs typeface="Times New Roman"/>
              </a:rPr>
              <a:t>ti</a:t>
            </a:r>
            <a:r>
              <a:rPr dirty="0" sz="2400" spc="-15">
                <a:latin typeface="Times New Roman"/>
                <a:cs typeface="Times New Roman"/>
              </a:rPr>
              <a:t>-</a:t>
            </a:r>
            <a:r>
              <a:rPr dirty="0" sz="2400" spc="10">
                <a:latin typeface="Times New Roman"/>
                <a:cs typeface="Times New Roman"/>
              </a:rPr>
              <a:t>t</a:t>
            </a:r>
            <a:r>
              <a:rPr dirty="0" sz="2400" spc="1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p</a:t>
            </a:r>
            <a:r>
              <a:rPr dirty="0" sz="2400" spc="5">
                <a:latin typeface="Times New Roman"/>
                <a:cs typeface="Times New Roman"/>
              </a:rPr>
              <a:t>e</a:t>
            </a:r>
            <a:r>
              <a:rPr dirty="0" sz="2400" spc="-16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</a:t>
            </a:r>
            <a:r>
              <a:rPr dirty="0" sz="2400" spc="10">
                <a:latin typeface="Times New Roman"/>
                <a:cs typeface="Times New Roman"/>
              </a:rPr>
              <a:t>M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a</a:t>
            </a:r>
            <a:r>
              <a:rPr dirty="0" sz="2400" spc="20">
                <a:latin typeface="Times New Roman"/>
                <a:cs typeface="Times New Roman"/>
              </a:rPr>
              <a:t>n</a:t>
            </a:r>
            <a:r>
              <a:rPr dirty="0" sz="2400" spc="5">
                <a:latin typeface="Times New Roman"/>
                <a:cs typeface="Times New Roman"/>
              </a:rPr>
              <a:t>d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</a:t>
            </a:r>
            <a:r>
              <a:rPr dirty="0" sz="2400" spc="-15">
                <a:latin typeface="Times New Roman"/>
                <a:cs typeface="Times New Roman"/>
              </a:rPr>
              <a:t>o</a:t>
            </a:r>
            <a:r>
              <a:rPr dirty="0" sz="2400" spc="20">
                <a:latin typeface="Times New Roman"/>
                <a:cs typeface="Times New Roman"/>
              </a:rPr>
              <a:t>nd</a:t>
            </a:r>
            <a:r>
              <a:rPr dirty="0" sz="2400" spc="-25">
                <a:latin typeface="Times New Roman"/>
                <a:cs typeface="Times New Roman"/>
              </a:rPr>
              <a:t>e</a:t>
            </a:r>
            <a:r>
              <a:rPr dirty="0" sz="2400" spc="10">
                <a:latin typeface="Times New Roman"/>
                <a:cs typeface="Times New Roman"/>
              </a:rPr>
              <a:t>t</a:t>
            </a:r>
            <a:r>
              <a:rPr dirty="0" sz="2400" spc="-25">
                <a:latin typeface="Times New Roman"/>
                <a:cs typeface="Times New Roman"/>
              </a:rPr>
              <a:t>e</a:t>
            </a:r>
            <a:r>
              <a:rPr dirty="0" sz="2400" spc="-15">
                <a:latin typeface="Times New Roman"/>
                <a:cs typeface="Times New Roman"/>
              </a:rPr>
              <a:t>r</a:t>
            </a:r>
            <a:r>
              <a:rPr dirty="0" sz="2400">
                <a:latin typeface="Times New Roman"/>
                <a:cs typeface="Times New Roman"/>
              </a:rPr>
              <a:t>m</a:t>
            </a:r>
            <a:r>
              <a:rPr dirty="0" sz="2400" spc="10">
                <a:latin typeface="Times New Roman"/>
                <a:cs typeface="Times New Roman"/>
              </a:rPr>
              <a:t>i</a:t>
            </a:r>
            <a:r>
              <a:rPr dirty="0" sz="2400" spc="20">
                <a:latin typeface="Times New Roman"/>
                <a:cs typeface="Times New Roman"/>
              </a:rPr>
              <a:t>n</a:t>
            </a:r>
            <a:r>
              <a:rPr dirty="0" sz="2400" spc="10">
                <a:latin typeface="Times New Roman"/>
                <a:cs typeface="Times New Roman"/>
              </a:rPr>
              <a:t>i</a:t>
            </a:r>
            <a:r>
              <a:rPr dirty="0" sz="2400" spc="-5">
                <a:latin typeface="Times New Roman"/>
                <a:cs typeface="Times New Roman"/>
              </a:rPr>
              <a:t>s</a:t>
            </a:r>
            <a:r>
              <a:rPr dirty="0" sz="2400" spc="10">
                <a:latin typeface="Times New Roman"/>
                <a:cs typeface="Times New Roman"/>
              </a:rPr>
              <a:t>ti</a:t>
            </a:r>
            <a:r>
              <a:rPr dirty="0" sz="2400" spc="5">
                <a:latin typeface="Times New Roman"/>
                <a:cs typeface="Times New Roman"/>
              </a:rPr>
              <a:t>c</a:t>
            </a:r>
            <a:r>
              <a:rPr dirty="0" sz="2400" spc="-195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</a:t>
            </a:r>
            <a:r>
              <a:rPr dirty="0" sz="2400" spc="10">
                <a:latin typeface="Times New Roman"/>
                <a:cs typeface="Times New Roman"/>
              </a:rPr>
              <a:t>M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a</a:t>
            </a:r>
            <a:r>
              <a:rPr dirty="0" sz="2400" spc="-15">
                <a:latin typeface="Times New Roman"/>
                <a:cs typeface="Times New Roman"/>
              </a:rPr>
              <a:t>r</a:t>
            </a:r>
            <a:r>
              <a:rPr dirty="0" sz="2400" spc="5">
                <a:latin typeface="Times New Roman"/>
                <a:cs typeface="Times New Roman"/>
              </a:rPr>
              <a:t>e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e</a:t>
            </a:r>
            <a:r>
              <a:rPr dirty="0" sz="2400" spc="20">
                <a:latin typeface="Times New Roman"/>
                <a:cs typeface="Times New Roman"/>
              </a:rPr>
              <a:t>qu</a:t>
            </a:r>
            <a:r>
              <a:rPr dirty="0" sz="2400" spc="10">
                <a:latin typeface="Times New Roman"/>
                <a:cs typeface="Times New Roman"/>
              </a:rPr>
              <a:t>i</a:t>
            </a:r>
            <a:r>
              <a:rPr dirty="0" sz="2400" spc="-15">
                <a:latin typeface="Times New Roman"/>
                <a:cs typeface="Times New Roman"/>
              </a:rPr>
              <a:t>v</a:t>
            </a:r>
            <a:r>
              <a:rPr dirty="0" sz="2400" spc="10">
                <a:latin typeface="Times New Roman"/>
                <a:cs typeface="Times New Roman"/>
              </a:rPr>
              <a:t>a</a:t>
            </a:r>
            <a:r>
              <a:rPr dirty="0" sz="2400" spc="-25">
                <a:latin typeface="Times New Roman"/>
                <a:cs typeface="Times New Roman"/>
              </a:rPr>
              <a:t>l</a:t>
            </a:r>
            <a:r>
              <a:rPr dirty="0" sz="2400" spc="-25">
                <a:latin typeface="Times New Roman"/>
                <a:cs typeface="Times New Roman"/>
              </a:rPr>
              <a:t>e</a:t>
            </a:r>
            <a:r>
              <a:rPr dirty="0" sz="2400" spc="20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t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10">
                <a:latin typeface="Times New Roman"/>
                <a:cs typeface="Times New Roman"/>
              </a:rPr>
              <a:t>t</a:t>
            </a:r>
            <a:r>
              <a:rPr dirty="0" sz="2400" spc="5">
                <a:latin typeface="Times New Roman"/>
                <a:cs typeface="Times New Roman"/>
              </a:rPr>
              <a:t>o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30">
                <a:latin typeface="Times New Roman"/>
                <a:cs typeface="Times New Roman"/>
              </a:rPr>
              <a:t>T</a:t>
            </a:r>
            <a:r>
              <a:rPr dirty="0" sz="2400" spc="10">
                <a:latin typeface="Times New Roman"/>
                <a:cs typeface="Times New Roman"/>
              </a:rPr>
              <a:t>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339124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643116"/>
            <a:ext cx="9144000" cy="215265"/>
            <a:chOff x="0" y="6643116"/>
            <a:chExt cx="9144000" cy="2152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43116"/>
              <a:ext cx="9144000" cy="274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70548"/>
              <a:ext cx="9144000" cy="1874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6670548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02735" y="5969436"/>
            <a:ext cx="1812759" cy="37398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94044" y="5954306"/>
            <a:ext cx="323942" cy="405676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2199132" y="2830067"/>
            <a:ext cx="4732020" cy="1148080"/>
          </a:xfrm>
          <a:custGeom>
            <a:avLst/>
            <a:gdLst/>
            <a:ahLst/>
            <a:cxnLst/>
            <a:rect l="l" t="t" r="r" b="b"/>
            <a:pathLst>
              <a:path w="4732020" h="1148079">
                <a:moveTo>
                  <a:pt x="4732020" y="0"/>
                </a:moveTo>
                <a:lnTo>
                  <a:pt x="0" y="0"/>
                </a:lnTo>
                <a:lnTo>
                  <a:pt x="0" y="1147572"/>
                </a:lnTo>
                <a:lnTo>
                  <a:pt x="4732020" y="1147572"/>
                </a:lnTo>
                <a:lnTo>
                  <a:pt x="4732020" y="0"/>
                </a:lnTo>
                <a:close/>
              </a:path>
            </a:pathLst>
          </a:custGeom>
          <a:solidFill>
            <a:srgbClr val="00054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657982" y="2847492"/>
            <a:ext cx="3825875" cy="94170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/>
              <a:t>THANK</a:t>
            </a:r>
            <a:r>
              <a:rPr dirty="0" spc="-75"/>
              <a:t> </a:t>
            </a:r>
            <a:r>
              <a:rPr dirty="0" spc="-65"/>
              <a:t>YOU</a:t>
            </a: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893308" y="5920740"/>
            <a:ext cx="2107691" cy="4571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2266" y="646725"/>
            <a:ext cx="1936750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30" b="0">
                <a:solidFill>
                  <a:srgbClr val="000044"/>
                </a:solidFill>
                <a:latin typeface="Calibri"/>
                <a:cs typeface="Calibri"/>
              </a:rPr>
              <a:t>Turing</a:t>
            </a:r>
            <a:r>
              <a:rPr dirty="0" sz="2400" spc="-7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Machine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01954" y="1466799"/>
          <a:ext cx="6963409" cy="1583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4575"/>
                <a:gridCol w="2314575"/>
                <a:gridCol w="2314575"/>
              </a:tblGrid>
              <a:tr h="4193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550" spc="5" b="1">
                          <a:latin typeface="Calibri"/>
                          <a:cs typeface="Calibri"/>
                        </a:rPr>
                        <a:t>Finite</a:t>
                      </a:r>
                      <a:r>
                        <a:rPr dirty="0" sz="1550" spc="15" b="1">
                          <a:latin typeface="Calibri"/>
                          <a:cs typeface="Calibri"/>
                        </a:rPr>
                        <a:t> Automata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550" spc="20" b="1">
                          <a:latin typeface="Calibri"/>
                          <a:cs typeface="Calibri"/>
                        </a:rPr>
                        <a:t>Pushdown</a:t>
                      </a:r>
                      <a:r>
                        <a:rPr dirty="0" sz="1550" spc="-1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50" spc="20" b="1">
                          <a:latin typeface="Calibri"/>
                          <a:cs typeface="Calibri"/>
                        </a:rPr>
                        <a:t>Automata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0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550" spc="10" b="1">
                          <a:latin typeface="Calibri"/>
                          <a:cs typeface="Calibri"/>
                        </a:rPr>
                        <a:t>Turing</a:t>
                      </a:r>
                      <a:r>
                        <a:rPr dirty="0" sz="1550" spc="-60" b="1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50" spc="15" b="1">
                          <a:latin typeface="Calibri"/>
                          <a:cs typeface="Calibri"/>
                        </a:rPr>
                        <a:t>Machine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1508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550" spc="5">
                          <a:latin typeface="Calibri"/>
                          <a:cs typeface="Calibri"/>
                        </a:rPr>
                        <a:t>Regular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dirty="0" sz="1550">
                          <a:latin typeface="Calibri"/>
                          <a:cs typeface="Calibri"/>
                        </a:rPr>
                        <a:t>Context-free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123189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 marR="249554">
                        <a:lnSpc>
                          <a:spcPts val="2880"/>
                        </a:lnSpc>
                        <a:spcBef>
                          <a:spcPts val="215"/>
                        </a:spcBef>
                      </a:pPr>
                      <a:r>
                        <a:rPr dirty="0" sz="1550" spc="-15">
                          <a:latin typeface="Calibri"/>
                          <a:cs typeface="Calibri"/>
                        </a:rPr>
                        <a:t>Regular,</a:t>
                      </a:r>
                      <a:r>
                        <a:rPr dirty="0" sz="1550" spc="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50">
                          <a:latin typeface="Calibri"/>
                          <a:cs typeface="Calibri"/>
                        </a:rPr>
                        <a:t>context-free, </a:t>
                      </a:r>
                      <a:r>
                        <a:rPr dirty="0" sz="1550" spc="5">
                          <a:latin typeface="Calibri"/>
                          <a:cs typeface="Calibri"/>
                        </a:rPr>
                        <a:t> context-sensitive, </a:t>
                      </a:r>
                      <a:r>
                        <a:rPr dirty="0" sz="155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50">
                          <a:latin typeface="Calibri"/>
                          <a:cs typeface="Calibri"/>
                        </a:rPr>
                        <a:t>recursively</a:t>
                      </a:r>
                      <a:r>
                        <a:rPr dirty="0" sz="1550" spc="9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1550" spc="5">
                          <a:latin typeface="Calibri"/>
                          <a:cs typeface="Calibri"/>
                        </a:rPr>
                        <a:t>enumerable.</a:t>
                      </a:r>
                      <a:endParaRPr sz="155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48946" y="3544114"/>
            <a:ext cx="6997700" cy="2134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0800" marR="43180">
              <a:lnSpc>
                <a:spcPct val="150000"/>
              </a:lnSpc>
              <a:spcBef>
                <a:spcPts val="100"/>
              </a:spcBef>
            </a:pPr>
            <a:r>
              <a:rPr dirty="0" sz="1800" spc="-10">
                <a:latin typeface="Calibri"/>
                <a:cs typeface="Calibri"/>
              </a:rPr>
              <a:t>Previous </a:t>
            </a:r>
            <a:r>
              <a:rPr dirty="0" sz="1800" spc="-5">
                <a:latin typeface="Calibri"/>
                <a:cs typeface="Calibri"/>
              </a:rPr>
              <a:t>machines can be </a:t>
            </a:r>
            <a:r>
              <a:rPr dirty="0" sz="1800">
                <a:latin typeface="Calibri"/>
                <a:cs typeface="Calibri"/>
              </a:rPr>
              <a:t>used to </a:t>
            </a:r>
            <a:r>
              <a:rPr dirty="0" sz="1800" spc="-5">
                <a:latin typeface="Calibri"/>
                <a:cs typeface="Calibri"/>
              </a:rPr>
              <a:t>accept </a:t>
            </a:r>
            <a:r>
              <a:rPr dirty="0" sz="1800" spc="10">
                <a:latin typeface="Calibri"/>
                <a:cs typeface="Calibri"/>
              </a:rPr>
              <a:t>or </a:t>
            </a:r>
            <a:r>
              <a:rPr dirty="0" sz="1800" spc="-10">
                <a:latin typeface="Calibri"/>
                <a:cs typeface="Calibri"/>
              </a:rPr>
              <a:t>generate regular </a:t>
            </a:r>
            <a:r>
              <a:rPr dirty="0" sz="1800" spc="5">
                <a:latin typeface="Calibri"/>
                <a:cs typeface="Calibri"/>
              </a:rPr>
              <a:t>and </a:t>
            </a:r>
            <a:r>
              <a:rPr dirty="0" sz="1800" spc="-15">
                <a:latin typeface="Calibri"/>
                <a:cs typeface="Calibri"/>
              </a:rPr>
              <a:t>context- 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free </a:t>
            </a:r>
            <a:r>
              <a:rPr dirty="0" sz="1800">
                <a:latin typeface="Calibri"/>
                <a:cs typeface="Calibri"/>
              </a:rPr>
              <a:t>languages. </a:t>
            </a:r>
            <a:r>
              <a:rPr dirty="0" sz="1800" spc="-25">
                <a:latin typeface="Calibri"/>
                <a:cs typeface="Calibri"/>
              </a:rPr>
              <a:t>However, </a:t>
            </a:r>
            <a:r>
              <a:rPr dirty="0" sz="1800" spc="-5">
                <a:latin typeface="Calibri"/>
                <a:cs typeface="Calibri"/>
              </a:rPr>
              <a:t>they </a:t>
            </a:r>
            <a:r>
              <a:rPr dirty="0" sz="1800" spc="-20">
                <a:latin typeface="Calibri"/>
                <a:cs typeface="Calibri"/>
              </a:rPr>
              <a:t>are </a:t>
            </a:r>
            <a:r>
              <a:rPr dirty="0" sz="1800" spc="-10">
                <a:latin typeface="Calibri"/>
                <a:cs typeface="Calibri"/>
              </a:rPr>
              <a:t>not </a:t>
            </a:r>
            <a:r>
              <a:rPr dirty="0" sz="1800" spc="-5">
                <a:latin typeface="Calibri"/>
                <a:cs typeface="Calibri"/>
              </a:rPr>
              <a:t>powerful enough </a:t>
            </a:r>
            <a:r>
              <a:rPr dirty="0" sz="1800">
                <a:latin typeface="Calibri"/>
                <a:cs typeface="Calibri"/>
              </a:rPr>
              <a:t>to accept </a:t>
            </a:r>
            <a:r>
              <a:rPr dirty="0" sz="1800" spc="-5">
                <a:latin typeface="Calibri"/>
                <a:cs typeface="Calibri"/>
              </a:rPr>
              <a:t>simple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such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endParaRPr sz="1800">
              <a:latin typeface="Calibri"/>
              <a:cs typeface="Calibri"/>
            </a:endParaRPr>
          </a:p>
          <a:p>
            <a:pPr algn="ctr" marL="193675">
              <a:lnSpc>
                <a:spcPct val="100000"/>
              </a:lnSpc>
              <a:spcBef>
                <a:spcPts val="1280"/>
              </a:spcBef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-3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{a</a:t>
            </a:r>
            <a:r>
              <a:rPr dirty="0" baseline="26570" sz="1725" spc="-15">
                <a:latin typeface="Times New Roman"/>
                <a:cs typeface="Times New Roman"/>
              </a:rPr>
              <a:t>m</a:t>
            </a:r>
            <a:r>
              <a:rPr dirty="0" sz="1800" spc="-10">
                <a:latin typeface="Times New Roman"/>
                <a:cs typeface="Times New Roman"/>
              </a:rPr>
              <a:t>b</a:t>
            </a:r>
            <a:r>
              <a:rPr dirty="0" baseline="26570" sz="1725" spc="-15">
                <a:latin typeface="Times New Roman"/>
                <a:cs typeface="Times New Roman"/>
              </a:rPr>
              <a:t>n</a:t>
            </a:r>
            <a:r>
              <a:rPr dirty="0" sz="1800" spc="-10">
                <a:latin typeface="Times New Roman"/>
                <a:cs typeface="Times New Roman"/>
              </a:rPr>
              <a:t>c</a:t>
            </a:r>
            <a:r>
              <a:rPr dirty="0" baseline="26570" sz="1725" spc="-15">
                <a:latin typeface="Times New Roman"/>
                <a:cs typeface="Times New Roman"/>
              </a:rPr>
              <a:t>mn</a:t>
            </a:r>
            <a:r>
              <a:rPr dirty="0" sz="1800" spc="-10">
                <a:latin typeface="Times New Roman"/>
                <a:cs typeface="Times New Roman"/>
              </a:rPr>
              <a:t>:</a:t>
            </a:r>
            <a:r>
              <a:rPr dirty="0" sz="1800" spc="1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≥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0,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≥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0}.</a:t>
            </a:r>
            <a:endParaRPr sz="1800">
              <a:latin typeface="Times New Roman"/>
              <a:cs typeface="Times New Roman"/>
            </a:endParaRPr>
          </a:p>
          <a:p>
            <a:pPr algn="just" marL="50165">
              <a:lnSpc>
                <a:spcPct val="100000"/>
              </a:lnSpc>
              <a:spcBef>
                <a:spcPts val="1285"/>
              </a:spcBef>
            </a:pPr>
            <a:r>
              <a:rPr dirty="0" sz="1800" spc="-35">
                <a:latin typeface="Calibri"/>
                <a:cs typeface="Calibri"/>
              </a:rPr>
              <a:t>Turing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machine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-10">
                <a:latin typeface="Calibri"/>
                <a:cs typeface="Calibri"/>
              </a:rPr>
              <a:t> simple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model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real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30">
                <a:latin typeface="Calibri"/>
                <a:cs typeface="Calibri"/>
              </a:rPr>
              <a:t>computer.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7368" y="1939625"/>
            <a:ext cx="4293025" cy="95097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643116"/>
            <a:ext cx="9144000" cy="215265"/>
            <a:chOff x="0" y="6643116"/>
            <a:chExt cx="9144000" cy="21526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643116"/>
              <a:ext cx="9144000" cy="274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670548"/>
              <a:ext cx="9144000" cy="1874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0" y="6670548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 h="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9525">
              <a:solidFill>
                <a:srgbClr val="D7D7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30768" y="5929884"/>
            <a:ext cx="356615" cy="44348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6012" y="291217"/>
            <a:ext cx="1936750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30" b="0">
                <a:solidFill>
                  <a:srgbClr val="000044"/>
                </a:solidFill>
                <a:latin typeface="Calibri"/>
                <a:cs typeface="Calibri"/>
              </a:rPr>
              <a:t>Turing</a:t>
            </a:r>
            <a:r>
              <a:rPr dirty="0" sz="2400" spc="-7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Machine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2090" y="725250"/>
            <a:ext cx="504571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0355" marR="5080" indent="-28829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10">
                <a:latin typeface="Times New Roman"/>
                <a:cs typeface="Times New Roman"/>
              </a:rPr>
              <a:t>i</a:t>
            </a:r>
            <a:r>
              <a:rPr dirty="0" sz="1800" spc="-10">
                <a:latin typeface="Calibri"/>
                <a:cs typeface="Calibri"/>
              </a:rPr>
              <a:t>nfinitely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long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tape,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divided</a:t>
            </a:r>
            <a:r>
              <a:rPr dirty="0" sz="1800" spc="8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into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cells.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Each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cell </a:t>
            </a:r>
            <a:r>
              <a:rPr dirty="0" sz="1800" spc="-39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stores</a:t>
            </a:r>
            <a:r>
              <a:rPr dirty="0" sz="1800">
                <a:latin typeface="Calibri"/>
                <a:cs typeface="Calibri"/>
              </a:rPr>
              <a:t> a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symbol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belonging</a:t>
            </a:r>
            <a:r>
              <a:rPr dirty="0" sz="1800" spc="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Γ</a:t>
            </a:r>
            <a:r>
              <a:rPr dirty="0" sz="1800" spc="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Calibri"/>
                <a:cs typeface="Calibri"/>
              </a:rPr>
              <a:t>(tape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alphabet).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6012" y="2442861"/>
            <a:ext cx="4250690" cy="39192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00355" marR="5080" indent="-28829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00990" algn="l"/>
              </a:tabLst>
            </a:pPr>
            <a:r>
              <a:rPr dirty="0" sz="1800" spc="-45">
                <a:latin typeface="Calibri"/>
                <a:cs typeface="Calibri"/>
              </a:rPr>
              <a:t>Tape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5">
                <a:latin typeface="Calibri"/>
                <a:cs typeface="Calibri"/>
              </a:rPr>
              <a:t>head </a:t>
            </a:r>
            <a:r>
              <a:rPr dirty="0" sz="1800" spc="10">
                <a:latin typeface="Calibri"/>
                <a:cs typeface="Calibri"/>
              </a:rPr>
              <a:t>(</a:t>
            </a:r>
            <a:r>
              <a:rPr dirty="0" sz="1800" spc="10">
                <a:latin typeface="Times New Roman"/>
                <a:cs typeface="Times New Roman"/>
              </a:rPr>
              <a:t>↓</a:t>
            </a:r>
            <a:r>
              <a:rPr dirty="0" sz="1800" spc="10">
                <a:latin typeface="Calibri"/>
                <a:cs typeface="Calibri"/>
              </a:rPr>
              <a:t>) </a:t>
            </a:r>
            <a:r>
              <a:rPr dirty="0" sz="1800" spc="-5">
                <a:latin typeface="Calibri"/>
                <a:cs typeface="Calibri"/>
              </a:rPr>
              <a:t>can move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both</a:t>
            </a:r>
            <a:r>
              <a:rPr dirty="0" sz="1800">
                <a:latin typeface="Calibri"/>
                <a:cs typeface="Calibri"/>
              </a:rPr>
              <a:t> right</a:t>
            </a:r>
            <a:r>
              <a:rPr dirty="0" sz="1800" spc="40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and </a:t>
            </a:r>
            <a:r>
              <a:rPr dirty="0" sz="1800" spc="-5">
                <a:latin typeface="Calibri"/>
                <a:cs typeface="Calibri"/>
              </a:rPr>
              <a:t> left, </a:t>
            </a:r>
            <a:r>
              <a:rPr dirty="0" sz="1800" spc="-10">
                <a:latin typeface="Calibri"/>
                <a:cs typeface="Calibri"/>
              </a:rPr>
              <a:t>one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cell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per </a:t>
            </a:r>
            <a:r>
              <a:rPr dirty="0" sz="1800">
                <a:latin typeface="Calibri"/>
                <a:cs typeface="Calibri"/>
              </a:rPr>
              <a:t>move.</a:t>
            </a:r>
            <a:r>
              <a:rPr dirty="0" sz="1800" spc="5">
                <a:latin typeface="Calibri"/>
                <a:cs typeface="Calibri"/>
              </a:rPr>
              <a:t> It </a:t>
            </a:r>
            <a:r>
              <a:rPr dirty="0" sz="1800" spc="-15">
                <a:latin typeface="Calibri"/>
                <a:cs typeface="Calibri"/>
              </a:rPr>
              <a:t>read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from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20">
                <a:latin typeface="Calibri"/>
                <a:cs typeface="Calibri"/>
              </a:rPr>
              <a:t>or 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write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tape</a:t>
            </a:r>
            <a:endParaRPr sz="1800">
              <a:latin typeface="Calibri"/>
              <a:cs typeface="Calibri"/>
            </a:endParaRPr>
          </a:p>
          <a:p>
            <a:pPr algn="just" marL="300355" marR="10160" indent="-288290">
              <a:lnSpc>
                <a:spcPct val="150000"/>
              </a:lnSpc>
              <a:spcBef>
                <a:spcPts val="355"/>
              </a:spcBef>
              <a:buFont typeface="Arial MT"/>
              <a:buChar char="•"/>
              <a:tabLst>
                <a:tab pos="300990" algn="l"/>
              </a:tabLst>
            </a:pPr>
            <a:r>
              <a:rPr dirty="0" sz="1800" spc="-15">
                <a:latin typeface="Calibri"/>
                <a:cs typeface="Calibri"/>
              </a:rPr>
              <a:t>State control </a:t>
            </a:r>
            <a:r>
              <a:rPr dirty="0" sz="1800" spc="-5">
                <a:latin typeface="Calibri"/>
                <a:cs typeface="Calibri"/>
              </a:rPr>
              <a:t>can be </a:t>
            </a:r>
            <a:r>
              <a:rPr dirty="0" sz="1800" spc="5">
                <a:latin typeface="Calibri"/>
                <a:cs typeface="Calibri"/>
              </a:rPr>
              <a:t>in </a:t>
            </a:r>
            <a:r>
              <a:rPr dirty="0" sz="1800" spc="-5">
                <a:latin typeface="Calibri"/>
                <a:cs typeface="Calibri"/>
              </a:rPr>
              <a:t>any </a:t>
            </a:r>
            <a:r>
              <a:rPr dirty="0" sz="1800">
                <a:latin typeface="Calibri"/>
                <a:cs typeface="Calibri"/>
              </a:rPr>
              <a:t>one </a:t>
            </a:r>
            <a:r>
              <a:rPr dirty="0" sz="1800" spc="-10">
                <a:latin typeface="Calibri"/>
                <a:cs typeface="Calibri"/>
              </a:rPr>
              <a:t>of </a:t>
            </a:r>
            <a:r>
              <a:rPr dirty="0" sz="1800">
                <a:latin typeface="Calibri"/>
                <a:cs typeface="Calibri"/>
              </a:rPr>
              <a:t>a </a:t>
            </a:r>
            <a:r>
              <a:rPr dirty="0" sz="1800" spc="-5">
                <a:latin typeface="Calibri"/>
                <a:cs typeface="Calibri"/>
              </a:rPr>
              <a:t>finite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number </a:t>
            </a:r>
            <a:r>
              <a:rPr dirty="0" sz="1800" spc="-10">
                <a:latin typeface="Calibri"/>
                <a:cs typeface="Calibri"/>
              </a:rPr>
              <a:t>of </a:t>
            </a:r>
            <a:r>
              <a:rPr dirty="0" sz="1800" spc="-15">
                <a:latin typeface="Calibri"/>
                <a:cs typeface="Calibri"/>
              </a:rPr>
              <a:t>states </a:t>
            </a:r>
            <a:r>
              <a:rPr dirty="0" sz="1800" spc="-5">
                <a:latin typeface="Times New Roman"/>
                <a:cs typeface="Times New Roman"/>
              </a:rPr>
              <a:t>Q. </a:t>
            </a:r>
            <a:r>
              <a:rPr dirty="0" sz="1800" spc="5">
                <a:latin typeface="Calibri"/>
                <a:cs typeface="Calibri"/>
              </a:rPr>
              <a:t>It </a:t>
            </a:r>
            <a:r>
              <a:rPr dirty="0" sz="1800" spc="-10">
                <a:latin typeface="Calibri"/>
                <a:cs typeface="Calibri"/>
              </a:rPr>
              <a:t>is </a:t>
            </a:r>
            <a:r>
              <a:rPr dirty="0" sz="1800">
                <a:latin typeface="Calibri"/>
                <a:cs typeface="Calibri"/>
              </a:rPr>
              <a:t>based on: </a:t>
            </a:r>
            <a:r>
              <a:rPr dirty="0" sz="1800" spc="-25">
                <a:latin typeface="Calibri"/>
                <a:cs typeface="Calibri"/>
              </a:rPr>
              <a:t>state 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symbol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read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from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tape</a:t>
            </a:r>
            <a:endParaRPr sz="1800">
              <a:latin typeface="Calibri"/>
              <a:cs typeface="Calibri"/>
            </a:endParaRPr>
          </a:p>
          <a:p>
            <a:pPr algn="just" marL="300355" marR="10795" indent="-288290">
              <a:lnSpc>
                <a:spcPct val="150000"/>
              </a:lnSpc>
              <a:spcBef>
                <a:spcPts val="520"/>
              </a:spcBef>
              <a:buFont typeface="Arial MT"/>
              <a:buChar char="•"/>
              <a:tabLst>
                <a:tab pos="300990" algn="l"/>
              </a:tabLst>
            </a:pPr>
            <a:r>
              <a:rPr dirty="0" sz="1800" spc="-10">
                <a:latin typeface="Calibri"/>
                <a:cs typeface="Calibri"/>
              </a:rPr>
              <a:t>Machine </a:t>
            </a:r>
            <a:r>
              <a:rPr dirty="0" sz="1800" spc="-5">
                <a:latin typeface="Calibri"/>
                <a:cs typeface="Calibri"/>
              </a:rPr>
              <a:t>has </a:t>
            </a:r>
            <a:r>
              <a:rPr dirty="0" sz="1800" spc="-10">
                <a:latin typeface="Calibri"/>
                <a:cs typeface="Calibri"/>
              </a:rPr>
              <a:t>one </a:t>
            </a:r>
            <a:r>
              <a:rPr dirty="0" sz="1800" spc="-15">
                <a:latin typeface="Calibri"/>
                <a:cs typeface="Calibri"/>
              </a:rPr>
              <a:t>start state, </a:t>
            </a:r>
            <a:r>
              <a:rPr dirty="0" sz="1800">
                <a:latin typeface="Calibri"/>
                <a:cs typeface="Calibri"/>
              </a:rPr>
              <a:t>one </a:t>
            </a:r>
            <a:r>
              <a:rPr dirty="0" sz="1800" spc="-5">
                <a:latin typeface="Calibri"/>
                <a:cs typeface="Calibri"/>
              </a:rPr>
              <a:t>accept 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state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one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reject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state.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1350">
              <a:latin typeface="Calibri"/>
              <a:cs typeface="Calibri"/>
            </a:endParaRPr>
          </a:p>
          <a:p>
            <a:pPr marL="300355" indent="-288290">
              <a:lnSpc>
                <a:spcPct val="100000"/>
              </a:lnSpc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10">
                <a:latin typeface="Calibri"/>
                <a:cs typeface="Calibri"/>
              </a:rPr>
              <a:t>Machine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run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forever: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infinite</a:t>
            </a:r>
            <a:r>
              <a:rPr dirty="0" sz="1800" spc="9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loop.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5537" y="1287946"/>
            <a:ext cx="3611879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Properties</a:t>
            </a:r>
            <a:r>
              <a:rPr dirty="0" sz="2400" spc="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of </a:t>
            </a:r>
            <a:r>
              <a:rPr dirty="0" sz="2400" spc="-30" b="0">
                <a:solidFill>
                  <a:srgbClr val="000044"/>
                </a:solidFill>
                <a:latin typeface="Calibri"/>
                <a:cs typeface="Calibri"/>
              </a:rPr>
              <a:t>Turing</a:t>
            </a:r>
            <a:r>
              <a:rPr dirty="0" sz="2400" spc="-45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5" b="0">
                <a:solidFill>
                  <a:srgbClr val="000044"/>
                </a:solidFill>
                <a:latin typeface="Calibri"/>
                <a:cs typeface="Calibri"/>
              </a:rPr>
              <a:t>Machine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5537" y="2511917"/>
            <a:ext cx="5523865" cy="276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0355" indent="-28829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35">
                <a:latin typeface="Calibri"/>
                <a:cs typeface="Calibri"/>
              </a:rPr>
              <a:t>Turing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machine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both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read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from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tape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5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write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on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marL="300355" indent="-288290">
              <a:lnSpc>
                <a:spcPct val="100000"/>
              </a:lnSpc>
              <a:spcBef>
                <a:spcPts val="1755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45">
                <a:latin typeface="Calibri"/>
                <a:cs typeface="Calibri"/>
              </a:rPr>
              <a:t>Tape</a:t>
            </a:r>
            <a:r>
              <a:rPr dirty="0" sz="1800" spc="2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head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move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both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right</a:t>
            </a:r>
            <a:r>
              <a:rPr dirty="0" sz="1800" spc="-5">
                <a:latin typeface="Calibri"/>
                <a:cs typeface="Calibri"/>
              </a:rPr>
              <a:t> and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left.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marL="300355" indent="-288290">
              <a:lnSpc>
                <a:spcPct val="100000"/>
              </a:lnSpc>
              <a:spcBef>
                <a:spcPts val="1755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45">
                <a:latin typeface="Calibri"/>
                <a:cs typeface="Calibri"/>
              </a:rPr>
              <a:t>Tape</a:t>
            </a:r>
            <a:r>
              <a:rPr dirty="0" sz="1800" spc="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infinite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can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be</a:t>
            </a:r>
            <a:r>
              <a:rPr dirty="0" sz="1800" spc="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used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for</a:t>
            </a:r>
            <a:r>
              <a:rPr dirty="0" sz="180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storage.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100">
              <a:latin typeface="Calibri"/>
              <a:cs typeface="Calibri"/>
            </a:endParaRPr>
          </a:p>
          <a:p>
            <a:pPr marL="300355" indent="-288290">
              <a:lnSpc>
                <a:spcPct val="100000"/>
              </a:lnSpc>
              <a:spcBef>
                <a:spcPts val="1760"/>
              </a:spcBef>
              <a:buFont typeface="Arial MT"/>
              <a:buChar char="•"/>
              <a:tabLst>
                <a:tab pos="300355" algn="l"/>
                <a:tab pos="300990" algn="l"/>
              </a:tabLst>
            </a:pPr>
            <a:r>
              <a:rPr dirty="0" sz="1800" spc="-5">
                <a:latin typeface="Calibri"/>
                <a:cs typeface="Calibri"/>
              </a:rPr>
              <a:t>Accept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and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reject </a:t>
            </a:r>
            <a:r>
              <a:rPr dirty="0" sz="1800" spc="-15">
                <a:latin typeface="Calibri"/>
                <a:cs typeface="Calibri"/>
              </a:rPr>
              <a:t>states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take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immediate</a:t>
            </a:r>
            <a:r>
              <a:rPr dirty="0" sz="1800" spc="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effect.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426" y="324958"/>
            <a:ext cx="1936750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30" b="0">
                <a:solidFill>
                  <a:srgbClr val="000044"/>
                </a:solidFill>
                <a:latin typeface="Calibri"/>
                <a:cs typeface="Calibri"/>
              </a:rPr>
              <a:t>Turing</a:t>
            </a:r>
            <a:r>
              <a:rPr dirty="0" sz="2400" spc="-7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Machine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6326" y="992921"/>
            <a:ext cx="7474584" cy="843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Machine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for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s#s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6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{0,</a:t>
            </a:r>
            <a:r>
              <a:rPr dirty="0" sz="1800" spc="5">
                <a:latin typeface="Times New Roman"/>
                <a:cs typeface="Times New Roman"/>
              </a:rPr>
              <a:t> 1}</a:t>
            </a:r>
            <a:r>
              <a:rPr dirty="0" baseline="26570" sz="1725" spc="7">
                <a:latin typeface="Cambria Math"/>
                <a:cs typeface="Cambria Math"/>
              </a:rPr>
              <a:t>∗</a:t>
            </a:r>
            <a:r>
              <a:rPr dirty="0" baseline="26570" sz="1725" spc="27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}, </a:t>
            </a:r>
            <a:r>
              <a:rPr dirty="0" sz="1800" spc="-10">
                <a:latin typeface="Calibri"/>
                <a:cs typeface="Calibri"/>
              </a:rPr>
              <a:t>input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string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01101#01101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A.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6344" y="2290572"/>
            <a:ext cx="6836550" cy="38907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426" y="324958"/>
            <a:ext cx="1936750" cy="393065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400" spc="-30" b="0">
                <a:solidFill>
                  <a:srgbClr val="000044"/>
                </a:solidFill>
                <a:latin typeface="Calibri"/>
                <a:cs typeface="Calibri"/>
              </a:rPr>
              <a:t>Turing</a:t>
            </a:r>
            <a:r>
              <a:rPr dirty="0" sz="2400" spc="-70" b="0">
                <a:solidFill>
                  <a:srgbClr val="000044"/>
                </a:solidFill>
                <a:latin typeface="Calibri"/>
                <a:cs typeface="Calibri"/>
              </a:rPr>
              <a:t> </a:t>
            </a:r>
            <a:r>
              <a:rPr dirty="0" sz="2400" spc="-10" b="0">
                <a:solidFill>
                  <a:srgbClr val="000044"/>
                </a:solidFill>
                <a:latin typeface="Calibri"/>
                <a:cs typeface="Calibri"/>
              </a:rPr>
              <a:t>Machine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6326" y="992921"/>
            <a:ext cx="7474584" cy="843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dirty="0" sz="1800" spc="-10">
                <a:latin typeface="Calibri"/>
                <a:cs typeface="Calibri"/>
              </a:rPr>
              <a:t>Machine</a:t>
            </a:r>
            <a:r>
              <a:rPr dirty="0" sz="1800" spc="65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for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5">
                <a:latin typeface="Calibri"/>
                <a:cs typeface="Calibri"/>
              </a:rPr>
              <a:t>language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9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s#s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|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s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65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{0,</a:t>
            </a:r>
            <a:r>
              <a:rPr dirty="0" sz="1800" spc="5">
                <a:latin typeface="Times New Roman"/>
                <a:cs typeface="Times New Roman"/>
              </a:rPr>
              <a:t> 1}</a:t>
            </a:r>
            <a:r>
              <a:rPr dirty="0" baseline="26570" sz="1725" spc="7">
                <a:latin typeface="Cambria Math"/>
                <a:cs typeface="Cambria Math"/>
              </a:rPr>
              <a:t>∗</a:t>
            </a:r>
            <a:r>
              <a:rPr dirty="0" baseline="26570" sz="1725" spc="270">
                <a:latin typeface="Cambria Math"/>
                <a:cs typeface="Cambria Math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}, </a:t>
            </a:r>
            <a:r>
              <a:rPr dirty="0" sz="1800" spc="-10">
                <a:latin typeface="Calibri"/>
                <a:cs typeface="Calibri"/>
              </a:rPr>
              <a:t>input</a:t>
            </a:r>
            <a:r>
              <a:rPr dirty="0" sz="1800" spc="70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string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is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5">
                <a:latin typeface="Calibri"/>
                <a:cs typeface="Calibri"/>
              </a:rPr>
              <a:t>01101#01101</a:t>
            </a:r>
            <a:r>
              <a:rPr dirty="0" sz="1800" spc="120">
                <a:latin typeface="Calibri"/>
                <a:cs typeface="Calibri"/>
              </a:rPr>
              <a:t> </a:t>
            </a:r>
            <a:r>
              <a:rPr dirty="0" sz="1800">
                <a:latin typeface="Cambria Math"/>
                <a:cs typeface="Cambria Math"/>
              </a:rPr>
              <a:t>∈</a:t>
            </a:r>
            <a:r>
              <a:rPr dirty="0" sz="1800" spc="30">
                <a:latin typeface="Cambria Math"/>
                <a:cs typeface="Cambria Math"/>
              </a:rPr>
              <a:t> </a:t>
            </a:r>
            <a:r>
              <a:rPr dirty="0" sz="1800">
                <a:latin typeface="Calibri"/>
                <a:cs typeface="Calibri"/>
              </a:rPr>
              <a:t>A.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396" y="2034540"/>
            <a:ext cx="5539868" cy="431865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Tom Ennis</dc:creator>
  <dc:title>XJTLU</dc:title>
  <dcterms:created xsi:type="dcterms:W3CDTF">2024-11-18T17:24:25Z</dcterms:created>
  <dcterms:modified xsi:type="dcterms:W3CDTF">2024-11-18T17:24:25Z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2023-11-20T00:00:00Z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2024-11-18T00:00:00Z</vt:filetime>
  </property>
</Properties>
</file>