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90" d="100"/>
          <a:sy n="190" d="100"/>
        </p:scale>
        <p:origin x="1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F378C-B6D4-80C5-D1A6-8089416007BB}"/>
              </a:ext>
            </a:extLst>
          </p:cNvPr>
          <p:cNvSpPr>
            <a:spLocks noGrp="1"/>
          </p:cNvSpPr>
          <p:nvPr>
            <p:ph type="ctrTitle"/>
          </p:nvPr>
        </p:nvSpPr>
        <p:spPr>
          <a:xfrm>
            <a:off x="857250" y="1621191"/>
            <a:ext cx="5143500" cy="3448756"/>
          </a:xfrm>
        </p:spPr>
        <p:txBody>
          <a:bodyPr anchor="b"/>
          <a:lstStyle>
            <a:lvl1pPr algn="ctr">
              <a:defRPr sz="3375"/>
            </a:lvl1pPr>
          </a:lstStyle>
          <a:p>
            <a:r>
              <a:rPr lang="zh-CN" altLang="en-US"/>
              <a:t>单击此处编辑母版标题样式</a:t>
            </a:r>
          </a:p>
        </p:txBody>
      </p:sp>
      <p:sp>
        <p:nvSpPr>
          <p:cNvPr id="3" name="副标题 2">
            <a:extLst>
              <a:ext uri="{FF2B5EF4-FFF2-40B4-BE49-F238E27FC236}">
                <a16:creationId xmlns:a16="http://schemas.microsoft.com/office/drawing/2014/main" id="{4B7B836E-22B3-E2BD-FBC2-3ED2FA2D297B}"/>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FE17A7-966C-2A98-01E3-96DE929A3CF1}"/>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441DA4DC-5B6C-772E-0064-29F1CA4BF8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5F0E92-ED40-85F5-F84C-9AB7469FDE2F}"/>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32517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F2A56-3E63-97B5-E7AF-C0BA3CD618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F855E47-4150-6276-0513-C0ECA4940FE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D620A8-95D1-F174-4FA0-8DC65668CFED}"/>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3F236A73-233F-8D8D-EF0C-7E5CFA72B5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729D43-EE69-8EF1-CD8A-EBD2EBE8AF0D}"/>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185781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A9E41BB-8975-D213-059F-41F2D0BA7C37}"/>
              </a:ext>
            </a:extLst>
          </p:cNvPr>
          <p:cNvSpPr>
            <a:spLocks noGrp="1"/>
          </p:cNvSpPr>
          <p:nvPr>
            <p:ph type="title" orient="vert"/>
          </p:nvPr>
        </p:nvSpPr>
        <p:spPr>
          <a:xfrm>
            <a:off x="4907756" y="527403"/>
            <a:ext cx="1478756" cy="839487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2E8EA9-41AC-8726-6B6B-DACC6FDF3B01}"/>
              </a:ext>
            </a:extLst>
          </p:cNvPr>
          <p:cNvSpPr>
            <a:spLocks noGrp="1"/>
          </p:cNvSpPr>
          <p:nvPr>
            <p:ph type="body" orient="vert" idx="1"/>
          </p:nvPr>
        </p:nvSpPr>
        <p:spPr>
          <a:xfrm>
            <a:off x="471487"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997A54-3663-DC09-5296-0B86FACE7C9C}"/>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E67F8BFD-DA1A-207B-FAEE-896F901543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D9DE17-46FE-8C91-22B5-C93706EA8C01}"/>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392409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259C5-35E9-4CA2-B77E-FD420611E78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7BD050-1394-EF31-2DFF-E775E3769A4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43A984F-5A11-6782-633E-D5EC1562F3F8}"/>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4622EAB8-20DE-3726-CD5D-DC62C71AF3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B262C0-E3E4-B207-816D-8D83462081D3}"/>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268577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2BF1E-95C8-7FE3-29D5-C555B7FB90B3}"/>
              </a:ext>
            </a:extLst>
          </p:cNvPr>
          <p:cNvSpPr>
            <a:spLocks noGrp="1"/>
          </p:cNvSpPr>
          <p:nvPr>
            <p:ph type="title"/>
          </p:nvPr>
        </p:nvSpPr>
        <p:spPr>
          <a:xfrm>
            <a:off x="467916" y="2469622"/>
            <a:ext cx="5915025" cy="4120620"/>
          </a:xfrm>
        </p:spPr>
        <p:txBody>
          <a:bodyPr anchor="b"/>
          <a:lstStyle>
            <a:lvl1pPr>
              <a:defRPr sz="3375"/>
            </a:lvl1pPr>
          </a:lstStyle>
          <a:p>
            <a:r>
              <a:rPr lang="zh-CN" altLang="en-US"/>
              <a:t>单击此处编辑母版标题样式</a:t>
            </a:r>
          </a:p>
        </p:txBody>
      </p:sp>
      <p:sp>
        <p:nvSpPr>
          <p:cNvPr id="3" name="文本占位符 2">
            <a:extLst>
              <a:ext uri="{FF2B5EF4-FFF2-40B4-BE49-F238E27FC236}">
                <a16:creationId xmlns:a16="http://schemas.microsoft.com/office/drawing/2014/main" id="{F2FB3D89-515B-B895-D603-1D28D1E22816}"/>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04C7DD-0DB4-79C1-FEE5-76B14F255A83}"/>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613492C4-ADA9-4947-BCDB-4B8EEB25B5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D2D4CA-156F-CCD2-71B6-56F5135B46B1}"/>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1529737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D73F7-2742-C8BC-6AFF-6EA551C512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64CCFCD-4A72-3D95-E2DC-15178A4171FB}"/>
              </a:ext>
            </a:extLst>
          </p:cNvPr>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019E346-C3C8-6DB8-19D1-DB351E6194BB}"/>
              </a:ext>
            </a:extLst>
          </p:cNvPr>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010DAED-BC1F-3407-F34F-058C24FBC627}"/>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6" name="页脚占位符 5">
            <a:extLst>
              <a:ext uri="{FF2B5EF4-FFF2-40B4-BE49-F238E27FC236}">
                <a16:creationId xmlns:a16="http://schemas.microsoft.com/office/drawing/2014/main" id="{F2C5E7FD-AF5D-C60E-4B9F-2B04BE5B78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278AE7F-DD2F-0D32-36C2-08BB52CF0704}"/>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142309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9D18C-A3B1-6E46-BD79-AAFD4BB6DD13}"/>
              </a:ext>
            </a:extLst>
          </p:cNvPr>
          <p:cNvSpPr>
            <a:spLocks noGrp="1"/>
          </p:cNvSpPr>
          <p:nvPr>
            <p:ph type="title"/>
          </p:nvPr>
        </p:nvSpPr>
        <p:spPr>
          <a:xfrm>
            <a:off x="472381" y="527404"/>
            <a:ext cx="5915025" cy="191470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27FA73-2A21-522C-A2D3-2107CC796A7F}"/>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C6FE2F-9638-CBC8-767A-9E80C300B830}"/>
              </a:ext>
            </a:extLst>
          </p:cNvPr>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F726FD9-3A55-BE51-56A0-D74FA71760BF}"/>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4C62C13-238B-B5D8-0E01-77E7C67EB4C5}"/>
              </a:ext>
            </a:extLst>
          </p:cNvPr>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A416A29-0DDF-DC2C-BC26-CF820FD2C254}"/>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8" name="页脚占位符 7">
            <a:extLst>
              <a:ext uri="{FF2B5EF4-FFF2-40B4-BE49-F238E27FC236}">
                <a16:creationId xmlns:a16="http://schemas.microsoft.com/office/drawing/2014/main" id="{03571A58-A2C9-008C-46C2-6734726E879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AAA495-6D45-3A09-BE5A-32EB8FAF2A99}"/>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160664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5C67A-D0AD-1F9B-5789-807819D46EE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5B4297-52AE-7090-93CD-82AC9ABD7288}"/>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4" name="页脚占位符 3">
            <a:extLst>
              <a:ext uri="{FF2B5EF4-FFF2-40B4-BE49-F238E27FC236}">
                <a16:creationId xmlns:a16="http://schemas.microsoft.com/office/drawing/2014/main" id="{B3303855-4C2E-916A-AFF9-7842E7C541D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61B48A-C0F0-4E01-9D0B-E5DFF8F59874}"/>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940222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C81D22-8315-AEC2-9AB4-1179A741B5A9}"/>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3" name="页脚占位符 2">
            <a:extLst>
              <a:ext uri="{FF2B5EF4-FFF2-40B4-BE49-F238E27FC236}">
                <a16:creationId xmlns:a16="http://schemas.microsoft.com/office/drawing/2014/main" id="{54D9601E-AFAE-CFF2-C45E-8DF35E8D431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8C3A75-6EE1-71CB-FE3A-E2B08231E0A2}"/>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131687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C0F1-8BA9-80B9-EB49-12755CBB64DB}"/>
              </a:ext>
            </a:extLst>
          </p:cNvPr>
          <p:cNvSpPr>
            <a:spLocks noGrp="1"/>
          </p:cNvSpPr>
          <p:nvPr>
            <p:ph type="title"/>
          </p:nvPr>
        </p:nvSpPr>
        <p:spPr>
          <a:xfrm>
            <a:off x="472381" y="660400"/>
            <a:ext cx="2211883" cy="2311400"/>
          </a:xfrm>
        </p:spPr>
        <p:txBody>
          <a:bodyPr anchor="b"/>
          <a:lstStyle>
            <a:lvl1pPr>
              <a:defRPr sz="1800"/>
            </a:lvl1pPr>
          </a:lstStyle>
          <a:p>
            <a:r>
              <a:rPr lang="zh-CN" altLang="en-US"/>
              <a:t>单击此处编辑母版标题样式</a:t>
            </a:r>
          </a:p>
        </p:txBody>
      </p:sp>
      <p:sp>
        <p:nvSpPr>
          <p:cNvPr id="3" name="内容占位符 2">
            <a:extLst>
              <a:ext uri="{FF2B5EF4-FFF2-40B4-BE49-F238E27FC236}">
                <a16:creationId xmlns:a16="http://schemas.microsoft.com/office/drawing/2014/main" id="{94421A48-91FB-29BE-1A94-B31D27E5EA1B}"/>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06A9F75-08F4-D1F0-0740-D2C47336D0C7}"/>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E9B3D5B-EE9C-CFBE-D027-9FC1DEE6C00D}"/>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6" name="页脚占位符 5">
            <a:extLst>
              <a:ext uri="{FF2B5EF4-FFF2-40B4-BE49-F238E27FC236}">
                <a16:creationId xmlns:a16="http://schemas.microsoft.com/office/drawing/2014/main" id="{B02D9A28-892F-AC67-43CF-477AD9A67B3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94789D-7E47-447B-32C7-41A2BB84531C}"/>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1110585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E9569-1B66-4B0C-C6CC-814D11E3C452}"/>
              </a:ext>
            </a:extLst>
          </p:cNvPr>
          <p:cNvSpPr>
            <a:spLocks noGrp="1"/>
          </p:cNvSpPr>
          <p:nvPr>
            <p:ph type="title"/>
          </p:nvPr>
        </p:nvSpPr>
        <p:spPr>
          <a:xfrm>
            <a:off x="472381" y="660400"/>
            <a:ext cx="2211883" cy="2311400"/>
          </a:xfrm>
        </p:spPr>
        <p:txBody>
          <a:bodyPr anchor="b"/>
          <a:lstStyle>
            <a:lvl1pPr>
              <a:defRPr sz="1800"/>
            </a:lvl1pPr>
          </a:lstStyle>
          <a:p>
            <a:r>
              <a:rPr lang="zh-CN" altLang="en-US"/>
              <a:t>单击此处编辑母版标题样式</a:t>
            </a:r>
          </a:p>
        </p:txBody>
      </p:sp>
      <p:sp>
        <p:nvSpPr>
          <p:cNvPr id="3" name="图片占位符 2">
            <a:extLst>
              <a:ext uri="{FF2B5EF4-FFF2-40B4-BE49-F238E27FC236}">
                <a16:creationId xmlns:a16="http://schemas.microsoft.com/office/drawing/2014/main" id="{E979F4CC-3930-5E95-D13A-33F422554E44}"/>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文本占位符 3">
            <a:extLst>
              <a:ext uri="{FF2B5EF4-FFF2-40B4-BE49-F238E27FC236}">
                <a16:creationId xmlns:a16="http://schemas.microsoft.com/office/drawing/2014/main" id="{06910B9F-8154-F74E-F755-E7E77DC00F4D}"/>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59D71A7-F40E-C7D8-6429-574FE6774C95}"/>
              </a:ext>
            </a:extLst>
          </p:cNvPr>
          <p:cNvSpPr>
            <a:spLocks noGrp="1"/>
          </p:cNvSpPr>
          <p:nvPr>
            <p:ph type="dt" sz="half" idx="10"/>
          </p:nvPr>
        </p:nvSpPr>
        <p:spPr/>
        <p:txBody>
          <a:bodyPr/>
          <a:lstStyle/>
          <a:p>
            <a:fld id="{81623CE0-DA73-4ECC-AFDD-FBC200B9FD96}" type="datetimeFigureOut">
              <a:rPr lang="zh-CN" altLang="en-US" smtClean="0"/>
              <a:t>2024/6/4</a:t>
            </a:fld>
            <a:endParaRPr lang="zh-CN" altLang="en-US"/>
          </a:p>
        </p:txBody>
      </p:sp>
      <p:sp>
        <p:nvSpPr>
          <p:cNvPr id="6" name="页脚占位符 5">
            <a:extLst>
              <a:ext uri="{FF2B5EF4-FFF2-40B4-BE49-F238E27FC236}">
                <a16:creationId xmlns:a16="http://schemas.microsoft.com/office/drawing/2014/main" id="{0329D84B-88CB-566A-CAA2-F55F0F8221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DE8BE9-FC81-E6C0-9064-6ECC1635D18B}"/>
              </a:ext>
            </a:extLst>
          </p:cNvPr>
          <p:cNvSpPr>
            <a:spLocks noGrp="1"/>
          </p:cNvSpPr>
          <p:nvPr>
            <p:ph type="sldNum" sz="quarter" idx="12"/>
          </p:nvPr>
        </p:nvSpPr>
        <p:spPr/>
        <p:txBody>
          <a:body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247704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5BA306-01C5-E048-5B2C-A4D3BBA3EF42}"/>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79A71C6-6D9D-C170-3E76-B4A904AFDF2A}"/>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4D1435-E454-B29D-2B83-BCD3CADC27D7}"/>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81623CE0-DA73-4ECC-AFDD-FBC200B9FD96}" type="datetimeFigureOut">
              <a:rPr lang="zh-CN" altLang="en-US" smtClean="0"/>
              <a:t>2024/6/4</a:t>
            </a:fld>
            <a:endParaRPr lang="zh-CN" altLang="en-US"/>
          </a:p>
        </p:txBody>
      </p:sp>
      <p:sp>
        <p:nvSpPr>
          <p:cNvPr id="5" name="页脚占位符 4">
            <a:extLst>
              <a:ext uri="{FF2B5EF4-FFF2-40B4-BE49-F238E27FC236}">
                <a16:creationId xmlns:a16="http://schemas.microsoft.com/office/drawing/2014/main" id="{8EB98902-209E-264E-7E08-EEB09BB2ECE4}"/>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8EC686-9128-DA41-C5EC-66E8A4596D69}"/>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586334D8-2CC2-472E-9765-4AFCDBB490A8}" type="slidenum">
              <a:rPr lang="zh-CN" altLang="en-US" smtClean="0"/>
              <a:t>‹#›</a:t>
            </a:fld>
            <a:endParaRPr lang="zh-CN" altLang="en-US"/>
          </a:p>
        </p:txBody>
      </p:sp>
    </p:spTree>
    <p:extLst>
      <p:ext uri="{BB962C8B-B14F-4D97-AF65-F5344CB8AC3E}">
        <p14:creationId xmlns:p14="http://schemas.microsoft.com/office/powerpoint/2010/main" val="2224550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E0C76DB6-3188-4C6D-23ED-E8AA3EE9CEA3}"/>
              </a:ext>
            </a:extLst>
          </p:cNvPr>
          <p:cNvSpPr>
            <a:spLocks noChangeArrowheads="1"/>
          </p:cNvSpPr>
          <p:nvPr/>
        </p:nvSpPr>
        <p:spPr bwMode="auto">
          <a:xfrm>
            <a:off x="42332" y="-88250"/>
            <a:ext cx="3268134" cy="986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Data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Motivation of studying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Language to study data structures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Abstraction</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Huffman coding &amp; priority queues</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左0右1，从出现次数最小的内容开始，放在树的最下面，然后向上直到到根节点</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Information hiding</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Encapsulation</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Efficiency in space &amp; time</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Static vs dynamic data structures</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three typical type of data values in common data collections. 说出常见数据集中的三种典型数据值类型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Integer, Float,, String,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three typical structures seen in common data collections. 说出常见数据集合中常见的三种典型结构。</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Array, List, Stacks, Tree, Queue, Graph, Map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three typical operations seen in common data collections. 请说出常见数据收集中的三种典型操作。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remove, add, insert, contains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Why do we learn data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A careful design of the data structures used in software system helps in designing good software.</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因为受欢迎的语言无时无刻都在发生改变，但是数据结构很少发生大的概念性的变化,仔细设计软件系统中使用的数据结构有助于设计出好的软件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Can we program data structure in 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Yes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Can we program data structure in C?</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Yes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three typical type of data values in common data collections. 列出常用数据集合中三种典型的数据值类型。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Numerical Data数值数据, Categorical data分类数据, Textual data文本数据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three typical structures seen in common data collections. 请说出常见数据集合中的三种典型结构。</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Tabular Data表结构：This structure is organized in rows and columns, resembling a table. Each row represents a record, and each column represents a specific attribute of the data. 这种结构按行和列组织，类似于表格。每一行代表一条记录，每一列代表数据的一个特定属性。</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Hierarchical Data分层结构: This structure organizes data in a tree-like format with parent-child relationships. Each data element (node) can have one parent and multiple children. 该结构以具有父子关系的树状格式组织数据。每个数据元素(节点)可以有一个父元素和多个子元素</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Graph Data图像结构: This structure consists of nodes (vertices) and edges (links) connecting them. It is used to represent relationships between entities. 这个结构由节点(顶点)和连接它们的边(链接)组成。它用于表示实体之间的关系。</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Why do we insist an algorithm must terminate? 为什么我们坚持算法必须终止?</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Practical Usability实际可用性</a:t>
            </a:r>
            <a:r>
              <a:rPr kumimoji="0" lang="zh-CN" altLang="zh-CN" sz="500" b="0" i="0" u="none" strike="noStrike" cap="none" normalizeH="0" baseline="0" dirty="0">
                <a:ln>
                  <a:noFill/>
                </a:ln>
                <a:solidFill>
                  <a:schemeClr val="tx1"/>
                </a:solidFill>
                <a:effectLst/>
                <a:latin typeface="+mn-ea"/>
              </a:rPr>
              <a:t>: In practical applications, users expect algorithms to complete their tasks within a reasonable time frame. Non-terminating algorithms would render software and systems unusable in real-world scenarios.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Resource Management资源管理</a:t>
            </a:r>
            <a:r>
              <a:rPr kumimoji="0" lang="zh-CN" altLang="zh-CN" sz="500" b="0" i="0" u="none" strike="noStrike" cap="none" normalizeH="0" baseline="0" dirty="0">
                <a:ln>
                  <a:noFill/>
                </a:ln>
                <a:solidFill>
                  <a:schemeClr val="tx1"/>
                </a:solidFill>
                <a:effectLst/>
                <a:latin typeface="+mn-ea"/>
              </a:rPr>
              <a:t>: Non-terminating algorithms can lead to infinite loops, consuming unlimited computational resources such as CPU time, memory, and power. This can crash systems, make them unresponsive, or significantly degrade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Why do we insist an algorithm must be precise? 为什么我们坚持算法必须精确？</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Accuracy and Reliability准确性和可靠性</a:t>
            </a:r>
            <a:r>
              <a:rPr kumimoji="0" lang="zh-CN" altLang="zh-CN" sz="500" b="0" i="0" u="none" strike="noStrike" cap="none" normalizeH="0" baseline="0" dirty="0">
                <a:ln>
                  <a:noFill/>
                </a:ln>
                <a:solidFill>
                  <a:schemeClr val="tx1"/>
                </a:solidFill>
                <a:effectLst/>
                <a:latin typeface="+mn-ea"/>
              </a:rPr>
              <a:t>: Precise algorithms ensure that the results and outputs are accurate and reliable. This is crucial in applications where even minor errors can lead to significant consequences, such as in medical diagnostics, financial calculations, or safety-critical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Debugging and Maintenance调试与维护</a:t>
            </a:r>
            <a:r>
              <a:rPr kumimoji="0" lang="zh-CN" altLang="zh-CN" sz="500" b="0" i="0" u="none" strike="noStrike" cap="none" normalizeH="0" baseline="0" dirty="0">
                <a:ln>
                  <a:noFill/>
                </a:ln>
                <a:solidFill>
                  <a:schemeClr val="tx1"/>
                </a:solidFill>
                <a:effectLst/>
                <a:latin typeface="+mn-ea"/>
              </a:rPr>
              <a:t>: When an algorithm is precise, it is easier to identify and fix bugs or errors. Clear, predictable behavior makes it simpler to understand how the algorithm works and to maintain or improve it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Why instructions in an algorithm are written in a sequence? 为什么算法中的指令要按顺序编写？</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Logical Flow, Dependence on previous steps, Readability and Understandability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Write down an algorithm to start up IE Explorer on a computer. 写一个在电脑上启动IE浏览器的算法。</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Input: a computer equipped with Windows which is shut down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Output: a computer up &amp; running with Windows IE Explorer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Power on the computer.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Wait for the operating system to 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Log in to the Windows account.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Open the Start menu.</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Search for and open Internet Explorer.</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Confirm that Internet Explorer is running.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Write down an algorithm to shutdown a computer safely from Windows. 写出从 Windows 安全关闭计算机的算法。</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Input: a computer equipped with Windows which is running under Windows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Output: a computer which is shutdown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Save your work and close all applications.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Click the Start button.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Select the Power button and choose "Shut 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Confirm the shutdown if prompted.</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Wait for the computer to shut down completely.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Both space efficiency &amp; time efficiency are metrics used to evaluate the performance of an algorithm (and a data structure). (T or F?) 空间效率和时间效率都是用来评估算法(和数据结构)性能的指标。(T还是F?)</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Dynamic data structures are </a:t>
            </a:r>
            <a:r>
              <a:rPr kumimoji="0" lang="zh-CN" altLang="zh-CN" sz="500" b="1" i="0" u="none" strike="noStrike" cap="none" normalizeH="0" baseline="0" dirty="0">
                <a:ln>
                  <a:noFill/>
                </a:ln>
                <a:solidFill>
                  <a:schemeClr val="tx1"/>
                </a:solidFill>
                <a:effectLst/>
                <a:latin typeface="+mn-ea"/>
              </a:rPr>
              <a:t>more space efficient</a:t>
            </a:r>
            <a:r>
              <a:rPr kumimoji="0" lang="zh-CN" altLang="zh-CN" sz="500" b="0" i="0" u="none" strike="noStrike" cap="none" normalizeH="0" baseline="0" dirty="0">
                <a:ln>
                  <a:noFill/>
                </a:ln>
                <a:solidFill>
                  <a:schemeClr val="tx1"/>
                </a:solidFill>
                <a:effectLst/>
                <a:latin typeface="+mn-ea"/>
              </a:rPr>
              <a:t> in general. (T or F?)</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True，动态数据结构可以调整分配的空间，对于插入和删除的操作很快，但是对于查找和访问的操作会分长满，因为需要从头开始遍历。</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Static data structures are </a:t>
            </a:r>
            <a:r>
              <a:rPr kumimoji="0" lang="zh-CN" altLang="zh-CN" sz="500" b="1" i="0" u="none" strike="noStrike" cap="none" normalizeH="0" baseline="0" dirty="0">
                <a:ln>
                  <a:noFill/>
                </a:ln>
                <a:solidFill>
                  <a:schemeClr val="tx1"/>
                </a:solidFill>
                <a:effectLst/>
                <a:latin typeface="+mn-ea"/>
              </a:rPr>
              <a:t>more time efficient</a:t>
            </a:r>
            <a:r>
              <a:rPr kumimoji="0" lang="zh-CN" altLang="zh-CN" sz="500" b="0" i="0" u="none" strike="noStrike" cap="none" normalizeH="0" baseline="0" dirty="0">
                <a:ln>
                  <a:noFill/>
                </a:ln>
                <a:solidFill>
                  <a:schemeClr val="tx1"/>
                </a:solidFill>
                <a:effectLst/>
                <a:latin typeface="+mn-ea"/>
              </a:rPr>
              <a:t> in general. (T or F?)</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True，静态数据机构就是在程序的一开始就直接分配好固定的内存空间，虽然内存空间的大小不会发生改变，但是相比与动态数据结构有更好的时间效率，因为静态数据结构可以直接通过索引访问元素。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Information hiding is the principle that users of a software component need to know only the essential details of how to </a:t>
            </a:r>
            <a:r>
              <a:rPr kumimoji="0" lang="zh-CN" altLang="zh-CN" sz="500" b="0" i="1" u="none" strike="noStrike" cap="none" normalizeH="0" baseline="0" dirty="0">
                <a:ln>
                  <a:noFill/>
                </a:ln>
                <a:solidFill>
                  <a:schemeClr val="tx1"/>
                </a:solidFill>
                <a:effectLst/>
                <a:latin typeface="+mn-ea"/>
              </a:rPr>
              <a:t>initialize</a:t>
            </a:r>
            <a:r>
              <a:rPr kumimoji="0" lang="zh-CN" altLang="zh-CN" sz="500" b="0" i="0" u="none" strike="noStrike" cap="none" normalizeH="0" baseline="0" dirty="0">
                <a:ln>
                  <a:noFill/>
                </a:ln>
                <a:solidFill>
                  <a:schemeClr val="tx1"/>
                </a:solidFill>
                <a:effectLst/>
                <a:latin typeface="+mn-ea"/>
              </a:rPr>
              <a:t> and </a:t>
            </a:r>
            <a:r>
              <a:rPr kumimoji="0" lang="zh-CN" altLang="zh-CN" sz="500" b="0" i="1" u="none" strike="noStrike" cap="none" normalizeH="0" baseline="0" dirty="0">
                <a:ln>
                  <a:noFill/>
                </a:ln>
                <a:solidFill>
                  <a:schemeClr val="tx1"/>
                </a:solidFill>
                <a:effectLst/>
                <a:latin typeface="+mn-ea"/>
              </a:rPr>
              <a:t>access</a:t>
            </a:r>
            <a:r>
              <a:rPr kumimoji="0" lang="zh-CN" altLang="zh-CN" sz="500" b="0" i="0" u="none" strike="noStrike" cap="none" normalizeH="0" baseline="0" dirty="0">
                <a:ln>
                  <a:noFill/>
                </a:ln>
                <a:solidFill>
                  <a:schemeClr val="tx1"/>
                </a:solidFill>
                <a:effectLst/>
                <a:latin typeface="+mn-ea"/>
              </a:rPr>
              <a:t> the component, and do not need to know the details of the implementation (T or F?) 信息隐藏的原则是，软件组件的用户只需要知道如何</a:t>
            </a:r>
            <a:r>
              <a:rPr kumimoji="0" lang="zh-CN" altLang="zh-CN" sz="500" b="0" i="1" u="none" strike="noStrike" cap="none" normalizeH="0" baseline="0" dirty="0">
                <a:ln>
                  <a:noFill/>
                </a:ln>
                <a:solidFill>
                  <a:schemeClr val="tx1"/>
                </a:solidFill>
                <a:effectLst/>
                <a:latin typeface="+mn-ea"/>
              </a:rPr>
              <a:t>初始化</a:t>
            </a:r>
            <a:r>
              <a:rPr kumimoji="0" lang="zh-CN" altLang="zh-CN" sz="500" b="0" i="0" u="none" strike="noStrike" cap="none" normalizeH="0" baseline="0" dirty="0">
                <a:ln>
                  <a:noFill/>
                </a:ln>
                <a:solidFill>
                  <a:schemeClr val="tx1"/>
                </a:solidFill>
                <a:effectLst/>
                <a:latin typeface="+mn-ea"/>
              </a:rPr>
              <a:t>和</a:t>
            </a:r>
            <a:r>
              <a:rPr kumimoji="0" lang="zh-CN" altLang="zh-CN" sz="500" b="0" i="1" u="none" strike="noStrike" cap="none" normalizeH="0" baseline="0" dirty="0">
                <a:ln>
                  <a:noFill/>
                </a:ln>
                <a:solidFill>
                  <a:schemeClr val="tx1"/>
                </a:solidFill>
                <a:effectLst/>
                <a:latin typeface="+mn-ea"/>
              </a:rPr>
              <a:t>访问</a:t>
            </a:r>
            <a:r>
              <a:rPr kumimoji="0" lang="zh-CN" altLang="zh-CN" sz="500" b="0" i="0" u="none" strike="noStrike" cap="none" normalizeH="0" baseline="0" dirty="0">
                <a:ln>
                  <a:noFill/>
                </a:ln>
                <a:solidFill>
                  <a:schemeClr val="tx1"/>
                </a:solidFill>
                <a:effectLst/>
                <a:latin typeface="+mn-ea"/>
              </a:rPr>
              <a:t>组件的基本细节，而不需要知道实现的细节</a:t>
            </a:r>
            <a:r>
              <a:rPr kumimoji="0" lang="en-US" altLang="zh-CN" sz="500" b="0" i="0" u="none" strike="noStrike" cap="none" normalizeH="0" baseline="0" dirty="0">
                <a:ln>
                  <a:noFill/>
                </a:ln>
                <a:solidFill>
                  <a:schemeClr val="tx1"/>
                </a:solidFill>
                <a:effectLst/>
                <a:latin typeface="+mn-ea"/>
              </a:rPr>
              <a:t>, related to privacy</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Collections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Overview of Data Structure Programming topics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Programming with Libraries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Collections</a:t>
            </a:r>
            <a:r>
              <a:rPr kumimoji="0" lang="zh-CN" altLang="zh-CN" sz="500" b="0" i="0" u="none" strike="noStrike" cap="none" normalizeH="0" baseline="0" dirty="0">
                <a:ln>
                  <a:noFill/>
                </a:ln>
                <a:solidFill>
                  <a:schemeClr val="tx1"/>
                </a:solidFill>
                <a:effectLst/>
                <a:latin typeface="+mn-ea"/>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Programming with Lists of objects</a:t>
            </a:r>
            <a:r>
              <a:rPr kumimoji="0" lang="zh-CN" altLang="zh-CN" sz="500" b="0" i="0" u="none" strike="noStrike" cap="none" normalizeH="0" baseline="0" dirty="0">
                <a:ln>
                  <a:noFill/>
                </a:ln>
                <a:solidFill>
                  <a:schemeClr val="tx1"/>
                </a:solidFill>
                <a:effectLst/>
                <a:latin typeface="+mn-ea"/>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3 type of collections that can be implemented under Java Programming with Linear collections. 命名3种可以在线性集合Java编程下实现的集合类型。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List, Stack, Queue (stack和queue都是特殊的列表),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3 operations that can be implemented under Java Programming with Linear collections. 说出3个可以在Java编程线性集合下实现的操作。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remove, insert,</a:t>
            </a:r>
            <a:r>
              <a:rPr kumimoji="0" lang="en-US" altLang="zh-CN" sz="500" b="0" i="0" u="none" strike="noStrike" cap="none" normalizeH="0" baseline="0" dirty="0">
                <a:ln>
                  <a:noFill/>
                </a:ln>
                <a:solidFill>
                  <a:schemeClr val="tx1"/>
                </a:solidFill>
                <a:effectLst/>
                <a:latin typeface="+mn-ea"/>
              </a:rPr>
              <a:t> contains</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2 type of collections that can be implemented under Java Programming with Hierarchical collections. 命名2种可以在使用分层集合Java编程下实现的集合类型。</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Tree, 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4 operations that can be implemented under Java Programming with Hierarchical collections. 列出4个可以在Java编程中使用分层集合实现的操作。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add, remove, iterate through elements(增强for循环), contains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is a software “library”? 什么是软件“库”?</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软件“库”（software library）是一组预先编写的代码模块、函数或程序，开发者可以在他们的应用程序或项目中重复使用这些代码。库提供了一种高效的方法来复用代码，从而简化开发过程，提高开发效率，并减少代码中的重复工作。例如ArrayList就是Java的一个标准库(java.util.Array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Define Java “Package”.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在Java中，“包”（Package）是一种用于组织类和接口的机制，提供了一种命名空间来防止类名冲突，并有助于更好的代码组织和访问控制。定义包：在java源文件开头使用package关键字(package com.example.utils)；使用包：在另一个类中，使用import语句导入包中的某一个类(import com.example.utils.StringUtils)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Java’s IO library.</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java.io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Java’s GUI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java.awt; java.swing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is the Java statement to include package or class into your program? 将包或类包含到程序中的Java语句是什么?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使用import来引入包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Collections and List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Using List and ArrayList</a:t>
            </a:r>
            <a:r>
              <a:rPr kumimoji="0" lang="zh-CN" altLang="zh-CN" sz="500" b="0" i="0" u="none" strike="noStrike" cap="none" normalizeH="0" baseline="0" dirty="0">
                <a:ln>
                  <a:noFill/>
                </a:ln>
                <a:solidFill>
                  <a:schemeClr val="tx1"/>
                </a:solidFill>
                <a:effectLst/>
                <a:latin typeface="+mn-ea"/>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Iterators </a:t>
            </a:r>
          </a:p>
        </p:txBody>
      </p:sp>
      <p:sp>
        <p:nvSpPr>
          <p:cNvPr id="8" name="文本框 7">
            <a:extLst>
              <a:ext uri="{FF2B5EF4-FFF2-40B4-BE49-F238E27FC236}">
                <a16:creationId xmlns:a16="http://schemas.microsoft.com/office/drawing/2014/main" id="{7824EC46-26E7-9865-CE89-E6D191B46FBF}"/>
              </a:ext>
            </a:extLst>
          </p:cNvPr>
          <p:cNvSpPr txBox="1"/>
          <p:nvPr/>
        </p:nvSpPr>
        <p:spPr>
          <a:xfrm>
            <a:off x="3190537" y="-88250"/>
            <a:ext cx="3598335" cy="102951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does ArrayList store inside? 数组列表里面存储了什么?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ArrayList 存储的是对象的引用，而不是对象本身。这意味着 ArrayList 中的每个元素实际上是对一个对象的引用，可以是</a:t>
            </a:r>
            <a:r>
              <a:rPr kumimoji="0" lang="zh-CN" altLang="zh-CN" sz="500" b="1" i="0" u="none" strike="noStrike" cap="none" normalizeH="0" baseline="0" dirty="0">
                <a:ln>
                  <a:noFill/>
                </a:ln>
                <a:solidFill>
                  <a:schemeClr val="tx1"/>
                </a:solidFill>
                <a:effectLst/>
                <a:latin typeface="+mn-ea"/>
              </a:rPr>
              <a:t>任意类型的对象(类)</a:t>
            </a:r>
            <a:r>
              <a:rPr kumimoji="0" lang="zh-CN" altLang="zh-CN" sz="500" b="0" i="0" u="none" strike="noStrike" cap="none" normalizeH="0" baseline="0" dirty="0">
                <a:ln>
                  <a:noFill/>
                </a:ln>
                <a:solidFill>
                  <a:schemeClr val="tx1"/>
                </a:solidFill>
                <a:effectLst/>
                <a:latin typeface="+mn-ea"/>
              </a:rPr>
              <a:t>，包括自定义对象、字符串、整数等。</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How does ArrayList keep track of the size? ArrayList是如何跟踪数组的大小的?</a:t>
            </a:r>
            <a:r>
              <a:rPr kumimoji="0" lang="en-US" altLang="zh-CN" sz="500" b="0" i="0" u="none" strike="noStrike" cap="none" normalizeH="0" baseline="0" dirty="0">
                <a:ln>
                  <a:noFill/>
                </a:ln>
                <a:solidFill>
                  <a:schemeClr val="tx1"/>
                </a:solidFill>
                <a:effectLst/>
                <a:latin typeface="+mn-ea"/>
              </a:rPr>
              <a:t> </a:t>
            </a:r>
            <a:r>
              <a:rPr kumimoji="0" lang="en-US" altLang="zh-CN" sz="500" b="0" i="0" u="none" strike="noStrike" cap="none" normalizeH="0" baseline="0" dirty="0" err="1">
                <a:ln>
                  <a:noFill/>
                </a:ln>
                <a:solidFill>
                  <a:schemeClr val="tx1"/>
                </a:solidFill>
                <a:effectLst/>
                <a:latin typeface="+mn-ea"/>
              </a:rPr>
              <a:t>ensureCapacity</a:t>
            </a:r>
            <a:r>
              <a:rPr kumimoji="0" lang="en-US" altLang="zh-CN" sz="500" b="0" i="0" u="none" strike="noStrike" cap="none" normalizeH="0" baseline="0" dirty="0">
                <a:ln>
                  <a:noFill/>
                </a:ln>
                <a:solidFill>
                  <a:schemeClr val="tx1"/>
                </a:solidFill>
                <a:effectLst/>
                <a:latin typeface="+mn-ea"/>
              </a:rPr>
              <a:t>()</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ArrayList在内部通过以一个私有的整型变量size来跟踪其元素的数量。这个变量size表示当前存储在ArrayList中的元素的数量。size的初始值为0，add添加元素的时候size会加1，remove删除元素的时候，size会减一。</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How does ArrayList grow when necessary? ArrayList如何在必要时增长?</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ArrayList通过扩展其内部数组的容量来增长。当添加一个新元素的时候，如果size达到了elementData的数值，则需要扩容。ArrayList会使用一个方法来创建一个size更大的list，然后将当前列表的内容复制到新List当中</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Bags</a:t>
            </a:r>
            <a:r>
              <a:rPr kumimoji="0" lang="en-US" altLang="zh-CN" sz="500" b="1" i="0" u="none" strike="noStrike" cap="none" normalizeH="0" baseline="0" dirty="0">
                <a:ln>
                  <a:noFill/>
                </a:ln>
                <a:solidFill>
                  <a:schemeClr val="tx1"/>
                </a:solidFill>
                <a:effectLst/>
                <a:latin typeface="+mn-ea"/>
              </a:rPr>
              <a:t> (</a:t>
            </a:r>
            <a:r>
              <a:rPr lang="en-US" altLang="zh-CN" sz="500" b="1" dirty="0">
                <a:latin typeface="+mn-ea"/>
              </a:rPr>
              <a:t>no</a:t>
            </a:r>
            <a:r>
              <a:rPr lang="zh-CN" altLang="en-US" sz="500" b="1" dirty="0">
                <a:latin typeface="+mn-ea"/>
              </a:rPr>
              <a:t> </a:t>
            </a:r>
            <a:r>
              <a:rPr lang="en-US" altLang="zh-CN" sz="500" b="1" dirty="0">
                <a:latin typeface="+mn-ea"/>
              </a:rPr>
              <a:t>order,</a:t>
            </a:r>
            <a:r>
              <a:rPr lang="zh-CN" altLang="en-US" sz="500" b="1" dirty="0">
                <a:latin typeface="+mn-ea"/>
              </a:rPr>
              <a:t> </a:t>
            </a:r>
            <a:r>
              <a:rPr lang="en-US" altLang="zh-CN" sz="500" b="1" dirty="0">
                <a:latin typeface="+mn-ea"/>
              </a:rPr>
              <a:t>no</a:t>
            </a:r>
            <a:r>
              <a:rPr lang="zh-CN" altLang="en-US" sz="500" b="1" dirty="0">
                <a:latin typeface="+mn-ea"/>
              </a:rPr>
              <a:t> </a:t>
            </a:r>
            <a:r>
              <a:rPr lang="en-US" altLang="zh-CN" sz="500" b="1" dirty="0">
                <a:latin typeface="+mn-ea"/>
              </a:rPr>
              <a:t>structure, no access limitation, duplicate allowed)</a:t>
            </a:r>
            <a:endParaRPr kumimoji="0" lang="zh-CN" altLang="zh-CN" sz="5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知道</a:t>
            </a:r>
            <a:r>
              <a:rPr kumimoji="0" lang="zh-CN" altLang="zh-CN" sz="500" b="1" i="0" u="none" strike="noStrike" cap="none" normalizeH="0" baseline="0" dirty="0">
                <a:ln>
                  <a:noFill/>
                </a:ln>
                <a:solidFill>
                  <a:schemeClr val="tx1"/>
                </a:solidFill>
                <a:effectLst/>
                <a:latin typeface="+mn-ea"/>
              </a:rPr>
              <a:t>set</a:t>
            </a:r>
            <a:r>
              <a:rPr kumimoji="0" lang="zh-CN" altLang="zh-CN" sz="500" b="0" i="0" u="none" strike="noStrike" cap="none" normalizeH="0" baseline="0" dirty="0">
                <a:ln>
                  <a:noFill/>
                </a:ln>
                <a:solidFill>
                  <a:schemeClr val="tx1"/>
                </a:solidFill>
                <a:effectLst/>
                <a:latin typeface="+mn-ea"/>
              </a:rPr>
              <a:t>如何应用</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不允许出现重复元素，无序组合（但是HashSet会维护元素的插入顺序，TreeSet基于红黑树）</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知道</a:t>
            </a:r>
            <a:r>
              <a:rPr kumimoji="0" lang="zh-CN" altLang="zh-CN" sz="500" b="1" i="0" u="none" strike="noStrike" cap="none" normalizeH="0" baseline="0" dirty="0">
                <a:ln>
                  <a:noFill/>
                </a:ln>
                <a:solidFill>
                  <a:schemeClr val="tx1"/>
                </a:solidFill>
                <a:effectLst/>
                <a:latin typeface="+mn-ea"/>
              </a:rPr>
              <a:t>Stack</a:t>
            </a:r>
            <a:r>
              <a:rPr kumimoji="0" lang="zh-CN" altLang="zh-CN" sz="500" b="0" i="0" u="none" strike="noStrike" cap="none" normalizeH="0" baseline="0" dirty="0">
                <a:ln>
                  <a:noFill/>
                </a:ln>
                <a:solidFill>
                  <a:schemeClr val="tx1"/>
                </a:solidFill>
                <a:effectLst/>
                <a:latin typeface="+mn-ea"/>
              </a:rPr>
              <a:t>如何应用</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先进后出，push将元素放入栈的顶部，pop移除并返回栈顶元素，peek返回栈顶元素但是不移除，isEmpty检查栈是否为空</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知道</a:t>
            </a:r>
            <a:r>
              <a:rPr kumimoji="0" lang="zh-CN" altLang="zh-CN" sz="500" b="1" i="0" u="none" strike="noStrike" cap="none" normalizeH="0" baseline="0" dirty="0">
                <a:ln>
                  <a:noFill/>
                </a:ln>
                <a:solidFill>
                  <a:schemeClr val="tx1"/>
                </a:solidFill>
                <a:effectLst/>
                <a:latin typeface="+mn-ea"/>
              </a:rPr>
              <a:t>Maps</a:t>
            </a:r>
            <a:r>
              <a:rPr kumimoji="0" lang="zh-CN" altLang="zh-CN" sz="500" b="0" i="0" u="none" strike="noStrike" cap="none" normalizeH="0" baseline="0" dirty="0">
                <a:ln>
                  <a:noFill/>
                </a:ln>
                <a:solidFill>
                  <a:schemeClr val="tx1"/>
                </a:solidFill>
                <a:effectLst/>
                <a:latin typeface="+mn-ea"/>
              </a:rPr>
              <a:t>如何应用</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键值对(ley-value pair)，key必须是唯一的，但是value可以重复</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Queues and Priority Queues</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先进先出；offer将元素添加到队列的尾部，poll移除并返回队列的头部元素，peek返回队列头部元素但不移除，isEmpty检查队列是否为空，size返回队列中元素的数量；add添加成功返回true，添加失败就抛出IllegalStateException； offer添加元素，成功返回true失败返回false；remove移除队列头部元素，如为空则抛异常NoSuchElementException；poll移除头部元素，如为空则返回null；element返回队列头部的元素但不删除，如果队列微恐，则抛出NoSuchElementExcetion；peek返回队列头部的元素但不从队列中删除，如果队列为空，则返回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Classes/Interfaces that accompany collections</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迭代器并不只属于Collections类，任何类都可以实现Iterator来实现迭代</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Iterable和Iterator接口之间是独立的，实现类先继承Iterable接口然后实现其中的iterator方法，返回一个继承了Iterator接口的迭代器实现类，接下来就可以通过调用iterator方法返回的迭代器实现类来进行迭代了</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Iterator</a:t>
            </a:r>
            <a:r>
              <a:rPr kumimoji="0" lang="zh-CN" altLang="zh-CN" sz="500" b="0" i="0" u="none" strike="noStrike" cap="none" normalizeH="0" baseline="0" dirty="0">
                <a:ln>
                  <a:noFill/>
                </a:ln>
                <a:solidFill>
                  <a:schemeClr val="tx1"/>
                </a:solidFill>
                <a:effectLst/>
                <a:latin typeface="+mn-ea"/>
              </a:rPr>
              <a:t> 接口</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hasNext</a:t>
            </a:r>
            <a:r>
              <a:rPr kumimoji="0" lang="zh-CN" altLang="zh-CN" sz="500" b="0" i="0" u="none" strike="noStrike" cap="none" normalizeH="0" baseline="0" dirty="0">
                <a:ln>
                  <a:noFill/>
                </a:ln>
                <a:solidFill>
                  <a:schemeClr val="tx1"/>
                </a:solidFill>
                <a:effectLst/>
                <a:latin typeface="+mn-ea"/>
              </a:rPr>
              <a:t>() : </a:t>
            </a:r>
            <a:r>
              <a:rPr kumimoji="0" lang="zh-CN" altLang="zh-CN" sz="500" b="0" i="1" u="none" strike="noStrike" cap="none" normalizeH="0" baseline="0" dirty="0">
                <a:ln>
                  <a:noFill/>
                </a:ln>
                <a:solidFill>
                  <a:schemeClr val="tx1"/>
                </a:solidFill>
                <a:effectLst/>
                <a:latin typeface="+mn-ea"/>
              </a:rPr>
              <a:t>returns</a:t>
            </a:r>
            <a:r>
              <a:rPr kumimoji="0" lang="zh-CN" altLang="zh-CN" sz="500" b="0" i="0" u="none" strike="noStrike" cap="none" normalizeH="0" baseline="0" dirty="0">
                <a:ln>
                  <a:noFill/>
                </a:ln>
                <a:solidFill>
                  <a:schemeClr val="tx1"/>
                </a:solidFill>
                <a:effectLst/>
                <a:latin typeface="+mn-ea"/>
              </a:rPr>
              <a:t> true </a:t>
            </a:r>
            <a:r>
              <a:rPr kumimoji="0" lang="zh-CN" altLang="zh-CN" sz="500" b="0" i="1" u="none" strike="noStrike" cap="none" normalizeH="0" baseline="0" dirty="0">
                <a:ln>
                  <a:noFill/>
                </a:ln>
                <a:solidFill>
                  <a:schemeClr val="tx1"/>
                </a:solidFill>
                <a:effectLst/>
                <a:latin typeface="+mn-ea"/>
              </a:rPr>
              <a:t>iff there is another value to get</a:t>
            </a:r>
            <a:r>
              <a:rPr kumimoji="0" lang="zh-CN" altLang="zh-CN" sz="500" b="0" i="0" u="none" strike="noStrike" cap="none" normalizeH="0" baseline="0" dirty="0">
                <a:ln>
                  <a:noFill/>
                </a:ln>
                <a:solidFill>
                  <a:schemeClr val="tx1"/>
                </a:solidFill>
                <a:effectLst/>
                <a:latin typeface="+mn-ea"/>
              </a:rPr>
              <a:t> 返回true如果容器接下来还存有数据</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next</a:t>
            </a:r>
            <a:r>
              <a:rPr kumimoji="0" lang="zh-CN" altLang="zh-CN" sz="500" b="0" i="0" u="none" strike="noStrike" cap="none" normalizeH="0" baseline="0" dirty="0">
                <a:ln>
                  <a:noFill/>
                </a:ln>
                <a:solidFill>
                  <a:schemeClr val="tx1"/>
                </a:solidFill>
                <a:effectLst/>
                <a:latin typeface="+mn-ea"/>
              </a:rPr>
              <a:t>() : </a:t>
            </a:r>
            <a:r>
              <a:rPr kumimoji="0" lang="zh-CN" altLang="zh-CN" sz="500" b="0" i="1" u="none" strike="noStrike" cap="none" normalizeH="0" baseline="0" dirty="0">
                <a:ln>
                  <a:noFill/>
                </a:ln>
                <a:solidFill>
                  <a:schemeClr val="tx1"/>
                </a:solidFill>
                <a:effectLst/>
                <a:latin typeface="+mn-ea"/>
              </a:rPr>
              <a:t>returns the next value</a:t>
            </a:r>
            <a:r>
              <a:rPr kumimoji="0" lang="zh-CN" altLang="zh-CN" sz="500" b="0" i="0" u="none" strike="noStrike" cap="none" normalizeH="0" baseline="0" dirty="0">
                <a:ln>
                  <a:noFill/>
                </a:ln>
                <a:solidFill>
                  <a:schemeClr val="tx1"/>
                </a:solidFill>
                <a:effectLst/>
                <a:latin typeface="+mn-ea"/>
              </a:rPr>
              <a:t> 获取容器下一个元素</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Iterator itr = construct iterator while (itr.hasNext() ){ type var = itr.next(); … var …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Iterable</a:t>
            </a:r>
            <a:r>
              <a:rPr kumimoji="0" lang="zh-CN" altLang="zh-CN" sz="500" b="0" i="0" u="none" strike="noStrike" cap="none" normalizeH="0" baseline="0" dirty="0">
                <a:ln>
                  <a:noFill/>
                </a:ln>
                <a:solidFill>
                  <a:schemeClr val="tx1"/>
                </a:solidFill>
                <a:effectLst/>
                <a:latin typeface="+mn-ea"/>
              </a:rPr>
              <a:t> 接口，在想要实现迭代的类中实现iterable接口中的iterator方法，方法返回一个迭代类是</a:t>
            </a:r>
            <a:r>
              <a:rPr lang="zh-CN" altLang="en-US" sz="500" dirty="0">
                <a:latin typeface="+mn-ea"/>
              </a:rPr>
              <a:t>实现</a:t>
            </a:r>
            <a:r>
              <a:rPr kumimoji="0" lang="zh-CN" altLang="zh-CN" sz="500" b="0" i="0" u="none" strike="noStrike" cap="none" normalizeH="0" baseline="0" dirty="0">
                <a:ln>
                  <a:noFill/>
                </a:ln>
                <a:solidFill>
                  <a:schemeClr val="tx1"/>
                </a:solidFill>
                <a:effectLst/>
                <a:latin typeface="+mn-ea"/>
              </a:rPr>
              <a:t>了iterator接口中的hasnext和next方法。</a:t>
            </a:r>
            <a:r>
              <a:rPr kumimoji="0" lang="en-US" altLang="zh-CN" sz="500" b="0" i="0" u="none" strike="noStrike" cap="none" normalizeH="0" baseline="0" dirty="0">
                <a:ln>
                  <a:noFill/>
                </a:ln>
                <a:solidFill>
                  <a:schemeClr val="tx1"/>
                </a:solidFill>
                <a:effectLst/>
                <a:latin typeface="+mn-ea"/>
              </a:rPr>
              <a:t>Not just for Collection object, anything generates a sequence of values</a:t>
            </a:r>
            <a:r>
              <a:rPr lang="en-US" altLang="zh-CN" sz="500" dirty="0">
                <a:latin typeface="+mn-ea"/>
              </a:rPr>
              <a:t>; Scanner is an iterator</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Java has specified a “Queue” interface. (T or F) Java指定了一个“Queue”接口。</a:t>
            </a:r>
            <a:r>
              <a:rPr kumimoji="0" lang="en-US" altLang="zh-CN" sz="500" b="0" i="0" u="none" strike="noStrike" cap="none" normalizeH="0" baseline="0" dirty="0">
                <a:ln>
                  <a:noFill/>
                </a:ln>
                <a:solidFill>
                  <a:schemeClr val="tx1"/>
                </a:solidFill>
                <a:effectLst/>
                <a:latin typeface="+mn-ea"/>
              </a:rPr>
              <a:t>True</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java.util中的LinkedList， PriorityQueue（由Binary heap实现）, ArrayDeque, ConcurrentLinkedQueue. (也是使用add添加)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Java does not have any class support for “Priority Queue”. (T or F) Java没有任何类支持“优先队列”。(T或F)</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False，PriorityQueue支持，用其中的comparator接口中的compare来实现自然排序</a:t>
            </a:r>
            <a:endParaRPr kumimoji="0" lang="en-US"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peek() operation under the Queue interface will throw an exception if the queue is empty. (T or F) 如果队列为空，队列接口下的 peek() 操作将引发异常</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False，peek会返回null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poll() operation under the Queue interface will throw an exception if the queue is empty. (T or F) 如果队列为空，Queue接口下的poll()操作将抛出异常</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False，poll会返回null，列表为空时remove和element会报错</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There is an element() method under the Queue interface. (T or F) 在Queue接口下有一个element()方法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Iterable is an interface specification for a class that is equipped with an Iterator. Iterable是为带有Iterator的类提供的接口规范。</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 Iterable is an interface that specifies that a class should provide an Iterator, which allows its elements to be iterated in sequence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Iterator is an interface specification for a class that can generate iterative elements. Iterator是可以生成迭代元素的类的接口规范。</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Compare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Iterators and Iterables</a:t>
            </a:r>
            <a:r>
              <a:rPr kumimoji="0" lang="zh-CN" altLang="zh-CN" sz="500" b="0" i="0" u="none" strike="noStrike" cap="none" normalizeH="0" baseline="0" dirty="0">
                <a:ln>
                  <a:noFill/>
                </a:ln>
                <a:solidFill>
                  <a:schemeClr val="tx1"/>
                </a:solidFill>
                <a:effectLst/>
                <a:latin typeface="+mn-ea"/>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Sorting collections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en-US" sz="500" b="1" i="0" u="none" strike="noStrike" cap="none" normalizeH="0" baseline="0" dirty="0">
                <a:ln>
                  <a:noFill/>
                </a:ln>
                <a:solidFill>
                  <a:schemeClr val="tx1"/>
                </a:solidFill>
                <a:effectLst/>
                <a:latin typeface="+mn-ea"/>
              </a:rPr>
              <a:t>匿名内部类</a:t>
            </a:r>
            <a:r>
              <a:rPr kumimoji="0" lang="zh-CN" altLang="zh-CN" sz="500" b="1" i="0" u="none" strike="noStrike" cap="none" normalizeH="0" baseline="0" dirty="0">
                <a:ln>
                  <a:noFill/>
                </a:ln>
                <a:solidFill>
                  <a:schemeClr val="tx1"/>
                </a:solidFill>
                <a:effectLst/>
                <a:latin typeface="+mn-ea"/>
              </a:rPr>
              <a:t>Comparators and </a:t>
            </a:r>
            <a:r>
              <a:rPr kumimoji="0" lang="zh-CN" altLang="en-US" sz="500" b="1" i="0" u="none" strike="noStrike" cap="none" normalizeH="0" baseline="0" dirty="0">
                <a:ln>
                  <a:noFill/>
                </a:ln>
                <a:solidFill>
                  <a:schemeClr val="tx1"/>
                </a:solidFill>
                <a:effectLst/>
                <a:latin typeface="+mn-ea"/>
              </a:rPr>
              <a:t>接口</a:t>
            </a:r>
            <a:r>
              <a:rPr kumimoji="0" lang="zh-CN" altLang="zh-CN" sz="500" b="1" i="0" u="none" strike="noStrike" cap="none" normalizeH="0" baseline="0" dirty="0">
                <a:ln>
                  <a:noFill/>
                </a:ln>
                <a:solidFill>
                  <a:schemeClr val="tx1"/>
                </a:solidFill>
                <a:effectLst/>
                <a:latin typeface="+mn-ea"/>
              </a:rPr>
              <a:t>Comparables</a:t>
            </a:r>
            <a:r>
              <a:rPr kumimoji="0" lang="zh-CN" altLang="zh-CN" sz="500" b="0" i="0" u="none" strike="noStrike" cap="none" normalizeH="0" baseline="0" dirty="0">
                <a:ln>
                  <a:noFill/>
                </a:ln>
                <a:solidFill>
                  <a:schemeClr val="tx1"/>
                </a:solidFill>
                <a:effectLst/>
                <a:latin typeface="+mn-ea"/>
              </a:rPr>
              <a:t> </a:t>
            </a:r>
            <a:endParaRPr kumimoji="0" lang="en-US"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tabLst/>
            </a:pPr>
            <a:r>
              <a:rPr kumimoji="0" lang="en-US" altLang="zh-CN" sz="500" b="0" i="0" u="none" strike="noStrike" cap="none" normalizeH="0" baseline="0" dirty="0">
                <a:ln>
                  <a:noFill/>
                </a:ln>
                <a:solidFill>
                  <a:schemeClr val="tx1"/>
                </a:solidFill>
                <a:effectLst/>
                <a:latin typeface="+mn-ea"/>
              </a:rPr>
              <a:t>Comparators</a:t>
            </a:r>
            <a:r>
              <a:rPr kumimoji="0" lang="zh-CN" altLang="en-US" sz="500" b="0" i="0" u="none" strike="noStrike" cap="none" normalizeH="0" baseline="0" dirty="0">
                <a:ln>
                  <a:noFill/>
                </a:ln>
                <a:solidFill>
                  <a:schemeClr val="tx1"/>
                </a:solidFill>
                <a:effectLst/>
                <a:latin typeface="+mn-ea"/>
              </a:rPr>
              <a:t>接口需要实现</a:t>
            </a:r>
            <a:r>
              <a:rPr kumimoji="0" lang="en-US" altLang="zh-CN" sz="500" b="0" i="0" u="none" strike="noStrike" cap="none" normalizeH="0" baseline="0" dirty="0">
                <a:ln>
                  <a:noFill/>
                </a:ln>
                <a:solidFill>
                  <a:schemeClr val="tx1"/>
                </a:solidFill>
                <a:effectLst/>
                <a:latin typeface="+mn-ea"/>
              </a:rPr>
              <a:t>compare(Object o1, Object o2)</a:t>
            </a:r>
            <a:r>
              <a:rPr kumimoji="0" lang="zh-CN" altLang="en-US" sz="500" b="0" i="0" u="none" strike="noStrike" cap="none" normalizeH="0" baseline="0" dirty="0">
                <a:ln>
                  <a:noFill/>
                </a:ln>
                <a:solidFill>
                  <a:schemeClr val="tx1"/>
                </a:solidFill>
                <a:effectLst/>
                <a:latin typeface="+mn-ea"/>
              </a:rPr>
              <a:t>方法，</a:t>
            </a:r>
            <a:r>
              <a:rPr kumimoji="0" lang="en-US" altLang="zh-CN" sz="500" b="0" i="0" u="none" strike="noStrike" cap="none" normalizeH="0" baseline="0" dirty="0">
                <a:ln>
                  <a:noFill/>
                </a:ln>
                <a:solidFill>
                  <a:schemeClr val="tx1"/>
                </a:solidFill>
                <a:effectLst/>
                <a:latin typeface="+mn-ea"/>
              </a:rPr>
              <a:t>comparable</a:t>
            </a:r>
            <a:r>
              <a:rPr kumimoji="0" lang="zh-CN" altLang="en-US" sz="500" b="0" i="0" u="none" strike="noStrike" cap="none" normalizeH="0" baseline="0" dirty="0">
                <a:ln>
                  <a:noFill/>
                </a:ln>
                <a:solidFill>
                  <a:schemeClr val="tx1"/>
                </a:solidFill>
                <a:effectLst/>
                <a:latin typeface="+mn-ea"/>
              </a:rPr>
              <a:t>接口需要实现</a:t>
            </a:r>
            <a:r>
              <a:rPr kumimoji="0" lang="en-US" altLang="zh-CN" sz="500" b="0" i="0" u="none" strike="noStrike" cap="none" normalizeH="0" baseline="0" dirty="0" err="1">
                <a:ln>
                  <a:noFill/>
                </a:ln>
                <a:solidFill>
                  <a:schemeClr val="tx1"/>
                </a:solidFill>
                <a:effectLst/>
                <a:latin typeface="+mn-ea"/>
              </a:rPr>
              <a:t>compareTo</a:t>
            </a:r>
            <a:r>
              <a:rPr kumimoji="0" lang="en-US" altLang="zh-CN" sz="500" b="0" i="0" u="none" strike="noStrike" cap="none" normalizeH="0" baseline="0" dirty="0">
                <a:ln>
                  <a:noFill/>
                </a:ln>
                <a:solidFill>
                  <a:schemeClr val="tx1"/>
                </a:solidFill>
                <a:effectLst/>
                <a:latin typeface="+mn-ea"/>
              </a:rPr>
              <a:t>(Object o)</a:t>
            </a:r>
            <a:r>
              <a:rPr kumimoji="0" lang="zh-CN" altLang="en-US" sz="500" b="0" i="0" u="none" strike="noStrike" cap="none" normalizeH="0" baseline="0" dirty="0">
                <a:ln>
                  <a:noFill/>
                </a:ln>
                <a:solidFill>
                  <a:schemeClr val="tx1"/>
                </a:solidFill>
                <a:effectLst/>
                <a:latin typeface="+mn-ea"/>
              </a:rPr>
              <a:t>方法，两者都可以用于</a:t>
            </a:r>
            <a:r>
              <a:rPr kumimoji="0" lang="en-US" altLang="zh-CN" sz="500" b="0" i="0" u="none" strike="noStrike" cap="none" normalizeH="0" baseline="0" dirty="0" err="1">
                <a:ln>
                  <a:noFill/>
                </a:ln>
                <a:solidFill>
                  <a:schemeClr val="tx1"/>
                </a:solidFill>
                <a:effectLst/>
                <a:latin typeface="+mn-ea"/>
              </a:rPr>
              <a:t>Collections.sort</a:t>
            </a:r>
            <a:r>
              <a:rPr kumimoji="0" lang="en-US" altLang="zh-CN" sz="500" b="0" i="0" u="none" strike="noStrike" cap="none" normalizeH="0" baseline="0" dirty="0">
                <a:ln>
                  <a:noFill/>
                </a:ln>
                <a:solidFill>
                  <a:schemeClr val="tx1"/>
                </a:solidFill>
                <a:effectLst/>
                <a:latin typeface="+mn-ea"/>
              </a:rPr>
              <a:t>()</a:t>
            </a:r>
            <a:r>
              <a:rPr kumimoji="0" lang="zh-CN" altLang="en-US" sz="500" b="0" i="0" u="none" strike="noStrike" cap="none" normalizeH="0" baseline="0" dirty="0">
                <a:ln>
                  <a:noFill/>
                </a:ln>
                <a:solidFill>
                  <a:schemeClr val="tx1"/>
                </a:solidFill>
                <a:effectLst/>
                <a:latin typeface="+mn-ea"/>
              </a:rPr>
              <a:t>和</a:t>
            </a:r>
            <a:r>
              <a:rPr kumimoji="0" lang="en-US" altLang="zh-CN" sz="500" b="0" i="0" u="none" strike="noStrike" cap="none" normalizeH="0" baseline="0" dirty="0" err="1">
                <a:ln>
                  <a:noFill/>
                </a:ln>
                <a:solidFill>
                  <a:schemeClr val="tx1"/>
                </a:solidFill>
                <a:effectLst/>
                <a:latin typeface="+mn-ea"/>
              </a:rPr>
              <a:t>Arrays.sort</a:t>
            </a:r>
            <a:r>
              <a:rPr kumimoji="0" lang="en-US" altLang="zh-CN" sz="500" b="0" i="0" u="none" strike="noStrike" cap="none" normalizeH="0" baseline="0" dirty="0">
                <a:ln>
                  <a:noFill/>
                </a:ln>
                <a:solidFill>
                  <a:schemeClr val="tx1"/>
                </a:solidFill>
                <a:effectLst/>
                <a:latin typeface="+mn-ea"/>
              </a:rPr>
              <a:t>()</a:t>
            </a:r>
            <a:r>
              <a:rPr kumimoji="0" lang="zh-CN" altLang="en-US" sz="500" b="0" i="0" u="none" strike="noStrike" cap="none" normalizeH="0" baseline="0" dirty="0">
                <a:ln>
                  <a:noFill/>
                </a:ln>
                <a:solidFill>
                  <a:schemeClr val="tx1"/>
                </a:solidFill>
                <a:effectLst/>
                <a:latin typeface="+mn-ea"/>
              </a:rPr>
              <a:t>。</a:t>
            </a:r>
            <a:r>
              <a:rPr lang="en-US" altLang="zh-CN" sz="500" dirty="0" err="1">
                <a:latin typeface="+mn-ea"/>
              </a:rPr>
              <a:t>compareTo</a:t>
            </a:r>
            <a:r>
              <a:rPr lang="zh-CN" altLang="en-US" sz="500" dirty="0">
                <a:latin typeface="+mn-ea"/>
              </a:rPr>
              <a:t>和</a:t>
            </a:r>
            <a:r>
              <a:rPr lang="en-US" altLang="zh-CN" sz="500" dirty="0">
                <a:latin typeface="+mn-ea"/>
              </a:rPr>
              <a:t>compare</a:t>
            </a:r>
            <a:r>
              <a:rPr lang="zh-CN" altLang="en-US" sz="500" dirty="0">
                <a:latin typeface="+mn-ea"/>
              </a:rPr>
              <a:t>方法中如果</a:t>
            </a:r>
            <a:r>
              <a:rPr lang="en-US" altLang="zh-CN" sz="500" dirty="0">
                <a:latin typeface="+mn-ea"/>
              </a:rPr>
              <a:t>o1-o2</a:t>
            </a:r>
            <a:r>
              <a:rPr lang="zh-CN" altLang="en-US" sz="500" dirty="0">
                <a:latin typeface="+mn-ea"/>
              </a:rPr>
              <a:t>小于</a:t>
            </a:r>
            <a:r>
              <a:rPr lang="en-US" altLang="zh-CN" sz="500" dirty="0">
                <a:latin typeface="+mn-ea"/>
              </a:rPr>
              <a:t>0</a:t>
            </a:r>
            <a:r>
              <a:rPr lang="zh-CN" altLang="en-US" sz="500" dirty="0">
                <a:latin typeface="+mn-ea"/>
              </a:rPr>
              <a:t>，</a:t>
            </a:r>
            <a:r>
              <a:rPr lang="en-US" altLang="zh-CN" sz="500" dirty="0">
                <a:latin typeface="+mn-ea"/>
              </a:rPr>
              <a:t>o1</a:t>
            </a:r>
            <a:r>
              <a:rPr lang="zh-CN" altLang="en-US" sz="500" dirty="0">
                <a:latin typeface="+mn-ea"/>
              </a:rPr>
              <a:t>小于</a:t>
            </a:r>
            <a:r>
              <a:rPr lang="en-US" altLang="zh-CN" sz="500" dirty="0">
                <a:latin typeface="+mn-ea"/>
              </a:rPr>
              <a:t>o2</a:t>
            </a:r>
            <a:r>
              <a:rPr lang="zh-CN" altLang="en-US" sz="500" dirty="0">
                <a:latin typeface="+mn-ea"/>
              </a:rPr>
              <a:t>，大于</a:t>
            </a:r>
            <a:r>
              <a:rPr lang="en-US" altLang="zh-CN" sz="500" dirty="0">
                <a:latin typeface="+mn-ea"/>
              </a:rPr>
              <a:t>0</a:t>
            </a:r>
            <a:r>
              <a:rPr lang="zh-CN" altLang="en-US" sz="500" dirty="0">
                <a:latin typeface="+mn-ea"/>
              </a:rPr>
              <a:t>，</a:t>
            </a:r>
            <a:r>
              <a:rPr lang="en-US" altLang="zh-CN" sz="500" dirty="0">
                <a:latin typeface="+mn-ea"/>
              </a:rPr>
              <a:t>o1</a:t>
            </a:r>
            <a:r>
              <a:rPr lang="zh-CN" altLang="en-US" sz="500" dirty="0">
                <a:latin typeface="+mn-ea"/>
              </a:rPr>
              <a:t>大于</a:t>
            </a:r>
            <a:r>
              <a:rPr lang="en-US" altLang="zh-CN" sz="500" dirty="0">
                <a:latin typeface="+mn-ea"/>
              </a:rPr>
              <a:t>o2</a:t>
            </a:r>
            <a:r>
              <a:rPr lang="zh-CN" altLang="en-US" sz="500" dirty="0">
                <a:latin typeface="+mn-ea"/>
              </a:rPr>
              <a:t>，等于</a:t>
            </a:r>
            <a:r>
              <a:rPr lang="en-US" altLang="zh-CN" sz="500" dirty="0">
                <a:latin typeface="+mn-ea"/>
              </a:rPr>
              <a:t>0</a:t>
            </a:r>
            <a:r>
              <a:rPr lang="zh-CN" altLang="en-US" sz="500" dirty="0">
                <a:latin typeface="+mn-ea"/>
              </a:rPr>
              <a:t>，两个变量相等。</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An object defined under a comparable class will have a “natural ordering”. (T or F) 在可比类下定义的对象将具有“自然排序”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Objects declared under a comparable class can be compared using which method? 在可比类下声明的对象可以使用哪个方法进行比较?</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实现了Comparable接口中的compareTo方法可以实现当前对象和指定对象的顺序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is the signature of the </a:t>
            </a:r>
            <a:r>
              <a:rPr kumimoji="0" lang="zh-CN" altLang="zh-CN" sz="500" b="0" i="1" u="none" strike="noStrike" cap="none" normalizeH="0" baseline="0" dirty="0">
                <a:ln>
                  <a:noFill/>
                </a:ln>
                <a:solidFill>
                  <a:schemeClr val="tx1"/>
                </a:solidFill>
                <a:effectLst/>
                <a:latin typeface="+mn-ea"/>
              </a:rPr>
              <a:t>compareTo</a:t>
            </a:r>
            <a:r>
              <a:rPr kumimoji="0" lang="zh-CN" altLang="zh-CN" sz="500" b="0" i="0" u="none" strike="noStrike" cap="none" normalizeH="0" baseline="0" dirty="0">
                <a:ln>
                  <a:noFill/>
                </a:ln>
                <a:solidFill>
                  <a:schemeClr val="tx1"/>
                </a:solidFill>
                <a:effectLst/>
                <a:latin typeface="+mn-ea"/>
              </a:rPr>
              <a:t> method? </a:t>
            </a:r>
            <a:r>
              <a:rPr kumimoji="0" lang="zh-CN" altLang="zh-CN" sz="500" b="0" i="1" u="none" strike="noStrike" cap="none" normalizeH="0" baseline="0" dirty="0">
                <a:ln>
                  <a:noFill/>
                </a:ln>
                <a:solidFill>
                  <a:schemeClr val="tx1"/>
                </a:solidFill>
                <a:effectLst/>
                <a:latin typeface="+mn-ea"/>
              </a:rPr>
              <a:t>compareTo</a:t>
            </a:r>
            <a:r>
              <a:rPr kumimoji="0" lang="zh-CN" altLang="zh-CN" sz="500" b="0" i="0" u="none" strike="noStrike" cap="none" normalizeH="0" baseline="0" dirty="0">
                <a:ln>
                  <a:noFill/>
                </a:ln>
                <a:solidFill>
                  <a:schemeClr val="tx1"/>
                </a:solidFill>
                <a:effectLst/>
                <a:latin typeface="+mn-ea"/>
              </a:rPr>
              <a:t>方法的签名是什么?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int compareTo(T 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Which method can be used to sort list of comparable objects? 哪种方法可用于对可比较对象列表进行排序？</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Collections.sort()方法可以对实现了Comparable接口中compareTo方法的对象列表进行排序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Comparator is an object that can compare other objects. (T or F) 比较器是一个可以比较其他对象的对象。</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True，可以使用 Comparator 接口来定义自定义的排序规则，而不需要修改对象本身的代码；int compare(T o1, T o2)：比较两个对象的顺序。如果第一个对象小于、等于或大于第二个对象，则分别返回负整数、零或正整数。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is the signature for the </a:t>
            </a:r>
            <a:r>
              <a:rPr kumimoji="0" lang="zh-CN" altLang="zh-CN" sz="500" b="0" i="1" u="none" strike="noStrike" cap="none" normalizeH="0" baseline="0" dirty="0">
                <a:ln>
                  <a:noFill/>
                </a:ln>
                <a:solidFill>
                  <a:schemeClr val="tx1"/>
                </a:solidFill>
                <a:effectLst/>
                <a:latin typeface="+mn-ea"/>
              </a:rPr>
              <a:t>compare()</a:t>
            </a:r>
            <a:r>
              <a:rPr kumimoji="0" lang="zh-CN" altLang="zh-CN" sz="500" b="0" i="0" u="none" strike="noStrike" cap="none" normalizeH="0" baseline="0" dirty="0">
                <a:ln>
                  <a:noFill/>
                </a:ln>
                <a:solidFill>
                  <a:schemeClr val="tx1"/>
                </a:solidFill>
                <a:effectLst/>
                <a:latin typeface="+mn-ea"/>
              </a:rPr>
              <a:t> method? </a:t>
            </a:r>
            <a:r>
              <a:rPr kumimoji="0" lang="zh-CN" altLang="zh-CN" sz="500" b="0" i="1" u="none" strike="noStrike" cap="none" normalizeH="0" baseline="0" dirty="0">
                <a:ln>
                  <a:noFill/>
                </a:ln>
                <a:solidFill>
                  <a:schemeClr val="tx1"/>
                </a:solidFill>
                <a:effectLst/>
                <a:latin typeface="+mn-ea"/>
              </a:rPr>
              <a:t>compare()</a:t>
            </a:r>
            <a:r>
              <a:rPr kumimoji="0" lang="zh-CN" altLang="zh-CN" sz="500" b="0" i="0" u="none" strike="noStrike" cap="none" normalizeH="0" baseline="0" dirty="0">
                <a:ln>
                  <a:noFill/>
                </a:ln>
                <a:solidFill>
                  <a:schemeClr val="tx1"/>
                </a:solidFill>
                <a:effectLst/>
                <a:latin typeface="+mn-ea"/>
              </a:rPr>
              <a:t> 方法的签名是什么？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@Override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public int compare(T o1, T o2);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A comparable class can implement multiple comparators. (T or F) 一个可比类可以实现多个比较器。</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 一个可比类可以实现多个比较器（Comparator）。尽管一个类只能实现一个 Comparable 接口并定义一个 compareTo 方法（用于自然排序），但它可以有多个比较器，每个比较器定义一种排序方式。</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Exception and Implementation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Exceptions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Implementing Collections: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Interfaces, </a:t>
            </a:r>
            <a:r>
              <a:rPr kumimoji="0" lang="zh-CN" altLang="zh-CN" sz="500" b="1" i="0" u="none" strike="noStrike" cap="none" normalizeH="0" baseline="0" dirty="0">
                <a:ln>
                  <a:noFill/>
                </a:ln>
                <a:solidFill>
                  <a:schemeClr val="tx1"/>
                </a:solidFill>
                <a:effectLst/>
                <a:latin typeface="+mn-ea"/>
              </a:rPr>
              <a:t>Abstract Classes</a:t>
            </a:r>
            <a:r>
              <a:rPr kumimoji="0" lang="zh-CN" altLang="zh-CN" sz="500" b="0" i="0" u="none" strike="noStrike" cap="none" normalizeH="0" baseline="0" dirty="0">
                <a:ln>
                  <a:noFill/>
                </a:ln>
                <a:solidFill>
                  <a:schemeClr val="tx1"/>
                </a:solidFill>
                <a:effectLst/>
                <a:latin typeface="+mn-ea"/>
              </a:rPr>
              <a:t>, Classes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A method will do what when something goes wrong? 当出现问题时，方法会做什么?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throw exception抛出异常, Return error code返回错误码，record the log记录错误日志</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An exception provides a local exit when something goes wrong. (T or F) 当出现问题时，异常提供了一个本地出口。True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3 cases when an exception can be thrown. 列出3种可能引发异常的情况。</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Divide 0除以0（ArithmeticException）， Null pointer access空指针异常(NullPointerException)，Array subscript out of bounds数组下标越界(ArrayIndexOutOfBoundsException)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do we do with exceptions? 我们如何处理异常?</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Catching Exceptions捕获异常：使用try-catch；Throwing Exception抛出异常：在方法体加上throw； Declaring Exceptions声明异常：在方法头加上throws；使用finally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Exceptions can be caught using what Java statement? 使用什么Java语句可以捕获异常?</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throws(方法头)；throw(方法体)；try-catch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Does exception have a type? 异常有类型吗?</a:t>
            </a:r>
            <a:r>
              <a:rPr kumimoji="0" lang="en-US" altLang="zh-CN" sz="500" b="0" i="0" u="none" strike="noStrike" cap="none" normalizeH="0" baseline="0" dirty="0">
                <a:ln>
                  <a:noFill/>
                </a:ln>
                <a:solidFill>
                  <a:schemeClr val="tx1"/>
                </a:solidFill>
                <a:effectLst/>
                <a:latin typeface="+mn-ea"/>
              </a:rPr>
              <a:t> </a:t>
            </a:r>
            <a:r>
              <a:rPr kumimoji="0" lang="zh-CN" altLang="zh-CN" sz="500" b="0" i="0" u="none" strike="noStrike" cap="none" normalizeH="0" baseline="0" dirty="0">
                <a:ln>
                  <a:noFill/>
                </a:ln>
                <a:solidFill>
                  <a:schemeClr val="tx1"/>
                </a:solidFill>
                <a:effectLst/>
                <a:latin typeface="+mn-ea"/>
              </a:rPr>
              <a:t>Yes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After the exception handler finishes its work, what will the program do next? 异常处理程序完成它的工作后程序接下来要做什么?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继续执行 catch 块后的代码。</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执行 finally 块中的代码（如果存在）。</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重新抛出异常，由调用栈上层的代码处理。</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程序终止，如果异常未被捕获。</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Can exception handler use information in the exception object? 异常处理程序可以使用异常对象中的信息吗?</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True，异常处理程序可以使用异常对象中的信息。异常对象包含了有关错误的详细信息，例如错误消息、堆栈跟踪、异常原因等。(getMessage(), printStackTrace(), getStackTrace())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does “</a:t>
            </a:r>
            <a:r>
              <a:rPr kumimoji="0" lang="zh-CN" altLang="zh-CN" sz="500" b="1" i="0" u="none" strike="noStrike" cap="none" normalizeH="0" baseline="0" dirty="0">
                <a:ln>
                  <a:noFill/>
                </a:ln>
                <a:solidFill>
                  <a:schemeClr val="tx1"/>
                </a:solidFill>
                <a:effectLst/>
                <a:latin typeface="+mn-ea"/>
              </a:rPr>
              <a:t>e.getMessage</a:t>
            </a:r>
            <a:r>
              <a:rPr kumimoji="0" lang="zh-CN" altLang="zh-CN" sz="500" b="0" i="0" u="none" strike="noStrike" cap="none" normalizeH="0" baseline="0" dirty="0">
                <a:ln>
                  <a:noFill/>
                </a:ln>
                <a:solidFill>
                  <a:schemeClr val="tx1"/>
                </a:solidFill>
                <a:effectLst/>
                <a:latin typeface="+mn-ea"/>
              </a:rPr>
              <a:t>()” do where </a:t>
            </a:r>
            <a:r>
              <a:rPr kumimoji="0" lang="zh-CN" altLang="zh-CN" sz="500" b="1" i="0" u="none" strike="noStrike" cap="none" normalizeH="0" baseline="0" dirty="0">
                <a:ln>
                  <a:noFill/>
                </a:ln>
                <a:solidFill>
                  <a:schemeClr val="tx1"/>
                </a:solidFill>
                <a:effectLst/>
                <a:latin typeface="+mn-ea"/>
              </a:rPr>
              <a:t>e</a:t>
            </a:r>
            <a:r>
              <a:rPr kumimoji="0" lang="zh-CN" altLang="zh-CN" sz="500" b="0" i="0" u="none" strike="noStrike" cap="none" normalizeH="0" baseline="0" dirty="0">
                <a:ln>
                  <a:noFill/>
                </a:ln>
                <a:solidFill>
                  <a:schemeClr val="tx1"/>
                </a:solidFill>
                <a:effectLst/>
                <a:latin typeface="+mn-ea"/>
              </a:rPr>
              <a:t> is an exception object? “</a:t>
            </a:r>
            <a:r>
              <a:rPr kumimoji="0" lang="zh-CN" altLang="zh-CN" sz="500" b="1" i="0" u="none" strike="noStrike" cap="none" normalizeH="0" baseline="0" dirty="0">
                <a:ln>
                  <a:noFill/>
                </a:ln>
                <a:solidFill>
                  <a:schemeClr val="tx1"/>
                </a:solidFill>
                <a:effectLst/>
                <a:latin typeface="+mn-ea"/>
              </a:rPr>
              <a:t>e. getMessage</a:t>
            </a:r>
            <a:r>
              <a:rPr kumimoji="0" lang="zh-CN" altLang="zh-CN" sz="500" b="0" i="0" u="none" strike="noStrike" cap="none" normalizeH="0" baseline="0" dirty="0">
                <a:ln>
                  <a:noFill/>
                </a:ln>
                <a:solidFill>
                  <a:schemeClr val="tx1"/>
                </a:solidFill>
                <a:effectLst/>
                <a:latin typeface="+mn-ea"/>
              </a:rPr>
              <a:t>（）”在</a:t>
            </a:r>
            <a:r>
              <a:rPr kumimoji="0" lang="zh-CN" altLang="zh-CN" sz="500" b="1" i="0" u="none" strike="noStrike" cap="none" normalizeH="0" baseline="0" dirty="0">
                <a:ln>
                  <a:noFill/>
                </a:ln>
                <a:solidFill>
                  <a:schemeClr val="tx1"/>
                </a:solidFill>
                <a:effectLst/>
                <a:latin typeface="+mn-ea"/>
              </a:rPr>
              <a:t>e</a:t>
            </a:r>
            <a:r>
              <a:rPr kumimoji="0" lang="zh-CN" altLang="zh-CN" sz="500" b="0" i="0" u="none" strike="noStrike" cap="none" normalizeH="0" baseline="0" dirty="0">
                <a:ln>
                  <a:noFill/>
                </a:ln>
                <a:solidFill>
                  <a:schemeClr val="tx1"/>
                </a:solidFill>
                <a:effectLst/>
                <a:latin typeface="+mn-ea"/>
              </a:rPr>
              <a:t>是异常对象的情况下做什么？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e.getMessage() 方法用于获取异常对象 e 中的详细错误信息。此方法返回一个字符串，描述了导致异常的具体问题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Name 3 common Java exceptions. 列出3个常见的Java异常。</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Divide 0除以0（ArithmeticException）， Null pointer access空指针异常(NullPointerException)，Array subscript out of bounds数组下标越界(ArrayIndexOutOfBoundsException)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RuntimeExceptions doesn’t have to be handled. (T or F) 不需要处理运行时异常。</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 在Java中，运行时异常（RuntimeException）是不受检查的异常（unchecked exception），这意味着编译器不强制要求你显式地捕获或声明它们；常见的运行时异常（NullPointerException、ArrayIndexOutOfBoundsException、ArithmeticException、ClassCastException`等。）</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IOException doesn’t have to be handled. (T or F) IOException不需要处理</a:t>
            </a:r>
            <a:r>
              <a:rPr kumimoji="0" lang="en-US" altLang="zh-CN" sz="500" b="0" i="0" u="none" strike="noStrike" cap="none" normalizeH="0" baseline="0" dirty="0">
                <a:ln>
                  <a:noFill/>
                </a:ln>
                <a:solidFill>
                  <a:schemeClr val="tx1"/>
                </a:solidFill>
                <a:effectLst/>
                <a:latin typeface="+mn-ea"/>
              </a:rPr>
              <a:t>?</a:t>
            </a:r>
            <a:endParaRPr kumimoji="0" lang="zh-CN" altLang="zh-CN" sz="5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 IOException 是一种受检查异常（checked exception），这意味着编译器强制要求你要么捕获它，要么在方法签名中通过 throws 子句声明它。常见的编译异常（IOException，SQLException，ClassNotFoundException）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happens when we try adding an element to an immutable List? 当我们尝试向不可变列表中添加元素时会发生什么?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当我们尝试向不可变列表（immutable List）中添加元素时，会抛出一个 UnsupportedOperationException 异常。这是因为不可变列表不支持修改操作，如添加、删除或更新元素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Does a Java Interface provide a ‘constructor’? Java接口是否提供了一个“构造函数”?</a:t>
            </a:r>
            <a:r>
              <a:rPr kumimoji="0" lang="en-US" altLang="zh-CN" sz="500" b="0" i="0" u="none" strike="noStrike" cap="none" normalizeH="0" baseline="0" dirty="0">
                <a:ln>
                  <a:noFill/>
                </a:ln>
                <a:solidFill>
                  <a:schemeClr val="tx1"/>
                </a:solidFill>
                <a:effectLst/>
                <a:latin typeface="+mn-ea"/>
              </a:rPr>
              <a:t> </a:t>
            </a:r>
            <a:r>
              <a:rPr kumimoji="0" lang="zh-CN" altLang="zh-CN" sz="500" b="0" i="0" u="none" strike="noStrike" cap="none" normalizeH="0" baseline="0" dirty="0">
                <a:ln>
                  <a:noFill/>
                </a:ln>
                <a:solidFill>
                  <a:schemeClr val="tx1"/>
                </a:solidFill>
                <a:effectLst/>
                <a:latin typeface="+mn-ea"/>
              </a:rPr>
              <a:t>False, 接口不能被实例化，接口不能设置fields，接口的方法不能被实现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ArrayList implements which Interface? ArrayList实现了哪个接口?</a:t>
            </a:r>
            <a:r>
              <a:rPr kumimoji="0" lang="en-US" altLang="zh-CN" sz="500" b="0" i="0" u="none" strike="noStrike" cap="none" normalizeH="0" baseline="0" dirty="0">
                <a:ln>
                  <a:noFill/>
                </a:ln>
                <a:solidFill>
                  <a:schemeClr val="tx1"/>
                </a:solidFill>
                <a:effectLst/>
                <a:latin typeface="+mn-ea"/>
              </a:rPr>
              <a:t> </a:t>
            </a:r>
            <a:r>
              <a:rPr kumimoji="0" lang="zh-CN" altLang="zh-CN" sz="500" b="0" i="0" u="none" strike="noStrike" cap="none" normalizeH="0" baseline="0" dirty="0">
                <a:ln>
                  <a:noFill/>
                </a:ln>
                <a:solidFill>
                  <a:schemeClr val="tx1"/>
                </a:solidFill>
                <a:effectLst/>
                <a:latin typeface="+mn-ea"/>
              </a:rPr>
              <a:t>List 接口, RandomAccess 接口, Cloneable 接口, Serializable 接口</a:t>
            </a:r>
          </a:p>
        </p:txBody>
      </p:sp>
    </p:spTree>
    <p:extLst>
      <p:ext uri="{BB962C8B-B14F-4D97-AF65-F5344CB8AC3E}">
        <p14:creationId xmlns:p14="http://schemas.microsoft.com/office/powerpoint/2010/main" val="232615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AE47CB8-2060-C03D-FAB5-DE7778E22F9A}"/>
              </a:ext>
            </a:extLst>
          </p:cNvPr>
          <p:cNvSpPr txBox="1"/>
          <p:nvPr/>
        </p:nvSpPr>
        <p:spPr>
          <a:xfrm>
            <a:off x="61385" y="0"/>
            <a:ext cx="3429000" cy="1001812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public interface</a:t>
            </a:r>
            <a:r>
              <a:rPr kumimoji="0" lang="zh-CN" altLang="zh-CN" sz="500" b="0" i="0" u="none" strike="noStrike" cap="none" normalizeH="0" baseline="0" dirty="0">
                <a:ln>
                  <a:noFill/>
                </a:ln>
                <a:solidFill>
                  <a:schemeClr val="tx1"/>
                </a:solidFill>
                <a:effectLst/>
                <a:latin typeface="+mn-ea"/>
              </a:rPr>
              <a:t> List extends which Java Interface? 公共接口 List 扩展了哪个Java接口?</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java.util.Collection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are the key features of an abstract class? 抽象类的主要特性是什么?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Cannot be instantiated 不能被实例化；Abstract methods抽象方法；Concrete Methods具体方法；Instance Variable and Constructor实例变量和构造函数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Can an abstract class be instantiated? 抽象类可以被实例化吗?</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 抽象类不能被实例化，在Java中，抽象类被设计为其他类的基类，以扩展和提供其抽象方法的特定实现。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Abstract methods can be defined within a class to save implementation efforts. (T or F) 抽象方法可以在类中定义，以节省实现工作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are the key issues of implementation when we remove an element from an ArrayList? 当我们从数组列表中删除一个元素时，实现的关键问题是什么?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Shifting elements移动元素；index management修改后续元素的index；Concurrent modification并发修改</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are the key issues of implementation when we add an element from an ArrayList? 当我们从数组列表中添加元素时，实现的关键问题是什么?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Dynamic array resizing; Automized time complexity; index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1"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Cost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Implementing ArrayList: cost of adding and removing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Cost of operations and measuring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ArrayList: </a:t>
            </a:r>
            <a:r>
              <a:rPr kumimoji="0" lang="zh-CN" altLang="zh-CN" sz="500" b="0" i="0" u="none" strike="noStrike" cap="none" normalizeH="0" baseline="0" dirty="0">
                <a:ln>
                  <a:noFill/>
                </a:ln>
                <a:solidFill>
                  <a:schemeClr val="tx1"/>
                </a:solidFill>
                <a:effectLst/>
                <a:latin typeface="+mn-ea"/>
              </a:rPr>
              <a:t>：remove(O(n)), add(O(n)), contains(O(n)), size(O(1)), iteration(O(n))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ArraySet: </a:t>
            </a:r>
            <a:r>
              <a:rPr kumimoji="0" lang="zh-CN" altLang="zh-CN" sz="500" b="0" i="0" u="none" strike="noStrike" cap="none" normalizeH="0" baseline="0" dirty="0">
                <a:ln>
                  <a:noFill/>
                </a:ln>
                <a:solidFill>
                  <a:schemeClr val="tx1"/>
                </a:solidFill>
                <a:effectLst/>
                <a:latin typeface="+mn-ea"/>
              </a:rPr>
              <a:t>：contains(O(n)), remove(O(n)), add(O(n))，insert(O(n))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Cost of Binary Search</a:t>
            </a:r>
            <a:r>
              <a:rPr kumimoji="0" lang="zh-CN" altLang="zh-CN" sz="500" b="0" i="0" u="none" strike="noStrike" cap="none" normalizeH="0" baseline="0" dirty="0">
                <a:ln>
                  <a:noFill/>
                </a:ln>
                <a:solidFill>
                  <a:schemeClr val="tx1"/>
                </a:solidFill>
                <a:effectLst/>
                <a:latin typeface="+mn-ea"/>
              </a:rPr>
              <a:t> O(1)~O(logn)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Cost of SortedArraySet with Binary Search</a:t>
            </a:r>
            <a:r>
              <a:rPr kumimoji="0" lang="zh-CN" altLang="zh-CN" sz="500" b="0" i="0" u="none" strike="noStrike" cap="none" normalizeH="0" baseline="0" dirty="0">
                <a:ln>
                  <a:noFill/>
                </a:ln>
                <a:solidFill>
                  <a:schemeClr val="tx1"/>
                </a:solidFill>
                <a:effectLst/>
                <a:latin typeface="+mn-ea"/>
              </a:rPr>
              <a:t>: add(O(n)), remove(O(n)), contains(O(logn)), sizeO(1), iterationO(n)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问题: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remove() is compulsory in Iterator implementation. (T or F) 在Iterator实现中，remove()是强制的。(T或F)</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 iterator中只有hasnext和next是强制的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How does ArrayList make use of the ‘type parameter’ in its implementation? ArrayList如何在其实现中使用“类型参数”？</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类型参数</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Which element will be removed by ArrayList.remove()? 哪个元素将被ArrayList.remove()删除?</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remove(int index)删除指定的index上的元素，remove(Object o)删除第一个与提供的o相等的元素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does ArrayList.next() check before returning the next element in the list? 在返回列表中的下一个元素之前，ArrayList.next()检查什么?</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检查是否有下一个元素调用hasNext检查是否有下一个元素；检查索引是否在范文内当前的cursor是否小于size，如果大于等于size则代表已经列表已经遍历完了</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How does ArrayList.remove() ensure only 1 element can be removed after each call to next()? ArrayList.remove()如何确保每次调用next()后只能删除1个元素?</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cursor</a:t>
            </a:r>
            <a:r>
              <a:rPr kumimoji="0" lang="zh-CN" altLang="zh-CN" sz="500" b="0" i="0" u="none" strike="noStrike" cap="none" normalizeH="0" baseline="0" dirty="0">
                <a:ln>
                  <a:noFill/>
                </a:ln>
                <a:solidFill>
                  <a:schemeClr val="tx1"/>
                </a:solidFill>
                <a:effectLst/>
                <a:latin typeface="+mn-ea"/>
              </a:rPr>
              <a:t>：指向下一个元素的索引。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1" i="0" u="none" strike="noStrike" cap="none" normalizeH="0" baseline="0" dirty="0">
                <a:ln>
                  <a:noFill/>
                </a:ln>
                <a:solidFill>
                  <a:schemeClr val="tx1"/>
                </a:solidFill>
                <a:effectLst/>
                <a:latin typeface="+mn-ea"/>
              </a:rPr>
              <a:t>lastRet</a:t>
            </a:r>
            <a:r>
              <a:rPr kumimoji="0" lang="zh-CN" altLang="zh-CN" sz="500" b="0" i="0" u="none" strike="noStrike" cap="none" normalizeH="0" baseline="0" dirty="0">
                <a:ln>
                  <a:noFill/>
                </a:ln>
                <a:solidFill>
                  <a:schemeClr val="tx1"/>
                </a:solidFill>
                <a:effectLst/>
                <a:latin typeface="+mn-ea"/>
              </a:rPr>
              <a:t>：指向最后一个返回的元素的索引，如果没有这样的元素，则为 -1。</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remove()方法的实现确保只有在调用 next() 方法后才能调用 remove() 方法，并且在一次 next() 调用后只能调用一次 remove() 方法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What can happen if 2 or more Iterators running concurrently under the same ArrayList? Name 2 scenarios. 如果两个或多个迭代器在同一个数组列表下并发运行，会发生什么?命名2个场景。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ConcurrentModificationException 异常：ArrayList 的迭代器在检测到集合在迭代过程中被修改时，会抛出 ConcurrentModificationException 异常。这种情况常见于一个迭代器在迭代的同时，另一个迭代器或线程修改了 ArrayList。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数据不一致或意外行为：在没有适当同步的情况下，多个迭代器或线程对同一个 ArrayList。进行并发操作，可能会导致数据不一致或产生意外行为。这种情况尤其可能在某些迭代器进行修改操作（如 add、remove）时发生。</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O(log(n)) &lt; O(sqrt(n)) (T or F)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O(n^n) &lt; O(n!) (T or F)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O(2^n) &lt; O(n^n) (T or F)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When analysing the cost of an algorithm, loop usually is the focus. (T or F) 在分析算法的成本时，循环通常是重点。</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Which of the following operations is more expensive? 以下哪项操作的成本更高？</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Reading a line from a file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500" b="1" i="0" u="none" strike="noStrike" cap="none" normalizeH="0" baseline="0" dirty="0">
                <a:ln>
                  <a:noFill/>
                </a:ln>
                <a:solidFill>
                  <a:schemeClr val="tx1"/>
                </a:solidFill>
                <a:effectLst/>
                <a:latin typeface="+mn-ea"/>
              </a:rPr>
              <a:t>Reading a line from a user</a:t>
            </a:r>
            <a:r>
              <a:rPr kumimoji="0" lang="zh-CN" altLang="zh-CN" sz="500" b="0" i="0" u="none" strike="noStrike" cap="none" normalizeH="0" baseline="0" dirty="0">
                <a:ln>
                  <a:noFill/>
                </a:ln>
                <a:solidFill>
                  <a:schemeClr val="tx1"/>
                </a:solidFill>
                <a:effectLst/>
                <a:latin typeface="+mn-ea"/>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500" b="0" i="0" u="none" strike="noStrike" cap="none" normalizeH="0" baseline="0" dirty="0">
                <a:ln>
                  <a:noFill/>
                </a:ln>
                <a:solidFill>
                  <a:schemeClr val="tx1"/>
                </a:solidFill>
                <a:effectLst/>
                <a:latin typeface="+mn-ea"/>
              </a:rPr>
              <a:t>Worst case cost analysis is usually more difficult than average cost analysis. (T or F) 最坏情况成本分析通常比平均成本分析更难。</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500" b="0" i="0" u="none" strike="noStrike" cap="none" normalizeH="0" baseline="0" dirty="0">
                <a:ln>
                  <a:noFill/>
                </a:ln>
                <a:solidFill>
                  <a:schemeClr val="tx1"/>
                </a:solidFill>
                <a:effectLst/>
                <a:latin typeface="+mn-ea"/>
              </a:rPr>
              <a:t>False </a:t>
            </a:r>
            <a:r>
              <a:rPr kumimoji="0" lang="zh-CN" altLang="zh-CN" sz="500" b="1" i="0" u="none" strike="noStrike" cap="none" normalizeH="0" baseline="0" dirty="0">
                <a:ln>
                  <a:noFill/>
                </a:ln>
                <a:solidFill>
                  <a:schemeClr val="tx1"/>
                </a:solidFill>
                <a:effectLst/>
                <a:latin typeface="+mn-ea"/>
              </a:rPr>
              <a:t>!!!!!!!!!!!!!!!!!!!!!!</a:t>
            </a:r>
            <a:r>
              <a:rPr kumimoji="0" lang="en-US" altLang="zh-CN" sz="500" b="1" i="0" u="none" strike="noStrike" cap="none" normalizeH="0" baseline="0" dirty="0">
                <a:ln>
                  <a:noFill/>
                </a:ln>
                <a:solidFill>
                  <a:schemeClr val="tx1"/>
                </a:solidFill>
                <a:effectLst/>
                <a:latin typeface="+mn-ea"/>
              </a:rPr>
              <a:t> </a:t>
            </a:r>
            <a:r>
              <a:rPr kumimoji="0" lang="zh-CN" altLang="en-US" sz="500" i="0" u="none" strike="noStrike" cap="none" normalizeH="0" baseline="0" dirty="0">
                <a:ln>
                  <a:noFill/>
                </a:ln>
                <a:solidFill>
                  <a:schemeClr val="tx1"/>
                </a:solidFill>
                <a:effectLst/>
                <a:latin typeface="+mn-ea"/>
              </a:rPr>
              <a:t>有可能相同</a:t>
            </a:r>
            <a:endParaRPr kumimoji="0" lang="en-US" altLang="zh-CN" sz="50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500" b="1" dirty="0">
              <a:latin typeface="+mn-ea"/>
            </a:endParaRPr>
          </a:p>
          <a:p>
            <a:r>
              <a:rPr lang="en-GB" altLang="zh-CN" sz="500" b="1" dirty="0">
                <a:latin typeface="+mn-ea"/>
              </a:rPr>
              <a:t>Recursion</a:t>
            </a:r>
          </a:p>
          <a:p>
            <a:pPr>
              <a:buFont typeface="Arial" panose="020B0604020202020204" pitchFamily="34" charset="0"/>
              <a:buChar char="•"/>
            </a:pPr>
            <a:r>
              <a:rPr lang="en-GB" altLang="zh-CN" sz="500" b="1" dirty="0">
                <a:latin typeface="+mn-ea"/>
              </a:rPr>
              <a:t>recursive functions</a:t>
            </a:r>
            <a:endParaRPr lang="en-GB" altLang="zh-CN" sz="500" dirty="0">
              <a:latin typeface="+mn-ea"/>
            </a:endParaRPr>
          </a:p>
          <a:p>
            <a:pPr>
              <a:buFont typeface="Arial" panose="020B0604020202020204" pitchFamily="34" charset="0"/>
              <a:buChar char="•"/>
            </a:pPr>
            <a:r>
              <a:rPr lang="en-GB" altLang="zh-CN" sz="500" dirty="0">
                <a:latin typeface="+mn-ea"/>
              </a:rPr>
              <a:t>factorial function</a:t>
            </a:r>
          </a:p>
          <a:p>
            <a:pPr>
              <a:buFont typeface="Arial" panose="020B0604020202020204" pitchFamily="34" charset="0"/>
              <a:buChar char="•"/>
            </a:pPr>
            <a:r>
              <a:rPr lang="en-GB" altLang="zh-CN" sz="500" dirty="0" err="1">
                <a:latin typeface="+mn-ea"/>
              </a:rPr>
              <a:t>fibonacci</a:t>
            </a:r>
            <a:r>
              <a:rPr lang="en-GB" altLang="zh-CN" sz="500" dirty="0">
                <a:latin typeface="+mn-ea"/>
              </a:rPr>
              <a:t> function</a:t>
            </a:r>
          </a:p>
          <a:p>
            <a:pPr>
              <a:buFont typeface="Arial" panose="020B0604020202020204" pitchFamily="34" charset="0"/>
              <a:buChar char="•"/>
            </a:pPr>
            <a:r>
              <a:rPr lang="en-GB" altLang="zh-CN" sz="500" dirty="0">
                <a:latin typeface="+mn-ea"/>
              </a:rPr>
              <a:t>recursion vs iteration</a:t>
            </a:r>
          </a:p>
          <a:p>
            <a:r>
              <a:rPr lang="zh-CN" altLang="en-US" sz="500" dirty="0">
                <a:latin typeface="+mn-ea"/>
              </a:rPr>
              <a:t>问题</a:t>
            </a:r>
            <a:r>
              <a:rPr lang="en-US" altLang="zh-CN" sz="500" dirty="0">
                <a:latin typeface="+mn-ea"/>
              </a:rPr>
              <a:t>:</a:t>
            </a:r>
          </a:p>
          <a:p>
            <a:pPr>
              <a:buFont typeface="Arial" panose="020B0604020202020204" pitchFamily="34" charset="0"/>
              <a:buChar char="•"/>
            </a:pPr>
            <a:r>
              <a:rPr lang="en-GB" altLang="zh-CN" sz="500" dirty="0">
                <a:latin typeface="+mn-ea"/>
              </a:rPr>
              <a:t>What is the key step in designing a recursive function? </a:t>
            </a:r>
            <a:r>
              <a:rPr lang="zh-CN" altLang="en-US" sz="500" dirty="0">
                <a:latin typeface="+mn-ea"/>
              </a:rPr>
              <a:t>设计递归函数的关键步骤是什么</a:t>
            </a:r>
            <a:r>
              <a:rPr lang="en-US" altLang="zh-CN" sz="500" dirty="0">
                <a:latin typeface="+mn-ea"/>
              </a:rPr>
              <a:t>?</a:t>
            </a:r>
          </a:p>
          <a:p>
            <a:pPr>
              <a:buFont typeface="Arial" panose="020B0604020202020204" pitchFamily="34" charset="0"/>
              <a:buChar char="•"/>
            </a:pPr>
            <a:r>
              <a:rPr lang="zh-CN" altLang="en-US" sz="500" dirty="0">
                <a:latin typeface="+mn-ea"/>
              </a:rPr>
              <a:t>确定递归结束条件（</a:t>
            </a:r>
            <a:r>
              <a:rPr lang="en-GB" altLang="zh-CN" sz="500" dirty="0">
                <a:latin typeface="+mn-ea"/>
              </a:rPr>
              <a:t>Base Case</a:t>
            </a:r>
            <a:r>
              <a:rPr lang="zh-CN" altLang="en-GB" sz="500" dirty="0">
                <a:latin typeface="+mn-ea"/>
              </a:rPr>
              <a:t>）。</a:t>
            </a:r>
          </a:p>
          <a:p>
            <a:pPr>
              <a:buFont typeface="Arial" panose="020B0604020202020204" pitchFamily="34" charset="0"/>
              <a:buChar char="•"/>
            </a:pPr>
            <a:r>
              <a:rPr lang="zh-CN" altLang="en-US" sz="500" dirty="0">
                <a:latin typeface="+mn-ea"/>
              </a:rPr>
              <a:t>定义递归关系（</a:t>
            </a:r>
            <a:r>
              <a:rPr lang="en-GB" altLang="zh-CN" sz="500" dirty="0">
                <a:latin typeface="+mn-ea"/>
              </a:rPr>
              <a:t>Recursive Case</a:t>
            </a:r>
            <a:r>
              <a:rPr lang="zh-CN" altLang="en-GB" sz="500" dirty="0">
                <a:latin typeface="+mn-ea"/>
              </a:rPr>
              <a:t>）。</a:t>
            </a:r>
          </a:p>
          <a:p>
            <a:pPr>
              <a:buFont typeface="Arial" panose="020B0604020202020204" pitchFamily="34" charset="0"/>
              <a:buChar char="•"/>
            </a:pPr>
            <a:r>
              <a:rPr lang="zh-CN" altLang="en-US" sz="500" dirty="0">
                <a:latin typeface="+mn-ea"/>
              </a:rPr>
              <a:t>分解问题（</a:t>
            </a:r>
            <a:r>
              <a:rPr lang="en-GB" altLang="zh-CN" sz="500" dirty="0">
                <a:latin typeface="+mn-ea"/>
              </a:rPr>
              <a:t>Decompose the Problem</a:t>
            </a:r>
            <a:r>
              <a:rPr lang="zh-CN" altLang="en-GB" sz="500" dirty="0">
                <a:latin typeface="+mn-ea"/>
              </a:rPr>
              <a:t>）。</a:t>
            </a:r>
          </a:p>
          <a:p>
            <a:pPr>
              <a:buFont typeface="Arial" panose="020B0604020202020204" pitchFamily="34" charset="0"/>
              <a:buChar char="•"/>
            </a:pPr>
            <a:r>
              <a:rPr lang="zh-CN" altLang="en-US" sz="500" dirty="0">
                <a:latin typeface="+mn-ea"/>
              </a:rPr>
              <a:t>组合结果（</a:t>
            </a:r>
            <a:r>
              <a:rPr lang="en-GB" altLang="zh-CN" sz="500" dirty="0">
                <a:latin typeface="+mn-ea"/>
              </a:rPr>
              <a:t>Combine the Results</a:t>
            </a:r>
            <a:r>
              <a:rPr lang="zh-CN" altLang="en-GB" sz="500" dirty="0">
                <a:latin typeface="+mn-ea"/>
              </a:rPr>
              <a:t>）。</a:t>
            </a:r>
          </a:p>
          <a:p>
            <a:pPr>
              <a:buFont typeface="Arial" panose="020B0604020202020204" pitchFamily="34" charset="0"/>
              <a:buChar char="•"/>
            </a:pPr>
            <a:r>
              <a:rPr lang="en-GB" altLang="zh-CN" sz="500" dirty="0">
                <a:latin typeface="+mn-ea"/>
              </a:rPr>
              <a:t>Every recursive function can be rewritten as an iterative function. (T or F) </a:t>
            </a:r>
            <a:r>
              <a:rPr lang="zh-CN" altLang="en-US" sz="500" dirty="0">
                <a:latin typeface="+mn-ea"/>
              </a:rPr>
              <a:t>每个递归函数都可以重写为迭代函数。</a:t>
            </a:r>
          </a:p>
          <a:p>
            <a:pPr>
              <a:buFont typeface="Arial" panose="020B0604020202020204" pitchFamily="34" charset="0"/>
              <a:buChar char="•"/>
            </a:pPr>
            <a:r>
              <a:rPr lang="en-GB" altLang="zh-CN" sz="500" dirty="0">
                <a:latin typeface="+mn-ea"/>
              </a:rPr>
              <a:t>True</a:t>
            </a:r>
          </a:p>
          <a:p>
            <a:endParaRPr lang="en-GB" altLang="zh-CN" sz="500" dirty="0">
              <a:latin typeface="+mn-ea"/>
            </a:endParaRPr>
          </a:p>
          <a:p>
            <a:r>
              <a:rPr lang="en-GB" altLang="zh-CN" sz="500" b="1" dirty="0">
                <a:latin typeface="+mn-ea"/>
              </a:rPr>
              <a:t>Linked Structure</a:t>
            </a:r>
          </a:p>
          <a:p>
            <a:pPr>
              <a:buFont typeface="Arial" panose="020B0604020202020204" pitchFamily="34" charset="0"/>
              <a:buChar char="•"/>
            </a:pPr>
            <a:r>
              <a:rPr lang="en-GB" altLang="zh-CN" sz="500" dirty="0">
                <a:latin typeface="+mn-ea"/>
              </a:rPr>
              <a:t>Testing collection implementations</a:t>
            </a:r>
          </a:p>
          <a:p>
            <a:pPr>
              <a:buFont typeface="Arial" panose="020B0604020202020204" pitchFamily="34" charset="0"/>
              <a:buChar char="•"/>
            </a:pPr>
            <a:r>
              <a:rPr lang="en-GB" altLang="zh-CN" sz="500" b="1" dirty="0">
                <a:latin typeface="+mn-ea"/>
              </a:rPr>
              <a:t>Queues</a:t>
            </a:r>
            <a:endParaRPr lang="en-GB" altLang="zh-CN" sz="500" dirty="0">
              <a:latin typeface="+mn-ea"/>
            </a:endParaRPr>
          </a:p>
          <a:p>
            <a:pPr>
              <a:buFont typeface="Arial" panose="020B0604020202020204" pitchFamily="34" charset="0"/>
              <a:buChar char="•"/>
            </a:pPr>
            <a:r>
              <a:rPr lang="en-GB" altLang="zh-CN" sz="500" dirty="0">
                <a:latin typeface="+mn-ea"/>
              </a:rPr>
              <a:t>Motivation for linked lists</a:t>
            </a:r>
          </a:p>
          <a:p>
            <a:pPr>
              <a:buFont typeface="Arial" panose="020B0604020202020204" pitchFamily="34" charset="0"/>
              <a:buChar char="•"/>
            </a:pPr>
            <a:r>
              <a:rPr lang="en-GB" altLang="zh-CN" sz="500" b="1" dirty="0">
                <a:latin typeface="+mn-ea"/>
              </a:rPr>
              <a:t>Linked structures for implementing Collections</a:t>
            </a:r>
            <a:endParaRPr lang="en-GB" altLang="zh-CN" sz="500" dirty="0">
              <a:latin typeface="+mn-ea"/>
            </a:endParaRPr>
          </a:p>
          <a:p>
            <a:pPr>
              <a:buFont typeface="Arial" panose="020B0604020202020204" pitchFamily="34" charset="0"/>
              <a:buChar char="•"/>
            </a:pPr>
            <a:r>
              <a:rPr lang="en-GB" altLang="zh-CN" sz="500" b="1" dirty="0">
                <a:latin typeface="+mn-ea"/>
              </a:rPr>
              <a:t>A Stack using a Linked List with a header</a:t>
            </a:r>
            <a:endParaRPr lang="en-GB" altLang="zh-CN" sz="500" dirty="0">
              <a:latin typeface="+mn-ea"/>
            </a:endParaRPr>
          </a:p>
          <a:p>
            <a:pPr>
              <a:buFont typeface="Arial" panose="020B0604020202020204" pitchFamily="34" charset="0"/>
              <a:buChar char="•"/>
            </a:pPr>
            <a:r>
              <a:rPr lang="en-GB" altLang="zh-CN" sz="500" b="1" dirty="0">
                <a:latin typeface="+mn-ea"/>
              </a:rPr>
              <a:t>A Queue using a Linked List with a header</a:t>
            </a:r>
            <a:endParaRPr lang="en-GB" altLang="zh-CN" sz="500" dirty="0">
              <a:latin typeface="+mn-ea"/>
            </a:endParaRPr>
          </a:p>
          <a:p>
            <a:r>
              <a:rPr lang="zh-CN" altLang="en-US" sz="500" dirty="0">
                <a:latin typeface="+mn-ea"/>
              </a:rPr>
              <a:t>问题：</a:t>
            </a:r>
          </a:p>
          <a:p>
            <a:pPr>
              <a:buFont typeface="Arial" panose="020B0604020202020204" pitchFamily="34" charset="0"/>
              <a:buChar char="•"/>
            </a:pPr>
            <a:r>
              <a:rPr lang="en-GB" altLang="zh-CN" sz="500" dirty="0">
                <a:latin typeface="+mn-ea"/>
              </a:rPr>
              <a:t>When do you write test cases for “black box” testing? Before or after implementation? </a:t>
            </a:r>
            <a:r>
              <a:rPr lang="zh-CN" altLang="en-US" sz="500" dirty="0">
                <a:latin typeface="+mn-ea"/>
              </a:rPr>
              <a:t>什么时候为“黑盒”测试编写测试用例</a:t>
            </a:r>
            <a:r>
              <a:rPr lang="en-US" altLang="zh-CN" sz="500" dirty="0">
                <a:latin typeface="+mn-ea"/>
              </a:rPr>
              <a:t>?</a:t>
            </a:r>
            <a:r>
              <a:rPr lang="zh-CN" altLang="en-US" sz="500" dirty="0">
                <a:latin typeface="+mn-ea"/>
              </a:rPr>
              <a:t>实施前还是实施后</a:t>
            </a:r>
            <a:r>
              <a:rPr lang="en-US" altLang="zh-CN" sz="500" dirty="0">
                <a:latin typeface="+mn-ea"/>
              </a:rPr>
              <a:t>?</a:t>
            </a:r>
          </a:p>
          <a:p>
            <a:pPr>
              <a:buFont typeface="Arial" panose="020B0604020202020204" pitchFamily="34" charset="0"/>
              <a:buChar char="•"/>
            </a:pPr>
            <a:r>
              <a:rPr lang="zh-CN" altLang="en-US" sz="500" dirty="0">
                <a:latin typeface="+mn-ea"/>
              </a:rPr>
              <a:t>黑盒测试（</a:t>
            </a:r>
            <a:r>
              <a:rPr lang="en-GB" altLang="zh-CN" sz="500" dirty="0">
                <a:latin typeface="+mn-ea"/>
              </a:rPr>
              <a:t>Black Box Testing</a:t>
            </a:r>
            <a:r>
              <a:rPr lang="zh-CN" altLang="en-GB" sz="500" dirty="0">
                <a:latin typeface="+mn-ea"/>
              </a:rPr>
              <a:t>）</a:t>
            </a:r>
            <a:r>
              <a:rPr lang="zh-CN" altLang="en-US" sz="500" dirty="0">
                <a:latin typeface="+mn-ea"/>
              </a:rPr>
              <a:t>是一种软件测试方法，在这种方法中，测试人员不需要了解系统的内部实现细节、结构或代码。相反，测试人员关注的是系统的输入和输出，以及系统的功能是否符合预期。</a:t>
            </a:r>
          </a:p>
          <a:p>
            <a:pPr>
              <a:buFont typeface="Arial" panose="020B0604020202020204" pitchFamily="34" charset="0"/>
              <a:buChar char="•"/>
            </a:pPr>
            <a:r>
              <a:rPr lang="zh-CN" altLang="en-US" sz="500" dirty="0">
                <a:latin typeface="+mn-ea"/>
              </a:rPr>
              <a:t>在软件开发的环境中，通常认为在实现之前为“黑盒”测试编写测试用例是最佳实践。这种方法是测试驱动开发</a:t>
            </a:r>
            <a:r>
              <a:rPr lang="en-US" altLang="zh-CN" sz="500" dirty="0">
                <a:latin typeface="+mn-ea"/>
              </a:rPr>
              <a:t>(</a:t>
            </a:r>
            <a:r>
              <a:rPr lang="en-GB" altLang="zh-CN" sz="500" dirty="0">
                <a:latin typeface="+mn-ea"/>
              </a:rPr>
              <a:t>TDD)</a:t>
            </a:r>
            <a:r>
              <a:rPr lang="zh-CN" altLang="en-US" sz="500" dirty="0">
                <a:latin typeface="+mn-ea"/>
              </a:rPr>
              <a:t>方法的一部分，它强调</a:t>
            </a:r>
            <a:r>
              <a:rPr lang="zh-CN" altLang="en-US" sz="500" b="1" dirty="0">
                <a:latin typeface="+mn-ea"/>
              </a:rPr>
              <a:t>在编写实际代码之前编写测试</a:t>
            </a:r>
            <a:r>
              <a:rPr lang="zh-CN" altLang="en-US" sz="500" dirty="0">
                <a:latin typeface="+mn-ea"/>
              </a:rPr>
              <a:t>。然而，也存在测试用例可能在实现之后编写的场景，特别是在传统的或不太正式的开发过程中。</a:t>
            </a:r>
          </a:p>
          <a:p>
            <a:pPr>
              <a:buFont typeface="Arial" panose="020B0604020202020204" pitchFamily="34" charset="0"/>
              <a:buChar char="•"/>
            </a:pPr>
            <a:r>
              <a:rPr lang="en-GB" altLang="zh-CN" sz="500" dirty="0">
                <a:latin typeface="+mn-ea"/>
              </a:rPr>
              <a:t>Explain why array implementations of queue are slow. </a:t>
            </a:r>
            <a:r>
              <a:rPr lang="zh-CN" altLang="en-US" sz="500" dirty="0">
                <a:latin typeface="+mn-ea"/>
              </a:rPr>
              <a:t>解释为什么队列的数组实现速度较慢。</a:t>
            </a:r>
          </a:p>
          <a:p>
            <a:pPr>
              <a:buFont typeface="Arial" panose="020B0604020202020204" pitchFamily="34" charset="0"/>
              <a:buChar char="•"/>
            </a:pPr>
            <a:r>
              <a:rPr lang="zh-CN" altLang="en-US" sz="500" dirty="0">
                <a:latin typeface="+mn-ea"/>
              </a:rPr>
              <a:t>因为链表实现的队列都是需要通过链接在头节点和尾节点的指针来移动的，因此每次操作都是</a:t>
            </a:r>
            <a:r>
              <a:rPr lang="en-GB" altLang="zh-CN" sz="500" dirty="0">
                <a:latin typeface="+mn-ea"/>
              </a:rPr>
              <a:t>O(1)</a:t>
            </a:r>
            <a:r>
              <a:rPr lang="zh-CN" altLang="en-GB" sz="500" dirty="0">
                <a:latin typeface="+mn-ea"/>
              </a:rPr>
              <a:t>。</a:t>
            </a:r>
            <a:r>
              <a:rPr lang="zh-CN" altLang="en-US" sz="500" dirty="0">
                <a:latin typeface="+mn-ea"/>
              </a:rPr>
              <a:t>队列的数组实现可能较慢的原因主要在于在某些操作中涉及到大量的元素移动，以及固定容量数组带来的问题</a:t>
            </a:r>
          </a:p>
          <a:p>
            <a:pPr>
              <a:buFont typeface="Arial" panose="020B0604020202020204" pitchFamily="34" charset="0"/>
              <a:buChar char="•"/>
            </a:pPr>
            <a:r>
              <a:rPr lang="en-GB" altLang="zh-CN" sz="500" dirty="0">
                <a:latin typeface="+mn-ea"/>
              </a:rPr>
              <a:t>Linked list allows data removal by? </a:t>
            </a:r>
            <a:r>
              <a:rPr lang="zh-CN" altLang="en-US" sz="500" dirty="0">
                <a:latin typeface="+mn-ea"/>
              </a:rPr>
              <a:t>链表允许通过什么删除</a:t>
            </a:r>
            <a:r>
              <a:rPr lang="en-US" altLang="zh-CN" sz="500" dirty="0">
                <a:latin typeface="+mn-ea"/>
              </a:rPr>
              <a:t>?</a:t>
            </a:r>
          </a:p>
          <a:p>
            <a:pPr>
              <a:buFont typeface="Arial" panose="020B0604020202020204" pitchFamily="34" charset="0"/>
              <a:buChar char="•"/>
            </a:pPr>
            <a:r>
              <a:rPr lang="zh-CN" altLang="en-US" sz="500" dirty="0">
                <a:latin typeface="+mn-ea"/>
              </a:rPr>
              <a:t>头节点删除，尾节点删除，中间节点删除</a:t>
            </a:r>
          </a:p>
          <a:p>
            <a:pPr>
              <a:buFont typeface="Arial" panose="020B0604020202020204" pitchFamily="34" charset="0"/>
              <a:buChar char="•"/>
            </a:pPr>
            <a:r>
              <a:rPr lang="en-GB" altLang="zh-CN" sz="500" dirty="0">
                <a:latin typeface="+mn-ea"/>
              </a:rPr>
              <a:t>Define references/pointers. </a:t>
            </a:r>
            <a:r>
              <a:rPr lang="zh-CN" altLang="en-US" sz="500" dirty="0">
                <a:latin typeface="+mn-ea"/>
              </a:rPr>
              <a:t>定义</a:t>
            </a:r>
            <a:r>
              <a:rPr lang="en-US" altLang="zh-CN" sz="500" dirty="0">
                <a:latin typeface="+mn-ea"/>
              </a:rPr>
              <a:t>/</a:t>
            </a:r>
            <a:r>
              <a:rPr lang="zh-CN" altLang="en-US" sz="500" dirty="0">
                <a:latin typeface="+mn-ea"/>
              </a:rPr>
              <a:t>指针的引用。</a:t>
            </a:r>
          </a:p>
          <a:p>
            <a:pPr>
              <a:buFont typeface="Arial" panose="020B0604020202020204" pitchFamily="34" charset="0"/>
              <a:buChar char="•"/>
            </a:pPr>
            <a:r>
              <a:rPr lang="zh-CN" altLang="en-US" sz="500" dirty="0">
                <a:latin typeface="+mn-ea"/>
              </a:rPr>
              <a:t>在编程中，引用是一种用于间接访问对象或值的机制。引用本身并不存储对象的实际内容，而是存储对象在内存中的地址或位置，通过这个地址可以访问对象的实际内容。在</a:t>
            </a:r>
            <a:r>
              <a:rPr lang="en-GB" altLang="zh-CN" sz="500" dirty="0">
                <a:latin typeface="+mn-ea"/>
              </a:rPr>
              <a:t>Java</a:t>
            </a:r>
            <a:r>
              <a:rPr lang="zh-CN" altLang="en-US" sz="500" dirty="0">
                <a:latin typeface="+mn-ea"/>
              </a:rPr>
              <a:t>等高级编程语言中，引用用于处理对象和数组。</a:t>
            </a:r>
          </a:p>
          <a:p>
            <a:pPr>
              <a:buFont typeface="Arial" panose="020B0604020202020204" pitchFamily="34" charset="0"/>
              <a:buChar char="•"/>
            </a:pPr>
            <a:r>
              <a:rPr lang="zh-CN" altLang="en-US" sz="500" dirty="0">
                <a:latin typeface="+mn-ea"/>
              </a:rPr>
              <a:t>指针是一个变量，它存储另一个变量的内存地址。通过指针，可以直接访问和操作内存中的数据。指针在</a:t>
            </a:r>
            <a:r>
              <a:rPr lang="en-GB" altLang="zh-CN" sz="500" dirty="0">
                <a:latin typeface="+mn-ea"/>
              </a:rPr>
              <a:t>C</a:t>
            </a:r>
            <a:r>
              <a:rPr lang="zh-CN" altLang="en-GB" sz="500" dirty="0">
                <a:latin typeface="+mn-ea"/>
              </a:rPr>
              <a:t>、</a:t>
            </a:r>
            <a:r>
              <a:rPr lang="en-GB" altLang="zh-CN" sz="500" dirty="0">
                <a:latin typeface="+mn-ea"/>
              </a:rPr>
              <a:t>C++</a:t>
            </a:r>
            <a:r>
              <a:rPr lang="zh-CN" altLang="en-US" sz="500" dirty="0">
                <a:latin typeface="+mn-ea"/>
              </a:rPr>
              <a:t>等低级编程语言中广泛使用，但在</a:t>
            </a:r>
            <a:r>
              <a:rPr lang="en-GB" altLang="zh-CN" sz="500" dirty="0">
                <a:latin typeface="+mn-ea"/>
              </a:rPr>
              <a:t>Java</a:t>
            </a:r>
            <a:r>
              <a:rPr lang="zh-CN" altLang="en-US" sz="500" dirty="0">
                <a:latin typeface="+mn-ea"/>
              </a:rPr>
              <a:t>等高级语言中并不直接使用指针，而是使用引用。</a:t>
            </a:r>
          </a:p>
          <a:p>
            <a:pPr>
              <a:buFont typeface="Arial" panose="020B0604020202020204" pitchFamily="34" charset="0"/>
              <a:buChar char="•"/>
            </a:pPr>
            <a:r>
              <a:rPr lang="en-GB" altLang="zh-CN" sz="500" dirty="0">
                <a:latin typeface="+mn-ea"/>
              </a:rPr>
              <a:t>Wat is the purpose of garbage collection in memory management? </a:t>
            </a:r>
            <a:r>
              <a:rPr lang="zh-CN" altLang="en-US" sz="500" dirty="0">
                <a:latin typeface="+mn-ea"/>
              </a:rPr>
              <a:t>垃圾收集在内存管理中的目的是什么</a:t>
            </a:r>
            <a:r>
              <a:rPr lang="en-US" altLang="zh-CN" sz="500" dirty="0">
                <a:latin typeface="+mn-ea"/>
              </a:rPr>
              <a:t>?</a:t>
            </a:r>
          </a:p>
          <a:p>
            <a:pPr>
              <a:buFont typeface="Arial" panose="020B0604020202020204" pitchFamily="34" charset="0"/>
              <a:buChar char="•"/>
            </a:pPr>
            <a:r>
              <a:rPr lang="zh-CN" altLang="en-US" sz="500" dirty="0">
                <a:latin typeface="+mn-ea"/>
              </a:rPr>
              <a:t>垃圾收集</a:t>
            </a:r>
            <a:r>
              <a:rPr lang="en-US" altLang="zh-CN" sz="500" dirty="0">
                <a:latin typeface="+mn-ea"/>
              </a:rPr>
              <a:t>(</a:t>
            </a:r>
            <a:r>
              <a:rPr lang="en-GB" altLang="zh-CN" sz="500" dirty="0">
                <a:latin typeface="+mn-ea"/>
              </a:rPr>
              <a:t>GC)</a:t>
            </a:r>
            <a:r>
              <a:rPr lang="zh-CN" altLang="en-US" sz="500" dirty="0">
                <a:latin typeface="+mn-ea"/>
              </a:rPr>
              <a:t>是</a:t>
            </a:r>
            <a:r>
              <a:rPr lang="en-GB" altLang="zh-CN" sz="500" dirty="0">
                <a:latin typeface="+mn-ea"/>
              </a:rPr>
              <a:t>Java</a:t>
            </a:r>
            <a:r>
              <a:rPr lang="zh-CN" altLang="en-GB" sz="500" dirty="0">
                <a:latin typeface="+mn-ea"/>
              </a:rPr>
              <a:t>、</a:t>
            </a:r>
            <a:r>
              <a:rPr lang="en-GB" altLang="zh-CN" sz="500" dirty="0" err="1">
                <a:latin typeface="+mn-ea"/>
              </a:rPr>
              <a:t>c#</a:t>
            </a:r>
            <a:r>
              <a:rPr lang="zh-CN" altLang="en-US" sz="500" dirty="0">
                <a:latin typeface="+mn-ea"/>
              </a:rPr>
              <a:t>等编程语言中使用的一种自动内存管理形式。垃圾收集的主要目的是识别和回收程序不再使用的内存，从而防止内存泄漏并优化可用内存的使用。</a:t>
            </a:r>
          </a:p>
          <a:p>
            <a:r>
              <a:rPr lang="en-GB" altLang="zh-CN" sz="500" b="1" dirty="0">
                <a:latin typeface="+mn-ea"/>
              </a:rPr>
              <a:t>Sort</a:t>
            </a:r>
          </a:p>
          <a:p>
            <a:pPr>
              <a:buFont typeface="Arial" panose="020B0604020202020204" pitchFamily="34" charset="0"/>
              <a:buChar char="•"/>
            </a:pPr>
            <a:r>
              <a:rPr lang="en-GB" altLang="zh-CN" sz="500" dirty="0">
                <a:latin typeface="+mn-ea"/>
              </a:rPr>
              <a:t>Binary Search O(</a:t>
            </a:r>
            <a:r>
              <a:rPr lang="en-GB" altLang="zh-CN" sz="500" dirty="0" err="1">
                <a:latin typeface="+mn-ea"/>
              </a:rPr>
              <a:t>logn</a:t>
            </a:r>
            <a:r>
              <a:rPr lang="en-GB" altLang="zh-CN" sz="500" dirty="0">
                <a:latin typeface="+mn-ea"/>
              </a:rPr>
              <a:t>)</a:t>
            </a:r>
          </a:p>
          <a:p>
            <a:pPr>
              <a:buFont typeface="Arial" panose="020B0604020202020204" pitchFamily="34" charset="0"/>
              <a:buChar char="•"/>
            </a:pPr>
            <a:r>
              <a:rPr lang="en-GB" altLang="zh-CN" sz="500" dirty="0">
                <a:latin typeface="+mn-ea"/>
              </a:rPr>
              <a:t>Sorting</a:t>
            </a:r>
          </a:p>
          <a:p>
            <a:pPr marL="742950" lvl="1" indent="-285750">
              <a:buFont typeface="Arial" panose="020B0604020202020204" pitchFamily="34" charset="0"/>
              <a:buChar char="•"/>
            </a:pPr>
            <a:r>
              <a:rPr lang="en-GB" altLang="zh-CN" sz="500" dirty="0">
                <a:latin typeface="+mn-ea"/>
              </a:rPr>
              <a:t>approaches</a:t>
            </a:r>
          </a:p>
          <a:p>
            <a:pPr marL="742950" lvl="1" indent="-285750">
              <a:buFont typeface="Arial" panose="020B0604020202020204" pitchFamily="34" charset="0"/>
              <a:buChar char="•"/>
            </a:pPr>
            <a:r>
              <a:rPr lang="en-GB" altLang="zh-CN" sz="500" dirty="0">
                <a:latin typeface="+mn-ea"/>
              </a:rPr>
              <a:t>selection sort O(n</a:t>
            </a:r>
            <a:r>
              <a:rPr lang="en-GB" altLang="zh-CN" sz="500" baseline="30000" dirty="0">
                <a:latin typeface="+mn-ea"/>
              </a:rPr>
              <a:t>2</a:t>
            </a:r>
            <a:r>
              <a:rPr lang="en-GB" altLang="zh-CN" sz="500" dirty="0">
                <a:latin typeface="+mn-ea"/>
              </a:rPr>
              <a:t>); in-place</a:t>
            </a:r>
          </a:p>
          <a:p>
            <a:pPr marL="742950" lvl="1" indent="-285750">
              <a:buFont typeface="Arial" panose="020B0604020202020204" pitchFamily="34" charset="0"/>
              <a:buChar char="•"/>
            </a:pPr>
            <a:r>
              <a:rPr lang="en-GB" altLang="zh-CN" sz="500" dirty="0">
                <a:latin typeface="+mn-ea"/>
              </a:rPr>
              <a:t>insertion sort O(n</a:t>
            </a:r>
            <a:r>
              <a:rPr lang="en-GB" altLang="zh-CN" sz="500" baseline="30000" dirty="0">
                <a:latin typeface="+mn-ea"/>
              </a:rPr>
              <a:t>2</a:t>
            </a:r>
            <a:r>
              <a:rPr lang="en-GB" altLang="zh-CN" sz="500" dirty="0">
                <a:latin typeface="+mn-ea"/>
              </a:rPr>
              <a:t>) in-place</a:t>
            </a:r>
          </a:p>
          <a:p>
            <a:pPr marL="742950" lvl="1" indent="-285750">
              <a:buFont typeface="Arial" panose="020B0604020202020204" pitchFamily="34" charset="0"/>
              <a:buChar char="•"/>
            </a:pPr>
            <a:r>
              <a:rPr lang="en-GB" altLang="zh-CN" sz="500" dirty="0">
                <a:latin typeface="+mn-ea"/>
              </a:rPr>
              <a:t>bubble sort O(n</a:t>
            </a:r>
            <a:r>
              <a:rPr lang="en-GB" altLang="zh-CN" sz="500" baseline="30000" dirty="0">
                <a:latin typeface="+mn-ea"/>
              </a:rPr>
              <a:t>2</a:t>
            </a:r>
            <a:r>
              <a:rPr lang="en-GB" altLang="zh-CN" sz="500" dirty="0">
                <a:latin typeface="+mn-ea"/>
              </a:rPr>
              <a:t>) in-place</a:t>
            </a:r>
          </a:p>
          <a:p>
            <a:pPr marL="742950" lvl="1" indent="-285750">
              <a:buFont typeface="Arial" panose="020B0604020202020204" pitchFamily="34" charset="0"/>
              <a:buChar char="•"/>
            </a:pPr>
            <a:r>
              <a:rPr lang="en-GB" altLang="zh-CN" sz="500" dirty="0">
                <a:latin typeface="+mn-ea"/>
              </a:rPr>
              <a:t>analysis</a:t>
            </a:r>
          </a:p>
          <a:p>
            <a:pPr marL="742950" lvl="1" indent="-285750">
              <a:buFont typeface="Arial" panose="020B0604020202020204" pitchFamily="34" charset="0"/>
              <a:buChar char="•"/>
            </a:pPr>
            <a:r>
              <a:rPr lang="en-GB" altLang="zh-CN" sz="500" dirty="0">
                <a:latin typeface="+mn-ea"/>
              </a:rPr>
              <a:t>fast sorts</a:t>
            </a:r>
          </a:p>
          <a:p>
            <a:pPr>
              <a:buFont typeface="Arial" panose="020B0604020202020204" pitchFamily="34" charset="0"/>
              <a:buChar char="•"/>
            </a:pPr>
            <a:r>
              <a:rPr lang="en-GB" altLang="zh-CN" sz="500" b="1" dirty="0">
                <a:latin typeface="+mn-ea"/>
              </a:rPr>
              <a:t>Design by Divide and Conquer</a:t>
            </a:r>
            <a:endParaRPr lang="en-GB" altLang="zh-CN" sz="500" dirty="0">
              <a:latin typeface="+mn-ea"/>
            </a:endParaRPr>
          </a:p>
          <a:p>
            <a:pPr>
              <a:buFont typeface="Arial" panose="020B0604020202020204" pitchFamily="34" charset="0"/>
              <a:buChar char="•"/>
            </a:pPr>
            <a:r>
              <a:rPr lang="en-GB" altLang="zh-CN" sz="500" b="1" dirty="0">
                <a:latin typeface="+mn-ea"/>
              </a:rPr>
              <a:t>Merge Sort</a:t>
            </a:r>
            <a:r>
              <a:rPr lang="en-GB" altLang="zh-CN" sz="500" dirty="0">
                <a:latin typeface="+mn-ea"/>
              </a:rPr>
              <a:t>(fast sort) </a:t>
            </a:r>
            <a:r>
              <a:rPr lang="zh-CN" altLang="en-GB" sz="500" dirty="0">
                <a:latin typeface="+mn-ea"/>
              </a:rPr>
              <a:t>：</a:t>
            </a:r>
            <a:r>
              <a:rPr lang="en-GB" altLang="zh-CN" sz="500" dirty="0">
                <a:latin typeface="+mn-ea"/>
              </a:rPr>
              <a:t>Best Case Time Complexity: O(</a:t>
            </a:r>
            <a:r>
              <a:rPr lang="en-GB" altLang="zh-CN" sz="500" dirty="0" err="1">
                <a:latin typeface="+mn-ea"/>
              </a:rPr>
              <a:t>nlog⁡n</a:t>
            </a:r>
            <a:r>
              <a:rPr lang="en-GB" altLang="zh-CN" sz="500" dirty="0">
                <a:latin typeface="+mn-ea"/>
              </a:rPr>
              <a:t>)</a:t>
            </a:r>
            <a:r>
              <a:rPr lang="zh-CN" altLang="en-GB" sz="500" dirty="0">
                <a:latin typeface="+mn-ea"/>
              </a:rPr>
              <a:t>；</a:t>
            </a:r>
            <a:r>
              <a:rPr lang="en-GB" altLang="zh-CN" sz="500" dirty="0">
                <a:latin typeface="+mn-ea"/>
              </a:rPr>
              <a:t>Average Case Time Complexity: O(</a:t>
            </a:r>
            <a:r>
              <a:rPr lang="en-GB" altLang="zh-CN" sz="500" dirty="0" err="1">
                <a:latin typeface="+mn-ea"/>
              </a:rPr>
              <a:t>nlog⁡n</a:t>
            </a:r>
            <a:r>
              <a:rPr lang="en-GB" altLang="zh-CN" sz="500" dirty="0">
                <a:latin typeface="+mn-ea"/>
              </a:rPr>
              <a:t>)</a:t>
            </a:r>
            <a:r>
              <a:rPr lang="zh-CN" altLang="en-GB" sz="500" dirty="0">
                <a:latin typeface="+mn-ea"/>
              </a:rPr>
              <a:t>；</a:t>
            </a:r>
            <a:r>
              <a:rPr lang="en-GB" altLang="zh-CN" sz="500" dirty="0">
                <a:latin typeface="+mn-ea"/>
              </a:rPr>
              <a:t>Worst Case Time Complexity: O(</a:t>
            </a:r>
            <a:r>
              <a:rPr lang="en-GB" altLang="zh-CN" sz="500" dirty="0" err="1">
                <a:latin typeface="+mn-ea"/>
              </a:rPr>
              <a:t>nlog⁡n</a:t>
            </a:r>
            <a:r>
              <a:rPr lang="en-GB" altLang="zh-CN" sz="500" dirty="0">
                <a:latin typeface="+mn-ea"/>
              </a:rPr>
              <a:t>) </a:t>
            </a:r>
          </a:p>
          <a:p>
            <a:pPr>
              <a:buFont typeface="Arial" panose="020B0604020202020204" pitchFamily="34" charset="0"/>
              <a:buChar char="•"/>
            </a:pPr>
            <a:r>
              <a:rPr lang="en-GB" altLang="zh-CN" sz="500" b="1" dirty="0" err="1">
                <a:latin typeface="+mn-ea"/>
              </a:rPr>
              <a:t>QuickSort</a:t>
            </a:r>
            <a:r>
              <a:rPr lang="en-GB" altLang="zh-CN" sz="500" dirty="0">
                <a:latin typeface="+mn-ea"/>
              </a:rPr>
              <a:t>(fast sort)</a:t>
            </a:r>
            <a:r>
              <a:rPr lang="zh-CN" altLang="en-GB" sz="500" dirty="0">
                <a:latin typeface="+mn-ea"/>
              </a:rPr>
              <a:t>：</a:t>
            </a:r>
            <a:r>
              <a:rPr lang="en-GB" altLang="zh-CN" sz="500" dirty="0">
                <a:latin typeface="+mn-ea"/>
              </a:rPr>
              <a:t>Best Case Time Complexity: O(</a:t>
            </a:r>
            <a:r>
              <a:rPr lang="en-GB" altLang="zh-CN" sz="500" dirty="0" err="1">
                <a:latin typeface="+mn-ea"/>
              </a:rPr>
              <a:t>nlog⁡n</a:t>
            </a:r>
            <a:r>
              <a:rPr lang="en-GB" altLang="zh-CN" sz="500" dirty="0">
                <a:latin typeface="+mn-ea"/>
              </a:rPr>
              <a:t>)</a:t>
            </a:r>
            <a:r>
              <a:rPr lang="zh-CN" altLang="en-GB" sz="500" dirty="0">
                <a:latin typeface="+mn-ea"/>
              </a:rPr>
              <a:t>；</a:t>
            </a:r>
            <a:r>
              <a:rPr lang="en-GB" altLang="zh-CN" sz="500" dirty="0">
                <a:latin typeface="+mn-ea"/>
              </a:rPr>
              <a:t>Average Case Time Complexity: O(</a:t>
            </a:r>
            <a:r>
              <a:rPr lang="en-GB" altLang="zh-CN" sz="500" dirty="0" err="1">
                <a:latin typeface="+mn-ea"/>
              </a:rPr>
              <a:t>nlog⁡n</a:t>
            </a:r>
            <a:r>
              <a:rPr lang="en-GB" altLang="zh-CN" sz="500" dirty="0">
                <a:latin typeface="+mn-ea"/>
              </a:rPr>
              <a:t>)</a:t>
            </a:r>
            <a:r>
              <a:rPr lang="zh-CN" altLang="en-GB" sz="500" dirty="0">
                <a:latin typeface="+mn-ea"/>
              </a:rPr>
              <a:t>；</a:t>
            </a:r>
            <a:r>
              <a:rPr lang="en-GB" altLang="zh-CN" sz="500" dirty="0">
                <a:latin typeface="+mn-ea"/>
              </a:rPr>
              <a:t>Worst Case Time Complexity: O(n^2)</a:t>
            </a:r>
          </a:p>
          <a:p>
            <a:r>
              <a:rPr lang="en-GB" altLang="zh-CN" sz="500" b="1" dirty="0">
                <a:latin typeface="+mn-ea"/>
              </a:rPr>
              <a:t>Tree</a:t>
            </a:r>
          </a:p>
          <a:p>
            <a:pPr>
              <a:buFont typeface="Arial" panose="020B0604020202020204" pitchFamily="34" charset="0"/>
              <a:buChar char="•"/>
            </a:pPr>
            <a:r>
              <a:rPr lang="en-GB" altLang="zh-CN" sz="500" dirty="0">
                <a:latin typeface="+mn-ea"/>
              </a:rPr>
              <a:t>Introduction to Trees</a:t>
            </a:r>
            <a:r>
              <a:rPr lang="zh-CN" altLang="en-GB" sz="500" dirty="0">
                <a:latin typeface="+mn-ea"/>
              </a:rPr>
              <a:t>：</a:t>
            </a:r>
            <a:r>
              <a:rPr lang="en-GB" altLang="zh-CN" sz="500" dirty="0">
                <a:latin typeface="+mn-ea"/>
              </a:rPr>
              <a:t>recursion</a:t>
            </a:r>
            <a:r>
              <a:rPr lang="zh-CN" altLang="en-US" sz="500" dirty="0">
                <a:latin typeface="+mn-ea"/>
              </a:rPr>
              <a:t>对于树来说非常的重要，如果不适用递归那么就需要改用迭代</a:t>
            </a:r>
          </a:p>
          <a:p>
            <a:pPr marL="742950" lvl="1" indent="-285750">
              <a:buFont typeface="Arial" panose="020B0604020202020204" pitchFamily="34" charset="0"/>
              <a:buChar char="•"/>
            </a:pPr>
            <a:r>
              <a:rPr lang="en-GB" altLang="zh-CN" sz="500" dirty="0">
                <a:latin typeface="+mn-ea"/>
              </a:rPr>
              <a:t>What are trees? level; depth; leaf nodes; balance(</a:t>
            </a:r>
            <a:r>
              <a:rPr lang="zh-CN" altLang="en-US" sz="500" dirty="0">
                <a:latin typeface="+mn-ea"/>
              </a:rPr>
              <a:t>如果是平衡二叉树</a:t>
            </a:r>
            <a:r>
              <a:rPr lang="en-US" altLang="zh-CN" sz="500" dirty="0">
                <a:latin typeface="+mn-ea"/>
              </a:rPr>
              <a:t>)</a:t>
            </a:r>
          </a:p>
          <a:p>
            <a:pPr>
              <a:buFont typeface="Arial" panose="020B0604020202020204" pitchFamily="34" charset="0"/>
              <a:buChar char="•"/>
            </a:pPr>
            <a:r>
              <a:rPr lang="en-GB" altLang="zh-CN" sz="500" b="1" dirty="0">
                <a:latin typeface="+mn-ea"/>
              </a:rPr>
              <a:t>Binary Tree</a:t>
            </a:r>
            <a:r>
              <a:rPr lang="en-GB" altLang="zh-CN" sz="500" dirty="0">
                <a:latin typeface="+mn-ea"/>
              </a:rPr>
              <a:t> </a:t>
            </a:r>
            <a:r>
              <a:rPr lang="zh-CN" altLang="en-US" sz="500" dirty="0">
                <a:latin typeface="+mn-ea"/>
              </a:rPr>
              <a:t>二叉树</a:t>
            </a:r>
          </a:p>
          <a:p>
            <a:pPr>
              <a:buFont typeface="Arial" panose="020B0604020202020204" pitchFamily="34" charset="0"/>
              <a:buChar char="•"/>
            </a:pPr>
            <a:r>
              <a:rPr lang="en-GB" altLang="zh-CN" sz="500" b="1" dirty="0">
                <a:latin typeface="+mn-ea"/>
              </a:rPr>
              <a:t>General Tree</a:t>
            </a:r>
            <a:r>
              <a:rPr lang="en-GB" altLang="zh-CN" sz="500" dirty="0">
                <a:latin typeface="+mn-ea"/>
              </a:rPr>
              <a:t> </a:t>
            </a:r>
            <a:r>
              <a:rPr lang="zh-CN" altLang="en-US" sz="500" dirty="0">
                <a:latin typeface="+mn-ea"/>
              </a:rPr>
              <a:t>每个节点可以有任意多个子节点</a:t>
            </a:r>
          </a:p>
          <a:p>
            <a:pPr>
              <a:buFont typeface="Arial" panose="020B0604020202020204" pitchFamily="34" charset="0"/>
              <a:buChar char="•"/>
            </a:pPr>
            <a:r>
              <a:rPr lang="en-GB" altLang="zh-CN" sz="500" dirty="0">
                <a:latin typeface="+mn-ea"/>
              </a:rPr>
              <a:t>Different Types of Tree AVL</a:t>
            </a:r>
            <a:r>
              <a:rPr lang="zh-CN" altLang="en-US" sz="500" dirty="0">
                <a:latin typeface="+mn-ea"/>
              </a:rPr>
              <a:t>树，</a:t>
            </a:r>
            <a:r>
              <a:rPr lang="en-GB" altLang="zh-CN" sz="500" dirty="0">
                <a:latin typeface="+mn-ea"/>
              </a:rPr>
              <a:t>Red-black tree</a:t>
            </a:r>
          </a:p>
          <a:p>
            <a:pPr>
              <a:buFont typeface="Arial" panose="020B0604020202020204" pitchFamily="34" charset="0"/>
              <a:buChar char="•"/>
            </a:pPr>
            <a:r>
              <a:rPr lang="en-GB" altLang="zh-CN" sz="500" b="1" dirty="0">
                <a:latin typeface="+mn-ea"/>
              </a:rPr>
              <a:t>Tree Ordering</a:t>
            </a:r>
            <a:r>
              <a:rPr lang="en-GB" altLang="zh-CN" sz="500" dirty="0">
                <a:latin typeface="+mn-ea"/>
              </a:rPr>
              <a:t> </a:t>
            </a:r>
            <a:r>
              <a:rPr lang="zh-CN" altLang="en-US" sz="500" dirty="0">
                <a:latin typeface="+mn-ea"/>
              </a:rPr>
              <a:t>小的插入左子树，大的插入右子树</a:t>
            </a:r>
            <a:r>
              <a:rPr lang="en-US" altLang="zh-CN" sz="500" dirty="0">
                <a:latin typeface="+mn-ea"/>
              </a:rPr>
              <a:t>; </a:t>
            </a:r>
            <a:r>
              <a:rPr lang="en-GB" altLang="zh-CN" sz="500" b="1" dirty="0">
                <a:latin typeface="+mn-ea"/>
              </a:rPr>
              <a:t>Trees and Recursion</a:t>
            </a:r>
            <a:r>
              <a:rPr lang="en-GB" altLang="zh-CN" sz="500" dirty="0">
                <a:latin typeface="+mn-ea"/>
              </a:rPr>
              <a:t> </a:t>
            </a:r>
            <a:r>
              <a:rPr lang="zh-CN" altLang="en-US" sz="500" dirty="0">
                <a:latin typeface="+mn-ea"/>
              </a:rPr>
              <a:t>类似于链表，只不过每个</a:t>
            </a:r>
            <a:r>
              <a:rPr lang="en-GB" altLang="zh-CN" sz="500" dirty="0">
                <a:latin typeface="+mn-ea"/>
              </a:rPr>
              <a:t>node</a:t>
            </a:r>
            <a:r>
              <a:rPr lang="zh-CN" altLang="en-US" sz="500" dirty="0">
                <a:latin typeface="+mn-ea"/>
              </a:rPr>
              <a:t>都有两个子节点</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500" b="0" i="0" u="none" strike="noStrike" cap="none" normalizeH="0" baseline="0" dirty="0">
              <a:ln>
                <a:noFill/>
              </a:ln>
              <a:solidFill>
                <a:schemeClr val="tx1"/>
              </a:solidFill>
              <a:effectLst/>
              <a:latin typeface="+mn-ea"/>
            </a:endParaRPr>
          </a:p>
        </p:txBody>
      </p:sp>
      <p:sp>
        <p:nvSpPr>
          <p:cNvPr id="5" name="文本框 4">
            <a:extLst>
              <a:ext uri="{FF2B5EF4-FFF2-40B4-BE49-F238E27FC236}">
                <a16:creationId xmlns:a16="http://schemas.microsoft.com/office/drawing/2014/main" id="{72FDF75F-11CB-713B-6B2E-686FD42F0E9A}"/>
              </a:ext>
            </a:extLst>
          </p:cNvPr>
          <p:cNvSpPr txBox="1"/>
          <p:nvPr/>
        </p:nvSpPr>
        <p:spPr>
          <a:xfrm>
            <a:off x="3337983" y="0"/>
            <a:ext cx="3458632" cy="4093428"/>
          </a:xfrm>
          <a:prstGeom prst="rect">
            <a:avLst/>
          </a:prstGeom>
          <a:noFill/>
        </p:spPr>
        <p:txBody>
          <a:bodyPr wrap="square">
            <a:spAutoFit/>
          </a:bodyPr>
          <a:lstStyle/>
          <a:p>
            <a:pPr>
              <a:buFont typeface="Arial" panose="020B0604020202020204" pitchFamily="34" charset="0"/>
              <a:buChar char="•"/>
            </a:pPr>
            <a:r>
              <a:rPr lang="en-GB" altLang="zh-CN" sz="500" dirty="0">
                <a:latin typeface="+mn-ea"/>
              </a:rPr>
              <a:t>What are they useful for?</a:t>
            </a:r>
          </a:p>
          <a:p>
            <a:pPr marL="742950" lvl="1" indent="-285750">
              <a:buFont typeface="Arial" panose="020B0604020202020204" pitchFamily="34" charset="0"/>
              <a:buChar char="•"/>
            </a:pPr>
            <a:r>
              <a:rPr lang="en-GB" altLang="zh-CN" sz="500" dirty="0">
                <a:latin typeface="+mn-ea"/>
              </a:rPr>
              <a:t>Tic Tac Toe example </a:t>
            </a:r>
            <a:r>
              <a:rPr lang="zh-CN" altLang="en-US" sz="500" dirty="0">
                <a:latin typeface="+mn-ea"/>
              </a:rPr>
              <a:t>井字游戏示例</a:t>
            </a:r>
          </a:p>
          <a:p>
            <a:pPr marL="742950" lvl="1" indent="-285750">
              <a:buFont typeface="Arial" panose="020B0604020202020204" pitchFamily="34" charset="0"/>
              <a:buChar char="•"/>
            </a:pPr>
            <a:r>
              <a:rPr lang="en-GB" altLang="zh-CN" sz="500" dirty="0">
                <a:latin typeface="+mn-ea"/>
              </a:rPr>
              <a:t>Chess</a:t>
            </a:r>
          </a:p>
          <a:p>
            <a:pPr marL="742950" lvl="1" indent="-285750">
              <a:buFont typeface="Arial" panose="020B0604020202020204" pitchFamily="34" charset="0"/>
              <a:buChar char="•"/>
            </a:pPr>
            <a:r>
              <a:rPr lang="en-GB" altLang="zh-CN" sz="500" dirty="0">
                <a:latin typeface="+mn-ea"/>
              </a:rPr>
              <a:t>Taxonomy Tree</a:t>
            </a:r>
          </a:p>
          <a:p>
            <a:pPr marL="742950" lvl="1" indent="-285750">
              <a:buFont typeface="Arial" panose="020B0604020202020204" pitchFamily="34" charset="0"/>
              <a:buChar char="•"/>
            </a:pPr>
            <a:r>
              <a:rPr lang="en-GB" altLang="zh-CN" sz="500" dirty="0">
                <a:latin typeface="+mn-ea"/>
              </a:rPr>
              <a:t>Decision Tree </a:t>
            </a:r>
          </a:p>
          <a:p>
            <a:r>
              <a:rPr lang="zh-CN" altLang="en-US" sz="500" dirty="0">
                <a:latin typeface="+mn-ea"/>
              </a:rPr>
              <a:t>问题：</a:t>
            </a:r>
          </a:p>
          <a:p>
            <a:pPr>
              <a:buFont typeface="Arial" panose="020B0604020202020204" pitchFamily="34" charset="0"/>
              <a:buChar char="•"/>
            </a:pPr>
            <a:r>
              <a:rPr lang="en-GB" altLang="zh-CN" sz="500" dirty="0">
                <a:latin typeface="+mn-ea"/>
              </a:rPr>
              <a:t>Tree represents an efficient 1-dimensional data structure. (T or F?) </a:t>
            </a:r>
            <a:r>
              <a:rPr lang="zh-CN" altLang="en-US" sz="500" dirty="0">
                <a:latin typeface="+mn-ea"/>
              </a:rPr>
              <a:t>树表示一种高效的一维数据结构</a:t>
            </a:r>
            <a:r>
              <a:rPr lang="en-US" altLang="zh-CN" sz="500" dirty="0">
                <a:latin typeface="+mn-ea"/>
              </a:rPr>
              <a:t>(</a:t>
            </a:r>
            <a:r>
              <a:rPr lang="zh-CN" altLang="en-US" sz="500" dirty="0">
                <a:latin typeface="+mn-ea"/>
              </a:rPr>
              <a:t>层次结构</a:t>
            </a:r>
            <a:r>
              <a:rPr lang="en-US" altLang="zh-CN" sz="500" dirty="0">
                <a:latin typeface="+mn-ea"/>
              </a:rPr>
              <a:t>)</a:t>
            </a:r>
          </a:p>
          <a:p>
            <a:r>
              <a:rPr lang="en-GB" altLang="zh-CN" sz="500" dirty="0">
                <a:latin typeface="+mn-ea"/>
              </a:rPr>
              <a:t>True</a:t>
            </a:r>
          </a:p>
          <a:p>
            <a:pPr>
              <a:buFont typeface="Arial" panose="020B0604020202020204" pitchFamily="34" charset="0"/>
              <a:buChar char="•"/>
            </a:pPr>
            <a:r>
              <a:rPr lang="en-GB" altLang="zh-CN" sz="500" dirty="0">
                <a:latin typeface="+mn-ea"/>
              </a:rPr>
              <a:t>A leaf node in a tree has no children. (T or F?) </a:t>
            </a:r>
            <a:r>
              <a:rPr lang="zh-CN" altLang="en-US" sz="500" dirty="0">
                <a:latin typeface="+mn-ea"/>
              </a:rPr>
              <a:t>树中的叶节点没有子节点</a:t>
            </a:r>
          </a:p>
          <a:p>
            <a:r>
              <a:rPr lang="en-GB" altLang="zh-CN" sz="500" dirty="0">
                <a:latin typeface="+mn-ea"/>
              </a:rPr>
              <a:t>True</a:t>
            </a:r>
          </a:p>
          <a:p>
            <a:pPr>
              <a:buFont typeface="Arial" panose="020B0604020202020204" pitchFamily="34" charset="0"/>
              <a:buChar char="•"/>
            </a:pPr>
            <a:r>
              <a:rPr lang="en-GB" altLang="zh-CN" sz="500" dirty="0">
                <a:latin typeface="+mn-ea"/>
              </a:rPr>
              <a:t>Binary tree has no ordering upon its sibling nodes. (T or F?) </a:t>
            </a:r>
            <a:r>
              <a:rPr lang="zh-CN" altLang="en-US" sz="500" dirty="0">
                <a:latin typeface="+mn-ea"/>
              </a:rPr>
              <a:t>二叉树对其兄弟节点没有排序。</a:t>
            </a:r>
          </a:p>
          <a:p>
            <a:r>
              <a:rPr lang="en-GB" altLang="zh-CN" sz="500" dirty="0">
                <a:latin typeface="+mn-ea"/>
              </a:rPr>
              <a:t>True</a:t>
            </a:r>
          </a:p>
          <a:p>
            <a:pPr>
              <a:buFont typeface="Arial" panose="020B0604020202020204" pitchFamily="34" charset="0"/>
              <a:buChar char="•"/>
            </a:pPr>
            <a:r>
              <a:rPr lang="en-GB" altLang="zh-CN" sz="500" dirty="0">
                <a:latin typeface="+mn-ea"/>
              </a:rPr>
              <a:t>Name 3 applications for tree. Relationship among recursive calls can be expressed in what type of tree? </a:t>
            </a:r>
            <a:r>
              <a:rPr lang="zh-CN" altLang="en-US" sz="500" dirty="0">
                <a:latin typeface="+mn-ea"/>
              </a:rPr>
              <a:t>为树命名</a:t>
            </a:r>
            <a:r>
              <a:rPr lang="en-US" altLang="zh-CN" sz="500" dirty="0">
                <a:latin typeface="+mn-ea"/>
              </a:rPr>
              <a:t>3</a:t>
            </a:r>
            <a:r>
              <a:rPr lang="zh-CN" altLang="en-US" sz="500" dirty="0">
                <a:latin typeface="+mn-ea"/>
              </a:rPr>
              <a:t>个应用程序。递归调用之间的关系可以用什么类型的树来表示</a:t>
            </a:r>
            <a:r>
              <a:rPr lang="en-US" altLang="zh-CN" sz="500" dirty="0">
                <a:latin typeface="+mn-ea"/>
              </a:rPr>
              <a:t>?</a:t>
            </a:r>
          </a:p>
          <a:p>
            <a:pPr>
              <a:buFont typeface="Arial" panose="020B0604020202020204" pitchFamily="34" charset="0"/>
              <a:buChar char="•"/>
            </a:pPr>
            <a:r>
              <a:rPr lang="en-GB" altLang="zh-CN" sz="500" dirty="0">
                <a:latin typeface="+mn-ea"/>
              </a:rPr>
              <a:t>Hierarchical Data Representation</a:t>
            </a:r>
            <a:r>
              <a:rPr lang="zh-CN" altLang="en-US" sz="500" dirty="0">
                <a:latin typeface="+mn-ea"/>
              </a:rPr>
              <a:t>分层数据表示；</a:t>
            </a:r>
            <a:r>
              <a:rPr lang="en-GB" altLang="zh-CN" sz="500" dirty="0">
                <a:latin typeface="+mn-ea"/>
              </a:rPr>
              <a:t>Database Indexing</a:t>
            </a:r>
            <a:r>
              <a:rPr lang="zh-CN" altLang="en-US" sz="500" dirty="0">
                <a:latin typeface="+mn-ea"/>
              </a:rPr>
              <a:t>数据库索引；</a:t>
            </a:r>
            <a:r>
              <a:rPr lang="en-GB" altLang="zh-CN" sz="500" dirty="0">
                <a:latin typeface="+mn-ea"/>
              </a:rPr>
              <a:t>Expression Parsing</a:t>
            </a:r>
            <a:r>
              <a:rPr lang="zh-CN" altLang="en-US" sz="500" dirty="0">
                <a:latin typeface="+mn-ea"/>
              </a:rPr>
              <a:t>表达式解析</a:t>
            </a:r>
            <a:endParaRPr lang="en-GB" altLang="zh-CN" sz="500" b="1" dirty="0">
              <a:latin typeface="+mn-ea"/>
            </a:endParaRPr>
          </a:p>
          <a:p>
            <a:r>
              <a:rPr lang="en-GB" altLang="zh-CN" sz="500" b="1" dirty="0">
                <a:latin typeface="+mn-ea"/>
              </a:rPr>
              <a:t>Tree Addition</a:t>
            </a:r>
          </a:p>
          <a:p>
            <a:pPr>
              <a:buFont typeface="Arial" panose="020B0604020202020204" pitchFamily="34" charset="0"/>
              <a:buChar char="•"/>
            </a:pPr>
            <a:r>
              <a:rPr lang="en-GB" altLang="zh-CN" sz="500" b="1" dirty="0">
                <a:latin typeface="+mn-ea"/>
              </a:rPr>
              <a:t>Maps</a:t>
            </a:r>
            <a:endParaRPr lang="en-GB" altLang="zh-CN" sz="500" dirty="0">
              <a:latin typeface="+mn-ea"/>
            </a:endParaRPr>
          </a:p>
          <a:p>
            <a:pPr>
              <a:buFont typeface="Arial" panose="020B0604020202020204" pitchFamily="34" charset="0"/>
              <a:buChar char="•"/>
            </a:pPr>
            <a:r>
              <a:rPr lang="en-GB" altLang="zh-CN" sz="500" dirty="0">
                <a:latin typeface="+mn-ea"/>
              </a:rPr>
              <a:t>Search lists</a:t>
            </a:r>
          </a:p>
          <a:p>
            <a:pPr>
              <a:buFont typeface="Arial" panose="020B0604020202020204" pitchFamily="34" charset="0"/>
              <a:buChar char="•"/>
            </a:pPr>
            <a:r>
              <a:rPr lang="en-GB" altLang="zh-CN" sz="500" b="1" dirty="0">
                <a:latin typeface="+mn-ea"/>
              </a:rPr>
              <a:t>Binary search trees</a:t>
            </a:r>
            <a:endParaRPr lang="en-GB" altLang="zh-CN" sz="500" dirty="0">
              <a:latin typeface="+mn-ea"/>
            </a:endParaRPr>
          </a:p>
          <a:p>
            <a:pPr>
              <a:buFont typeface="Arial" panose="020B0604020202020204" pitchFamily="34" charset="0"/>
              <a:buChar char="•"/>
            </a:pPr>
            <a:r>
              <a:rPr lang="en-GB" altLang="zh-CN" sz="500" b="1" dirty="0">
                <a:latin typeface="+mn-ea"/>
              </a:rPr>
              <a:t>Tree traversal</a:t>
            </a:r>
            <a:r>
              <a:rPr lang="en-GB" altLang="zh-CN" sz="500" dirty="0">
                <a:latin typeface="+mn-ea"/>
              </a:rPr>
              <a:t> </a:t>
            </a:r>
            <a:r>
              <a:rPr lang="zh-CN" altLang="en-US" sz="500" dirty="0">
                <a:latin typeface="+mn-ea"/>
              </a:rPr>
              <a:t>数的遍历类似链表，只不过需要递归</a:t>
            </a:r>
          </a:p>
          <a:p>
            <a:pPr>
              <a:buFont typeface="Arial" panose="020B0604020202020204" pitchFamily="34" charset="0"/>
              <a:buChar char="•"/>
            </a:pPr>
            <a:r>
              <a:rPr lang="en-GB" altLang="zh-CN" sz="500" b="1" dirty="0">
                <a:latin typeface="+mn-ea"/>
              </a:rPr>
              <a:t>Preorder</a:t>
            </a:r>
            <a:endParaRPr lang="en-GB" altLang="zh-CN" sz="500" dirty="0">
              <a:latin typeface="+mn-ea"/>
            </a:endParaRPr>
          </a:p>
          <a:p>
            <a:pPr>
              <a:buFont typeface="Arial" panose="020B0604020202020204" pitchFamily="34" charset="0"/>
              <a:buChar char="•"/>
            </a:pPr>
            <a:r>
              <a:rPr lang="en-GB" altLang="zh-CN" sz="500" b="1" dirty="0" err="1">
                <a:latin typeface="+mn-ea"/>
              </a:rPr>
              <a:t>Inorder</a:t>
            </a:r>
            <a:endParaRPr lang="en-GB" altLang="zh-CN" sz="500" dirty="0">
              <a:latin typeface="+mn-ea"/>
            </a:endParaRPr>
          </a:p>
          <a:p>
            <a:pPr>
              <a:buFont typeface="Arial" panose="020B0604020202020204" pitchFamily="34" charset="0"/>
              <a:buChar char="•"/>
            </a:pPr>
            <a:r>
              <a:rPr lang="en-GB" altLang="zh-CN" sz="500" b="1" dirty="0" err="1">
                <a:latin typeface="+mn-ea"/>
              </a:rPr>
              <a:t>Postorder</a:t>
            </a:r>
            <a:endParaRPr lang="en-GB" altLang="zh-CN" sz="500" dirty="0">
              <a:latin typeface="+mn-ea"/>
            </a:endParaRPr>
          </a:p>
          <a:p>
            <a:pPr>
              <a:buFont typeface="Arial" panose="020B0604020202020204" pitchFamily="34" charset="0"/>
              <a:buChar char="•"/>
            </a:pPr>
            <a:r>
              <a:rPr lang="en-GB" altLang="zh-CN" sz="500" b="1" dirty="0">
                <a:latin typeface="+mn-ea"/>
              </a:rPr>
              <a:t>Balanced Search Trees </a:t>
            </a:r>
            <a:r>
              <a:rPr lang="zh-CN" altLang="en-US" sz="500" b="1" dirty="0">
                <a:latin typeface="+mn-ea"/>
              </a:rPr>
              <a:t>如果一直只向一个方向添加节点的话就会退化为链表</a:t>
            </a:r>
            <a:endParaRPr lang="en-GB" altLang="zh-CN" sz="500" dirty="0">
              <a:latin typeface="+mn-ea"/>
            </a:endParaRPr>
          </a:p>
          <a:p>
            <a:pPr>
              <a:buFont typeface="Arial" panose="020B0604020202020204" pitchFamily="34" charset="0"/>
              <a:buChar char="•"/>
            </a:pPr>
            <a:r>
              <a:rPr lang="en-GB" altLang="zh-CN" sz="500" b="1" dirty="0">
                <a:latin typeface="+mn-ea"/>
              </a:rPr>
              <a:t>AVL Trees</a:t>
            </a:r>
            <a:r>
              <a:rPr lang="en-GB" altLang="zh-CN" sz="500" dirty="0">
                <a:latin typeface="+mn-ea"/>
              </a:rPr>
              <a:t> </a:t>
            </a:r>
            <a:r>
              <a:rPr lang="zh-CN" altLang="en-US" sz="500" dirty="0">
                <a:latin typeface="+mn-ea"/>
              </a:rPr>
              <a:t>左负右正（左高</a:t>
            </a:r>
            <a:r>
              <a:rPr lang="en-US" altLang="zh-CN" sz="500" dirty="0">
                <a:latin typeface="+mn-ea"/>
              </a:rPr>
              <a:t>-1</a:t>
            </a:r>
            <a:r>
              <a:rPr lang="zh-CN" altLang="en-US" sz="500" dirty="0">
                <a:latin typeface="+mn-ea"/>
              </a:rPr>
              <a:t>，右高</a:t>
            </a:r>
            <a:r>
              <a:rPr lang="en-US" altLang="zh-CN" sz="500" dirty="0">
                <a:latin typeface="+mn-ea"/>
              </a:rPr>
              <a:t>+1</a:t>
            </a:r>
            <a:r>
              <a:rPr lang="zh-CN" altLang="en-US" sz="500" dirty="0">
                <a:latin typeface="+mn-ea"/>
              </a:rPr>
              <a:t>）</a:t>
            </a:r>
          </a:p>
          <a:p>
            <a:pPr>
              <a:buFont typeface="Arial" panose="020B0604020202020204" pitchFamily="34" charset="0"/>
              <a:buChar char="•"/>
            </a:pPr>
            <a:r>
              <a:rPr lang="en-GB" altLang="zh-CN" sz="500" dirty="0">
                <a:latin typeface="+mn-ea"/>
              </a:rPr>
              <a:t>search average(O(log n)), worst case(O(log n)); insert average(O(log n)), worst case(O(log n)); delete average(O(log n)), worst case(O(log n)); space average(O(n)), worst case(O(n))</a:t>
            </a:r>
          </a:p>
          <a:p>
            <a:pPr>
              <a:buFont typeface="Arial" panose="020B0604020202020204" pitchFamily="34" charset="0"/>
              <a:buChar char="•"/>
            </a:pPr>
            <a:r>
              <a:rPr lang="en-GB" altLang="zh-CN" sz="500" b="1" dirty="0">
                <a:latin typeface="+mn-ea"/>
              </a:rPr>
              <a:t>Implementing Binary Trees</a:t>
            </a:r>
            <a:endParaRPr lang="en-GB" altLang="zh-CN" sz="500" dirty="0">
              <a:latin typeface="+mn-ea"/>
            </a:endParaRPr>
          </a:p>
          <a:p>
            <a:pPr>
              <a:buFont typeface="Arial" panose="020B0604020202020204" pitchFamily="34" charset="0"/>
              <a:buChar char="•"/>
            </a:pPr>
            <a:r>
              <a:rPr lang="en-GB" altLang="zh-CN" sz="500" b="1" dirty="0">
                <a:latin typeface="+mn-ea"/>
              </a:rPr>
              <a:t>Implementing General Trees</a:t>
            </a:r>
            <a:endParaRPr lang="en-GB" altLang="zh-CN" sz="500" dirty="0">
              <a:latin typeface="+mn-ea"/>
            </a:endParaRPr>
          </a:p>
          <a:p>
            <a:r>
              <a:rPr lang="en-GB" altLang="zh-CN" sz="500" b="1" dirty="0">
                <a:latin typeface="+mn-ea"/>
              </a:rPr>
              <a:t>Table</a:t>
            </a:r>
          </a:p>
          <a:p>
            <a:pPr>
              <a:buFont typeface="Arial" panose="020B0604020202020204" pitchFamily="34" charset="0"/>
              <a:buChar char="•"/>
            </a:pPr>
            <a:r>
              <a:rPr lang="en-GB" altLang="zh-CN" sz="500" b="1" dirty="0">
                <a:latin typeface="+mn-ea"/>
              </a:rPr>
              <a:t>Hash tables</a:t>
            </a:r>
            <a:r>
              <a:rPr lang="en-GB" altLang="zh-CN" sz="500" dirty="0">
                <a:latin typeface="+mn-ea"/>
              </a:rPr>
              <a:t> insert, search, remove O(1)</a:t>
            </a:r>
          </a:p>
          <a:p>
            <a:pPr>
              <a:buFont typeface="Arial" panose="020B0604020202020204" pitchFamily="34" charset="0"/>
              <a:buChar char="•"/>
            </a:pPr>
            <a:r>
              <a:rPr lang="en-GB" altLang="zh-CN" sz="500" b="1" dirty="0">
                <a:latin typeface="+mn-ea"/>
              </a:rPr>
              <a:t>Comparison among various search mechanisms</a:t>
            </a:r>
            <a:r>
              <a:rPr lang="en-GB" altLang="zh-CN" sz="500" dirty="0">
                <a:latin typeface="+mn-ea"/>
              </a:rPr>
              <a:t> </a:t>
            </a:r>
            <a:r>
              <a:rPr lang="zh-CN" altLang="en-US" sz="500" dirty="0">
                <a:latin typeface="+mn-ea"/>
              </a:rPr>
              <a:t>哈希主要通过计算对应的索引的哈希值来匹配，不需要遍历。相比之下大部分搜索都是</a:t>
            </a:r>
            <a:r>
              <a:rPr lang="en-GB" altLang="zh-CN" sz="500" dirty="0">
                <a:latin typeface="+mn-ea"/>
              </a:rPr>
              <a:t>O(n)</a:t>
            </a:r>
            <a:r>
              <a:rPr lang="zh-CN" altLang="en-US" sz="500" dirty="0">
                <a:latin typeface="+mn-ea"/>
              </a:rPr>
              <a:t>或者</a:t>
            </a:r>
            <a:r>
              <a:rPr lang="en-GB" altLang="zh-CN" sz="500" dirty="0">
                <a:latin typeface="+mn-ea"/>
              </a:rPr>
              <a:t>O(log n)</a:t>
            </a:r>
          </a:p>
          <a:p>
            <a:pPr>
              <a:buFont typeface="Arial" panose="020B0604020202020204" pitchFamily="34" charset="0"/>
              <a:buChar char="•"/>
            </a:pPr>
            <a:r>
              <a:rPr lang="en-GB" altLang="zh-CN" sz="500" dirty="0">
                <a:latin typeface="+mn-ea"/>
              </a:rPr>
              <a:t>Table size </a:t>
            </a:r>
            <a:r>
              <a:rPr lang="zh-CN" altLang="en-US" sz="500" dirty="0">
                <a:latin typeface="+mn-ea"/>
              </a:rPr>
              <a:t>让</a:t>
            </a:r>
            <a:r>
              <a:rPr lang="en-GB" altLang="zh-CN" sz="500" dirty="0">
                <a:latin typeface="+mn-ea"/>
              </a:rPr>
              <a:t>size</a:t>
            </a:r>
            <a:r>
              <a:rPr lang="zh-CN" altLang="en-US" sz="500" dirty="0">
                <a:latin typeface="+mn-ea"/>
              </a:rPr>
              <a:t>为</a:t>
            </a:r>
            <a:r>
              <a:rPr lang="en-GB" altLang="zh-CN" sz="500" dirty="0">
                <a:latin typeface="+mn-ea"/>
              </a:rPr>
              <a:t>N</a:t>
            </a:r>
            <a:r>
              <a:rPr lang="zh-CN" altLang="en-GB" sz="500" dirty="0">
                <a:latin typeface="+mn-ea"/>
              </a:rPr>
              <a:t>，</a:t>
            </a:r>
            <a:r>
              <a:rPr lang="zh-CN" altLang="en-US" sz="500" dirty="0">
                <a:latin typeface="+mn-ea"/>
              </a:rPr>
              <a:t>通过哈希计算得到的结果应该在</a:t>
            </a:r>
            <a:r>
              <a:rPr lang="en-US" altLang="zh-CN" sz="500" dirty="0">
                <a:latin typeface="+mn-ea"/>
              </a:rPr>
              <a:t>0~</a:t>
            </a:r>
            <a:r>
              <a:rPr lang="en-GB" altLang="zh-CN" sz="500" dirty="0">
                <a:latin typeface="+mn-ea"/>
              </a:rPr>
              <a:t>N-1</a:t>
            </a:r>
            <a:r>
              <a:rPr lang="zh-CN" altLang="en-US" sz="500" dirty="0">
                <a:latin typeface="+mn-ea"/>
              </a:rPr>
              <a:t>之间</a:t>
            </a:r>
          </a:p>
          <a:p>
            <a:pPr>
              <a:buFont typeface="Arial" panose="020B0604020202020204" pitchFamily="34" charset="0"/>
              <a:buChar char="•"/>
            </a:pPr>
            <a:r>
              <a:rPr lang="en-GB" altLang="zh-CN" sz="500" b="1" dirty="0">
                <a:latin typeface="+mn-ea"/>
              </a:rPr>
              <a:t>Hash function</a:t>
            </a:r>
            <a:r>
              <a:rPr lang="en-GB" altLang="zh-CN" sz="500" dirty="0">
                <a:latin typeface="+mn-ea"/>
              </a:rPr>
              <a:t> </a:t>
            </a:r>
            <a:r>
              <a:rPr lang="zh-CN" altLang="en-US" sz="500" dirty="0">
                <a:latin typeface="+mn-ea"/>
              </a:rPr>
              <a:t>针对</a:t>
            </a:r>
            <a:r>
              <a:rPr lang="en-GB" altLang="zh-CN" sz="500" dirty="0">
                <a:latin typeface="+mn-ea"/>
              </a:rPr>
              <a:t>Integer: </a:t>
            </a:r>
            <a:r>
              <a:rPr lang="en-GB" altLang="zh-CN" sz="500" b="1" dirty="0">
                <a:latin typeface="+mn-ea"/>
              </a:rPr>
              <a:t>mid-square method</a:t>
            </a:r>
            <a:r>
              <a:rPr lang="en-GB" altLang="zh-CN" sz="500" dirty="0">
                <a:latin typeface="+mn-ea"/>
              </a:rPr>
              <a:t>; </a:t>
            </a:r>
            <a:r>
              <a:rPr lang="zh-CN" altLang="en-US" sz="500" dirty="0">
                <a:latin typeface="+mn-ea"/>
              </a:rPr>
              <a:t>针对</a:t>
            </a:r>
            <a:r>
              <a:rPr lang="en-GB" altLang="zh-CN" sz="500" dirty="0">
                <a:latin typeface="+mn-ea"/>
              </a:rPr>
              <a:t>String: </a:t>
            </a:r>
            <a:r>
              <a:rPr lang="zh-CN" altLang="en-US" sz="500" dirty="0">
                <a:latin typeface="+mn-ea"/>
              </a:rPr>
              <a:t>每次取出来固定字节长度的字符串，然后将该块解释为单个长整数值，使用</a:t>
            </a:r>
            <a:r>
              <a:rPr lang="en-GB" altLang="zh-CN" sz="500" dirty="0">
                <a:latin typeface="+mn-ea"/>
              </a:rPr>
              <a:t>modular operators</a:t>
            </a:r>
            <a:r>
              <a:rPr lang="zh-CN" altLang="en-US" sz="500" dirty="0">
                <a:latin typeface="+mn-ea"/>
              </a:rPr>
              <a:t>将结果</a:t>
            </a:r>
          </a:p>
          <a:p>
            <a:pPr>
              <a:buFont typeface="Arial" panose="020B0604020202020204" pitchFamily="34" charset="0"/>
              <a:buChar char="•"/>
            </a:pPr>
            <a:r>
              <a:rPr lang="en-GB" altLang="zh-CN" sz="500" b="1" dirty="0">
                <a:latin typeface="+mn-ea"/>
              </a:rPr>
              <a:t>Modular hash function </a:t>
            </a:r>
            <a:r>
              <a:rPr lang="zh-CN" altLang="en-US" sz="500" dirty="0">
                <a:latin typeface="+mn-ea"/>
              </a:rPr>
              <a:t>通过求余数，例如</a:t>
            </a:r>
            <a:r>
              <a:rPr lang="en-GB" altLang="zh-CN" sz="500" dirty="0">
                <a:latin typeface="+mn-ea"/>
              </a:rPr>
              <a:t>H(k) = k mod m </a:t>
            </a:r>
            <a:r>
              <a:rPr lang="zh-CN" altLang="en-US" sz="500" dirty="0">
                <a:latin typeface="+mn-ea"/>
              </a:rPr>
              <a:t>或者 </a:t>
            </a:r>
            <a:r>
              <a:rPr lang="en-GB" altLang="zh-CN" sz="500" dirty="0">
                <a:latin typeface="+mn-ea"/>
              </a:rPr>
              <a:t>H(k) = a*k mod m</a:t>
            </a:r>
          </a:p>
          <a:p>
            <a:pPr>
              <a:buFont typeface="Arial" panose="020B0604020202020204" pitchFamily="34" charset="0"/>
              <a:buChar char="•"/>
            </a:pPr>
            <a:r>
              <a:rPr lang="en-GB" altLang="zh-CN" sz="500" dirty="0">
                <a:latin typeface="+mn-ea"/>
              </a:rPr>
              <a:t>Hash function examples: avoid collisions; spreads keys evenly in the array; inexpensive to compute(must be O(1))</a:t>
            </a:r>
          </a:p>
          <a:p>
            <a:pPr>
              <a:buFont typeface="Arial" panose="020B0604020202020204" pitchFamily="34" charset="0"/>
              <a:buChar char="•"/>
            </a:pPr>
            <a:r>
              <a:rPr lang="en-GB" altLang="zh-CN" sz="500" b="1" dirty="0">
                <a:latin typeface="+mn-ea"/>
              </a:rPr>
              <a:t>Collisions</a:t>
            </a:r>
            <a:r>
              <a:rPr lang="en-GB" altLang="zh-CN" sz="500" dirty="0">
                <a:latin typeface="+mn-ea"/>
              </a:rPr>
              <a:t> </a:t>
            </a:r>
            <a:r>
              <a:rPr lang="zh-CN" altLang="en-US" sz="500" dirty="0">
                <a:latin typeface="+mn-ea"/>
              </a:rPr>
              <a:t>在避免碰撞的前提下为</a:t>
            </a:r>
            <a:r>
              <a:rPr lang="en-GB" altLang="zh-CN" sz="500" dirty="0">
                <a:latin typeface="+mn-ea"/>
              </a:rPr>
              <a:t>O(1); </a:t>
            </a:r>
            <a:r>
              <a:rPr lang="zh-CN" altLang="en-US" sz="500" dirty="0">
                <a:latin typeface="+mn-ea"/>
              </a:rPr>
              <a:t>避免碰撞的方式</a:t>
            </a:r>
            <a:r>
              <a:rPr lang="en-US" altLang="zh-CN" sz="500" dirty="0">
                <a:latin typeface="+mn-ea"/>
              </a:rPr>
              <a:t>: </a:t>
            </a:r>
            <a:r>
              <a:rPr lang="en-GB" altLang="zh-CN" sz="500" dirty="0">
                <a:latin typeface="+mn-ea"/>
              </a:rPr>
              <a:t>linear probing, quadratic probing, double hashing</a:t>
            </a:r>
          </a:p>
          <a:p>
            <a:pPr>
              <a:buFont typeface="Arial" panose="020B0604020202020204" pitchFamily="34" charset="0"/>
              <a:buChar char="•"/>
            </a:pPr>
            <a:r>
              <a:rPr lang="en-GB" altLang="zh-CN" sz="500" dirty="0">
                <a:latin typeface="+mn-ea"/>
              </a:rPr>
              <a:t>Dealing with full table: allocate a larger hash </a:t>
            </a:r>
            <a:r>
              <a:rPr lang="en-GB" altLang="zh-CN" sz="500" dirty="0" err="1">
                <a:latin typeface="+mn-ea"/>
              </a:rPr>
              <a:t>table→rehash</a:t>
            </a:r>
            <a:r>
              <a:rPr lang="en-GB" altLang="zh-CN" sz="500" dirty="0">
                <a:latin typeface="+mn-ea"/>
              </a:rPr>
              <a:t> each from the smaller into the </a:t>
            </a:r>
            <a:r>
              <a:rPr lang="en-GB" altLang="zh-CN" sz="500" dirty="0" err="1">
                <a:latin typeface="+mn-ea"/>
              </a:rPr>
              <a:t>larger→delete</a:t>
            </a:r>
            <a:r>
              <a:rPr lang="en-GB" altLang="zh-CN" sz="500" dirty="0">
                <a:latin typeface="+mn-ea"/>
              </a:rPr>
              <a:t> the smaller</a:t>
            </a:r>
          </a:p>
          <a:p>
            <a:r>
              <a:rPr lang="en-GB" altLang="zh-CN" sz="500" b="1" dirty="0">
                <a:latin typeface="+mn-ea"/>
              </a:rPr>
              <a:t>Graph</a:t>
            </a:r>
          </a:p>
          <a:p>
            <a:pPr>
              <a:buFont typeface="Arial" panose="020B0604020202020204" pitchFamily="34" charset="0"/>
              <a:buChar char="•"/>
            </a:pPr>
            <a:r>
              <a:rPr lang="en-GB" altLang="zh-CN" sz="500" dirty="0">
                <a:latin typeface="+mn-ea"/>
              </a:rPr>
              <a:t>Basic definitions of graph theory</a:t>
            </a:r>
            <a:r>
              <a:rPr lang="zh-CN" altLang="en-GB" sz="500" dirty="0">
                <a:latin typeface="+mn-ea"/>
              </a:rPr>
              <a:t>：</a:t>
            </a:r>
            <a:r>
              <a:rPr lang="zh-CN" altLang="en-US" sz="500" dirty="0">
                <a:latin typeface="+mn-ea"/>
              </a:rPr>
              <a:t>由一条边连接的两个顶点是</a:t>
            </a:r>
            <a:r>
              <a:rPr lang="en-GB" altLang="zh-CN" sz="500" dirty="0">
                <a:latin typeface="+mn-ea"/>
              </a:rPr>
              <a:t>adjacent</a:t>
            </a:r>
            <a:r>
              <a:rPr lang="zh-CN" altLang="en-GB" sz="500" dirty="0">
                <a:latin typeface="+mn-ea"/>
              </a:rPr>
              <a:t>，</a:t>
            </a:r>
            <a:r>
              <a:rPr lang="zh-CN" altLang="en-US" sz="500" dirty="0">
                <a:latin typeface="+mn-ea"/>
              </a:rPr>
              <a:t>这两个顶点也称</a:t>
            </a:r>
            <a:r>
              <a:rPr lang="en-GB" altLang="zh-CN" sz="500" dirty="0" err="1">
                <a:latin typeface="+mn-ea"/>
              </a:rPr>
              <a:t>neighbor</a:t>
            </a:r>
            <a:r>
              <a:rPr lang="zh-CN" altLang="en-GB" sz="500" dirty="0">
                <a:latin typeface="+mn-ea"/>
              </a:rPr>
              <a:t>，</a:t>
            </a:r>
            <a:r>
              <a:rPr lang="zh-CN" altLang="en-US" sz="500" dirty="0">
                <a:latin typeface="+mn-ea"/>
              </a:rPr>
              <a:t>连接顶点的边被称为</a:t>
            </a:r>
            <a:r>
              <a:rPr lang="en-GB" altLang="zh-CN" sz="500" dirty="0">
                <a:latin typeface="+mn-ea"/>
              </a:rPr>
              <a:t>incident edge</a:t>
            </a:r>
            <a:r>
              <a:rPr lang="zh-CN" altLang="en-GB" sz="500" dirty="0">
                <a:latin typeface="+mn-ea"/>
              </a:rPr>
              <a:t>。</a:t>
            </a:r>
          </a:p>
          <a:p>
            <a:pPr>
              <a:buFont typeface="Arial" panose="020B0604020202020204" pitchFamily="34" charset="0"/>
              <a:buChar char="•"/>
            </a:pPr>
            <a:r>
              <a:rPr lang="en-GB" altLang="zh-CN" sz="500" b="1" dirty="0">
                <a:latin typeface="+mn-ea"/>
              </a:rPr>
              <a:t>Properties of graphs</a:t>
            </a:r>
            <a:r>
              <a:rPr lang="zh-CN" altLang="en-GB" sz="500" dirty="0">
                <a:latin typeface="+mn-ea"/>
              </a:rPr>
              <a:t>：</a:t>
            </a:r>
            <a:r>
              <a:rPr lang="en-GB" altLang="zh-CN" sz="500" dirty="0">
                <a:latin typeface="+mn-ea"/>
              </a:rPr>
              <a:t>simple graph</a:t>
            </a:r>
            <a:r>
              <a:rPr lang="zh-CN" altLang="en-US" sz="500" dirty="0">
                <a:latin typeface="+mn-ea"/>
              </a:rPr>
              <a:t>每两个点之间都只有一条边相连，并且没有边有</a:t>
            </a:r>
            <a:r>
              <a:rPr lang="en-GB" altLang="zh-CN" sz="500" dirty="0">
                <a:latin typeface="+mn-ea"/>
              </a:rPr>
              <a:t>loop</a:t>
            </a:r>
            <a:r>
              <a:rPr lang="zh-CN" altLang="en-GB" sz="500" dirty="0">
                <a:latin typeface="+mn-ea"/>
              </a:rPr>
              <a:t>；</a:t>
            </a:r>
            <a:r>
              <a:rPr lang="zh-CN" altLang="en-US" sz="500" dirty="0">
                <a:latin typeface="+mn-ea"/>
              </a:rPr>
              <a:t>有向边中出度是</a:t>
            </a:r>
            <a:r>
              <a:rPr lang="en-US" altLang="zh-CN" sz="500" dirty="0">
                <a:latin typeface="+mn-ea"/>
              </a:rPr>
              <a:t>1</a:t>
            </a:r>
            <a:r>
              <a:rPr lang="zh-CN" altLang="en-US" sz="500" dirty="0">
                <a:latin typeface="+mn-ea"/>
              </a:rPr>
              <a:t>，入度是</a:t>
            </a:r>
            <a:r>
              <a:rPr lang="en-US" altLang="zh-CN" sz="500" dirty="0">
                <a:latin typeface="+mn-ea"/>
              </a:rPr>
              <a:t>-1</a:t>
            </a:r>
          </a:p>
          <a:p>
            <a:pPr>
              <a:buFont typeface="Arial" panose="020B0604020202020204" pitchFamily="34" charset="0"/>
              <a:buChar char="•"/>
            </a:pPr>
            <a:r>
              <a:rPr lang="en-GB" altLang="zh-CN" sz="500" dirty="0">
                <a:latin typeface="+mn-ea"/>
              </a:rPr>
              <a:t>Trial: </a:t>
            </a:r>
            <a:r>
              <a:rPr lang="zh-CN" altLang="en-US" sz="500" dirty="0">
                <a:latin typeface="+mn-ea"/>
              </a:rPr>
              <a:t>经过的边都是不同的，可以形成回路也可以不能；</a:t>
            </a:r>
            <a:r>
              <a:rPr lang="en-GB" altLang="zh-CN" sz="500" dirty="0">
                <a:latin typeface="+mn-ea"/>
              </a:rPr>
              <a:t>Path: trial</a:t>
            </a:r>
            <a:r>
              <a:rPr lang="zh-CN" altLang="en-US" sz="500" dirty="0">
                <a:latin typeface="+mn-ea"/>
              </a:rPr>
              <a:t>的基础上加上经过的点也都是不同且无法形成回路；</a:t>
            </a:r>
            <a:r>
              <a:rPr lang="en-GB" altLang="zh-CN" sz="500" dirty="0">
                <a:latin typeface="+mn-ea"/>
              </a:rPr>
              <a:t>circuit</a:t>
            </a:r>
            <a:r>
              <a:rPr lang="zh-CN" altLang="en-GB" sz="500" dirty="0">
                <a:latin typeface="+mn-ea"/>
              </a:rPr>
              <a:t>：</a:t>
            </a:r>
            <a:r>
              <a:rPr lang="zh-CN" altLang="en-US" sz="500" dirty="0">
                <a:latin typeface="+mn-ea"/>
              </a:rPr>
              <a:t>几点等于终点形成回路</a:t>
            </a:r>
            <a:endParaRPr lang="en-GB" altLang="zh-CN" sz="500" b="1" dirty="0">
              <a:latin typeface="+mn-ea"/>
            </a:endParaRPr>
          </a:p>
          <a:p>
            <a:r>
              <a:rPr lang="en-US" altLang="zh-CN" sz="500" b="1" dirty="0">
                <a:latin typeface="+mn-ea"/>
              </a:rPr>
              <a:t>Spanning </a:t>
            </a:r>
            <a:r>
              <a:rPr lang="en-GB" altLang="zh-CN" sz="500" b="1" dirty="0">
                <a:latin typeface="+mn-ea"/>
              </a:rPr>
              <a:t>Trees: </a:t>
            </a:r>
            <a:r>
              <a:rPr lang="zh-CN" altLang="en-US" sz="500" b="1" dirty="0">
                <a:latin typeface="+mn-ea"/>
              </a:rPr>
              <a:t>没有回路的图，如果图</a:t>
            </a:r>
            <a:r>
              <a:rPr lang="en-US" altLang="zh-CN" sz="500" b="1" dirty="0">
                <a:latin typeface="+mn-ea"/>
              </a:rPr>
              <a:t>G</a:t>
            </a:r>
            <a:r>
              <a:rPr lang="zh-CN" altLang="en-US" sz="500" b="1" dirty="0">
                <a:latin typeface="+mn-ea"/>
              </a:rPr>
              <a:t>有</a:t>
            </a:r>
            <a:r>
              <a:rPr lang="en-US" altLang="zh-CN" sz="500" b="1" dirty="0">
                <a:latin typeface="+mn-ea"/>
              </a:rPr>
              <a:t>n</a:t>
            </a:r>
            <a:r>
              <a:rPr lang="zh-CN" altLang="en-US" sz="500" b="1" dirty="0">
                <a:latin typeface="+mn-ea"/>
              </a:rPr>
              <a:t>个顶点，那么生成树将有</a:t>
            </a:r>
            <a:r>
              <a:rPr lang="en-US" altLang="zh-CN" sz="500" b="1" dirty="0">
                <a:latin typeface="+mn-ea"/>
              </a:rPr>
              <a:t>n</a:t>
            </a:r>
            <a:r>
              <a:rPr lang="zh-CN" altLang="en-US" sz="500" b="1" dirty="0">
                <a:latin typeface="+mn-ea"/>
              </a:rPr>
              <a:t>个顶点和</a:t>
            </a:r>
            <a:r>
              <a:rPr lang="en-US" altLang="zh-CN" sz="500" b="1" dirty="0">
                <a:latin typeface="+mn-ea"/>
              </a:rPr>
              <a:t>n-1</a:t>
            </a:r>
            <a:r>
              <a:rPr lang="zh-CN" altLang="en-US" sz="500" b="1" dirty="0">
                <a:latin typeface="+mn-ea"/>
              </a:rPr>
              <a:t>条边</a:t>
            </a:r>
            <a:endParaRPr lang="en-GB" altLang="zh-CN" sz="500" dirty="0">
              <a:latin typeface="+mn-ea"/>
            </a:endParaRPr>
          </a:p>
          <a:p>
            <a:pPr>
              <a:buFont typeface="Arial" panose="020B0604020202020204" pitchFamily="34" charset="0"/>
              <a:buChar char="•"/>
            </a:pPr>
            <a:r>
              <a:rPr lang="en-GB" altLang="zh-CN" sz="500" dirty="0">
                <a:latin typeface="+mn-ea"/>
              </a:rPr>
              <a:t>Digraphs and their applications, network flows</a:t>
            </a:r>
          </a:p>
          <a:p>
            <a:pPr>
              <a:buFont typeface="Arial" panose="020B0604020202020204" pitchFamily="34" charset="0"/>
              <a:buChar char="•"/>
            </a:pPr>
            <a:endParaRPr lang="en-GB" altLang="zh-CN" sz="500" dirty="0">
              <a:latin typeface="+mn-ea"/>
            </a:endParaRPr>
          </a:p>
        </p:txBody>
      </p:sp>
      <p:sp>
        <p:nvSpPr>
          <p:cNvPr id="2" name="文本框 1">
            <a:extLst>
              <a:ext uri="{FF2B5EF4-FFF2-40B4-BE49-F238E27FC236}">
                <a16:creationId xmlns:a16="http://schemas.microsoft.com/office/drawing/2014/main" id="{BAC5B1A3-B0C7-4ABF-ADD1-FE6B205FFA90}"/>
              </a:ext>
            </a:extLst>
          </p:cNvPr>
          <p:cNvSpPr txBox="1"/>
          <p:nvPr/>
        </p:nvSpPr>
        <p:spPr>
          <a:xfrm>
            <a:off x="3429000" y="3756392"/>
            <a:ext cx="1617133" cy="6247864"/>
          </a:xfrm>
          <a:prstGeom prst="rect">
            <a:avLst/>
          </a:prstGeom>
          <a:noFill/>
        </p:spPr>
        <p:txBody>
          <a:bodyPr wrap="square" rtlCol="0">
            <a:spAutoFit/>
          </a:bodyPr>
          <a:lstStyle/>
          <a:p>
            <a:r>
              <a:rPr lang="zh-CN" altLang="en-US" sz="500" b="1" dirty="0">
                <a:latin typeface="+mn-ea"/>
              </a:rPr>
              <a:t>时间复杂度</a:t>
            </a:r>
            <a:r>
              <a:rPr lang="en-US" altLang="zh-CN" sz="500" dirty="0">
                <a:latin typeface="+mn-ea"/>
              </a:rPr>
              <a:t>:</a:t>
            </a:r>
            <a:endParaRPr lang="en-GB" altLang="zh-CN" sz="500" dirty="0">
              <a:latin typeface="+mn-ea"/>
            </a:endParaRPr>
          </a:p>
          <a:p>
            <a:pPr algn="just"/>
            <a:r>
              <a:rPr lang="en-US" altLang="zh-CN" sz="500" b="1" kern="100" dirty="0" err="1">
                <a:effectLst/>
                <a:latin typeface="+mn-ea"/>
                <a:cs typeface="Times New Roman" panose="02020603050405020304" pitchFamily="18" charset="0"/>
              </a:rPr>
              <a:t>ArrayList</a:t>
            </a:r>
            <a:r>
              <a:rPr lang="en-US" altLang="zh-CN" sz="500" b="1" kern="100" dirty="0">
                <a:effectLst/>
                <a:latin typeface="+mn-ea"/>
                <a:cs typeface="Times New Roman" panose="02020603050405020304" pitchFamily="18" charset="0"/>
              </a:rPr>
              <a:t>: </a:t>
            </a:r>
            <a:r>
              <a:rPr lang="zh-CN" altLang="en-US" sz="500" b="1" kern="100" dirty="0">
                <a:effectLst/>
                <a:latin typeface="+mn-ea"/>
                <a:cs typeface="Times New Roman" panose="02020603050405020304" pitchFamily="18" charset="0"/>
              </a:rPr>
              <a:t>继承</a:t>
            </a:r>
            <a:r>
              <a:rPr lang="en-US" altLang="zh-CN" sz="500" b="1" kern="100" dirty="0">
                <a:effectLst/>
                <a:latin typeface="+mn-ea"/>
                <a:cs typeface="Times New Roman" panose="02020603050405020304" pitchFamily="18" charset="0"/>
              </a:rPr>
              <a:t>List</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add(E element): O(1) amortized, O(n) in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remove(int index): O(n) -&gt; </a:t>
            </a:r>
            <a:r>
              <a:rPr lang="zh-CN" altLang="en-US" sz="500" kern="100" dirty="0">
                <a:effectLst/>
                <a:latin typeface="+mn-ea"/>
                <a:cs typeface="Times New Roman" panose="02020603050405020304" pitchFamily="18" charset="0"/>
              </a:rPr>
              <a:t>返回被移除的元素</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get(int index): O(1) -&gt; </a:t>
            </a:r>
            <a:r>
              <a:rPr lang="zh-CN" altLang="en-US" sz="500" kern="100" dirty="0">
                <a:effectLst/>
                <a:latin typeface="+mn-ea"/>
                <a:cs typeface="Times New Roman" panose="02020603050405020304" pitchFamily="18" charset="0"/>
              </a:rPr>
              <a:t>返回提供的索引值对应的元素</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contains(Object obj): O(n)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 - </a:t>
            </a:r>
            <a:r>
              <a:rPr lang="zh-CN" altLang="zh-CN" sz="500" kern="100" dirty="0">
                <a:effectLst/>
                <a:latin typeface="+mn-ea"/>
                <a:cs typeface="Tahoma" panose="020B0604030504040204" pitchFamily="34" charset="0"/>
              </a:rPr>
              <a:t>返回</a:t>
            </a:r>
            <a:r>
              <a:rPr lang="en-US" altLang="zh-CN" sz="500" kern="100" dirty="0" err="1">
                <a:effectLst/>
                <a:latin typeface="+mn-ea"/>
                <a:cs typeface="Times New Roman" panose="02020603050405020304" pitchFamily="18" charset="0"/>
              </a:rPr>
              <a:t>ArrayList</a:t>
            </a:r>
            <a:r>
              <a:rPr lang="zh-CN" altLang="zh-CN" sz="500" kern="100" dirty="0">
                <a:effectLst/>
                <a:latin typeface="+mn-ea"/>
                <a:cs typeface="Tahoma" panose="020B0604030504040204" pitchFamily="34" charset="0"/>
              </a:rPr>
              <a:t>中元素的个数</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 - </a:t>
            </a:r>
            <a:r>
              <a:rPr lang="zh-CN" altLang="zh-CN" sz="500" kern="100" dirty="0">
                <a:effectLst/>
                <a:latin typeface="+mn-ea"/>
                <a:cs typeface="Tahoma" panose="020B0604030504040204" pitchFamily="34" charset="0"/>
              </a:rPr>
              <a:t>检查</a:t>
            </a:r>
            <a:r>
              <a:rPr lang="en-US" altLang="zh-CN" sz="500" kern="100" dirty="0" err="1">
                <a:effectLst/>
                <a:latin typeface="+mn-ea"/>
                <a:cs typeface="Times New Roman" panose="02020603050405020304" pitchFamily="18" charset="0"/>
              </a:rPr>
              <a:t>ArrayList</a:t>
            </a:r>
            <a:r>
              <a:rPr lang="zh-CN" altLang="zh-CN" sz="500" kern="100" dirty="0">
                <a:effectLst/>
                <a:latin typeface="+mn-ea"/>
                <a:cs typeface="Tahoma" panose="020B0604030504040204" pitchFamily="34" charset="0"/>
              </a:rPr>
              <a:t>是否为空</a:t>
            </a:r>
            <a:r>
              <a:rPr lang="en-US" altLang="zh-CN" sz="500" kern="100" dirty="0">
                <a:effectLst/>
                <a:latin typeface="+mn-ea"/>
                <a:cs typeface="Tahoma" panose="020B0604030504040204" pitchFamily="34" charset="0"/>
              </a:rPr>
              <a:t> </a:t>
            </a:r>
            <a:r>
              <a:rPr lang="en-US" altLang="zh-CN" sz="500" kern="100" dirty="0" err="1">
                <a:effectLst/>
                <a:latin typeface="+mn-ea"/>
                <a:cs typeface="Tahoma" panose="020B0604030504040204" pitchFamily="34" charset="0"/>
              </a:rPr>
              <a:t>boolean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set(int index, E element): O(1) - </a:t>
            </a:r>
            <a:r>
              <a:rPr lang="zh-CN" altLang="zh-CN" sz="500" kern="100" dirty="0">
                <a:effectLst/>
                <a:latin typeface="+mn-ea"/>
                <a:cs typeface="Tahoma" panose="020B0604030504040204" pitchFamily="34" charset="0"/>
              </a:rPr>
              <a:t>替换指定索引位置的元素</a:t>
            </a:r>
            <a:r>
              <a:rPr lang="en-US" altLang="zh-CN" sz="500" kern="100" dirty="0">
                <a:effectLst/>
                <a:latin typeface="+mn-ea"/>
                <a:cs typeface="Tahoma" panose="020B0604030504040204" pitchFamily="34" charset="0"/>
              </a:rPr>
              <a:t> -&gt; </a:t>
            </a:r>
            <a:r>
              <a:rPr lang="zh-CN" altLang="en-US" sz="500" kern="100" dirty="0">
                <a:latin typeface="+mn-ea"/>
                <a:cs typeface="Tahoma" panose="020B0604030504040204" pitchFamily="34" charset="0"/>
              </a:rPr>
              <a:t>返回被替换的元素</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indexOf</a:t>
            </a:r>
            <a:r>
              <a:rPr lang="en-US" altLang="zh-CN" sz="500" kern="100" dirty="0">
                <a:effectLst/>
                <a:latin typeface="+mn-ea"/>
                <a:cs typeface="Times New Roman" panose="02020603050405020304" pitchFamily="18" charset="0"/>
              </a:rPr>
              <a:t>(Object obj): O(n) - </a:t>
            </a:r>
            <a:r>
              <a:rPr lang="zh-CN" altLang="zh-CN" sz="500" kern="100" dirty="0">
                <a:effectLst/>
                <a:latin typeface="+mn-ea"/>
                <a:cs typeface="Tahoma" panose="020B0604030504040204" pitchFamily="34" charset="0"/>
              </a:rPr>
              <a:t>返回指定元素第一次出现的索引位置</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lastIndexOf</a:t>
            </a:r>
            <a:r>
              <a:rPr lang="en-US" altLang="zh-CN" sz="500" kern="100" dirty="0">
                <a:effectLst/>
                <a:latin typeface="+mn-ea"/>
                <a:cs typeface="Times New Roman" panose="02020603050405020304" pitchFamily="18" charset="0"/>
              </a:rPr>
              <a:t>(Object obj): O(n) - </a:t>
            </a:r>
            <a:r>
              <a:rPr lang="zh-CN" altLang="zh-CN" sz="500" kern="100" dirty="0">
                <a:effectLst/>
                <a:latin typeface="+mn-ea"/>
                <a:cs typeface="Tahoma" panose="020B0604030504040204" pitchFamily="34" charset="0"/>
              </a:rPr>
              <a:t>返回指定元素最后一次出现的索引位置</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 - </a:t>
            </a:r>
            <a:r>
              <a:rPr lang="zh-CN" altLang="zh-CN" sz="500" kern="100" dirty="0">
                <a:effectLst/>
                <a:latin typeface="+mn-ea"/>
                <a:cs typeface="Tahoma" panose="020B0604030504040204" pitchFamily="34" charset="0"/>
              </a:rPr>
              <a:t>清空</a:t>
            </a:r>
            <a:r>
              <a:rPr lang="en-US" altLang="zh-CN" sz="500" kern="100" dirty="0" err="1">
                <a:effectLst/>
                <a:latin typeface="+mn-ea"/>
                <a:cs typeface="Times New Roman" panose="02020603050405020304" pitchFamily="18" charset="0"/>
              </a:rPr>
              <a:t>ArrayList</a:t>
            </a:r>
            <a:r>
              <a:rPr lang="zh-CN" altLang="zh-CN" sz="500" kern="100" dirty="0">
                <a:effectLst/>
                <a:latin typeface="+mn-ea"/>
                <a:cs typeface="Tahoma" panose="020B0604030504040204" pitchFamily="34" charset="0"/>
              </a:rPr>
              <a:t>中的所有元素</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toArray</a:t>
            </a:r>
            <a:r>
              <a:rPr lang="en-US" altLang="zh-CN" sz="500" kern="100" dirty="0">
                <a:effectLst/>
                <a:latin typeface="+mn-ea"/>
                <a:cs typeface="Times New Roman" panose="02020603050405020304" pitchFamily="18" charset="0"/>
              </a:rPr>
              <a:t>(): O(n) - </a:t>
            </a:r>
            <a:r>
              <a:rPr lang="zh-CN" altLang="zh-CN" sz="500" kern="100" dirty="0">
                <a:effectLst/>
                <a:latin typeface="+mn-ea"/>
                <a:cs typeface="Tahoma" panose="020B0604030504040204" pitchFamily="34" charset="0"/>
              </a:rPr>
              <a:t>将</a:t>
            </a:r>
            <a:r>
              <a:rPr lang="en-US" altLang="zh-CN" sz="500" kern="100" dirty="0" err="1">
                <a:effectLst/>
                <a:latin typeface="+mn-ea"/>
                <a:cs typeface="Times New Roman" panose="02020603050405020304" pitchFamily="18" charset="0"/>
              </a:rPr>
              <a:t>ArrayList</a:t>
            </a:r>
            <a:r>
              <a:rPr lang="zh-CN" altLang="zh-CN" sz="500" kern="100" dirty="0">
                <a:effectLst/>
                <a:latin typeface="+mn-ea"/>
                <a:cs typeface="Tahoma" panose="020B0604030504040204" pitchFamily="34" charset="0"/>
              </a:rPr>
              <a:t>转换为数组</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LinkedList: </a:t>
            </a:r>
            <a:r>
              <a:rPr lang="zh-CN" altLang="en-US" sz="500" b="1" kern="100" dirty="0">
                <a:effectLst/>
                <a:latin typeface="+mn-ea"/>
                <a:cs typeface="Times New Roman" panose="02020603050405020304" pitchFamily="18" charset="0"/>
              </a:rPr>
              <a:t>继承</a:t>
            </a:r>
            <a:r>
              <a:rPr lang="en-US" altLang="zh-CN" sz="500" b="1" kern="100" dirty="0">
                <a:effectLst/>
                <a:latin typeface="+mn-ea"/>
                <a:cs typeface="Times New Roman" panose="02020603050405020304" pitchFamily="18" charset="0"/>
              </a:rPr>
              <a:t>List</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add(E element): O(1) -&gt;</a:t>
            </a:r>
            <a:r>
              <a:rPr lang="en-US" altLang="zh-CN" sz="500" kern="100" dirty="0" err="1">
                <a:effectLst/>
                <a:latin typeface="+mn-ea"/>
                <a:cs typeface="Times New Roman" panose="02020603050405020304" pitchFamily="18" charset="0"/>
              </a:rPr>
              <a:t>boolean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remove(int index): O(n) -&gt; </a:t>
            </a:r>
            <a:r>
              <a:rPr lang="zh-CN" altLang="en-US" sz="500" kern="100" dirty="0">
                <a:effectLst/>
                <a:latin typeface="+mn-ea"/>
                <a:cs typeface="Times New Roman" panose="02020603050405020304" pitchFamily="18" charset="0"/>
              </a:rPr>
              <a:t>被移除的元素</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get(int index): O(n) -&gt; </a:t>
            </a:r>
            <a:r>
              <a:rPr lang="zh-CN" altLang="en-US" sz="500" kern="100" dirty="0">
                <a:effectLst/>
                <a:latin typeface="+mn-ea"/>
                <a:cs typeface="Times New Roman" panose="02020603050405020304" pitchFamily="18" charset="0"/>
              </a:rPr>
              <a:t>指定</a:t>
            </a:r>
            <a:r>
              <a:rPr lang="en-US" altLang="zh-CN" sz="500" kern="100" dirty="0">
                <a:effectLst/>
                <a:latin typeface="+mn-ea"/>
                <a:cs typeface="Times New Roman" panose="02020603050405020304" pitchFamily="18" charset="0"/>
              </a:rPr>
              <a:t>index</a:t>
            </a:r>
            <a:r>
              <a:rPr lang="zh-CN" altLang="en-US" sz="500" kern="100" dirty="0">
                <a:effectLst/>
                <a:latin typeface="+mn-ea"/>
                <a:cs typeface="Times New Roman" panose="02020603050405020304" pitchFamily="18" charset="0"/>
              </a:rPr>
              <a:t>的值</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contains(Object obj): O(n) -&gt; </a:t>
            </a:r>
            <a:r>
              <a:rPr lang="en-US" altLang="zh-CN" sz="500" kern="100" dirty="0" err="1">
                <a:effectLst/>
                <a:latin typeface="+mn-ea"/>
                <a:cs typeface="Times New Roman" panose="02020603050405020304" pitchFamily="18" charset="0"/>
              </a:rPr>
              <a:t>boolean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 -&gt; </a:t>
            </a:r>
            <a:r>
              <a:rPr lang="zh-CN" altLang="en-US" sz="500" kern="100" dirty="0">
                <a:effectLst/>
                <a:latin typeface="+mn-ea"/>
                <a:cs typeface="Times New Roman" panose="02020603050405020304" pitchFamily="18" charset="0"/>
              </a:rPr>
              <a:t>元素数量</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 -&gt; </a:t>
            </a:r>
            <a:r>
              <a:rPr lang="en-US" altLang="zh-CN" sz="500" kern="100" dirty="0" err="1">
                <a:effectLst/>
                <a:latin typeface="+mn-ea"/>
                <a:cs typeface="Times New Roman" panose="02020603050405020304" pitchFamily="18" charset="0"/>
              </a:rPr>
              <a:t>boolean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 -&gt; void</a:t>
            </a:r>
          </a:p>
          <a:p>
            <a:pPr algn="just"/>
            <a:r>
              <a:rPr lang="en-US" altLang="zh-CN" sz="500" kern="100" dirty="0">
                <a:latin typeface="+mn-ea"/>
                <a:cs typeface="Times New Roman" panose="02020603050405020304" pitchFamily="18" charset="0"/>
              </a:rPr>
              <a:t>Add(int index, E element) O(n)</a:t>
            </a:r>
          </a:p>
          <a:p>
            <a:pPr algn="just"/>
            <a:r>
              <a:rPr lang="en-US" altLang="zh-CN" sz="500" kern="100" dirty="0">
                <a:effectLst/>
                <a:latin typeface="+mn-ea"/>
                <a:cs typeface="Times New Roman" panose="02020603050405020304" pitchFamily="18" charset="0"/>
              </a:rPr>
              <a:t>Remove() </a:t>
            </a:r>
            <a:r>
              <a:rPr lang="en-US" altLang="zh-CN" sz="500" kern="100" dirty="0">
                <a:latin typeface="+mn-ea"/>
                <a:cs typeface="Times New Roman" panose="02020603050405020304" pitchFamily="18" charset="0"/>
              </a:rPr>
              <a:t>O(1)</a:t>
            </a:r>
            <a:r>
              <a:rPr lang="zh-CN" altLang="en-US" sz="500" kern="100" dirty="0">
                <a:latin typeface="+mn-ea"/>
                <a:cs typeface="Times New Roman" panose="02020603050405020304" pitchFamily="18" charset="0"/>
              </a:rPr>
              <a:t>删除列表中的头部元素</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Vector:</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add(E element): O(1) amortized, O(n) in worst case </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remove(int index): O(n)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get(int index):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contains(Object obj): O(n)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HashSet:</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add(E element):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remove(Object obj):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contains(Object obj):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err="1">
                <a:effectLst/>
                <a:latin typeface="+mn-ea"/>
                <a:cs typeface="Times New Roman" panose="02020603050405020304" pitchFamily="18" charset="0"/>
              </a:rPr>
              <a:t>TreeSet</a:t>
            </a:r>
            <a:r>
              <a:rPr lang="en-US" altLang="zh-CN" sz="500" b="1" kern="100" dirty="0">
                <a:effectLst/>
                <a:latin typeface="+mn-ea"/>
                <a:cs typeface="Times New Roman" panose="02020603050405020304" pitchFamily="18" charset="0"/>
              </a:rPr>
              <a:t>:</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remove(Object obj):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contains(Object obj):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HashMap:</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put(K key, V value):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remove(Object key):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get(Object key):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containsKey</a:t>
            </a:r>
            <a:r>
              <a:rPr lang="en-US" altLang="zh-CN" sz="500" kern="100" dirty="0">
                <a:effectLst/>
                <a:latin typeface="+mn-ea"/>
                <a:cs typeface="Times New Roman" panose="02020603050405020304" pitchFamily="18" charset="0"/>
              </a:rPr>
              <a:t>(Object key):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a:t>
            </a:r>
            <a:endParaRPr lang="zh-CN" altLang="zh-CN" sz="500" kern="100" dirty="0">
              <a:effectLst/>
              <a:latin typeface="+mn-ea"/>
              <a:cs typeface="Times New Roman" panose="02020603050405020304" pitchFamily="18" charset="0"/>
            </a:endParaRPr>
          </a:p>
          <a:p>
            <a:pPr algn="just"/>
            <a:r>
              <a:rPr lang="en-US" altLang="zh-CN" sz="500" b="1" kern="100" dirty="0" err="1">
                <a:effectLst/>
                <a:latin typeface="+mn-ea"/>
                <a:cs typeface="Times New Roman" panose="02020603050405020304" pitchFamily="18" charset="0"/>
              </a:rPr>
              <a:t>TreeMap</a:t>
            </a:r>
            <a:r>
              <a:rPr lang="en-US" altLang="zh-CN" sz="500" b="1" kern="100" dirty="0">
                <a:effectLst/>
                <a:latin typeface="+mn-ea"/>
                <a:cs typeface="Times New Roman" panose="02020603050405020304" pitchFamily="18" charset="0"/>
              </a:rPr>
              <a:t>:</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put(K key, V value):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remove(Object key):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get(Object key): O(log n)</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containsKey</a:t>
            </a:r>
            <a:r>
              <a:rPr lang="en-US" altLang="zh-CN" sz="500" kern="100" dirty="0">
                <a:effectLst/>
                <a:latin typeface="+mn-ea"/>
                <a:cs typeface="Times New Roman" panose="02020603050405020304" pitchFamily="18" charset="0"/>
              </a:rPr>
              <a:t>(Object key):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Stack:</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push(E element): O(1) -&gt; </a:t>
            </a:r>
            <a:r>
              <a:rPr lang="zh-CN" altLang="en-US" sz="500" kern="100" dirty="0">
                <a:effectLst/>
                <a:latin typeface="+mn-ea"/>
                <a:cs typeface="Times New Roman" panose="02020603050405020304" pitchFamily="18" charset="0"/>
              </a:rPr>
              <a:t>返回被推入的元素</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pop(): O(1) -&gt; </a:t>
            </a:r>
            <a:r>
              <a:rPr lang="zh-CN" altLang="en-US" sz="500" kern="100" dirty="0">
                <a:effectLst/>
                <a:latin typeface="+mn-ea"/>
                <a:cs typeface="Times New Roman" panose="02020603050405020304" pitchFamily="18" charset="0"/>
              </a:rPr>
              <a:t>返回顶部元素并且删除</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peek(): O(1) -&gt; </a:t>
            </a:r>
            <a:r>
              <a:rPr lang="zh-CN" altLang="en-US" sz="500" kern="100" dirty="0">
                <a:effectLst/>
                <a:latin typeface="+mn-ea"/>
                <a:cs typeface="Times New Roman" panose="02020603050405020304" pitchFamily="18" charset="0"/>
              </a:rPr>
              <a:t>返回顶部元素但不删除</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a:t>
            </a:r>
            <a:endParaRPr lang="zh-CN" altLang="zh-CN" sz="500" kern="100" dirty="0">
              <a:effectLst/>
              <a:latin typeface="+mn-ea"/>
              <a:cs typeface="Times New Roman" panose="02020603050405020304" pitchFamily="18" charset="0"/>
            </a:endParaRPr>
          </a:p>
        </p:txBody>
      </p:sp>
      <p:sp>
        <p:nvSpPr>
          <p:cNvPr id="6" name="文本框 5">
            <a:extLst>
              <a:ext uri="{FF2B5EF4-FFF2-40B4-BE49-F238E27FC236}">
                <a16:creationId xmlns:a16="http://schemas.microsoft.com/office/drawing/2014/main" id="{9C8FA014-9C99-2F59-A2CD-CF149E1E06DB}"/>
              </a:ext>
            </a:extLst>
          </p:cNvPr>
          <p:cNvSpPr txBox="1"/>
          <p:nvPr/>
        </p:nvSpPr>
        <p:spPr>
          <a:xfrm>
            <a:off x="5046133" y="3664375"/>
            <a:ext cx="1699683" cy="6247864"/>
          </a:xfrm>
          <a:prstGeom prst="rect">
            <a:avLst/>
          </a:prstGeom>
          <a:noFill/>
        </p:spPr>
        <p:txBody>
          <a:bodyPr wrap="square">
            <a:spAutoFit/>
          </a:bodyPr>
          <a:lstStyle/>
          <a:p>
            <a:pPr algn="just"/>
            <a:r>
              <a:rPr lang="en-US" altLang="zh-CN" sz="500" kern="100" dirty="0">
                <a:effectLst/>
                <a:latin typeface="+mn-ea"/>
                <a:cs typeface="Times New Roman" panose="02020603050405020304" pitchFamily="18" charset="0"/>
              </a:rPr>
              <a:t> </a:t>
            </a:r>
          </a:p>
          <a:p>
            <a:pPr algn="just"/>
            <a:r>
              <a:rPr lang="en-US" altLang="zh-CN" sz="500" b="1" kern="100" dirty="0">
                <a:effectLst/>
                <a:latin typeface="+mn-ea"/>
                <a:cs typeface="Times New Roman" panose="02020603050405020304" pitchFamily="18" charset="0"/>
              </a:rPr>
              <a:t>Queue: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enqueue(E element): O(1) -&gt; void</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remove()/element(): O(1) -&gt; </a:t>
            </a:r>
            <a:r>
              <a:rPr lang="zh-CN" altLang="en-US" sz="500" kern="100" dirty="0">
                <a:effectLst/>
                <a:latin typeface="+mn-ea"/>
                <a:cs typeface="Times New Roman" panose="02020603050405020304" pitchFamily="18" charset="0"/>
              </a:rPr>
              <a:t>返回被移除的头部元素，空报错</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peek(): O(1) -&gt; </a:t>
            </a:r>
            <a:r>
              <a:rPr lang="zh-CN" altLang="en-US" sz="500" kern="100" dirty="0">
                <a:effectLst/>
                <a:latin typeface="+mn-ea"/>
                <a:cs typeface="Times New Roman" panose="02020603050405020304" pitchFamily="18" charset="0"/>
              </a:rPr>
              <a:t>返回头元素，否则</a:t>
            </a:r>
            <a:r>
              <a:rPr lang="en-US" altLang="zh-CN" sz="500" kern="100" dirty="0">
                <a:effectLst/>
                <a:latin typeface="+mn-ea"/>
                <a:cs typeface="Times New Roman" panose="02020603050405020304" pitchFamily="18" charset="0"/>
              </a:rPr>
              <a:t>null</a:t>
            </a:r>
            <a:r>
              <a:rPr lang="zh-CN" altLang="en-US" sz="500" kern="100" dirty="0">
                <a:effectLst/>
                <a:latin typeface="+mn-ea"/>
                <a:cs typeface="Times New Roman" panose="02020603050405020304" pitchFamily="18" charset="0"/>
              </a:rPr>
              <a:t>，不移除</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 -&gt; </a:t>
            </a:r>
            <a:r>
              <a:rPr lang="en-US" altLang="zh-CN" sz="500" kern="100" dirty="0" err="1">
                <a:effectLst/>
                <a:latin typeface="+mn-ea"/>
                <a:cs typeface="Times New Roman" panose="02020603050405020304" pitchFamily="18" charset="0"/>
              </a:rPr>
              <a:t>boolean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err="1">
                <a:effectLst/>
                <a:latin typeface="+mn-ea"/>
                <a:cs typeface="Times New Roman" panose="02020603050405020304" pitchFamily="18" charset="0"/>
              </a:rPr>
              <a:t>PriorityQueue</a:t>
            </a:r>
            <a:r>
              <a:rPr lang="en-US" altLang="zh-CN" sz="500" b="1" kern="100" dirty="0">
                <a:effectLst/>
                <a:latin typeface="+mn-ea"/>
                <a:cs typeface="Times New Roman" panose="02020603050405020304" pitchFamily="18" charset="0"/>
              </a:rPr>
              <a:t>:</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insert(E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peek():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Binary Search Tree (BST):</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insert(E element): O(log n) average case, O(n) worst case (unbalanced tree) </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remove(E element): O(log n) average case, O(n) worst case (unbalanced tree)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search(E element): O(log n) average case, O(n) worst case (unbalanced tree)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Graph (Adjacency List representation):</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addVertex</a:t>
            </a:r>
            <a:r>
              <a:rPr lang="en-US" altLang="zh-CN" sz="500" kern="100" dirty="0">
                <a:effectLst/>
                <a:latin typeface="+mn-ea"/>
                <a:cs typeface="Times New Roman" panose="02020603050405020304" pitchFamily="18" charset="0"/>
              </a:rPr>
              <a:t>(V vertex):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removeVertex</a:t>
            </a:r>
            <a:r>
              <a:rPr lang="en-US" altLang="zh-CN" sz="500" kern="100" dirty="0">
                <a:effectLst/>
                <a:latin typeface="+mn-ea"/>
                <a:cs typeface="Times New Roman" panose="02020603050405020304" pitchFamily="18" charset="0"/>
              </a:rPr>
              <a:t>(V vertex): O(|V| + |E|)</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addEdge</a:t>
            </a:r>
            <a:r>
              <a:rPr lang="en-US" altLang="zh-CN" sz="500" kern="100" dirty="0">
                <a:effectLst/>
                <a:latin typeface="+mn-ea"/>
                <a:cs typeface="Times New Roman" panose="02020603050405020304" pitchFamily="18" charset="0"/>
              </a:rPr>
              <a:t>(V source, V destination):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removeEdge</a:t>
            </a:r>
            <a:r>
              <a:rPr lang="en-US" altLang="zh-CN" sz="500" kern="100" dirty="0">
                <a:effectLst/>
                <a:latin typeface="+mn-ea"/>
                <a:cs typeface="Times New Roman" panose="02020603050405020304" pitchFamily="18" charset="0"/>
              </a:rPr>
              <a:t>(V source, V destination): O(|V|)</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getNeighbors</a:t>
            </a:r>
            <a:r>
              <a:rPr lang="en-US" altLang="zh-CN" sz="500" kern="100" dirty="0">
                <a:effectLst/>
                <a:latin typeface="+mn-ea"/>
                <a:cs typeface="Times New Roman" panose="02020603050405020304" pitchFamily="18" charset="0"/>
              </a:rPr>
              <a:t>(V vertex):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err="1">
                <a:effectLst/>
                <a:latin typeface="+mn-ea"/>
                <a:cs typeface="Times New Roman" panose="02020603050405020304" pitchFamily="18" charset="0"/>
              </a:rPr>
              <a:t>Trie</a:t>
            </a:r>
            <a:r>
              <a:rPr lang="en-US" altLang="zh-CN" sz="500" b="1" kern="100" dirty="0">
                <a:effectLst/>
                <a:latin typeface="+mn-ea"/>
                <a:cs typeface="Times New Roman" panose="02020603050405020304" pitchFamily="18" charset="0"/>
              </a:rPr>
              <a:t> (Prefix Tree):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insert(String word): O(k), k is the length of the word</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search(String word): O(k), k is the length of the word</a:t>
            </a:r>
            <a:endParaRPr lang="zh-CN" altLang="zh-CN" sz="500" kern="100" dirty="0">
              <a:effectLst/>
              <a:latin typeface="+mn-ea"/>
              <a:cs typeface="Times New Roman" panose="02020603050405020304" pitchFamily="18" charset="0"/>
            </a:endParaRPr>
          </a:p>
          <a:p>
            <a:r>
              <a:rPr lang="en-US" altLang="zh-CN" sz="500" dirty="0" err="1">
                <a:effectLst/>
                <a:latin typeface="+mn-ea"/>
              </a:rPr>
              <a:t>startsWith</a:t>
            </a:r>
            <a:r>
              <a:rPr lang="en-US" altLang="zh-CN" sz="500" dirty="0">
                <a:effectLst/>
                <a:latin typeface="+mn-ea"/>
              </a:rPr>
              <a:t>(String prefix): O(k), k is the length of the prefix</a:t>
            </a:r>
          </a:p>
          <a:p>
            <a:endParaRPr lang="en-US" altLang="zh-CN" sz="500" dirty="0">
              <a:latin typeface="+mn-ea"/>
            </a:endParaRPr>
          </a:p>
          <a:p>
            <a:pPr algn="just"/>
            <a:r>
              <a:rPr lang="en-US" altLang="zh-CN" sz="500" b="1" kern="100" dirty="0">
                <a:effectLst/>
                <a:latin typeface="+mn-ea"/>
                <a:cs typeface="Times New Roman" panose="02020603050405020304" pitchFamily="18" charset="0"/>
              </a:rPr>
              <a:t>VL Tree</a:t>
            </a:r>
            <a:r>
              <a:rPr lang="zh-CN" altLang="zh-CN" sz="500" b="1" kern="100" dirty="0">
                <a:effectLst/>
                <a:latin typeface="+mn-ea"/>
                <a:cs typeface="Tahoma" panose="020B0604030504040204" pitchFamily="34" charset="0"/>
              </a:rPr>
              <a:t>（平衡二叉搜索树）：</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insert(E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search(E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Red-Black Tree</a:t>
            </a:r>
            <a:r>
              <a:rPr lang="zh-CN" altLang="zh-CN" sz="500" b="1" kern="100" dirty="0">
                <a:effectLst/>
                <a:latin typeface="+mn-ea"/>
                <a:cs typeface="Tahoma" panose="020B0604030504040204" pitchFamily="34" charset="0"/>
              </a:rPr>
              <a:t>（红黑树）：</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insert(E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search(E element): O(log n)</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a:effectLst/>
                <a:latin typeface="+mn-ea"/>
                <a:cs typeface="Times New Roman" panose="02020603050405020304" pitchFamily="18" charset="0"/>
              </a:rPr>
              <a:t>Hash Table</a:t>
            </a:r>
            <a:r>
              <a:rPr lang="zh-CN" altLang="zh-CN" sz="500" b="1" kern="100" dirty="0">
                <a:effectLst/>
                <a:latin typeface="+mn-ea"/>
                <a:cs typeface="Tahoma" panose="020B0604030504040204" pitchFamily="34" charset="0"/>
              </a:rPr>
              <a:t>（哈希表）：</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insert(E element):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remove(E element):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search(E element): O(1) average case, O(n)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put(K key, V value): O(1) amortized, O(n) in worst case</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get(K key):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remove(K key):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containsKey</a:t>
            </a:r>
            <a:r>
              <a:rPr lang="en-US" altLang="zh-CN" sz="500" kern="100" dirty="0">
                <a:effectLst/>
                <a:latin typeface="+mn-ea"/>
                <a:cs typeface="Times New Roman" panose="02020603050405020304" pitchFamily="18" charset="0"/>
              </a:rPr>
              <a:t>(K key):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 </a:t>
            </a:r>
            <a:endParaRPr lang="zh-CN" altLang="zh-CN" sz="500" kern="100" dirty="0">
              <a:effectLst/>
              <a:latin typeface="+mn-ea"/>
              <a:cs typeface="Times New Roman" panose="02020603050405020304" pitchFamily="18" charset="0"/>
            </a:endParaRPr>
          </a:p>
          <a:p>
            <a:pPr algn="just"/>
            <a:r>
              <a:rPr lang="en-US" altLang="zh-CN" sz="500" b="1" kern="100" dirty="0" err="1">
                <a:effectLst/>
                <a:latin typeface="+mn-ea"/>
                <a:cs typeface="Times New Roman" panose="02020603050405020304" pitchFamily="18" charset="0"/>
              </a:rPr>
              <a:t>LinkedHashSet</a:t>
            </a:r>
            <a:r>
              <a:rPr lang="en-US" altLang="zh-CN" sz="500" b="1" kern="100" dirty="0">
                <a:effectLst/>
                <a:latin typeface="+mn-ea"/>
                <a:cs typeface="Times New Roman" panose="02020603050405020304" pitchFamily="18" charset="0"/>
              </a:rPr>
              <a:t>:</a:t>
            </a:r>
            <a:endParaRPr lang="zh-CN" altLang="zh-CN" sz="500" b="1"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add(E element):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remove(E element):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contains(Object obj):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size(): O(1)z</a:t>
            </a:r>
            <a:endParaRPr lang="zh-CN" altLang="zh-CN" sz="500" kern="100" dirty="0">
              <a:effectLst/>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isEmpty</a:t>
            </a:r>
            <a:r>
              <a:rPr lang="en-US" altLang="zh-CN" sz="500" kern="100" dirty="0">
                <a:effectLst/>
                <a:latin typeface="+mn-ea"/>
                <a:cs typeface="Times New Roman" panose="02020603050405020304" pitchFamily="18" charset="0"/>
              </a:rPr>
              <a:t>(): O(1)</a:t>
            </a:r>
            <a:endParaRPr lang="zh-CN"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clear(): O(1)</a:t>
            </a:r>
          </a:p>
          <a:p>
            <a:pPr algn="just"/>
            <a:endParaRPr lang="en-US" altLang="zh-CN" sz="500" kern="100" dirty="0">
              <a:latin typeface="+mn-ea"/>
              <a:cs typeface="Times New Roman" panose="02020603050405020304" pitchFamily="18" charset="0"/>
            </a:endParaRPr>
          </a:p>
          <a:p>
            <a:pPr algn="just"/>
            <a:r>
              <a:rPr lang="en-US" altLang="zh-CN" sz="500" b="1" kern="100" dirty="0" err="1">
                <a:effectLst/>
                <a:latin typeface="+mn-ea"/>
                <a:cs typeface="Times New Roman" panose="02020603050405020304" pitchFamily="18" charset="0"/>
              </a:rPr>
              <a:t>ArraySet</a:t>
            </a:r>
            <a:endParaRPr lang="en-US" altLang="zh-CN" sz="500" b="1"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 O(n)</a:t>
            </a:r>
          </a:p>
          <a:p>
            <a:pPr algn="just"/>
            <a:r>
              <a:rPr lang="en-US" altLang="zh-CN" sz="500" kern="100" dirty="0">
                <a:latin typeface="+mn-ea"/>
                <a:cs typeface="Times New Roman" panose="02020603050405020304" pitchFamily="18" charset="0"/>
              </a:rPr>
              <a:t>Remove() O(n)</a:t>
            </a:r>
          </a:p>
          <a:p>
            <a:pPr algn="just"/>
            <a:r>
              <a:rPr lang="en-US" altLang="zh-CN" sz="500" kern="100" dirty="0">
                <a:effectLst/>
                <a:latin typeface="+mn-ea"/>
                <a:cs typeface="Times New Roman" panose="02020603050405020304" pitchFamily="18" charset="0"/>
              </a:rPr>
              <a:t>Contains O(n)</a:t>
            </a:r>
          </a:p>
          <a:p>
            <a:pPr algn="just"/>
            <a:r>
              <a:rPr lang="en-US" altLang="zh-CN" sz="500" kern="100" dirty="0" err="1">
                <a:latin typeface="+mn-ea"/>
                <a:cs typeface="Times New Roman" panose="02020603050405020304" pitchFamily="18" charset="0"/>
              </a:rPr>
              <a:t>isEmpty</a:t>
            </a:r>
            <a:r>
              <a:rPr lang="en-US" altLang="zh-CN" sz="500" kern="100" dirty="0">
                <a:latin typeface="+mn-ea"/>
                <a:cs typeface="Times New Roman" panose="02020603050405020304" pitchFamily="18" charset="0"/>
              </a:rPr>
              <a:t>() O(1)</a:t>
            </a:r>
          </a:p>
          <a:p>
            <a:pPr algn="just"/>
            <a:endParaRPr lang="en-US" altLang="zh-CN" sz="500" kern="100" dirty="0">
              <a:effectLst/>
              <a:latin typeface="+mn-ea"/>
              <a:cs typeface="Times New Roman" panose="02020603050405020304" pitchFamily="18" charset="0"/>
            </a:endParaRPr>
          </a:p>
          <a:p>
            <a:pPr algn="just"/>
            <a:r>
              <a:rPr lang="en-US" altLang="zh-CN" sz="500" kern="100" dirty="0" err="1">
                <a:latin typeface="+mn-ea"/>
                <a:cs typeface="Times New Roman" panose="02020603050405020304" pitchFamily="18" charset="0"/>
              </a:rPr>
              <a:t>SortedAraaySet</a:t>
            </a:r>
            <a:endParaRPr lang="en-US" altLang="zh-CN" sz="500" kern="100" dirty="0">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Add, remove </a:t>
            </a:r>
            <a:r>
              <a:rPr lang="en-US" altLang="zh-CN" sz="500" kern="100" dirty="0">
                <a:latin typeface="+mn-ea"/>
                <a:cs typeface="Times New Roman" panose="02020603050405020304" pitchFamily="18" charset="0"/>
              </a:rPr>
              <a:t>is not better than </a:t>
            </a:r>
            <a:r>
              <a:rPr lang="en-US" altLang="zh-CN" sz="500" kern="100" dirty="0" err="1">
                <a:latin typeface="+mn-ea"/>
                <a:cs typeface="Times New Roman" panose="02020603050405020304" pitchFamily="18" charset="0"/>
              </a:rPr>
              <a:t>SortedList</a:t>
            </a:r>
            <a:r>
              <a:rPr lang="en-US" altLang="zh-CN" sz="500" kern="100" dirty="0">
                <a:latin typeface="+mn-ea"/>
                <a:cs typeface="Times New Roman" panose="02020603050405020304" pitchFamily="18" charset="0"/>
              </a:rPr>
              <a:t>, search is better(</a:t>
            </a:r>
            <a:r>
              <a:rPr lang="zh-CN" altLang="en-US" sz="500" kern="100" dirty="0">
                <a:latin typeface="+mn-ea"/>
                <a:cs typeface="Times New Roman" panose="02020603050405020304" pitchFamily="18" charset="0"/>
              </a:rPr>
              <a:t>因为使用了</a:t>
            </a:r>
            <a:r>
              <a:rPr lang="en-US" altLang="zh-CN" sz="500" kern="100" dirty="0">
                <a:latin typeface="+mn-ea"/>
                <a:cs typeface="Times New Roman" panose="02020603050405020304" pitchFamily="18" charset="0"/>
              </a:rPr>
              <a:t>binary search)</a:t>
            </a:r>
          </a:p>
          <a:p>
            <a:pPr algn="just"/>
            <a:r>
              <a:rPr lang="en-US" altLang="zh-CN" sz="500" kern="100" dirty="0">
                <a:effectLst/>
                <a:latin typeface="+mn-ea"/>
                <a:cs typeface="Times New Roman" panose="02020603050405020304" pitchFamily="18" charset="0"/>
              </a:rPr>
              <a:t>Contains() O(log n)</a:t>
            </a:r>
          </a:p>
          <a:p>
            <a:pPr algn="just"/>
            <a:endParaRPr lang="en-US" altLang="zh-CN" sz="500" kern="100" dirty="0">
              <a:latin typeface="+mn-ea"/>
              <a:cs typeface="Times New Roman" panose="02020603050405020304" pitchFamily="18" charset="0"/>
            </a:endParaRPr>
          </a:p>
          <a:p>
            <a:pPr algn="just"/>
            <a:r>
              <a:rPr lang="en-US" altLang="zh-CN" sz="500" kern="100" dirty="0" err="1">
                <a:effectLst/>
                <a:latin typeface="+mn-ea"/>
                <a:cs typeface="Times New Roman" panose="02020603050405020304" pitchFamily="18" charset="0"/>
              </a:rPr>
              <a:t>LinkedSet</a:t>
            </a:r>
            <a:endParaRPr lang="en-US" altLang="zh-CN" sz="500" kern="100" dirty="0">
              <a:effectLst/>
              <a:latin typeface="+mn-ea"/>
              <a:cs typeface="Times New Roman" panose="02020603050405020304" pitchFamily="18" charset="0"/>
            </a:endParaRPr>
          </a:p>
          <a:p>
            <a:pPr algn="just"/>
            <a:r>
              <a:rPr lang="en-US" altLang="zh-CN" sz="500" kern="100" dirty="0">
                <a:latin typeface="+mn-ea"/>
                <a:cs typeface="Times New Roman" panose="02020603050405020304" pitchFamily="18" charset="0"/>
              </a:rPr>
              <a:t>Contains O(</a:t>
            </a:r>
            <a:r>
              <a:rPr lang="en-US" altLang="zh-CN" sz="500" kern="100" dirty="0" err="1">
                <a:latin typeface="+mn-ea"/>
                <a:cs typeface="Times New Roman" panose="02020603050405020304" pitchFamily="18" charset="0"/>
              </a:rPr>
              <a:t>logn</a:t>
            </a:r>
            <a:r>
              <a:rPr lang="en-US" altLang="zh-CN" sz="500" kern="100" dirty="0">
                <a:latin typeface="+mn-ea"/>
                <a:cs typeface="Times New Roman" panose="02020603050405020304" pitchFamily="18" charset="0"/>
              </a:rPr>
              <a:t>) insert O(n) remove O(</a:t>
            </a:r>
            <a:r>
              <a:rPr lang="en-US" altLang="zh-CN" sz="500" kern="100" dirty="0" err="1">
                <a:latin typeface="+mn-ea"/>
                <a:cs typeface="Times New Roman" panose="02020603050405020304" pitchFamily="18" charset="0"/>
              </a:rPr>
              <a:t>logn</a:t>
            </a:r>
            <a:r>
              <a:rPr lang="en-US" altLang="zh-CN" sz="500" kern="100" dirty="0">
                <a:latin typeface="+mn-ea"/>
                <a:cs typeface="Times New Roman" panose="02020603050405020304" pitchFamily="18" charset="0"/>
              </a:rPr>
              <a:t>)</a:t>
            </a:r>
            <a:endParaRPr lang="zh-CN" altLang="zh-CN" sz="500" kern="100" dirty="0">
              <a:effectLst/>
              <a:latin typeface="+mn-ea"/>
              <a:cs typeface="Times New Roman" panose="02020603050405020304" pitchFamily="18" charset="0"/>
            </a:endParaRPr>
          </a:p>
          <a:p>
            <a:endParaRPr lang="en-GB" altLang="zh-CN" sz="500" dirty="0">
              <a:latin typeface="+mn-ea"/>
            </a:endParaRPr>
          </a:p>
        </p:txBody>
      </p:sp>
    </p:spTree>
    <p:extLst>
      <p:ext uri="{BB962C8B-B14F-4D97-AF65-F5344CB8AC3E}">
        <p14:creationId xmlns:p14="http://schemas.microsoft.com/office/powerpoint/2010/main" val="366240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EBDF661-FAFD-D44D-707C-93EB590B7C97}"/>
              </a:ext>
            </a:extLst>
          </p:cNvPr>
          <p:cNvSpPr txBox="1"/>
          <p:nvPr/>
        </p:nvSpPr>
        <p:spPr>
          <a:xfrm>
            <a:off x="82127" y="77262"/>
            <a:ext cx="3429000" cy="9864239"/>
          </a:xfrm>
          <a:prstGeom prst="rect">
            <a:avLst/>
          </a:prstGeom>
          <a:noFill/>
        </p:spPr>
        <p:txBody>
          <a:bodyPr wrap="square">
            <a:spAutoFit/>
          </a:bodyPr>
          <a:lstStyle/>
          <a:p>
            <a:pPr algn="just"/>
            <a:r>
              <a:rPr lang="zh-CN" altLang="en-US" sz="500" b="1" kern="100" dirty="0">
                <a:effectLst/>
                <a:latin typeface="+mn-ea"/>
                <a:cs typeface="Times New Roman" panose="02020603050405020304" pitchFamily="18" charset="0"/>
              </a:rPr>
              <a:t>抽象类</a:t>
            </a:r>
            <a:r>
              <a:rPr lang="en-US" altLang="zh-CN" sz="500" b="1" kern="100" dirty="0">
                <a:effectLst/>
                <a:latin typeface="+mn-ea"/>
                <a:cs typeface="Times New Roman" panose="02020603050405020304" pitchFamily="18" charset="0"/>
              </a:rPr>
              <a:t>(Abstract class)</a:t>
            </a:r>
            <a:r>
              <a:rPr lang="zh-CN" altLang="en-US" sz="500" b="1" kern="100" dirty="0">
                <a:effectLst/>
                <a:latin typeface="+mn-ea"/>
                <a:cs typeface="Times New Roman" panose="02020603050405020304" pitchFamily="18" charset="0"/>
              </a:rPr>
              <a:t>和接口</a:t>
            </a:r>
            <a:r>
              <a:rPr lang="en-US" altLang="zh-CN" sz="500" b="1" kern="100" dirty="0">
                <a:effectLst/>
                <a:latin typeface="+mn-ea"/>
                <a:cs typeface="Times New Roman" panose="02020603050405020304" pitchFamily="18" charset="0"/>
              </a:rPr>
              <a:t>(interfaces):</a:t>
            </a:r>
          </a:p>
          <a:p>
            <a:pPr algn="just"/>
            <a:r>
              <a:rPr lang="en-US" altLang="zh-CN" sz="500" kern="100" dirty="0">
                <a:latin typeface="+mn-ea"/>
                <a:cs typeface="Times New Roman" panose="02020603050405020304" pitchFamily="18" charset="0"/>
              </a:rPr>
              <a:t>Java</a:t>
            </a:r>
            <a:r>
              <a:rPr lang="zh-CN" altLang="en-US" sz="500" kern="100" dirty="0">
                <a:latin typeface="+mn-ea"/>
                <a:cs typeface="Times New Roman" panose="02020603050405020304" pitchFamily="18" charset="0"/>
              </a:rPr>
              <a:t>接口可以</a:t>
            </a:r>
            <a:r>
              <a:rPr lang="en-US" altLang="zh-CN" sz="500" kern="100" dirty="0">
                <a:latin typeface="+mn-ea"/>
                <a:cs typeface="Times New Roman" panose="02020603050405020304" pitchFamily="18" charset="0"/>
              </a:rPr>
              <a:t>extends</a:t>
            </a:r>
            <a:r>
              <a:rPr lang="zh-CN" altLang="en-US" sz="500" kern="100" dirty="0">
                <a:latin typeface="+mn-ea"/>
                <a:cs typeface="Times New Roman" panose="02020603050405020304" pitchFamily="18" charset="0"/>
              </a:rPr>
              <a:t>多个接口，但是只能</a:t>
            </a:r>
            <a:r>
              <a:rPr lang="en-US" altLang="zh-CN" sz="500" kern="100" dirty="0">
                <a:latin typeface="+mn-ea"/>
                <a:cs typeface="Times New Roman" panose="02020603050405020304" pitchFamily="18" charset="0"/>
              </a:rPr>
              <a:t>extends</a:t>
            </a:r>
            <a:r>
              <a:rPr lang="zh-CN" altLang="en-US" sz="500" kern="100" dirty="0">
                <a:latin typeface="+mn-ea"/>
                <a:cs typeface="Times New Roman" panose="02020603050405020304" pitchFamily="18" charset="0"/>
              </a:rPr>
              <a:t>接口，实体类和抽象类都不行；</a:t>
            </a:r>
            <a:endParaRPr lang="en-US" altLang="zh-CN" sz="500" kern="100" dirty="0">
              <a:latin typeface="+mn-ea"/>
              <a:cs typeface="Times New Roman" panose="02020603050405020304" pitchFamily="18" charset="0"/>
            </a:endParaRPr>
          </a:p>
          <a:p>
            <a:pPr algn="just"/>
            <a:r>
              <a:rPr lang="zh-CN" altLang="en-US" sz="500" kern="100" dirty="0">
                <a:effectLst/>
                <a:latin typeface="+mn-ea"/>
                <a:cs typeface="Times New Roman" panose="02020603050405020304" pitchFamily="18" charset="0"/>
              </a:rPr>
              <a:t>抽象类</a:t>
            </a:r>
            <a:r>
              <a:rPr lang="en-US" altLang="zh-CN" sz="500" kern="100" dirty="0">
                <a:latin typeface="+mn-ea"/>
                <a:cs typeface="Times New Roman" panose="02020603050405020304" pitchFamily="18" charset="0"/>
              </a:rPr>
              <a:t>`abstract </a:t>
            </a:r>
            <a:r>
              <a:rPr lang="en-US" altLang="zh-CN" sz="500" kern="100" dirty="0" err="1">
                <a:latin typeface="+mn-ea"/>
                <a:cs typeface="Times New Roman" panose="02020603050405020304" pitchFamily="18" charset="0"/>
              </a:rPr>
              <a:t>class`</a:t>
            </a:r>
            <a:r>
              <a:rPr lang="zh-CN" altLang="en-US" sz="500" kern="100" dirty="0">
                <a:effectLst/>
                <a:latin typeface="+mn-ea"/>
                <a:cs typeface="Times New Roman" panose="02020603050405020304" pitchFamily="18" charset="0"/>
              </a:rPr>
              <a:t>可以选择性地实现自己，因此包含具体方法和抽象方法</a:t>
            </a:r>
            <a:r>
              <a:rPr lang="en-US" altLang="zh-CN" sz="500" kern="100" dirty="0">
                <a:effectLst/>
                <a:latin typeface="+mn-ea"/>
                <a:cs typeface="Times New Roman" panose="02020603050405020304" pitchFamily="18" charset="0"/>
              </a:rPr>
              <a:t>public abstract void name()</a:t>
            </a:r>
            <a:r>
              <a:rPr lang="zh-CN" altLang="en-US" sz="500" kern="100" dirty="0">
                <a:effectLst/>
                <a:latin typeface="+mn-ea"/>
                <a:cs typeface="Times New Roman" panose="02020603050405020304" pitchFamily="18" charset="0"/>
              </a:rPr>
              <a:t>；抽象类可以</a:t>
            </a:r>
            <a:r>
              <a:rPr lang="en-US" altLang="zh-CN" sz="500" kern="100" dirty="0">
                <a:effectLst/>
                <a:latin typeface="+mn-ea"/>
                <a:cs typeface="Times New Roman" panose="02020603050405020304" pitchFamily="18" charset="0"/>
              </a:rPr>
              <a:t>implements</a:t>
            </a:r>
            <a:r>
              <a:rPr lang="zh-CN" altLang="en-US" sz="500" kern="100" dirty="0">
                <a:effectLst/>
                <a:latin typeface="+mn-ea"/>
                <a:cs typeface="Times New Roman" panose="02020603050405020304" pitchFamily="18" charset="0"/>
              </a:rPr>
              <a:t>单个或者多个接口，也能</a:t>
            </a:r>
            <a:r>
              <a:rPr lang="en-US" altLang="zh-CN" sz="500" kern="100" dirty="0">
                <a:effectLst/>
                <a:latin typeface="+mn-ea"/>
                <a:cs typeface="Times New Roman" panose="02020603050405020304" pitchFamily="18" charset="0"/>
              </a:rPr>
              <a:t>extends</a:t>
            </a:r>
            <a:r>
              <a:rPr lang="zh-CN" altLang="en-US" sz="500" kern="100" dirty="0">
                <a:effectLst/>
                <a:latin typeface="+mn-ea"/>
                <a:cs typeface="Times New Roman" panose="02020603050405020304" pitchFamily="18" charset="0"/>
              </a:rPr>
              <a:t>实体类或者抽象类，没有是实现的抽象方法会被接下类的子类实现。</a:t>
            </a:r>
            <a:endParaRPr lang="en-US" altLang="zh-CN" sz="500" kern="100" dirty="0">
              <a:effectLst/>
              <a:latin typeface="+mn-ea"/>
              <a:cs typeface="Times New Roman" panose="02020603050405020304" pitchFamily="18" charset="0"/>
            </a:endParaRPr>
          </a:p>
          <a:p>
            <a:pPr algn="just"/>
            <a:r>
              <a:rPr lang="en-US" altLang="zh-CN" sz="500" kern="100" dirty="0">
                <a:effectLst/>
                <a:latin typeface="+mn-ea"/>
                <a:cs typeface="Times New Roman" panose="02020603050405020304" pitchFamily="18" charset="0"/>
              </a:rPr>
              <a:t>Java Data Structure Collections: Collections=Bag no structure or order maintained, no access limitation, duplicat</a:t>
            </a:r>
            <a:r>
              <a:rPr lang="en-US" altLang="zh-CN" sz="500" kern="100" dirty="0">
                <a:latin typeface="+mn-ea"/>
                <a:cs typeface="Times New Roman" panose="02020603050405020304" pitchFamily="18" charset="0"/>
              </a:rPr>
              <a:t>e allowed</a:t>
            </a:r>
            <a:r>
              <a:rPr lang="en-US" altLang="zh-CN" sz="500" kern="100" dirty="0">
                <a:effectLst/>
                <a:latin typeface="+mn-ea"/>
                <a:cs typeface="Times New Roman" panose="02020603050405020304" pitchFamily="18" charset="0"/>
              </a:rPr>
              <a:t>; List=order, no access </a:t>
            </a:r>
            <a:r>
              <a:rPr lang="en-US" altLang="zh-CN" sz="500" kern="100" dirty="0">
                <a:latin typeface="+mn-ea"/>
                <a:cs typeface="Times New Roman" panose="02020603050405020304" pitchFamily="18" charset="0"/>
              </a:rPr>
              <a:t>limit; Set no structure or order maintained, no access constrains, only property; Stack and Queue are special List, order, limited access; Map key-value pairs unordered;</a:t>
            </a:r>
          </a:p>
          <a:p>
            <a:pPr algn="just"/>
            <a:r>
              <a:rPr lang="en-US" altLang="zh-CN" sz="500" b="1" kern="100" dirty="0">
                <a:latin typeface="+mn-ea"/>
                <a:cs typeface="Times New Roman" panose="02020603050405020304" pitchFamily="18" charset="0"/>
              </a:rPr>
              <a:t>Hash Table</a:t>
            </a:r>
            <a:r>
              <a:rPr lang="en-US" altLang="zh-CN" sz="500" kern="100" dirty="0">
                <a:latin typeface="+mn-ea"/>
                <a:cs typeface="Times New Roman" panose="02020603050405020304" pitchFamily="18" charset="0"/>
              </a:rPr>
              <a:t>:</a:t>
            </a:r>
          </a:p>
          <a:p>
            <a:pPr>
              <a:buFont typeface="Arial" panose="020B0604020202020204" pitchFamily="34" charset="0"/>
              <a:buChar char="•"/>
            </a:pPr>
            <a:r>
              <a:rPr lang="en-GB" altLang="zh-CN" sz="500" dirty="0"/>
              <a:t>another kind of Table </a:t>
            </a:r>
            <a:r>
              <a:rPr lang="zh-CN" altLang="en-US" sz="500" dirty="0"/>
              <a:t>另一种类型的表</a:t>
            </a:r>
          </a:p>
          <a:p>
            <a:pPr>
              <a:buFont typeface="Arial" panose="020B0604020202020204" pitchFamily="34" charset="0"/>
              <a:buChar char="•"/>
            </a:pPr>
            <a:r>
              <a:rPr lang="en-GB" altLang="zh-CN" sz="500" b="1" dirty="0"/>
              <a:t>O(1)</a:t>
            </a:r>
            <a:r>
              <a:rPr lang="en-GB" altLang="zh-CN" sz="500" dirty="0"/>
              <a:t> in average for insert, lookup, and remove </a:t>
            </a:r>
          </a:p>
          <a:p>
            <a:pPr>
              <a:buFont typeface="Arial" panose="020B0604020202020204" pitchFamily="34" charset="0"/>
              <a:buChar char="•"/>
            </a:pPr>
            <a:r>
              <a:rPr lang="zh-CN" altLang="en-US" sz="500" dirty="0"/>
              <a:t>插入、查找和删除的平均耗时为</a:t>
            </a:r>
            <a:r>
              <a:rPr lang="en-GB" altLang="zh-CN" sz="500" b="1" dirty="0"/>
              <a:t>O(1)</a:t>
            </a:r>
            <a:endParaRPr lang="en-GB" altLang="zh-CN" sz="500" dirty="0"/>
          </a:p>
          <a:p>
            <a:pPr>
              <a:buFont typeface="Arial" panose="020B0604020202020204" pitchFamily="34" charset="0"/>
              <a:buChar char="•"/>
            </a:pPr>
            <a:r>
              <a:rPr lang="en-GB" altLang="zh-CN" sz="500" dirty="0"/>
              <a:t>use an array named T of </a:t>
            </a:r>
            <a:r>
              <a:rPr lang="en-GB" altLang="zh-CN" sz="500" i="1" dirty="0"/>
              <a:t>capacity</a:t>
            </a:r>
            <a:r>
              <a:rPr lang="en-GB" altLang="zh-CN" sz="500" dirty="0"/>
              <a:t> N</a:t>
            </a:r>
          </a:p>
          <a:p>
            <a:pPr>
              <a:buFont typeface="Arial" panose="020B0604020202020204" pitchFamily="34" charset="0"/>
              <a:buChar char="•"/>
            </a:pPr>
            <a:r>
              <a:rPr lang="zh-CN" altLang="en-US" sz="500" dirty="0"/>
              <a:t>使用容量</a:t>
            </a:r>
            <a:r>
              <a:rPr lang="en-GB" altLang="zh-CN" sz="500" dirty="0"/>
              <a:t>N</a:t>
            </a:r>
            <a:r>
              <a:rPr lang="zh-CN" altLang="en-US" sz="500" dirty="0"/>
              <a:t>的数组</a:t>
            </a:r>
            <a:r>
              <a:rPr lang="en-GB" altLang="zh-CN" sz="500" dirty="0"/>
              <a:t>T</a:t>
            </a:r>
          </a:p>
          <a:p>
            <a:pPr>
              <a:buFont typeface="Arial" panose="020B0604020202020204" pitchFamily="34" charset="0"/>
              <a:buChar char="•"/>
            </a:pPr>
            <a:r>
              <a:rPr lang="en-GB" altLang="zh-CN" sz="500" dirty="0"/>
              <a:t>define a hash function that returns an integer int </a:t>
            </a:r>
            <a:r>
              <a:rPr lang="en-GB" altLang="zh-CN" sz="500" b="1" dirty="0"/>
              <a:t>H(string key)</a:t>
            </a:r>
            <a:endParaRPr lang="en-GB" altLang="zh-CN" sz="500" dirty="0"/>
          </a:p>
          <a:p>
            <a:pPr>
              <a:buFont typeface="Arial" panose="020B0604020202020204" pitchFamily="34" charset="0"/>
              <a:buChar char="•"/>
            </a:pPr>
            <a:r>
              <a:rPr lang="zh-CN" altLang="en-US" sz="500" dirty="0"/>
              <a:t>定义一个返回整数</a:t>
            </a:r>
            <a:r>
              <a:rPr lang="en-GB" altLang="zh-CN" sz="500" dirty="0"/>
              <a:t>int </a:t>
            </a:r>
            <a:r>
              <a:rPr lang="en-GB" altLang="zh-CN" sz="500" b="1" dirty="0"/>
              <a:t>H(string key)</a:t>
            </a:r>
            <a:r>
              <a:rPr lang="zh-CN" altLang="en-US" sz="500" dirty="0"/>
              <a:t>的哈希函数</a:t>
            </a:r>
          </a:p>
          <a:p>
            <a:pPr>
              <a:buFont typeface="Arial" panose="020B0604020202020204" pitchFamily="34" charset="0"/>
              <a:buChar char="•"/>
            </a:pPr>
            <a:r>
              <a:rPr lang="en-GB" altLang="zh-CN" sz="500" dirty="0"/>
              <a:t>must return an integer between 0 and N-1 </a:t>
            </a:r>
          </a:p>
          <a:p>
            <a:pPr>
              <a:buFont typeface="Arial" panose="020B0604020202020204" pitchFamily="34" charset="0"/>
              <a:buChar char="•"/>
            </a:pPr>
            <a:r>
              <a:rPr lang="zh-CN" altLang="en-US" sz="500" dirty="0"/>
              <a:t>必须返回</a:t>
            </a:r>
            <a:r>
              <a:rPr lang="en-US" altLang="zh-CN" sz="500" dirty="0"/>
              <a:t>0</a:t>
            </a:r>
            <a:r>
              <a:rPr lang="zh-CN" altLang="en-US" sz="500" dirty="0"/>
              <a:t>到</a:t>
            </a:r>
            <a:r>
              <a:rPr lang="en-GB" altLang="zh-CN" sz="500" dirty="0"/>
              <a:t>N-1</a:t>
            </a:r>
            <a:r>
              <a:rPr lang="zh-CN" altLang="en-US" sz="500" dirty="0"/>
              <a:t>之间的整数</a:t>
            </a:r>
          </a:p>
          <a:p>
            <a:pPr>
              <a:buFont typeface="Arial" panose="020B0604020202020204" pitchFamily="34" charset="0"/>
              <a:buChar char="•"/>
            </a:pPr>
            <a:r>
              <a:rPr lang="en-GB" altLang="zh-CN" sz="500" dirty="0"/>
              <a:t>store the key and info at T[H(key)] </a:t>
            </a:r>
          </a:p>
          <a:p>
            <a:pPr>
              <a:buFont typeface="Arial" panose="020B0604020202020204" pitchFamily="34" charset="0"/>
              <a:buChar char="•"/>
            </a:pPr>
            <a:r>
              <a:rPr lang="zh-CN" altLang="en-US" sz="500" dirty="0"/>
              <a:t>将键和信息存储在</a:t>
            </a:r>
            <a:r>
              <a:rPr lang="en-GB" altLang="zh-CN" sz="500" dirty="0"/>
              <a:t>T[H(key)]</a:t>
            </a:r>
          </a:p>
          <a:p>
            <a:pPr>
              <a:buFont typeface="Arial" panose="020B0604020202020204" pitchFamily="34" charset="0"/>
              <a:buChar char="•"/>
            </a:pPr>
            <a:r>
              <a:rPr lang="en-GB" altLang="zh-CN" sz="500" dirty="0"/>
              <a:t>H() must always return the same integer for a given key </a:t>
            </a:r>
          </a:p>
          <a:p>
            <a:pPr>
              <a:buFont typeface="Arial" panose="020B0604020202020204" pitchFamily="34" charset="0"/>
              <a:buChar char="•"/>
            </a:pPr>
            <a:r>
              <a:rPr lang="zh-CN" altLang="en-US" sz="500" dirty="0"/>
              <a:t>对于给定的键，</a:t>
            </a:r>
            <a:r>
              <a:rPr lang="en-GB" altLang="zh-CN" sz="500" dirty="0"/>
              <a:t>H()</a:t>
            </a:r>
            <a:r>
              <a:rPr lang="zh-CN" altLang="en-US" sz="500" dirty="0"/>
              <a:t>必须始终返回相同的整数</a:t>
            </a:r>
          </a:p>
          <a:p>
            <a:r>
              <a:rPr lang="en-GB" altLang="zh-CN" sz="500" b="1" dirty="0"/>
              <a:t>Hash = O(1) if no collision</a:t>
            </a:r>
            <a:r>
              <a:rPr lang="en-GB" altLang="zh-CN" sz="500" dirty="0"/>
              <a:t> </a:t>
            </a:r>
            <a:r>
              <a:rPr lang="zh-CN" altLang="en-US" sz="500" dirty="0"/>
              <a:t>如果没有数据碰撞，则代表哈希复杂度为</a:t>
            </a:r>
            <a:r>
              <a:rPr lang="en-GB" altLang="zh-CN" sz="500" dirty="0"/>
              <a:t>O(1) hash function is simply the sum of ASCII codes of characters in a name (considered all in lowercase) computed mod N=13. </a:t>
            </a:r>
          </a:p>
          <a:p>
            <a:r>
              <a:rPr lang="zh-CN" altLang="en-US" sz="500" dirty="0"/>
              <a:t>哈希函数简单地是一个名称中字符的</a:t>
            </a:r>
            <a:r>
              <a:rPr lang="en-GB" altLang="zh-CN" sz="500" dirty="0"/>
              <a:t>ASCII</a:t>
            </a:r>
            <a:r>
              <a:rPr lang="zh-CN" altLang="en-US" sz="500" dirty="0"/>
              <a:t>码之和</a:t>
            </a:r>
            <a:r>
              <a:rPr lang="en-US" altLang="zh-CN" sz="500" dirty="0"/>
              <a:t>(</a:t>
            </a:r>
            <a:r>
              <a:rPr lang="zh-CN" altLang="en-US" sz="500" dirty="0"/>
              <a:t>认为都是小写的</a:t>
            </a:r>
            <a:r>
              <a:rPr lang="en-US" altLang="zh-CN" sz="500" dirty="0"/>
              <a:t>)</a:t>
            </a:r>
            <a:r>
              <a:rPr lang="zh-CN" altLang="en-US" sz="500" dirty="0"/>
              <a:t>，计算模型</a:t>
            </a:r>
            <a:r>
              <a:rPr lang="en-GB" altLang="zh-CN" sz="500" dirty="0"/>
              <a:t>N=13</a:t>
            </a:r>
            <a:r>
              <a:rPr lang="zh-CN" altLang="en-GB" sz="500" dirty="0"/>
              <a:t>。</a:t>
            </a:r>
          </a:p>
          <a:p>
            <a:pPr algn="just"/>
            <a:r>
              <a:rPr lang="en-US" altLang="zh-CN" sz="500" kern="100" dirty="0">
                <a:latin typeface="+mn-ea"/>
                <a:cs typeface="Times New Roman" panose="02020603050405020304" pitchFamily="18" charset="0"/>
              </a:rPr>
              <a:t>What is the Hash Function:</a:t>
            </a:r>
          </a:p>
          <a:p>
            <a:r>
              <a:rPr lang="en-GB" altLang="zh-CN" sz="500" dirty="0"/>
              <a:t>A </a:t>
            </a:r>
            <a:r>
              <a:rPr lang="en-GB" altLang="zh-CN" sz="500" b="1" dirty="0"/>
              <a:t>hash function</a:t>
            </a:r>
            <a:r>
              <a:rPr lang="en-GB" altLang="zh-CN" sz="500" dirty="0"/>
              <a:t> is any well-defined procedure or mathematical function for turning data into an index into an array. </a:t>
            </a:r>
          </a:p>
          <a:p>
            <a:r>
              <a:rPr lang="zh-CN" altLang="en-US" sz="500" dirty="0"/>
              <a:t>哈希函数是任何定义良好的过程或数学函数，用于将数据转换为数组的索引。</a:t>
            </a:r>
          </a:p>
          <a:p>
            <a:r>
              <a:rPr lang="en-GB" altLang="zh-CN" sz="500" dirty="0"/>
              <a:t>The values returned by a hash function are called </a:t>
            </a:r>
            <a:r>
              <a:rPr lang="en-GB" altLang="zh-CN" sz="500" b="1" dirty="0"/>
              <a:t>hash values</a:t>
            </a:r>
            <a:r>
              <a:rPr lang="en-GB" altLang="zh-CN" sz="500" dirty="0"/>
              <a:t> or simply </a:t>
            </a:r>
            <a:r>
              <a:rPr lang="en-GB" altLang="zh-CN" sz="500" b="1" dirty="0"/>
              <a:t>hashes</a:t>
            </a:r>
            <a:r>
              <a:rPr lang="en-GB" altLang="zh-CN" sz="500" dirty="0"/>
              <a:t>. </a:t>
            </a:r>
          </a:p>
          <a:p>
            <a:r>
              <a:rPr lang="zh-CN" altLang="en-US" sz="500" dirty="0"/>
              <a:t>哈希函数返回的值称为</a:t>
            </a:r>
            <a:r>
              <a:rPr lang="zh-CN" altLang="en-US" sz="500" b="1" dirty="0"/>
              <a:t>哈希值</a:t>
            </a:r>
            <a:r>
              <a:rPr lang="zh-CN" altLang="en-US" sz="500" dirty="0"/>
              <a:t>或简称为</a:t>
            </a:r>
            <a:r>
              <a:rPr lang="zh-CN" altLang="en-US" sz="500" b="1" dirty="0"/>
              <a:t>哈希</a:t>
            </a:r>
            <a:r>
              <a:rPr lang="zh-CN" altLang="en-US" sz="500" dirty="0"/>
              <a:t>。</a:t>
            </a:r>
          </a:p>
          <a:p>
            <a:r>
              <a:rPr lang="en-GB" altLang="zh-CN" sz="500" dirty="0"/>
              <a:t>A hash function H is a transformation that </a:t>
            </a:r>
            <a:r>
              <a:rPr lang="zh-CN" altLang="en-US" sz="500" dirty="0"/>
              <a:t>哈希函数</a:t>
            </a:r>
            <a:r>
              <a:rPr lang="en-GB" altLang="zh-CN" sz="500" dirty="0"/>
              <a:t>H</a:t>
            </a:r>
            <a:r>
              <a:rPr lang="zh-CN" altLang="en-US" sz="500" dirty="0"/>
              <a:t>是一个变换</a:t>
            </a:r>
          </a:p>
          <a:p>
            <a:pPr>
              <a:buFont typeface="Arial" panose="020B0604020202020204" pitchFamily="34" charset="0"/>
              <a:buChar char="•"/>
            </a:pPr>
            <a:r>
              <a:rPr lang="en-GB" altLang="zh-CN" sz="500" dirty="0"/>
              <a:t>takes a variable-size input k and </a:t>
            </a:r>
          </a:p>
          <a:p>
            <a:pPr>
              <a:buFont typeface="Arial" panose="020B0604020202020204" pitchFamily="34" charset="0"/>
              <a:buChar char="•"/>
            </a:pPr>
            <a:r>
              <a:rPr lang="zh-CN" altLang="en-US" sz="500" dirty="0"/>
              <a:t>取一个可变大小的输入</a:t>
            </a:r>
            <a:r>
              <a:rPr lang="en-GB" altLang="zh-CN" sz="500" dirty="0"/>
              <a:t>k</a:t>
            </a:r>
            <a:r>
              <a:rPr lang="zh-CN" altLang="en-US" sz="500" dirty="0"/>
              <a:t>和</a:t>
            </a:r>
          </a:p>
          <a:p>
            <a:pPr>
              <a:buFont typeface="Arial" panose="020B0604020202020204" pitchFamily="34" charset="0"/>
              <a:buChar char="•"/>
            </a:pPr>
            <a:r>
              <a:rPr lang="en-GB" altLang="zh-CN" sz="500" dirty="0"/>
              <a:t>returns a fixed-size string (or int), which is called the </a:t>
            </a:r>
            <a:r>
              <a:rPr lang="en-GB" altLang="zh-CN" sz="500" b="1" dirty="0"/>
              <a:t>hash value</a:t>
            </a:r>
            <a:r>
              <a:rPr lang="en-GB" altLang="zh-CN" sz="500" dirty="0"/>
              <a:t> h (that is, h = H(k))</a:t>
            </a:r>
          </a:p>
          <a:p>
            <a:pPr>
              <a:buFont typeface="Arial" panose="020B0604020202020204" pitchFamily="34" charset="0"/>
              <a:buChar char="•"/>
            </a:pPr>
            <a:r>
              <a:rPr lang="zh-CN" altLang="en-US" sz="500" dirty="0"/>
              <a:t>返回一个固定大小的字符串（或</a:t>
            </a:r>
            <a:r>
              <a:rPr lang="en-GB" altLang="zh-CN" sz="500" dirty="0"/>
              <a:t>int</a:t>
            </a:r>
            <a:r>
              <a:rPr lang="zh-CN" altLang="en-GB" sz="500" dirty="0"/>
              <a:t>），</a:t>
            </a:r>
            <a:r>
              <a:rPr lang="zh-CN" altLang="en-US" sz="500" dirty="0"/>
              <a:t>称为</a:t>
            </a:r>
            <a:r>
              <a:rPr lang="zh-CN" altLang="en-US" sz="500" b="1" dirty="0"/>
              <a:t>哈希值</a:t>
            </a:r>
            <a:r>
              <a:rPr lang="en-GB" altLang="zh-CN" sz="500" dirty="0"/>
              <a:t>h</a:t>
            </a:r>
            <a:r>
              <a:rPr lang="zh-CN" altLang="en-GB" sz="500" dirty="0"/>
              <a:t>（</a:t>
            </a:r>
            <a:r>
              <a:rPr lang="zh-CN" altLang="en-US" sz="500" dirty="0"/>
              <a:t>即</a:t>
            </a:r>
            <a:r>
              <a:rPr lang="en-GB" altLang="zh-CN" sz="500" dirty="0"/>
              <a:t>h=H</a:t>
            </a:r>
            <a:r>
              <a:rPr lang="zh-CN" altLang="en-GB" sz="500" dirty="0"/>
              <a:t>（</a:t>
            </a:r>
            <a:r>
              <a:rPr lang="en-GB" altLang="zh-CN" sz="500" dirty="0"/>
              <a:t>k</a:t>
            </a:r>
            <a:r>
              <a:rPr lang="zh-CN" altLang="en-GB" sz="500" dirty="0"/>
              <a:t>））</a:t>
            </a:r>
          </a:p>
          <a:p>
            <a:r>
              <a:rPr lang="en-GB" altLang="zh-CN" sz="500" dirty="0"/>
              <a:t>In general, a hash function may map several different keys to the same hash value. </a:t>
            </a:r>
          </a:p>
          <a:p>
            <a:r>
              <a:rPr lang="zh-CN" altLang="en-US" sz="500" dirty="0"/>
              <a:t>一般来说，哈希函数可以将几个不同的键映射到相同的哈希值。</a:t>
            </a:r>
          </a:p>
          <a:p>
            <a:r>
              <a:rPr lang="en-GB" altLang="zh-CN" sz="500" b="1" dirty="0"/>
              <a:t>Example of a Modular Hash Function</a:t>
            </a:r>
          </a:p>
          <a:p>
            <a:pPr>
              <a:buFont typeface="Arial" panose="020B0604020202020204" pitchFamily="34" charset="0"/>
              <a:buChar char="•"/>
            </a:pPr>
            <a:r>
              <a:rPr lang="en-GB" altLang="zh-CN" sz="500" dirty="0"/>
              <a:t>H(k) = </a:t>
            </a:r>
            <a:r>
              <a:rPr lang="en-GB" altLang="zh-CN" sz="500" b="1" dirty="0"/>
              <a:t>k mod m</a:t>
            </a:r>
            <a:r>
              <a:rPr lang="en-GB" altLang="zh-CN" sz="500" dirty="0"/>
              <a:t> (or </a:t>
            </a:r>
            <a:r>
              <a:rPr lang="en-GB" altLang="zh-CN" sz="500" b="1" dirty="0"/>
              <a:t>k % m</a:t>
            </a:r>
            <a:r>
              <a:rPr lang="en-GB" altLang="zh-CN" sz="500" dirty="0"/>
              <a:t>)</a:t>
            </a:r>
          </a:p>
          <a:p>
            <a:pPr>
              <a:buFont typeface="Arial" panose="020B0604020202020204" pitchFamily="34" charset="0"/>
              <a:buChar char="•"/>
            </a:pPr>
            <a:r>
              <a:rPr lang="en-GB" altLang="zh-CN" sz="500" dirty="0"/>
              <a:t>H(k) = </a:t>
            </a:r>
            <a:r>
              <a:rPr lang="en-GB" altLang="zh-CN" sz="500" b="1" dirty="0"/>
              <a:t>k mod m</a:t>
            </a:r>
            <a:r>
              <a:rPr lang="en-GB" altLang="zh-CN" sz="500" dirty="0"/>
              <a:t>(</a:t>
            </a:r>
            <a:r>
              <a:rPr lang="zh-CN" altLang="en-US" sz="500" dirty="0"/>
              <a:t>或</a:t>
            </a:r>
            <a:r>
              <a:rPr lang="en-GB" altLang="zh-CN" sz="500" b="1" dirty="0"/>
              <a:t>k % m</a:t>
            </a:r>
            <a:r>
              <a:rPr lang="en-GB" altLang="zh-CN" sz="500" dirty="0"/>
              <a:t>)</a:t>
            </a:r>
          </a:p>
          <a:p>
            <a:pPr>
              <a:buFont typeface="Arial" panose="020B0604020202020204" pitchFamily="34" charset="0"/>
              <a:buChar char="•"/>
            </a:pPr>
            <a:r>
              <a:rPr lang="en-GB" altLang="zh-CN" sz="500" dirty="0"/>
              <a:t>message1 = ‘723416’</a:t>
            </a:r>
          </a:p>
          <a:p>
            <a:pPr>
              <a:buFont typeface="Arial" panose="020B0604020202020204" pitchFamily="34" charset="0"/>
              <a:buChar char="•"/>
            </a:pPr>
            <a:r>
              <a:rPr lang="zh-CN" altLang="en-US" sz="500" dirty="0"/>
              <a:t>消息 </a:t>
            </a:r>
            <a:r>
              <a:rPr lang="en-US" altLang="zh-CN" sz="500" dirty="0"/>
              <a:t>1 = '723416'</a:t>
            </a:r>
          </a:p>
          <a:p>
            <a:pPr>
              <a:buFont typeface="Arial" panose="020B0604020202020204" pitchFamily="34" charset="0"/>
              <a:buChar char="•"/>
            </a:pPr>
            <a:r>
              <a:rPr lang="en-GB" altLang="zh-CN" sz="500" dirty="0"/>
              <a:t>hash function = modulo 11</a:t>
            </a:r>
          </a:p>
          <a:p>
            <a:pPr>
              <a:buFont typeface="Arial" panose="020B0604020202020204" pitchFamily="34" charset="0"/>
              <a:buChar char="•"/>
            </a:pPr>
            <a:r>
              <a:rPr lang="zh-CN" altLang="en-US" sz="500" dirty="0"/>
              <a:t>哈希函数</a:t>
            </a:r>
            <a:r>
              <a:rPr lang="en-US" altLang="zh-CN" sz="500" dirty="0"/>
              <a:t>=</a:t>
            </a:r>
            <a:r>
              <a:rPr lang="zh-CN" altLang="en-US" sz="500" dirty="0"/>
              <a:t>模</a:t>
            </a:r>
            <a:r>
              <a:rPr lang="en-US" altLang="zh-CN" sz="500" dirty="0"/>
              <a:t>11</a:t>
            </a:r>
          </a:p>
          <a:p>
            <a:pPr>
              <a:buFont typeface="Arial" panose="020B0604020202020204" pitchFamily="34" charset="0"/>
              <a:buChar char="•"/>
            </a:pPr>
            <a:r>
              <a:rPr lang="en-GB" altLang="zh-CN" sz="500" dirty="0"/>
              <a:t>Hash value1 = (7+2+3+4+1+6) mod 11 = 1</a:t>
            </a:r>
          </a:p>
          <a:p>
            <a:pPr>
              <a:buFont typeface="Arial" panose="020B0604020202020204" pitchFamily="34" charset="0"/>
              <a:buChar char="•"/>
            </a:pPr>
            <a:r>
              <a:rPr lang="zh-CN" altLang="en-US" sz="500" dirty="0"/>
              <a:t>哈希值</a:t>
            </a:r>
            <a:r>
              <a:rPr lang="en-GB" altLang="zh-CN" sz="500" dirty="0"/>
              <a:t>e1 = (7+2+3+4+1+6) mod 11 = 1</a:t>
            </a:r>
          </a:p>
          <a:p>
            <a:pPr>
              <a:buFont typeface="Arial" panose="020B0604020202020204" pitchFamily="34" charset="0"/>
              <a:buChar char="•"/>
            </a:pPr>
            <a:r>
              <a:rPr lang="en-GB" altLang="zh-CN" sz="500" dirty="0"/>
              <a:t>message2 = ‘test’ = ASCII ‘74’, ‘65’, ‘73’, ‘74’</a:t>
            </a:r>
          </a:p>
          <a:p>
            <a:pPr>
              <a:buFont typeface="Arial" panose="020B0604020202020204" pitchFamily="34" charset="0"/>
              <a:buChar char="•"/>
            </a:pPr>
            <a:r>
              <a:rPr lang="en-GB" altLang="zh-CN" sz="500" dirty="0"/>
              <a:t>Message2='test'=ASCII'74'</a:t>
            </a:r>
            <a:r>
              <a:rPr lang="zh-CN" altLang="en-GB" sz="500" dirty="0"/>
              <a:t>，</a:t>
            </a:r>
            <a:r>
              <a:rPr lang="en-GB" altLang="zh-CN" sz="500" dirty="0"/>
              <a:t>'65'</a:t>
            </a:r>
            <a:r>
              <a:rPr lang="zh-CN" altLang="en-GB" sz="500" dirty="0"/>
              <a:t>，</a:t>
            </a:r>
            <a:r>
              <a:rPr lang="en-GB" altLang="zh-CN" sz="500" dirty="0"/>
              <a:t>'73'</a:t>
            </a:r>
            <a:r>
              <a:rPr lang="zh-CN" altLang="en-GB" sz="500" dirty="0"/>
              <a:t>，</a:t>
            </a:r>
            <a:r>
              <a:rPr lang="en-GB" altLang="zh-CN" sz="500" dirty="0"/>
              <a:t>'74'</a:t>
            </a:r>
          </a:p>
          <a:p>
            <a:pPr>
              <a:buFont typeface="Arial" panose="020B0604020202020204" pitchFamily="34" charset="0"/>
              <a:buChar char="•"/>
            </a:pPr>
            <a:r>
              <a:rPr lang="en-GB" altLang="zh-CN" sz="500" dirty="0"/>
              <a:t>Hash value2 = (74+65+73+74) mod 11 = 0</a:t>
            </a:r>
          </a:p>
          <a:p>
            <a:pPr>
              <a:buFont typeface="Arial" panose="020B0604020202020204" pitchFamily="34" charset="0"/>
              <a:buChar char="•"/>
            </a:pPr>
            <a:r>
              <a:rPr lang="zh-CN" altLang="en-US" sz="500" dirty="0"/>
              <a:t>哈希值</a:t>
            </a:r>
            <a:r>
              <a:rPr lang="en-US" altLang="zh-CN" sz="500" dirty="0"/>
              <a:t>2=</a:t>
            </a:r>
            <a:r>
              <a:rPr lang="zh-CN" altLang="en-US" sz="500" dirty="0"/>
              <a:t>（</a:t>
            </a:r>
            <a:r>
              <a:rPr lang="en-US" altLang="zh-CN" sz="500" dirty="0"/>
              <a:t>74+65+73+74</a:t>
            </a:r>
            <a:r>
              <a:rPr lang="zh-CN" altLang="en-US" sz="500" dirty="0"/>
              <a:t>）</a:t>
            </a:r>
            <a:r>
              <a:rPr lang="en-GB" altLang="zh-CN" sz="500" dirty="0"/>
              <a:t>mod 11=0</a:t>
            </a:r>
          </a:p>
          <a:p>
            <a:pPr>
              <a:buFont typeface="Arial" panose="020B0604020202020204" pitchFamily="34" charset="0"/>
              <a:buChar char="•"/>
            </a:pPr>
            <a:r>
              <a:rPr lang="en-GB" altLang="zh-CN" sz="500" dirty="0"/>
              <a:t>another hash function example: </a:t>
            </a:r>
            <a:r>
              <a:rPr lang="en-GB" altLang="zh-CN" sz="500" b="1" dirty="0"/>
              <a:t>a*k mod m</a:t>
            </a:r>
            <a:endParaRPr lang="en-GB" altLang="zh-CN" sz="500" dirty="0"/>
          </a:p>
          <a:p>
            <a:pPr>
              <a:buFont typeface="Arial" panose="020B0604020202020204" pitchFamily="34" charset="0"/>
              <a:buChar char="•"/>
            </a:pPr>
            <a:r>
              <a:rPr lang="zh-CN" altLang="en-US" sz="500" dirty="0"/>
              <a:t>另一个哈希函数示例：</a:t>
            </a:r>
            <a:r>
              <a:rPr lang="en-GB" altLang="zh-CN" sz="500" b="1" dirty="0"/>
              <a:t>a*k mod m</a:t>
            </a:r>
            <a:endParaRPr lang="en-GB" altLang="zh-CN" sz="500" dirty="0"/>
          </a:p>
          <a:p>
            <a:r>
              <a:rPr lang="en-GB" altLang="zh-CN" sz="500" dirty="0"/>
              <a:t>a good hash function has the following characteristics: </a:t>
            </a:r>
            <a:r>
              <a:rPr lang="zh-CN" altLang="en-US" sz="500" dirty="0"/>
              <a:t>一个好的哈希函数包含如下三个特征</a:t>
            </a:r>
          </a:p>
          <a:p>
            <a:pPr>
              <a:buFont typeface="Arial" panose="020B0604020202020204" pitchFamily="34" charset="0"/>
              <a:buChar char="•"/>
            </a:pPr>
            <a:r>
              <a:rPr lang="en-GB" altLang="zh-CN" sz="500" dirty="0"/>
              <a:t>avoids collisions </a:t>
            </a:r>
          </a:p>
          <a:p>
            <a:pPr>
              <a:buFont typeface="Arial" panose="020B0604020202020204" pitchFamily="34" charset="0"/>
              <a:buChar char="•"/>
            </a:pPr>
            <a:r>
              <a:rPr lang="zh-CN" altLang="en-US" sz="500" dirty="0"/>
              <a:t>避免碰撞</a:t>
            </a:r>
          </a:p>
          <a:p>
            <a:pPr>
              <a:buFont typeface="Arial" panose="020B0604020202020204" pitchFamily="34" charset="0"/>
              <a:buChar char="•"/>
            </a:pPr>
            <a:r>
              <a:rPr lang="en-GB" altLang="zh-CN" sz="500" dirty="0"/>
              <a:t>spreads keys evenly in the array </a:t>
            </a:r>
          </a:p>
          <a:p>
            <a:pPr>
              <a:buFont typeface="Arial" panose="020B0604020202020204" pitchFamily="34" charset="0"/>
              <a:buChar char="•"/>
            </a:pPr>
            <a:r>
              <a:rPr lang="zh-CN" altLang="en-US" sz="500" dirty="0"/>
              <a:t>在数组中均匀分布键</a:t>
            </a:r>
          </a:p>
          <a:p>
            <a:pPr>
              <a:buFont typeface="Arial" panose="020B0604020202020204" pitchFamily="34" charset="0"/>
              <a:buChar char="•"/>
            </a:pPr>
            <a:r>
              <a:rPr lang="en-GB" altLang="zh-CN" sz="500" dirty="0"/>
              <a:t>inexpensive to compute - must be O(1)</a:t>
            </a:r>
          </a:p>
          <a:p>
            <a:pPr>
              <a:buFont typeface="Arial" panose="020B0604020202020204" pitchFamily="34" charset="0"/>
              <a:buChar char="•"/>
            </a:pPr>
            <a:r>
              <a:rPr lang="zh-CN" altLang="en-US" sz="500" dirty="0"/>
              <a:t>计算成本低</a:t>
            </a:r>
            <a:r>
              <a:rPr lang="en-US" altLang="zh-CN" sz="500" dirty="0"/>
              <a:t>——</a:t>
            </a:r>
            <a:r>
              <a:rPr lang="zh-CN" altLang="en-US" sz="500" dirty="0"/>
              <a:t>必须是</a:t>
            </a:r>
            <a:r>
              <a:rPr lang="en-GB" altLang="zh-CN" sz="500" dirty="0"/>
              <a:t>O(1)</a:t>
            </a:r>
          </a:p>
          <a:p>
            <a:r>
              <a:rPr lang="en-US" altLang="zh-CN" sz="500" b="1" dirty="0"/>
              <a:t>Hash Functions for Strings</a:t>
            </a:r>
          </a:p>
          <a:p>
            <a:pPr>
              <a:buFont typeface="+mj-lt"/>
              <a:buAutoNum type="arabicPeriod"/>
            </a:pPr>
            <a:r>
              <a:rPr lang="zh-CN" altLang="en-US" sz="500" b="1" dirty="0"/>
              <a:t>必须小心覆盖从</a:t>
            </a:r>
            <a:r>
              <a:rPr lang="en-US" altLang="zh-CN" sz="500" b="1" dirty="0"/>
              <a:t>0</a:t>
            </a:r>
            <a:r>
              <a:rPr lang="zh-CN" altLang="en-US" sz="500" b="1" dirty="0"/>
              <a:t>到</a:t>
            </a:r>
            <a:r>
              <a:rPr lang="en-US" altLang="zh-CN" sz="500" b="1" dirty="0"/>
              <a:t>capacity-1</a:t>
            </a:r>
            <a:r>
              <a:rPr lang="zh-CN" altLang="en-US" sz="500" b="1" dirty="0"/>
              <a:t>的范围：</a:t>
            </a:r>
            <a:endParaRPr lang="zh-CN" altLang="en-US" sz="500" dirty="0"/>
          </a:p>
          <a:p>
            <a:pPr marL="742950" lvl="1" indent="-285750">
              <a:buFont typeface="+mj-lt"/>
              <a:buAutoNum type="arabicPeriod"/>
            </a:pPr>
            <a:r>
              <a:rPr lang="zh-CN" altLang="en-US" sz="500" dirty="0"/>
              <a:t>在设计哈希函数时，必须确保生成的哈希值能够均匀分布在从</a:t>
            </a:r>
            <a:r>
              <a:rPr lang="en-US" altLang="zh-CN" sz="500" dirty="0"/>
              <a:t>0</a:t>
            </a:r>
            <a:r>
              <a:rPr lang="zh-CN" altLang="en-US" sz="500" dirty="0"/>
              <a:t>到</a:t>
            </a:r>
            <a:r>
              <a:rPr lang="en-US" altLang="zh-CN" sz="500" dirty="0"/>
              <a:t>(capacity-1)</a:t>
            </a:r>
            <a:r>
              <a:rPr lang="zh-CN" altLang="en-US" sz="500" dirty="0"/>
              <a:t>的范围内。这意味着哈希函数需要能够充分利用整个可用的哈希表空间，以避免碰撞（即不同的输入产生相同的哈希值）</a:t>
            </a:r>
          </a:p>
          <a:p>
            <a:pPr>
              <a:buFont typeface="+mj-lt"/>
              <a:buAutoNum type="arabicPeriod"/>
            </a:pPr>
            <a:r>
              <a:rPr lang="zh-CN" altLang="en-US" sz="500" b="1" dirty="0"/>
              <a:t>一些不好的选择：</a:t>
            </a:r>
            <a:endParaRPr lang="zh-CN" altLang="en-US" sz="500" dirty="0"/>
          </a:p>
          <a:p>
            <a:pPr marL="742950" lvl="1" indent="-285750">
              <a:buFont typeface="+mj-lt"/>
              <a:buAutoNum type="arabicPeriod"/>
            </a:pPr>
            <a:r>
              <a:rPr lang="zh-CN" altLang="en-US" sz="500" dirty="0"/>
              <a:t>求和所有的</a:t>
            </a:r>
            <a:r>
              <a:rPr lang="en-US" altLang="zh-CN" sz="500" dirty="0"/>
              <a:t>ASCII</a:t>
            </a:r>
            <a:r>
              <a:rPr lang="zh-CN" altLang="en-US" sz="500" dirty="0"/>
              <a:t>码：</a:t>
            </a:r>
          </a:p>
          <a:p>
            <a:pPr marL="1143000" lvl="2" indent="-228600">
              <a:buFont typeface="+mj-lt"/>
              <a:buAutoNum type="arabicPeriod"/>
            </a:pPr>
            <a:r>
              <a:rPr lang="zh-CN" altLang="en-US" sz="500" dirty="0"/>
              <a:t>这种方法只是将字符串中所有字符的</a:t>
            </a:r>
            <a:r>
              <a:rPr lang="en-US" altLang="zh-CN" sz="500" dirty="0"/>
              <a:t>ASCII</a:t>
            </a:r>
            <a:r>
              <a:rPr lang="zh-CN" altLang="en-US" sz="500" dirty="0"/>
              <a:t>码相加，可能会导致大量碰撞。例如，字符串</a:t>
            </a:r>
            <a:r>
              <a:rPr lang="en-US" altLang="zh-CN" sz="500" dirty="0"/>
              <a:t>"</a:t>
            </a:r>
            <a:r>
              <a:rPr lang="en-US" altLang="zh-CN" sz="500" dirty="0" err="1"/>
              <a:t>abc</a:t>
            </a:r>
            <a:r>
              <a:rPr lang="en-US" altLang="zh-CN" sz="500" dirty="0"/>
              <a:t>"</a:t>
            </a:r>
            <a:r>
              <a:rPr lang="zh-CN" altLang="en-US" sz="500" dirty="0"/>
              <a:t>和</a:t>
            </a:r>
            <a:r>
              <a:rPr lang="en-US" altLang="zh-CN" sz="500" dirty="0"/>
              <a:t>"cab"</a:t>
            </a:r>
            <a:r>
              <a:rPr lang="zh-CN" altLang="en-US" sz="500" dirty="0"/>
              <a:t>的</a:t>
            </a:r>
            <a:r>
              <a:rPr lang="en-US" altLang="zh-CN" sz="500" dirty="0"/>
              <a:t>ASCII</a:t>
            </a:r>
            <a:r>
              <a:rPr lang="zh-CN" altLang="en-US" sz="500" dirty="0"/>
              <a:t>码之和是相同的。</a:t>
            </a:r>
          </a:p>
          <a:p>
            <a:pPr marL="742950" lvl="1" indent="-285750">
              <a:buFont typeface="+mj-lt"/>
              <a:buAutoNum type="arabicPeriod"/>
            </a:pPr>
            <a:r>
              <a:rPr lang="zh-CN" altLang="en-US" sz="500" dirty="0"/>
              <a:t>乘以</a:t>
            </a:r>
            <a:r>
              <a:rPr lang="en-US" altLang="zh-CN" sz="500" dirty="0"/>
              <a:t>ASCII</a:t>
            </a:r>
            <a:r>
              <a:rPr lang="zh-CN" altLang="en-US" sz="500" dirty="0"/>
              <a:t>码：</a:t>
            </a:r>
          </a:p>
          <a:p>
            <a:pPr marL="1143000" lvl="2" indent="-228600">
              <a:buFont typeface="+mj-lt"/>
              <a:buAutoNum type="arabicPeriod"/>
            </a:pPr>
            <a:r>
              <a:rPr lang="zh-CN" altLang="en-US" sz="500" dirty="0"/>
              <a:t>这种方法会导致哈希值变得非常大，并且在计算机中容易溢出，而且相似的字符串可能会产生非常不同的哈希值，不利于均匀分布。</a:t>
            </a:r>
          </a:p>
          <a:p>
            <a:pPr>
              <a:buFont typeface="+mj-lt"/>
              <a:buAutoNum type="arabicPeriod"/>
            </a:pPr>
            <a:r>
              <a:rPr lang="zh-CN" altLang="en-US" sz="500" b="1" dirty="0"/>
              <a:t>重要的见解：</a:t>
            </a:r>
            <a:endParaRPr lang="zh-CN" altLang="en-US" sz="500" dirty="0"/>
          </a:p>
          <a:p>
            <a:pPr marL="742950" lvl="1" indent="-285750">
              <a:buFont typeface="+mj-lt"/>
              <a:buAutoNum type="arabicPeriod"/>
            </a:pPr>
            <a:r>
              <a:rPr lang="zh-CN" altLang="en-US" sz="500" dirty="0"/>
              <a:t>字母和数字的</a:t>
            </a:r>
            <a:r>
              <a:rPr lang="en-US" altLang="zh-CN" sz="500" dirty="0"/>
              <a:t>ASCII</a:t>
            </a:r>
            <a:r>
              <a:rPr lang="zh-CN" altLang="en-US" sz="500" dirty="0"/>
              <a:t>码在八进制的</a:t>
            </a:r>
            <a:r>
              <a:rPr lang="en-US" altLang="zh-CN" sz="500" dirty="0"/>
              <a:t>0101</a:t>
            </a:r>
            <a:r>
              <a:rPr lang="zh-CN" altLang="en-US" sz="500" dirty="0"/>
              <a:t>到</a:t>
            </a:r>
            <a:r>
              <a:rPr lang="en-US" altLang="zh-CN" sz="500" dirty="0"/>
              <a:t>0172</a:t>
            </a:r>
            <a:r>
              <a:rPr lang="zh-CN" altLang="en-US" sz="500" dirty="0"/>
              <a:t>范围内：</a:t>
            </a:r>
          </a:p>
          <a:p>
            <a:pPr marL="1143000" lvl="2" indent="-228600">
              <a:buFont typeface="+mj-lt"/>
              <a:buAutoNum type="arabicPeriod"/>
            </a:pPr>
            <a:r>
              <a:rPr lang="zh-CN" altLang="en-US" sz="500" dirty="0"/>
              <a:t>字母和数字的</a:t>
            </a:r>
            <a:r>
              <a:rPr lang="en-US" altLang="zh-CN" sz="500" dirty="0"/>
              <a:t>ASCII</a:t>
            </a:r>
            <a:r>
              <a:rPr lang="zh-CN" altLang="en-US" sz="500" dirty="0"/>
              <a:t>码在八进制表示时，范围从</a:t>
            </a:r>
            <a:r>
              <a:rPr lang="en-US" altLang="zh-CN" sz="500" dirty="0"/>
              <a:t>0101</a:t>
            </a:r>
            <a:r>
              <a:rPr lang="zh-CN" altLang="en-US" sz="500" dirty="0"/>
              <a:t>到</a:t>
            </a:r>
            <a:r>
              <a:rPr lang="en-US" altLang="zh-CN" sz="500" dirty="0"/>
              <a:t>0172</a:t>
            </a:r>
            <a:r>
              <a:rPr lang="zh-CN" altLang="en-US" sz="500" dirty="0"/>
              <a:t>。这意味着这些字符的</a:t>
            </a:r>
            <a:r>
              <a:rPr lang="en-US" altLang="zh-CN" sz="500" dirty="0"/>
              <a:t>ASCII</a:t>
            </a:r>
            <a:r>
              <a:rPr lang="zh-CN" altLang="en-US" sz="500" dirty="0"/>
              <a:t>码都在十进制的</a:t>
            </a:r>
            <a:r>
              <a:rPr lang="en-US" altLang="zh-CN" sz="500" dirty="0"/>
              <a:t>65</a:t>
            </a:r>
            <a:r>
              <a:rPr lang="zh-CN" altLang="en-US" sz="500" dirty="0"/>
              <a:t>到</a:t>
            </a:r>
            <a:r>
              <a:rPr lang="en-US" altLang="zh-CN" sz="500" dirty="0"/>
              <a:t>122</a:t>
            </a:r>
            <a:r>
              <a:rPr lang="zh-CN" altLang="en-US" sz="500" dirty="0"/>
              <a:t>之间。</a:t>
            </a:r>
          </a:p>
          <a:p>
            <a:pPr marL="742950" lvl="1" indent="-285750">
              <a:buFont typeface="+mj-lt"/>
              <a:buAutoNum type="arabicPeriod"/>
            </a:pPr>
            <a:r>
              <a:rPr lang="zh-CN" altLang="en-US" sz="500" dirty="0"/>
              <a:t>因此，所有有用的信息都在最低的</a:t>
            </a:r>
            <a:r>
              <a:rPr lang="en-US" altLang="zh-CN" sz="500" dirty="0"/>
              <a:t>6</a:t>
            </a:r>
            <a:r>
              <a:rPr lang="zh-CN" altLang="en-US" sz="500" dirty="0"/>
              <a:t>位中：</a:t>
            </a:r>
          </a:p>
          <a:p>
            <a:pPr marL="1143000" lvl="2" indent="-228600">
              <a:buFont typeface="+mj-lt"/>
              <a:buAutoNum type="arabicPeriod"/>
            </a:pPr>
            <a:r>
              <a:rPr lang="zh-CN" altLang="en-US" sz="500" dirty="0"/>
              <a:t>由于这些字符的</a:t>
            </a:r>
            <a:r>
              <a:rPr lang="en-US" altLang="zh-CN" sz="500" dirty="0"/>
              <a:t>ASCII</a:t>
            </a:r>
            <a:r>
              <a:rPr lang="zh-CN" altLang="en-US" sz="500" dirty="0"/>
              <a:t>码在这个范围内，所以它们的有用信息都可以通过最低的</a:t>
            </a:r>
            <a:r>
              <a:rPr lang="en-US" altLang="zh-CN" sz="500" dirty="0"/>
              <a:t>6</a:t>
            </a:r>
            <a:r>
              <a:rPr lang="zh-CN" altLang="en-US" sz="500" dirty="0"/>
              <a:t>位（二进制）来表示。这意味着在设计哈希函数时，可以集中处理这些低位，以有效地利用字符的所有信息。</a:t>
            </a:r>
          </a:p>
          <a:p>
            <a:r>
              <a:rPr lang="en-US" altLang="zh-CN" sz="500" b="1" dirty="0"/>
              <a:t>Hash Functions for Integer Keys</a:t>
            </a:r>
          </a:p>
          <a:p>
            <a:pPr>
              <a:buFont typeface="+mj-lt"/>
              <a:buAutoNum type="arabicPeriod"/>
            </a:pPr>
            <a:r>
              <a:rPr lang="zh-CN" altLang="en-US" sz="500" b="1" dirty="0"/>
              <a:t>中平方法（</a:t>
            </a:r>
            <a:r>
              <a:rPr lang="en-US" altLang="zh-CN" sz="500" b="1" dirty="0"/>
              <a:t>Mid-square method</a:t>
            </a:r>
            <a:r>
              <a:rPr lang="zh-CN" altLang="en-US" sz="500" b="1" dirty="0"/>
              <a:t>）：</a:t>
            </a:r>
            <a:endParaRPr lang="zh-CN" altLang="en-US" sz="500" dirty="0"/>
          </a:p>
          <a:p>
            <a:pPr marL="742950" lvl="1" indent="-285750">
              <a:buFont typeface="+mj-lt"/>
              <a:buAutoNum type="arabicPeriod"/>
            </a:pPr>
            <a:r>
              <a:rPr lang="zh-CN" altLang="en-US" sz="500" dirty="0"/>
              <a:t>这是一个哈希函数设计方法。</a:t>
            </a:r>
          </a:p>
          <a:p>
            <a:pPr>
              <a:buFont typeface="+mj-lt"/>
              <a:buAutoNum type="arabicPeriod"/>
            </a:pPr>
            <a:r>
              <a:rPr lang="zh-CN" altLang="en-US" sz="500" b="1" dirty="0"/>
              <a:t>首先对键值进行平方，然后取出结果的中间</a:t>
            </a:r>
            <a:r>
              <a:rPr lang="en-US" altLang="zh-CN" sz="500" b="1" dirty="0"/>
              <a:t>r</a:t>
            </a:r>
            <a:r>
              <a:rPr lang="zh-CN" altLang="en-US" sz="500" b="1" dirty="0"/>
              <a:t>位：</a:t>
            </a:r>
            <a:endParaRPr lang="zh-CN" altLang="en-US" sz="500" dirty="0"/>
          </a:p>
          <a:p>
            <a:pPr marL="742950" lvl="1" indent="-285750">
              <a:buFont typeface="+mj-lt"/>
              <a:buAutoNum type="arabicPeriod"/>
            </a:pPr>
            <a:r>
              <a:rPr lang="zh-CN" altLang="en-US" sz="500" dirty="0"/>
              <a:t>具体步骤是：</a:t>
            </a:r>
          </a:p>
          <a:p>
            <a:pPr marL="1143000" lvl="2" indent="-228600">
              <a:buFont typeface="+mj-lt"/>
              <a:buAutoNum type="arabicPeriod"/>
            </a:pPr>
            <a:r>
              <a:rPr lang="zh-CN" altLang="en-US" sz="500" dirty="0"/>
              <a:t>对键值（</a:t>
            </a:r>
            <a:r>
              <a:rPr lang="en-US" altLang="zh-CN" sz="500" dirty="0"/>
              <a:t>key value</a:t>
            </a:r>
            <a:r>
              <a:rPr lang="zh-CN" altLang="en-US" sz="500" dirty="0"/>
              <a:t>）进行平方运算。</a:t>
            </a:r>
          </a:p>
          <a:p>
            <a:pPr marL="1143000" lvl="2" indent="-228600">
              <a:buFont typeface="+mj-lt"/>
              <a:buAutoNum type="arabicPeriod"/>
            </a:pPr>
            <a:r>
              <a:rPr lang="zh-CN" altLang="en-US" sz="500" dirty="0"/>
              <a:t>从平方结果中取出中间的</a:t>
            </a:r>
            <a:r>
              <a:rPr lang="en-US" altLang="zh-CN" sz="500" dirty="0"/>
              <a:t>r</a:t>
            </a:r>
            <a:r>
              <a:rPr lang="zh-CN" altLang="en-US" sz="500" dirty="0"/>
              <a:t>位（二进制位）。</a:t>
            </a:r>
          </a:p>
          <a:p>
            <a:pPr marL="1143000" lvl="2" indent="-228600">
              <a:buFont typeface="+mj-lt"/>
              <a:buAutoNum type="arabicPeriod"/>
            </a:pPr>
            <a:r>
              <a:rPr lang="zh-CN" altLang="en-US" sz="500" dirty="0"/>
              <a:t>这些中间的</a:t>
            </a:r>
            <a:r>
              <a:rPr lang="en-US" altLang="zh-CN" sz="500" dirty="0"/>
              <a:t>r</a:t>
            </a:r>
            <a:r>
              <a:rPr lang="zh-CN" altLang="en-US" sz="500" dirty="0"/>
              <a:t>位构成哈希值，该哈希值在范围</a:t>
            </a:r>
            <a:r>
              <a:rPr lang="en-US" altLang="zh-CN" sz="500" dirty="0"/>
              <a:t>0</a:t>
            </a:r>
            <a:r>
              <a:rPr lang="zh-CN" altLang="en-US" sz="500" dirty="0"/>
              <a:t>到</a:t>
            </a:r>
            <a:r>
              <a:rPr lang="en-US" altLang="zh-CN" sz="500" dirty="0"/>
              <a:t>2^r−1</a:t>
            </a:r>
            <a:r>
              <a:rPr lang="zh-CN" altLang="en-US" sz="500" dirty="0"/>
              <a:t>内</a:t>
            </a:r>
          </a:p>
          <a:p>
            <a:pPr>
              <a:buFont typeface="+mj-lt"/>
              <a:buAutoNum type="arabicPeriod"/>
            </a:pPr>
            <a:r>
              <a:rPr lang="zh-CN" altLang="en-US" sz="500" b="1" dirty="0"/>
              <a:t>这样做效果很好，因为键值的大多数或所有位都对结果有贡献：</a:t>
            </a:r>
            <a:endParaRPr lang="zh-CN" altLang="en-US" sz="500" dirty="0"/>
          </a:p>
          <a:p>
            <a:pPr marL="742950" lvl="1" indent="-285750">
              <a:buFont typeface="+mj-lt"/>
              <a:buAutoNum type="arabicPeriod"/>
            </a:pPr>
            <a:r>
              <a:rPr lang="zh-CN" altLang="en-US" sz="500" dirty="0"/>
              <a:t>这个方法的优点在于：</a:t>
            </a:r>
          </a:p>
          <a:p>
            <a:pPr marL="1143000" lvl="2" indent="-228600">
              <a:buFont typeface="+mj-lt"/>
              <a:buAutoNum type="arabicPeriod"/>
            </a:pPr>
            <a:r>
              <a:rPr lang="zh-CN" altLang="en-US" sz="500" b="1" dirty="0"/>
              <a:t>充分利用了键值的所有位信息</a:t>
            </a:r>
            <a:r>
              <a:rPr lang="zh-CN" altLang="en-US" sz="500" dirty="0"/>
              <a:t>：平方运算将键值的所有位都混合在一起，生成一个新的数，这样即使原始键值中的小变化也会对平方结果产生显著影响。</a:t>
            </a:r>
          </a:p>
          <a:p>
            <a:pPr marL="1143000" lvl="2" indent="-228600">
              <a:buFont typeface="+mj-lt"/>
              <a:buAutoNum type="arabicPeriod"/>
            </a:pPr>
            <a:r>
              <a:rPr lang="zh-CN" altLang="en-US" sz="500" b="1" dirty="0"/>
              <a:t>均匀分布</a:t>
            </a:r>
            <a:r>
              <a:rPr lang="zh-CN" altLang="en-US" sz="500" dirty="0"/>
              <a:t>：取中间的</a:t>
            </a:r>
            <a:r>
              <a:rPr lang="en-US" altLang="zh-CN" sz="500" dirty="0"/>
              <a:t>r</a:t>
            </a:r>
            <a:r>
              <a:rPr lang="zh-CN" altLang="en-US" sz="500" dirty="0"/>
              <a:t>位有助于避免仅依赖键值的高位或低位，降低了哈希冲突的概率。</a:t>
            </a:r>
          </a:p>
          <a:p>
            <a:pPr marL="1143000" lvl="2" indent="-228600">
              <a:buFont typeface="+mj-lt"/>
              <a:buAutoNum type="arabicPeriod"/>
            </a:pPr>
            <a:r>
              <a:rPr lang="zh-CN" altLang="en-US" sz="500" b="1" dirty="0"/>
              <a:t>简单且有效</a:t>
            </a:r>
            <a:r>
              <a:rPr lang="zh-CN" altLang="en-US" sz="500" dirty="0"/>
              <a:t>：该方法计算简单，且能提供较好的哈希值分布</a:t>
            </a:r>
          </a:p>
          <a:p>
            <a:r>
              <a:rPr lang="en-GB" altLang="zh-CN" sz="500" b="1" dirty="0"/>
              <a:t>Dealing with Collisions </a:t>
            </a:r>
            <a:r>
              <a:rPr lang="zh-CN" altLang="en-US" sz="500" b="1" dirty="0"/>
              <a:t>处理碰撞</a:t>
            </a:r>
          </a:p>
          <a:p>
            <a:pPr>
              <a:buFont typeface="Arial" panose="020B0604020202020204" pitchFamily="34" charset="0"/>
              <a:buChar char="•"/>
            </a:pPr>
            <a:r>
              <a:rPr lang="en-GB" altLang="zh-CN" sz="500" b="1" dirty="0"/>
              <a:t>open addressing</a:t>
            </a:r>
            <a:r>
              <a:rPr lang="en-GB" altLang="zh-CN" sz="500" dirty="0"/>
              <a:t> - collision resolution</a:t>
            </a:r>
          </a:p>
          <a:p>
            <a:pPr>
              <a:buFont typeface="Arial" panose="020B0604020202020204" pitchFamily="34" charset="0"/>
              <a:buChar char="•"/>
            </a:pPr>
            <a:r>
              <a:rPr lang="zh-CN" altLang="en-US" sz="500" b="1" dirty="0"/>
              <a:t>开放寻址</a:t>
            </a:r>
            <a:r>
              <a:rPr lang="zh-CN" altLang="en-US" sz="500" dirty="0"/>
              <a:t>冲突解决</a:t>
            </a:r>
          </a:p>
          <a:p>
            <a:pPr>
              <a:buFont typeface="Arial" panose="020B0604020202020204" pitchFamily="34" charset="0"/>
              <a:buChar char="•"/>
            </a:pPr>
            <a:r>
              <a:rPr lang="en-GB" altLang="zh-CN" sz="500" dirty="0"/>
              <a:t>key/value pairs are stored in array slots</a:t>
            </a:r>
          </a:p>
          <a:p>
            <a:pPr>
              <a:buFont typeface="Arial" panose="020B0604020202020204" pitchFamily="34" charset="0"/>
              <a:buChar char="•"/>
            </a:pPr>
            <a:r>
              <a:rPr lang="zh-CN" altLang="en-US" sz="500" dirty="0"/>
              <a:t>键</a:t>
            </a:r>
            <a:r>
              <a:rPr lang="en-US" altLang="zh-CN" sz="500" dirty="0"/>
              <a:t>/</a:t>
            </a:r>
            <a:r>
              <a:rPr lang="zh-CN" altLang="en-US" sz="500" dirty="0"/>
              <a:t>值对存储在数组槽中</a:t>
            </a:r>
          </a:p>
          <a:p>
            <a:pPr>
              <a:buFont typeface="Arial" panose="020B0604020202020204" pitchFamily="34" charset="0"/>
              <a:buChar char="•"/>
            </a:pPr>
            <a:r>
              <a:rPr lang="en-GB" altLang="zh-CN" sz="500" b="1" dirty="0"/>
              <a:t>linear probing</a:t>
            </a:r>
            <a:r>
              <a:rPr lang="en-GB" altLang="zh-CN" sz="500" dirty="0"/>
              <a:t> </a:t>
            </a:r>
            <a:r>
              <a:rPr lang="zh-CN" altLang="en-US" sz="500" dirty="0"/>
              <a:t>线性探测</a:t>
            </a:r>
          </a:p>
          <a:p>
            <a:pPr marL="742950" lvl="1" indent="-285750">
              <a:buFont typeface="Arial" panose="020B0604020202020204" pitchFamily="34" charset="0"/>
              <a:buChar char="•"/>
            </a:pPr>
            <a:r>
              <a:rPr lang="en-GB" altLang="zh-CN" sz="500" dirty="0"/>
              <a:t>hash(k, </a:t>
            </a:r>
            <a:r>
              <a:rPr lang="en-GB" altLang="zh-CN" sz="500" dirty="0" err="1"/>
              <a:t>i</a:t>
            </a:r>
            <a:r>
              <a:rPr lang="en-GB" altLang="zh-CN" sz="500" dirty="0"/>
              <a:t>) = (hash1(k) + </a:t>
            </a:r>
            <a:r>
              <a:rPr lang="en-GB" altLang="zh-CN" sz="500" dirty="0" err="1"/>
              <a:t>i</a:t>
            </a:r>
            <a:r>
              <a:rPr lang="en-GB" altLang="zh-CN" sz="500" dirty="0"/>
              <a:t>) mod N </a:t>
            </a:r>
          </a:p>
          <a:p>
            <a:pPr marL="742950" lvl="1" indent="-285750">
              <a:buFont typeface="Arial" panose="020B0604020202020204" pitchFamily="34" charset="0"/>
              <a:buChar char="•"/>
            </a:pPr>
            <a:r>
              <a:rPr lang="en-GB" altLang="zh-CN" sz="500" dirty="0"/>
              <a:t>increment hash value by a constant, 1, until free slot is found </a:t>
            </a:r>
          </a:p>
          <a:p>
            <a:pPr marL="742950" lvl="1" indent="-285750">
              <a:buFont typeface="Arial" panose="020B0604020202020204" pitchFamily="34" charset="0"/>
              <a:buChar char="•"/>
            </a:pPr>
            <a:r>
              <a:rPr lang="zh-CN" altLang="en-US" sz="500" dirty="0"/>
              <a:t>将哈希值增加一个常量</a:t>
            </a:r>
            <a:r>
              <a:rPr lang="en-US" altLang="zh-CN" sz="500" dirty="0"/>
              <a:t>1</a:t>
            </a:r>
            <a:r>
              <a:rPr lang="zh-CN" altLang="en-US" sz="500" dirty="0"/>
              <a:t>，直到找到空闲槽</a:t>
            </a:r>
          </a:p>
          <a:p>
            <a:pPr marL="742950" lvl="1" indent="-285750">
              <a:buFont typeface="Arial" panose="020B0604020202020204" pitchFamily="34" charset="0"/>
              <a:buChar char="•"/>
            </a:pPr>
            <a:r>
              <a:rPr lang="en-GB" altLang="zh-CN" sz="500" dirty="0"/>
              <a:t>simplest to implement </a:t>
            </a:r>
          </a:p>
          <a:p>
            <a:pPr marL="742950" lvl="1" indent="-285750">
              <a:buFont typeface="Arial" panose="020B0604020202020204" pitchFamily="34" charset="0"/>
              <a:buChar char="•"/>
            </a:pPr>
            <a:r>
              <a:rPr lang="zh-CN" altLang="en-US" sz="500" dirty="0"/>
              <a:t>最容易实现</a:t>
            </a:r>
          </a:p>
          <a:p>
            <a:pPr marL="742950" lvl="1" indent="-285750">
              <a:buFont typeface="Arial" panose="020B0604020202020204" pitchFamily="34" charset="0"/>
              <a:buChar char="•"/>
            </a:pPr>
            <a:r>
              <a:rPr lang="en-GB" altLang="zh-CN" sz="500" dirty="0"/>
              <a:t>leads to </a:t>
            </a:r>
            <a:r>
              <a:rPr lang="en-GB" altLang="zh-CN" sz="500" i="1" dirty="0"/>
              <a:t>primary clustering</a:t>
            </a:r>
            <a:endParaRPr lang="en-GB" altLang="zh-CN" sz="500" dirty="0"/>
          </a:p>
          <a:p>
            <a:pPr marL="742950" lvl="1" indent="-285750">
              <a:buFont typeface="Arial" panose="020B0604020202020204" pitchFamily="34" charset="0"/>
              <a:buChar char="•"/>
            </a:pPr>
            <a:r>
              <a:rPr lang="zh-CN" altLang="en-US" sz="500" dirty="0"/>
              <a:t>导致“主集群”</a:t>
            </a:r>
          </a:p>
          <a:p>
            <a:pPr>
              <a:buFont typeface="Arial" panose="020B0604020202020204" pitchFamily="34" charset="0"/>
              <a:buChar char="•"/>
            </a:pPr>
            <a:r>
              <a:rPr lang="en-GB" altLang="zh-CN" sz="500" b="1" dirty="0"/>
              <a:t>quadratic probing</a:t>
            </a:r>
            <a:r>
              <a:rPr lang="en-GB" altLang="zh-CN" sz="500" dirty="0"/>
              <a:t> </a:t>
            </a:r>
            <a:r>
              <a:rPr lang="zh-CN" altLang="en-US" sz="500" b="1" dirty="0"/>
              <a:t>二次探测</a:t>
            </a:r>
            <a:endParaRPr lang="zh-CN" altLang="en-US" sz="500" dirty="0"/>
          </a:p>
          <a:p>
            <a:pPr marL="742950" lvl="1" indent="-285750">
              <a:buFont typeface="Arial" panose="020B0604020202020204" pitchFamily="34" charset="0"/>
              <a:buChar char="•"/>
            </a:pPr>
            <a:r>
              <a:rPr lang="en-GB" altLang="zh-CN" sz="500" dirty="0"/>
              <a:t>hash(k, </a:t>
            </a:r>
            <a:r>
              <a:rPr lang="en-GB" altLang="zh-CN" sz="500" dirty="0" err="1"/>
              <a:t>i</a:t>
            </a:r>
            <a:r>
              <a:rPr lang="en-GB" altLang="zh-CN" sz="500" dirty="0"/>
              <a:t>) = (hash1(k) + c1 *</a:t>
            </a:r>
            <a:r>
              <a:rPr lang="en-GB" altLang="zh-CN" sz="500" dirty="0" err="1"/>
              <a:t>i</a:t>
            </a:r>
            <a:r>
              <a:rPr lang="en-GB" altLang="zh-CN" sz="500" dirty="0"/>
              <a:t> + c2 </a:t>
            </a:r>
            <a:r>
              <a:rPr lang="en-GB" altLang="zh-CN" sz="500" i="1" dirty="0"/>
              <a:t>i</a:t>
            </a:r>
            <a:r>
              <a:rPr lang="en-GB" altLang="zh-CN" sz="500" dirty="0"/>
              <a:t>i) mod N </a:t>
            </a:r>
          </a:p>
          <a:p>
            <a:pPr marL="742950" lvl="1" indent="-285750">
              <a:buFont typeface="Arial" panose="020B0604020202020204" pitchFamily="34" charset="0"/>
              <a:buChar char="•"/>
            </a:pPr>
            <a:r>
              <a:rPr lang="en-GB" altLang="zh-CN" sz="500" dirty="0"/>
              <a:t>leads to </a:t>
            </a:r>
            <a:r>
              <a:rPr lang="en-GB" altLang="zh-CN" sz="500" i="1" dirty="0"/>
              <a:t>secondary clustering</a:t>
            </a:r>
            <a:endParaRPr lang="en-GB" altLang="zh-CN" sz="500" dirty="0"/>
          </a:p>
          <a:p>
            <a:pPr marL="742950" lvl="1" indent="-285750">
              <a:buFont typeface="Arial" panose="020B0604020202020204" pitchFamily="34" charset="0"/>
              <a:buChar char="•"/>
            </a:pPr>
            <a:r>
              <a:rPr lang="zh-CN" altLang="en-US" sz="500" dirty="0"/>
              <a:t>导致二次聚类</a:t>
            </a:r>
          </a:p>
          <a:p>
            <a:pPr>
              <a:buFont typeface="Arial" panose="020B0604020202020204" pitchFamily="34" charset="0"/>
              <a:buChar char="•"/>
            </a:pPr>
            <a:r>
              <a:rPr lang="en-GB" altLang="zh-CN" sz="500" b="1" dirty="0"/>
              <a:t>double hashing</a:t>
            </a:r>
            <a:endParaRPr lang="en-GB" altLang="zh-CN" sz="500" dirty="0"/>
          </a:p>
          <a:p>
            <a:pPr marL="742950" lvl="1" indent="-285750">
              <a:buFont typeface="Arial" panose="020B0604020202020204" pitchFamily="34" charset="0"/>
              <a:buChar char="•"/>
            </a:pPr>
            <a:r>
              <a:rPr lang="en-GB" altLang="zh-CN" sz="500" dirty="0"/>
              <a:t>hash(k, </a:t>
            </a:r>
            <a:r>
              <a:rPr lang="en-GB" altLang="zh-CN" sz="500" dirty="0" err="1"/>
              <a:t>i</a:t>
            </a:r>
            <a:r>
              <a:rPr lang="en-GB" altLang="zh-CN" sz="500" dirty="0"/>
              <a:t>) = (hash1(k) + </a:t>
            </a:r>
            <a:r>
              <a:rPr lang="en-GB" altLang="zh-CN" sz="500" dirty="0" err="1"/>
              <a:t>i</a:t>
            </a:r>
            <a:r>
              <a:rPr lang="en-GB" altLang="zh-CN" sz="500" dirty="0"/>
              <a:t>*hash2(k)) mod N </a:t>
            </a:r>
          </a:p>
          <a:p>
            <a:pPr marL="742950" lvl="1" indent="-285750">
              <a:buFont typeface="Arial" panose="020B0604020202020204" pitchFamily="34" charset="0"/>
              <a:buChar char="•"/>
            </a:pPr>
            <a:r>
              <a:rPr lang="en-GB" altLang="zh-CN" sz="500" dirty="0"/>
              <a:t>avoids clustering </a:t>
            </a:r>
          </a:p>
          <a:p>
            <a:pPr marL="742950" lvl="1" indent="-285750">
              <a:buFont typeface="Arial" panose="020B0604020202020204" pitchFamily="34" charset="0"/>
              <a:buChar char="•"/>
            </a:pPr>
            <a:r>
              <a:rPr lang="zh-CN" altLang="en-US" sz="500" dirty="0"/>
              <a:t>避免聚类</a:t>
            </a:r>
          </a:p>
          <a:p>
            <a:r>
              <a:rPr lang="zh-CN" altLang="en-US" sz="500" dirty="0"/>
              <a:t>在哈希表中，每一个表中的空位都可以再额外延申出一组</a:t>
            </a:r>
            <a:r>
              <a:rPr lang="en-GB" altLang="zh-CN" sz="500" dirty="0" err="1"/>
              <a:t>SearchList</a:t>
            </a:r>
            <a:r>
              <a:rPr lang="zh-CN" altLang="en-GB" sz="500" dirty="0"/>
              <a:t>，</a:t>
            </a:r>
            <a:r>
              <a:rPr lang="zh-CN" altLang="en-US" sz="500" dirty="0"/>
              <a:t>也就是说如果有两个不同的数据得到了相同的哈希值，那么可以将相同的内容以</a:t>
            </a:r>
            <a:r>
              <a:rPr lang="en-GB" altLang="zh-CN" sz="500" dirty="0"/>
              <a:t>List</a:t>
            </a:r>
            <a:r>
              <a:rPr lang="zh-CN" altLang="en-US" sz="500" dirty="0"/>
              <a:t>的形式存放在同一个</a:t>
            </a:r>
            <a:r>
              <a:rPr lang="en-GB" altLang="zh-CN" sz="500" dirty="0"/>
              <a:t>array slot</a:t>
            </a:r>
            <a:r>
              <a:rPr lang="zh-CN" altLang="en-US" sz="500" dirty="0"/>
              <a:t>中。这就代表着哈希表永远都不会存在真正意义上的</a:t>
            </a:r>
            <a:r>
              <a:rPr lang="en-GB" altLang="zh-CN" sz="500" dirty="0"/>
              <a:t>full</a:t>
            </a:r>
          </a:p>
          <a:p>
            <a:r>
              <a:rPr lang="en-GB" altLang="zh-CN" sz="500" b="1" dirty="0"/>
              <a:t>Dealing with A Full Table</a:t>
            </a:r>
          </a:p>
          <a:p>
            <a:pPr>
              <a:buFont typeface="Arial" panose="020B0604020202020204" pitchFamily="34" charset="0"/>
              <a:buChar char="•"/>
            </a:pPr>
            <a:r>
              <a:rPr lang="en-GB" altLang="zh-CN" sz="500" dirty="0"/>
              <a:t>allocate a larger hash table </a:t>
            </a:r>
          </a:p>
          <a:p>
            <a:pPr>
              <a:buFont typeface="Arial" panose="020B0604020202020204" pitchFamily="34" charset="0"/>
              <a:buChar char="•"/>
            </a:pPr>
            <a:r>
              <a:rPr lang="zh-CN" altLang="en-US" sz="500" dirty="0"/>
              <a:t>分配更大的哈希表</a:t>
            </a:r>
          </a:p>
          <a:p>
            <a:pPr>
              <a:buFont typeface="Arial" panose="020B0604020202020204" pitchFamily="34" charset="0"/>
              <a:buChar char="•"/>
            </a:pPr>
            <a:r>
              <a:rPr lang="en-GB" altLang="zh-CN" sz="500" dirty="0"/>
              <a:t>rehash each from the smaller into the larger </a:t>
            </a:r>
          </a:p>
          <a:p>
            <a:pPr>
              <a:buFont typeface="Arial" panose="020B0604020202020204" pitchFamily="34" charset="0"/>
              <a:buChar char="•"/>
            </a:pPr>
            <a:r>
              <a:rPr lang="zh-CN" altLang="en-US" sz="500" dirty="0"/>
              <a:t>从小的重新散列到大的</a:t>
            </a:r>
          </a:p>
          <a:p>
            <a:pPr>
              <a:buFont typeface="Arial" panose="020B0604020202020204" pitchFamily="34" charset="0"/>
              <a:buChar char="•"/>
            </a:pPr>
            <a:r>
              <a:rPr lang="en-GB" altLang="zh-CN" sz="500" dirty="0"/>
              <a:t>delete the smaller </a:t>
            </a:r>
          </a:p>
          <a:p>
            <a:pPr>
              <a:buFont typeface="Arial" panose="020B0604020202020204" pitchFamily="34" charset="0"/>
              <a:buChar char="•"/>
            </a:pPr>
            <a:r>
              <a:rPr lang="zh-CN" altLang="en-US" sz="500" dirty="0"/>
              <a:t>删除较小的</a:t>
            </a:r>
          </a:p>
        </p:txBody>
      </p:sp>
      <p:sp>
        <p:nvSpPr>
          <p:cNvPr id="2" name="文本框 1">
            <a:extLst>
              <a:ext uri="{FF2B5EF4-FFF2-40B4-BE49-F238E27FC236}">
                <a16:creationId xmlns:a16="http://schemas.microsoft.com/office/drawing/2014/main" id="{CE32B692-5ECA-79EE-94F4-6C5E9DF7EF2C}"/>
              </a:ext>
            </a:extLst>
          </p:cNvPr>
          <p:cNvSpPr txBox="1"/>
          <p:nvPr/>
        </p:nvSpPr>
        <p:spPr>
          <a:xfrm>
            <a:off x="3511127" y="149228"/>
            <a:ext cx="3156373" cy="4939814"/>
          </a:xfrm>
          <a:prstGeom prst="rect">
            <a:avLst/>
          </a:prstGeom>
          <a:noFill/>
        </p:spPr>
        <p:txBody>
          <a:bodyPr wrap="square" rtlCol="0">
            <a:spAutoFit/>
          </a:bodyPr>
          <a:lstStyle/>
          <a:p>
            <a:r>
              <a:rPr lang="en-GB" altLang="zh-CN" sz="500" b="1" dirty="0"/>
              <a:t>Graph</a:t>
            </a:r>
          </a:p>
          <a:p>
            <a:pPr>
              <a:buFont typeface="Arial" panose="020B0604020202020204" pitchFamily="34" charset="0"/>
              <a:buChar char="•"/>
            </a:pPr>
            <a:r>
              <a:rPr lang="en-GB" altLang="zh-CN" sz="500" dirty="0"/>
              <a:t>Two vertices are </a:t>
            </a:r>
            <a:r>
              <a:rPr lang="en-GB" altLang="zh-CN" sz="500" b="1" dirty="0"/>
              <a:t>adjacent</a:t>
            </a:r>
            <a:r>
              <a:rPr lang="en-GB" altLang="zh-CN" sz="500" dirty="0"/>
              <a:t> if they are joined by an edge. </a:t>
            </a:r>
          </a:p>
          <a:p>
            <a:pPr>
              <a:buFont typeface="Arial" panose="020B0604020202020204" pitchFamily="34" charset="0"/>
              <a:buChar char="•"/>
            </a:pPr>
            <a:r>
              <a:rPr lang="zh-CN" altLang="en-US" sz="500" dirty="0"/>
              <a:t>如果两个顶点由一条边连接，则它们是相邻的。</a:t>
            </a:r>
          </a:p>
          <a:p>
            <a:pPr>
              <a:buFont typeface="Arial" panose="020B0604020202020204" pitchFamily="34" charset="0"/>
              <a:buChar char="•"/>
            </a:pPr>
            <a:r>
              <a:rPr lang="en-GB" altLang="zh-CN" sz="500" dirty="0"/>
              <a:t>Adjacent vertices are said to be </a:t>
            </a:r>
            <a:r>
              <a:rPr lang="en-GB" altLang="zh-CN" sz="500" b="1" dirty="0" err="1"/>
              <a:t>neighbors</a:t>
            </a:r>
            <a:r>
              <a:rPr lang="en-GB" altLang="zh-CN" sz="500" dirty="0"/>
              <a:t>.</a:t>
            </a:r>
          </a:p>
          <a:p>
            <a:pPr>
              <a:buFont typeface="Arial" panose="020B0604020202020204" pitchFamily="34" charset="0"/>
              <a:buChar char="•"/>
            </a:pPr>
            <a:r>
              <a:rPr lang="zh-CN" altLang="en-US" sz="500" dirty="0"/>
              <a:t>相邻的顶点被称为</a:t>
            </a:r>
            <a:r>
              <a:rPr lang="zh-CN" altLang="en-US" sz="500" b="1" dirty="0"/>
              <a:t>邻居</a:t>
            </a:r>
            <a:r>
              <a:rPr lang="zh-CN" altLang="en-US" sz="500" dirty="0"/>
              <a:t>。</a:t>
            </a:r>
          </a:p>
          <a:p>
            <a:pPr>
              <a:buFont typeface="Arial" panose="020B0604020202020204" pitchFamily="34" charset="0"/>
              <a:buChar char="•"/>
            </a:pPr>
            <a:r>
              <a:rPr lang="en-GB" altLang="zh-CN" sz="500" dirty="0"/>
              <a:t>The edge which joins vertices is said to be </a:t>
            </a:r>
            <a:r>
              <a:rPr lang="en-GB" altLang="zh-CN" sz="500" b="1" dirty="0"/>
              <a:t>incident</a:t>
            </a:r>
            <a:r>
              <a:rPr lang="en-GB" altLang="zh-CN" sz="500" dirty="0"/>
              <a:t> to them.</a:t>
            </a:r>
          </a:p>
          <a:p>
            <a:pPr>
              <a:buFont typeface="Arial" panose="020B0604020202020204" pitchFamily="34" charset="0"/>
              <a:buChar char="•"/>
            </a:pPr>
            <a:r>
              <a:rPr lang="zh-CN" altLang="en-US" sz="500" dirty="0"/>
              <a:t>连接顶点的边被称为“事件边”。</a:t>
            </a:r>
            <a:endParaRPr lang="en-US" altLang="zh-CN" sz="500" dirty="0"/>
          </a:p>
          <a:p>
            <a:pPr>
              <a:buFont typeface="Arial" panose="020B0604020202020204" pitchFamily="34" charset="0"/>
              <a:buChar char="•"/>
            </a:pPr>
            <a:r>
              <a:rPr lang="en-GB" altLang="zh-CN" sz="500" dirty="0"/>
              <a:t>Two or more edges joining the same pair of vertices are </a:t>
            </a:r>
            <a:r>
              <a:rPr lang="en-GB" altLang="zh-CN" sz="500" b="1" dirty="0"/>
              <a:t>multiple edges</a:t>
            </a:r>
            <a:r>
              <a:rPr lang="en-GB" altLang="zh-CN" sz="500" dirty="0"/>
              <a:t>. </a:t>
            </a:r>
          </a:p>
          <a:p>
            <a:pPr>
              <a:buFont typeface="Arial" panose="020B0604020202020204" pitchFamily="34" charset="0"/>
              <a:buChar char="•"/>
            </a:pPr>
            <a:r>
              <a:rPr lang="zh-CN" altLang="en-US" sz="500" dirty="0"/>
              <a:t>连接同一对顶点的两条或多条边称为多条边。</a:t>
            </a:r>
          </a:p>
          <a:p>
            <a:pPr>
              <a:buFont typeface="Arial" panose="020B0604020202020204" pitchFamily="34" charset="0"/>
              <a:buChar char="•"/>
            </a:pPr>
            <a:r>
              <a:rPr lang="en-GB" altLang="zh-CN" sz="500" dirty="0"/>
              <a:t>An edge joining a vertex to itself is called a </a:t>
            </a:r>
            <a:r>
              <a:rPr lang="en-GB" altLang="zh-CN" sz="500" b="1" dirty="0"/>
              <a:t>loop</a:t>
            </a:r>
            <a:r>
              <a:rPr lang="en-GB" altLang="zh-CN" sz="500" dirty="0"/>
              <a:t>. </a:t>
            </a:r>
          </a:p>
          <a:p>
            <a:pPr>
              <a:buFont typeface="Arial" panose="020B0604020202020204" pitchFamily="34" charset="0"/>
              <a:buChar char="•"/>
            </a:pPr>
            <a:r>
              <a:rPr lang="zh-CN" altLang="en-US" sz="500" dirty="0"/>
              <a:t>连接顶点和自身的边称为循环。</a:t>
            </a:r>
          </a:p>
          <a:p>
            <a:pPr>
              <a:buFont typeface="Arial" panose="020B0604020202020204" pitchFamily="34" charset="0"/>
              <a:buChar char="•"/>
            </a:pPr>
            <a:r>
              <a:rPr lang="en-GB" altLang="zh-CN" sz="500" dirty="0"/>
              <a:t>A graph containing no multiple edges or loops is called a </a:t>
            </a:r>
            <a:r>
              <a:rPr lang="en-GB" altLang="zh-CN" sz="500" b="1" dirty="0"/>
              <a:t>simple graph</a:t>
            </a:r>
            <a:endParaRPr lang="en-GB" altLang="zh-CN" sz="500" dirty="0"/>
          </a:p>
          <a:p>
            <a:pPr>
              <a:buFont typeface="Arial" panose="020B0604020202020204" pitchFamily="34" charset="0"/>
              <a:buChar char="•"/>
            </a:pPr>
            <a:r>
              <a:rPr lang="zh-CN" altLang="en-US" sz="500" dirty="0"/>
              <a:t>不包含多条边或环路的图称为简单图</a:t>
            </a:r>
          </a:p>
          <a:p>
            <a:r>
              <a:rPr lang="zh-CN" altLang="en-US" sz="500" dirty="0"/>
              <a:t>有向图</a:t>
            </a:r>
            <a:r>
              <a:rPr lang="en-US" altLang="zh-CN" sz="500" dirty="0"/>
              <a:t>:</a:t>
            </a:r>
          </a:p>
          <a:p>
            <a:r>
              <a:rPr lang="en-GB" altLang="zh-CN" sz="500" dirty="0"/>
              <a:t>A </a:t>
            </a:r>
            <a:r>
              <a:rPr lang="en-GB" altLang="zh-CN" sz="500" b="1" dirty="0"/>
              <a:t>digraph</a:t>
            </a:r>
            <a:r>
              <a:rPr lang="en-GB" altLang="zh-CN" sz="500" dirty="0"/>
              <a:t> is a </a:t>
            </a:r>
            <a:r>
              <a:rPr lang="en-GB" altLang="zh-CN" sz="500" i="1" dirty="0"/>
              <a:t>directed</a:t>
            </a:r>
            <a:r>
              <a:rPr lang="en-GB" altLang="zh-CN" sz="500" dirty="0"/>
              <a:t> graph, a graph where instead of edges we have directed edges with arrows (</a:t>
            </a:r>
            <a:r>
              <a:rPr lang="en-GB" altLang="zh-CN" sz="500" b="1" dirty="0"/>
              <a:t>arcs</a:t>
            </a:r>
            <a:r>
              <a:rPr lang="en-GB" altLang="zh-CN" sz="500" dirty="0"/>
              <a:t>) indicating the direction of flow. </a:t>
            </a:r>
          </a:p>
          <a:p>
            <a:r>
              <a:rPr lang="zh-CN" altLang="en-US" sz="500" b="1" dirty="0"/>
              <a:t>数图</a:t>
            </a:r>
            <a:r>
              <a:rPr lang="zh-CN" altLang="en-US" sz="500" dirty="0"/>
              <a:t>是一种定向图，在这种图中，我们用表示流动方向的箭头（</a:t>
            </a:r>
            <a:r>
              <a:rPr lang="zh-CN" altLang="en-US" sz="500" b="1" dirty="0"/>
              <a:t>弧</a:t>
            </a:r>
            <a:r>
              <a:rPr lang="zh-CN" altLang="en-US" sz="500" dirty="0"/>
              <a:t>）来代替边</a:t>
            </a:r>
          </a:p>
          <a:p>
            <a:r>
              <a:rPr lang="en-GB" altLang="zh-CN" sz="500" dirty="0"/>
              <a:t>The sum of the values of the degrees, </a:t>
            </a:r>
            <a:r>
              <a:rPr lang="en-GB" altLang="zh-CN" sz="500" i="1" dirty="0"/>
              <a:t>d</a:t>
            </a:r>
            <a:r>
              <a:rPr lang="en-GB" altLang="zh-CN" sz="500" dirty="0"/>
              <a:t>(</a:t>
            </a:r>
            <a:r>
              <a:rPr lang="en-GB" altLang="zh-CN" sz="500" i="1" dirty="0"/>
              <a:t>V</a:t>
            </a:r>
            <a:r>
              <a:rPr lang="en-GB" altLang="zh-CN" sz="500" dirty="0"/>
              <a:t>), over all the vertices of a simple graph is twice the number of edges:</a:t>
            </a:r>
          </a:p>
          <a:p>
            <a:r>
              <a:rPr lang="zh-CN" altLang="en-US" sz="500" b="1" dirty="0"/>
              <a:t>一个简单图的所有顶点的度数的和，</a:t>
            </a:r>
            <a:r>
              <a:rPr lang="en-GB" altLang="zh-CN" sz="500" b="1" i="1" dirty="0"/>
              <a:t>d</a:t>
            </a:r>
            <a:r>
              <a:rPr lang="en-GB" altLang="zh-CN" sz="500" b="1" dirty="0"/>
              <a:t>(</a:t>
            </a:r>
            <a:r>
              <a:rPr lang="en-GB" altLang="zh-CN" sz="500" b="1" i="1" dirty="0"/>
              <a:t>V</a:t>
            </a:r>
            <a:r>
              <a:rPr lang="en-GB" altLang="zh-CN" sz="500" b="1" dirty="0"/>
              <a:t>)</a:t>
            </a:r>
            <a:r>
              <a:rPr lang="zh-CN" altLang="en-US" sz="500" b="1" dirty="0"/>
              <a:t>是边数的两倍</a:t>
            </a:r>
            <a:endParaRPr lang="zh-CN" altLang="en-US" sz="500" dirty="0"/>
          </a:p>
          <a:p>
            <a:r>
              <a:rPr lang="zh-CN" altLang="en-US" sz="500" b="1" dirty="0"/>
              <a:t>子图</a:t>
            </a:r>
            <a:r>
              <a:rPr lang="zh-CN" altLang="en-US" sz="500" dirty="0"/>
              <a:t>：</a:t>
            </a:r>
            <a:endParaRPr lang="en-US" altLang="zh-CN" sz="500" dirty="0"/>
          </a:p>
          <a:p>
            <a:r>
              <a:rPr lang="en-GB" altLang="zh-CN" sz="500" dirty="0"/>
              <a:t>If a subgraph </a:t>
            </a:r>
            <a:r>
              <a:rPr lang="en-GB" altLang="zh-CN" sz="500" i="1" dirty="0"/>
              <a:t>H</a:t>
            </a:r>
            <a:r>
              <a:rPr lang="en-GB" altLang="zh-CN" sz="500" dirty="0"/>
              <a:t> of </a:t>
            </a:r>
            <a:r>
              <a:rPr lang="en-GB" altLang="zh-CN" sz="500" i="1" dirty="0"/>
              <a:t>G</a:t>
            </a:r>
            <a:r>
              <a:rPr lang="en-GB" altLang="zh-CN" sz="500" dirty="0"/>
              <a:t> spans all of the vertices of </a:t>
            </a:r>
            <a:r>
              <a:rPr lang="en-GB" altLang="zh-CN" sz="500" i="1" dirty="0"/>
              <a:t>G</a:t>
            </a:r>
            <a:r>
              <a:rPr lang="en-GB" altLang="zh-CN" sz="500" dirty="0"/>
              <a:t>, i.e. </a:t>
            </a:r>
            <a:r>
              <a:rPr lang="en-GB" altLang="zh-CN" sz="500" i="1" dirty="0"/>
              <a:t>V</a:t>
            </a:r>
            <a:r>
              <a:rPr lang="en-GB" altLang="zh-CN" sz="500" dirty="0"/>
              <a:t>(</a:t>
            </a:r>
            <a:r>
              <a:rPr lang="en-GB" altLang="zh-CN" sz="500" i="1" dirty="0"/>
              <a:t>H</a:t>
            </a:r>
            <a:r>
              <a:rPr lang="en-GB" altLang="zh-CN" sz="500" dirty="0"/>
              <a:t>) = </a:t>
            </a:r>
            <a:r>
              <a:rPr lang="en-GB" altLang="zh-CN" sz="500" i="1" dirty="0"/>
              <a:t>V</a:t>
            </a:r>
            <a:r>
              <a:rPr lang="en-GB" altLang="zh-CN" sz="500" dirty="0"/>
              <a:t>(</a:t>
            </a:r>
            <a:r>
              <a:rPr lang="en-GB" altLang="zh-CN" sz="500" i="1" dirty="0"/>
              <a:t>G</a:t>
            </a:r>
            <a:r>
              <a:rPr lang="en-GB" altLang="zh-CN" sz="500" dirty="0"/>
              <a:t>), then </a:t>
            </a:r>
            <a:r>
              <a:rPr lang="en-GB" altLang="zh-CN" sz="500" i="1" dirty="0"/>
              <a:t>H</a:t>
            </a:r>
            <a:r>
              <a:rPr lang="en-GB" altLang="zh-CN" sz="500" dirty="0"/>
              <a:t> is called a </a:t>
            </a:r>
            <a:r>
              <a:rPr lang="en-GB" altLang="zh-CN" sz="500" b="1" dirty="0"/>
              <a:t>spanning subgraph</a:t>
            </a:r>
            <a:r>
              <a:rPr lang="en-GB" altLang="zh-CN" sz="500" dirty="0"/>
              <a:t> of </a:t>
            </a:r>
            <a:r>
              <a:rPr lang="en-GB" altLang="zh-CN" sz="500" i="1" dirty="0"/>
              <a:t>G.</a:t>
            </a:r>
            <a:endParaRPr lang="en-GB" altLang="zh-CN" sz="500" dirty="0"/>
          </a:p>
          <a:p>
            <a:r>
              <a:rPr lang="zh-CN" altLang="en-US" sz="500" dirty="0"/>
              <a:t>如果</a:t>
            </a:r>
            <a:r>
              <a:rPr lang="en-GB" altLang="zh-CN" sz="500" i="1" dirty="0"/>
              <a:t>G</a:t>
            </a:r>
            <a:r>
              <a:rPr lang="zh-CN" altLang="en-US" sz="500" dirty="0"/>
              <a:t>的子图</a:t>
            </a:r>
            <a:r>
              <a:rPr lang="en-GB" altLang="zh-CN" sz="500" i="1" dirty="0"/>
              <a:t>H</a:t>
            </a:r>
            <a:r>
              <a:rPr lang="zh-CN" altLang="en-US" sz="500" dirty="0"/>
              <a:t>跨越</a:t>
            </a:r>
            <a:r>
              <a:rPr lang="en-GB" altLang="zh-CN" sz="500" i="1" dirty="0"/>
              <a:t>G</a:t>
            </a:r>
            <a:r>
              <a:rPr lang="zh-CN" altLang="en-US" sz="500" dirty="0"/>
              <a:t>的所有顶点，即</a:t>
            </a:r>
            <a:r>
              <a:rPr lang="en-GB" altLang="zh-CN" sz="500" i="1" dirty="0"/>
              <a:t>V</a:t>
            </a:r>
            <a:r>
              <a:rPr lang="zh-CN" altLang="en-GB" sz="500" dirty="0"/>
              <a:t>（</a:t>
            </a:r>
            <a:r>
              <a:rPr lang="en-GB" altLang="zh-CN" sz="500" i="1" dirty="0"/>
              <a:t>H</a:t>
            </a:r>
            <a:r>
              <a:rPr lang="zh-CN" altLang="en-GB" sz="500" dirty="0"/>
              <a:t>）</a:t>
            </a:r>
            <a:r>
              <a:rPr lang="en-GB" altLang="zh-CN" sz="500" dirty="0"/>
              <a:t>=</a:t>
            </a:r>
            <a:r>
              <a:rPr lang="en-GB" altLang="zh-CN" sz="500" i="1" dirty="0"/>
              <a:t>V</a:t>
            </a:r>
            <a:r>
              <a:rPr lang="zh-CN" altLang="en-GB" sz="500" dirty="0"/>
              <a:t>（</a:t>
            </a:r>
            <a:r>
              <a:rPr lang="en-GB" altLang="zh-CN" sz="500" i="1" dirty="0"/>
              <a:t>G</a:t>
            </a:r>
            <a:r>
              <a:rPr lang="zh-CN" altLang="en-GB" sz="500" dirty="0"/>
              <a:t>），</a:t>
            </a:r>
            <a:r>
              <a:rPr lang="zh-CN" altLang="en-US" sz="500" dirty="0"/>
              <a:t>则</a:t>
            </a:r>
            <a:r>
              <a:rPr lang="en-GB" altLang="zh-CN" sz="500" i="1" dirty="0"/>
              <a:t>H</a:t>
            </a:r>
            <a:r>
              <a:rPr lang="zh-CN" altLang="en-US" sz="500" dirty="0"/>
              <a:t>称为</a:t>
            </a:r>
            <a:r>
              <a:rPr lang="en-GB" altLang="zh-CN" sz="500" i="1" dirty="0"/>
              <a:t>G</a:t>
            </a:r>
            <a:r>
              <a:rPr lang="zh-CN" altLang="en-US" sz="500" dirty="0"/>
              <a:t>的</a:t>
            </a:r>
            <a:r>
              <a:rPr lang="zh-CN" altLang="en-US" sz="500" b="1" dirty="0"/>
              <a:t>生成子图</a:t>
            </a:r>
            <a:endParaRPr lang="en-US" altLang="zh-CN" sz="500" b="1" dirty="0"/>
          </a:p>
          <a:p>
            <a:r>
              <a:rPr lang="zh-CN" altLang="en-US" sz="500" b="1" dirty="0"/>
              <a:t>不连通图</a:t>
            </a:r>
            <a:r>
              <a:rPr lang="en-US" altLang="zh-CN" sz="500" b="1" dirty="0"/>
              <a:t>:</a:t>
            </a:r>
            <a:endParaRPr lang="zh-CN" altLang="en-US" sz="500" dirty="0"/>
          </a:p>
          <a:p>
            <a:r>
              <a:rPr lang="en-GB" altLang="zh-CN" sz="500" dirty="0"/>
              <a:t>A </a:t>
            </a:r>
            <a:r>
              <a:rPr lang="en-GB" altLang="zh-CN" sz="500" b="1" dirty="0"/>
              <a:t>disconnected</a:t>
            </a:r>
            <a:r>
              <a:rPr lang="en-GB" altLang="zh-CN" sz="500" dirty="0"/>
              <a:t> graph is said to be made up of </a:t>
            </a:r>
            <a:r>
              <a:rPr lang="en-GB" altLang="zh-CN" sz="500" b="1" dirty="0"/>
              <a:t>components</a:t>
            </a:r>
            <a:endParaRPr lang="en-GB" altLang="zh-CN" sz="500" dirty="0"/>
          </a:p>
          <a:p>
            <a:r>
              <a:rPr lang="zh-CN" altLang="en-US" sz="500" dirty="0"/>
              <a:t>一个</a:t>
            </a:r>
            <a:r>
              <a:rPr lang="zh-CN" altLang="en-US" sz="500" b="1" dirty="0"/>
              <a:t>不连通的图</a:t>
            </a:r>
            <a:r>
              <a:rPr lang="zh-CN" altLang="en-US" sz="500" dirty="0"/>
              <a:t>被称为由</a:t>
            </a:r>
            <a:r>
              <a:rPr lang="zh-CN" altLang="en-US" sz="500" b="1" dirty="0"/>
              <a:t>组件</a:t>
            </a:r>
            <a:r>
              <a:rPr lang="zh-CN" altLang="en-US" sz="500" dirty="0"/>
              <a:t>组成</a:t>
            </a:r>
            <a:endParaRPr lang="en-US" altLang="zh-CN" sz="500" dirty="0"/>
          </a:p>
          <a:p>
            <a:pPr algn="just"/>
            <a:r>
              <a:rPr lang="en-US" altLang="zh-CN" sz="500" kern="100" dirty="0">
                <a:latin typeface="+mn-ea"/>
                <a:cs typeface="Times New Roman" panose="02020603050405020304" pitchFamily="18" charset="0"/>
              </a:rPr>
              <a:t>Tree</a:t>
            </a:r>
            <a:r>
              <a:rPr lang="zh-CN" altLang="en-US" sz="500" kern="100" dirty="0">
                <a:latin typeface="+mn-ea"/>
                <a:cs typeface="Times New Roman" panose="02020603050405020304" pitchFamily="18" charset="0"/>
              </a:rPr>
              <a:t>知识点：</a:t>
            </a:r>
            <a:endParaRPr lang="en-US" altLang="zh-CN" sz="500" kern="100" dirty="0">
              <a:latin typeface="+mn-ea"/>
              <a:cs typeface="Times New Roman" panose="02020603050405020304" pitchFamily="18" charset="0"/>
            </a:endParaRPr>
          </a:p>
          <a:p>
            <a:pPr algn="just"/>
            <a:r>
              <a:rPr lang="zh-CN" altLang="en-US" sz="500" kern="100" dirty="0">
                <a:latin typeface="+mn-ea"/>
                <a:cs typeface="Times New Roman" panose="02020603050405020304" pitchFamily="18" charset="0"/>
              </a:rPr>
              <a:t>非线性结构</a:t>
            </a:r>
            <a:r>
              <a:rPr lang="en-US" altLang="zh-CN" sz="500" kern="100" dirty="0">
                <a:latin typeface="+mn-ea"/>
                <a:cs typeface="Times New Roman" panose="02020603050405020304" pitchFamily="18" charset="0"/>
              </a:rPr>
              <a:t>: Tree Graph</a:t>
            </a:r>
          </a:p>
          <a:p>
            <a:pPr algn="just"/>
            <a:r>
              <a:rPr lang="en-US" altLang="zh-CN" sz="500" kern="100" dirty="0">
                <a:latin typeface="+mn-ea"/>
                <a:cs typeface="Times New Roman" panose="02020603050405020304" pitchFamily="18" charset="0"/>
              </a:rPr>
              <a:t>AVL</a:t>
            </a:r>
            <a:r>
              <a:rPr lang="zh-CN" altLang="en-US" sz="500" kern="100" dirty="0">
                <a:latin typeface="+mn-ea"/>
                <a:cs typeface="Times New Roman" panose="02020603050405020304" pitchFamily="18" charset="0"/>
              </a:rPr>
              <a:t>树中</a:t>
            </a:r>
            <a:r>
              <a:rPr lang="en-US" altLang="zh-CN" sz="500" kern="100" dirty="0" err="1">
                <a:latin typeface="+mn-ea"/>
                <a:cs typeface="Times New Roman" panose="02020603050405020304" pitchFamily="18" charset="0"/>
              </a:rPr>
              <a:t>insertation</a:t>
            </a:r>
            <a:r>
              <a:rPr lang="en-US" altLang="zh-CN" sz="500" kern="100" dirty="0">
                <a:latin typeface="+mn-ea"/>
                <a:cs typeface="Times New Roman" panose="02020603050405020304" pitchFamily="18" charset="0"/>
              </a:rPr>
              <a:t>/removal</a:t>
            </a:r>
            <a:r>
              <a:rPr lang="zh-CN" altLang="en-US" sz="500" kern="100" dirty="0">
                <a:latin typeface="+mn-ea"/>
                <a:cs typeface="Times New Roman" panose="02020603050405020304" pitchFamily="18" charset="0"/>
              </a:rPr>
              <a:t>需要更多的时间，</a:t>
            </a:r>
            <a:r>
              <a:rPr lang="en-US" altLang="zh-CN" sz="500" kern="100" dirty="0">
                <a:latin typeface="+mn-ea"/>
                <a:cs typeface="Times New Roman" panose="02020603050405020304" pitchFamily="18" charset="0"/>
              </a:rPr>
              <a:t>search</a:t>
            </a:r>
            <a:r>
              <a:rPr lang="zh-CN" altLang="en-US" sz="500" kern="100" dirty="0">
                <a:latin typeface="+mn-ea"/>
                <a:cs typeface="Times New Roman" panose="02020603050405020304" pitchFamily="18" charset="0"/>
              </a:rPr>
              <a:t>比较快</a:t>
            </a:r>
            <a:r>
              <a:rPr lang="en-US" altLang="zh-CN" sz="500" kern="100" dirty="0">
                <a:latin typeface="+mn-ea"/>
                <a:cs typeface="Times New Roman" panose="02020603050405020304" pitchFamily="18" charset="0"/>
              </a:rPr>
              <a:t>; </a:t>
            </a:r>
            <a:r>
              <a:rPr lang="zh-CN" altLang="en-US" sz="500" kern="100" dirty="0">
                <a:latin typeface="+mn-ea"/>
                <a:cs typeface="Times New Roman" panose="02020603050405020304" pitchFamily="18" charset="0"/>
              </a:rPr>
              <a:t>最坏的情况是</a:t>
            </a:r>
            <a:r>
              <a:rPr lang="en-US" altLang="zh-CN" sz="500" kern="100" dirty="0">
                <a:latin typeface="+mn-ea"/>
                <a:cs typeface="Times New Roman" panose="02020603050405020304" pitchFamily="18" charset="0"/>
              </a:rPr>
              <a:t>O(</a:t>
            </a:r>
            <a:r>
              <a:rPr lang="en-US" altLang="zh-CN" sz="500" kern="100" dirty="0" err="1">
                <a:latin typeface="+mn-ea"/>
                <a:cs typeface="Times New Roman" panose="02020603050405020304" pitchFamily="18" charset="0"/>
              </a:rPr>
              <a:t>logn</a:t>
            </a:r>
            <a:r>
              <a:rPr lang="en-US" altLang="zh-CN" sz="500" kern="100" dirty="0">
                <a:latin typeface="+mn-ea"/>
                <a:cs typeface="Times New Roman" panose="02020603050405020304" pitchFamily="18" charset="0"/>
              </a:rPr>
              <a:t>)</a:t>
            </a:r>
            <a:endParaRPr lang="zh-CN" altLang="en-US" sz="500" dirty="0"/>
          </a:p>
          <a:p>
            <a:r>
              <a:rPr lang="en-GB" altLang="zh-CN" sz="500" dirty="0"/>
              <a:t>A </a:t>
            </a:r>
            <a:r>
              <a:rPr lang="en-GB" altLang="zh-CN" sz="500" b="1" dirty="0"/>
              <a:t>tree</a:t>
            </a:r>
            <a:r>
              <a:rPr lang="en-GB" altLang="zh-CN" sz="500" dirty="0"/>
              <a:t> is a connected graph with no cycles</a:t>
            </a:r>
          </a:p>
          <a:p>
            <a:r>
              <a:rPr lang="zh-CN" altLang="en-US" sz="500" dirty="0"/>
              <a:t>树是一个没有环的连通图</a:t>
            </a:r>
          </a:p>
          <a:p>
            <a:r>
              <a:rPr lang="en-GB" altLang="zh-CN" sz="500" dirty="0"/>
              <a:t>A </a:t>
            </a:r>
            <a:r>
              <a:rPr lang="en-GB" altLang="zh-CN" sz="500" b="1" dirty="0"/>
              <a:t>forest</a:t>
            </a:r>
            <a:r>
              <a:rPr lang="en-GB" altLang="zh-CN" sz="500" dirty="0"/>
              <a:t> is a graph with no cycles and it may or may not be connected</a:t>
            </a:r>
          </a:p>
          <a:p>
            <a:r>
              <a:rPr lang="zh-CN" altLang="en-US" sz="500" dirty="0"/>
              <a:t>森林是一个没有循环的图，它可以连接也可以不连接</a:t>
            </a:r>
          </a:p>
          <a:p>
            <a:r>
              <a:rPr lang="en-GB" altLang="zh-CN" sz="500" dirty="0"/>
              <a:t>If a tree </a:t>
            </a:r>
            <a:r>
              <a:rPr lang="en-GB" altLang="zh-CN" sz="500" i="1" dirty="0"/>
              <a:t>T</a:t>
            </a:r>
            <a:r>
              <a:rPr lang="en-GB" altLang="zh-CN" sz="500" dirty="0"/>
              <a:t> has at least two vertices then it has the following properties:</a:t>
            </a:r>
          </a:p>
          <a:p>
            <a:r>
              <a:rPr lang="zh-CN" altLang="en-US" sz="500" dirty="0"/>
              <a:t>如果树</a:t>
            </a:r>
            <a:r>
              <a:rPr lang="en-GB" altLang="zh-CN" sz="500" i="1" dirty="0"/>
              <a:t>T</a:t>
            </a:r>
            <a:r>
              <a:rPr lang="zh-CN" altLang="en-US" sz="500" dirty="0"/>
              <a:t>至少有两个顶点，那么它具有以下属性</a:t>
            </a:r>
            <a:r>
              <a:rPr lang="en-US" altLang="zh-CN" sz="500" dirty="0"/>
              <a:t>:</a:t>
            </a:r>
          </a:p>
          <a:p>
            <a:r>
              <a:rPr lang="en-GB" altLang="zh-CN" sz="500" dirty="0"/>
              <a:t>There is exactly one path from any vertex </a:t>
            </a:r>
            <a:r>
              <a:rPr lang="en-GB" altLang="zh-CN" sz="500" i="1" dirty="0"/>
              <a:t>Vi</a:t>
            </a:r>
            <a:r>
              <a:rPr lang="en-GB" altLang="zh-CN" sz="500" dirty="0"/>
              <a:t> in </a:t>
            </a:r>
            <a:r>
              <a:rPr lang="en-GB" altLang="zh-CN" sz="500" i="1" dirty="0"/>
              <a:t>T</a:t>
            </a:r>
            <a:r>
              <a:rPr lang="en-GB" altLang="zh-CN" sz="500" dirty="0"/>
              <a:t> to any other vertex </a:t>
            </a:r>
            <a:r>
              <a:rPr lang="en-GB" altLang="zh-CN" sz="500" i="1" dirty="0" err="1"/>
              <a:t>Vj</a:t>
            </a:r>
            <a:endParaRPr lang="en-GB" altLang="zh-CN" sz="500" dirty="0"/>
          </a:p>
          <a:p>
            <a:r>
              <a:rPr lang="zh-CN" altLang="en-US" sz="500" dirty="0"/>
              <a:t>从</a:t>
            </a:r>
            <a:r>
              <a:rPr lang="en-GB" altLang="zh-CN" sz="500" i="1" dirty="0"/>
              <a:t>T</a:t>
            </a:r>
            <a:r>
              <a:rPr lang="zh-CN" altLang="en-US" sz="500" dirty="0"/>
              <a:t>中的任何顶点</a:t>
            </a:r>
            <a:r>
              <a:rPr lang="en-GB" altLang="zh-CN" sz="500" i="1" dirty="0"/>
              <a:t>Vi</a:t>
            </a:r>
            <a:r>
              <a:rPr lang="zh-CN" altLang="en-US" sz="500" dirty="0"/>
              <a:t>到任何其他顶点</a:t>
            </a:r>
            <a:r>
              <a:rPr lang="en-GB" altLang="zh-CN" sz="500" i="1" dirty="0" err="1"/>
              <a:t>Vj</a:t>
            </a:r>
            <a:r>
              <a:rPr lang="zh-CN" altLang="en-US" sz="500" dirty="0"/>
              <a:t>都有一条路径</a:t>
            </a:r>
          </a:p>
          <a:p>
            <a:r>
              <a:rPr lang="en-GB" altLang="zh-CN" sz="500" dirty="0"/>
              <a:t>The graph obtained from tree </a:t>
            </a:r>
            <a:r>
              <a:rPr lang="en-GB" altLang="zh-CN" sz="500" i="1" dirty="0"/>
              <a:t>T</a:t>
            </a:r>
            <a:r>
              <a:rPr lang="en-GB" altLang="zh-CN" sz="500" dirty="0"/>
              <a:t> by removing any edge has two components, each of which is a </a:t>
            </a:r>
            <a:r>
              <a:rPr lang="en-GB" altLang="zh-CN" sz="500" dirty="0" err="1"/>
              <a:t>tre</a:t>
            </a:r>
            <a:endParaRPr lang="en-GB" altLang="zh-CN" sz="500" dirty="0"/>
          </a:p>
          <a:p>
            <a:r>
              <a:rPr lang="zh-CN" altLang="en-US" sz="500" dirty="0"/>
              <a:t>从树</a:t>
            </a:r>
            <a:r>
              <a:rPr lang="en-GB" altLang="zh-CN" sz="500" i="1" dirty="0"/>
              <a:t>T</a:t>
            </a:r>
            <a:r>
              <a:rPr lang="zh-CN" altLang="en-US" sz="500" dirty="0"/>
              <a:t>中去掉任意一条边得到的图有两个分量，每个分量都是一个树</a:t>
            </a:r>
          </a:p>
          <a:p>
            <a:r>
              <a:rPr lang="en-US" altLang="zh-CN" sz="500" dirty="0"/>
              <a:t>|</a:t>
            </a:r>
            <a:r>
              <a:rPr lang="en-GB" altLang="zh-CN" sz="500" i="1" dirty="0"/>
              <a:t>E</a:t>
            </a:r>
            <a:r>
              <a:rPr lang="en-GB" altLang="zh-CN" sz="500" dirty="0"/>
              <a:t>| = |</a:t>
            </a:r>
            <a:r>
              <a:rPr lang="en-GB" altLang="zh-CN" sz="500" i="1" dirty="0"/>
              <a:t>V</a:t>
            </a:r>
            <a:r>
              <a:rPr lang="en-GB" altLang="zh-CN" sz="500" dirty="0"/>
              <a:t>| - 1</a:t>
            </a:r>
          </a:p>
          <a:p>
            <a:r>
              <a:rPr lang="en-GB" altLang="zh-CN" sz="500" dirty="0"/>
              <a:t>A </a:t>
            </a:r>
            <a:r>
              <a:rPr lang="en-GB" altLang="zh-CN" sz="500" b="1" dirty="0"/>
              <a:t>spanning tree</a:t>
            </a:r>
            <a:r>
              <a:rPr lang="en-GB" altLang="zh-CN" sz="500" dirty="0"/>
              <a:t> of a graph </a:t>
            </a:r>
            <a:r>
              <a:rPr lang="en-GB" altLang="zh-CN" sz="500" i="1" dirty="0"/>
              <a:t>G</a:t>
            </a:r>
            <a:r>
              <a:rPr lang="en-GB" altLang="zh-CN" sz="500" dirty="0"/>
              <a:t> is </a:t>
            </a:r>
          </a:p>
          <a:p>
            <a:r>
              <a:rPr lang="zh-CN" altLang="en-US" sz="500" dirty="0"/>
              <a:t>图</a:t>
            </a:r>
            <a:r>
              <a:rPr lang="en-GB" altLang="zh-CN" sz="500" i="1" dirty="0"/>
              <a:t>G</a:t>
            </a:r>
            <a:r>
              <a:rPr lang="zh-CN" altLang="en-US" sz="500" dirty="0"/>
              <a:t>的</a:t>
            </a:r>
            <a:r>
              <a:rPr lang="zh-CN" altLang="en-US" sz="500" b="1" dirty="0"/>
              <a:t>生成树</a:t>
            </a:r>
            <a:r>
              <a:rPr lang="zh-CN" altLang="en-US" sz="500" dirty="0"/>
              <a:t>是</a:t>
            </a:r>
          </a:p>
          <a:p>
            <a:pPr>
              <a:buFont typeface="Arial" panose="020B0604020202020204" pitchFamily="34" charset="0"/>
              <a:buChar char="•"/>
            </a:pPr>
            <a:r>
              <a:rPr lang="en-GB" altLang="zh-CN" sz="500" dirty="0"/>
              <a:t>a tree </a:t>
            </a:r>
            <a:r>
              <a:rPr lang="en-GB" altLang="zh-CN" sz="500" i="1" dirty="0"/>
              <a:t>T</a:t>
            </a:r>
            <a:endParaRPr lang="en-GB" altLang="zh-CN" sz="500" dirty="0"/>
          </a:p>
          <a:p>
            <a:pPr>
              <a:buFont typeface="Arial" panose="020B0604020202020204" pitchFamily="34" charset="0"/>
              <a:buChar char="•"/>
            </a:pPr>
            <a:r>
              <a:rPr lang="en-GB" altLang="zh-CN" sz="500" dirty="0"/>
              <a:t>a spanning subgraph of </a:t>
            </a:r>
            <a:r>
              <a:rPr lang="en-GB" altLang="zh-CN" sz="500" i="1" dirty="0"/>
              <a:t>G</a:t>
            </a:r>
            <a:r>
              <a:rPr lang="en-GB" altLang="zh-CN" sz="500" dirty="0"/>
              <a:t>. </a:t>
            </a:r>
          </a:p>
          <a:p>
            <a:pPr>
              <a:buFont typeface="Arial" panose="020B0604020202020204" pitchFamily="34" charset="0"/>
              <a:buChar char="•"/>
            </a:pPr>
            <a:r>
              <a:rPr lang="en-GB" altLang="zh-CN" sz="500" dirty="0"/>
              <a:t>That is, </a:t>
            </a:r>
            <a:r>
              <a:rPr lang="en-GB" altLang="zh-CN" sz="500" i="1" dirty="0"/>
              <a:t>T</a:t>
            </a:r>
            <a:r>
              <a:rPr lang="en-GB" altLang="zh-CN" sz="500" dirty="0"/>
              <a:t> has the same vertex set as </a:t>
            </a:r>
            <a:r>
              <a:rPr lang="en-GB" altLang="zh-CN" sz="500" i="1" dirty="0"/>
              <a:t>G</a:t>
            </a:r>
            <a:r>
              <a:rPr lang="en-GB" altLang="zh-CN" sz="500" dirty="0"/>
              <a:t>.</a:t>
            </a:r>
          </a:p>
          <a:p>
            <a:endParaRPr lang="en-US" altLang="zh-CN" sz="500" dirty="0"/>
          </a:p>
          <a:p>
            <a:r>
              <a:rPr lang="en-US" altLang="zh-CN" sz="500" dirty="0"/>
              <a:t>2022 Final</a:t>
            </a:r>
          </a:p>
          <a:p>
            <a:r>
              <a:rPr lang="zh-CN" altLang="en-US" sz="500" dirty="0"/>
              <a:t>最小堆结构</a:t>
            </a:r>
            <a:endParaRPr lang="en-US" altLang="zh-CN" sz="500" dirty="0"/>
          </a:p>
          <a:p>
            <a:r>
              <a:rPr lang="en-US" altLang="zh-CN" sz="500" dirty="0"/>
              <a:t>1.) Find the index for the element to be deleted</a:t>
            </a:r>
          </a:p>
          <a:p>
            <a:r>
              <a:rPr lang="en-US" altLang="zh-CN" sz="500" dirty="0"/>
              <a:t>2.) Take out the last element from the last level of the heap and replace the indexed element with this element;</a:t>
            </a:r>
          </a:p>
          <a:p>
            <a:r>
              <a:rPr lang="en-US" altLang="zh-CN" sz="500" dirty="0"/>
              <a:t>3.) If the replaced element is greater than any of its child nodes, swap the element with its smallest child;</a:t>
            </a:r>
          </a:p>
          <a:p>
            <a:r>
              <a:rPr lang="en-US" altLang="zh-CN" sz="500" dirty="0"/>
              <a:t>4.) rerepeat 3 to 4 until the node reaches its correct position</a:t>
            </a:r>
          </a:p>
          <a:p>
            <a:r>
              <a:rPr lang="en-US" altLang="zh-CN" sz="500" dirty="0"/>
              <a:t>5.) Output updated binary heap</a:t>
            </a:r>
          </a:p>
          <a:p>
            <a:r>
              <a:rPr lang="en-US" altLang="zh-CN" sz="500" dirty="0"/>
              <a:t>2022 </a:t>
            </a:r>
            <a:r>
              <a:rPr lang="en-US" altLang="zh-CN" sz="500" dirty="0" err="1"/>
              <a:t>Resit</a:t>
            </a:r>
            <a:endParaRPr lang="en-US" altLang="zh-CN" sz="500" dirty="0"/>
          </a:p>
          <a:p>
            <a:r>
              <a:rPr lang="zh-CN" altLang="en-US" sz="500" dirty="0"/>
              <a:t>实现</a:t>
            </a:r>
            <a:r>
              <a:rPr lang="en-US" altLang="zh-CN" sz="500" dirty="0"/>
              <a:t>bag abstract data type</a:t>
            </a:r>
            <a:r>
              <a:rPr lang="zh-CN" altLang="en-US" sz="500" dirty="0"/>
              <a:t>的</a:t>
            </a:r>
            <a:r>
              <a:rPr lang="en-US" altLang="zh-CN" sz="500" dirty="0"/>
              <a:t>remove</a:t>
            </a:r>
            <a:r>
              <a:rPr lang="zh-CN" altLang="en-US" sz="500" dirty="0"/>
              <a:t>操作</a:t>
            </a:r>
            <a:endParaRPr lang="en-US" altLang="zh-CN" sz="500" dirty="0"/>
          </a:p>
          <a:p>
            <a:r>
              <a:rPr lang="en-US" altLang="zh-CN" sz="500" dirty="0"/>
              <a:t>1.) User enters target values to remove</a:t>
            </a:r>
          </a:p>
          <a:p>
            <a:r>
              <a:rPr lang="en-US" altLang="zh-CN" sz="500" dirty="0"/>
              <a:t>2.) Loop to check each element in the collection against target value</a:t>
            </a:r>
          </a:p>
          <a:p>
            <a:r>
              <a:rPr lang="en-US" altLang="zh-CN" sz="500" dirty="0"/>
              <a:t>3.) If element not found upon reaching end of collection, return false</a:t>
            </a:r>
          </a:p>
          <a:p>
            <a:r>
              <a:rPr lang="en-US" altLang="zh-CN" sz="500" dirty="0"/>
              <a:t>4.) Otherwise, copy last element onto target element’s location and reduce collection’s index by 1;</a:t>
            </a:r>
          </a:p>
          <a:p>
            <a:r>
              <a:rPr lang="en-US" altLang="zh-CN" sz="500" dirty="0"/>
              <a:t>5.) Repeat step 2 to 5 for remaining target values.</a:t>
            </a:r>
          </a:p>
        </p:txBody>
      </p:sp>
    </p:spTree>
    <p:extLst>
      <p:ext uri="{BB962C8B-B14F-4D97-AF65-F5344CB8AC3E}">
        <p14:creationId xmlns:p14="http://schemas.microsoft.com/office/powerpoint/2010/main" val="1169427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TotalTime>
  <Words>9526</Words>
  <Application>Microsoft Office PowerPoint</Application>
  <PresentationFormat>A4 纸张(210x297 毫米)</PresentationFormat>
  <Paragraphs>646</Paragraphs>
  <Slides>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等线</vt:lpstr>
      <vt:lpstr>等线 Light</vt:lpstr>
      <vt:lpstr>Arial</vt:lpstr>
      <vt:lpstr>Office 主题​​</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 Junhao</dc:creator>
  <cp:lastModifiedBy>Huang Junhao</cp:lastModifiedBy>
  <cp:revision>79</cp:revision>
  <dcterms:created xsi:type="dcterms:W3CDTF">2024-05-31T16:54:59Z</dcterms:created>
  <dcterms:modified xsi:type="dcterms:W3CDTF">2024-06-05T04:21:33Z</dcterms:modified>
</cp:coreProperties>
</file>