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1" r:id="rId3"/>
    <p:sldId id="269" r:id="rId4"/>
    <p:sldId id="280" r:id="rId5"/>
    <p:sldId id="270" r:id="rId6"/>
    <p:sldId id="271" r:id="rId7"/>
    <p:sldId id="267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065" autoAdjust="0"/>
  </p:normalViewPr>
  <p:slideViewPr>
    <p:cSldViewPr snapToGrid="0">
      <p:cViewPr>
        <p:scale>
          <a:sx n="75" d="100"/>
          <a:sy n="75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0D009-E76A-4CAD-8D2E-6B5F008485C6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7EFB-CB8F-424A-882D-97B31D623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1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년 전 사내에서 재무데이터를 파악하라는 프로젝트 경험이 있어</a:t>
            </a:r>
            <a:br>
              <a:rPr lang="en-US" altLang="ko-KR" dirty="0"/>
            </a:br>
            <a:r>
              <a:rPr lang="ko-KR" altLang="en-US" dirty="0"/>
              <a:t>이것을 </a:t>
            </a:r>
            <a:r>
              <a:rPr lang="en-US" altLang="ko-KR" dirty="0" err="1"/>
              <a:t>crewai</a:t>
            </a:r>
            <a:r>
              <a:rPr lang="en-US" altLang="ko-KR" dirty="0"/>
              <a:t> </a:t>
            </a:r>
            <a:r>
              <a:rPr lang="ko-KR" altLang="en-US" dirty="0"/>
              <a:t>를 통해 분석 </a:t>
            </a:r>
            <a:r>
              <a:rPr lang="ko-KR" altLang="en-US" dirty="0" err="1"/>
              <a:t>까지하면</a:t>
            </a:r>
            <a:r>
              <a:rPr lang="ko-KR" altLang="en-US" dirty="0"/>
              <a:t> 충분히 니즈가 있다고 파악함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4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</a:t>
            </a:r>
            <a:r>
              <a:rPr lang="ko-KR" altLang="en-US" dirty="0"/>
              <a:t>를 활용해서 표출하고 싶은 것들은 다음과 같다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2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F947-188D-1AD0-B297-4F2F2227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6567C5-02AE-CFAD-FDA8-B610B4635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A06D41-794E-4E41-80B8-BFFB99D2B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</a:t>
            </a:r>
            <a:r>
              <a:rPr lang="ko-KR" altLang="en-US" dirty="0"/>
              <a:t>를 활용해서 표출하고 싶은 것들은 다음과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7C0A8-0004-12A5-C523-02938C070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4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6C35-AC68-6ABB-3FD0-C8E6821F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8D00AA-8EF1-932A-C0E6-AC9A2478A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DEC46A-9B6F-72A3-2229-EAD7C9383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 목표를  수행하기 위해서 사용한 툴들이다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0F9A8-5A30-DDB9-1EA2-B64A38F84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08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8222A-3117-454C-1FAB-E1DC55B2B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B726DD-A62A-FFC0-2389-0C9596F56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D02427-8367-C4D7-5D12-DD28B3D6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</a:t>
            </a:r>
            <a:r>
              <a:rPr lang="ko-KR" altLang="en-US" dirty="0"/>
              <a:t>를 활용해서 표출하고 싶은 것들은 다음과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083F5-4358-9DD6-DB68-46D207072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9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버튼을 누르면 </a:t>
            </a:r>
            <a:br>
              <a:rPr lang="en-US" altLang="ko-KR" dirty="0"/>
            </a:br>
            <a:r>
              <a:rPr lang="ko-KR" altLang="en-US" dirty="0"/>
              <a:t>금일 기준으로 해당 기업에 대한 분석을 </a:t>
            </a:r>
            <a:r>
              <a:rPr lang="en-US" altLang="ko-KR" dirty="0"/>
              <a:t>AI </a:t>
            </a:r>
            <a:r>
              <a:rPr lang="ko-KR" altLang="en-US" dirty="0"/>
              <a:t>가 한 적이 없다면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호출하여 데이터를 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금일 이미 </a:t>
            </a:r>
            <a:r>
              <a:rPr lang="en-US" altLang="ko-KR" dirty="0"/>
              <a:t>AI </a:t>
            </a:r>
            <a:r>
              <a:rPr lang="ko-KR" altLang="en-US" dirty="0"/>
              <a:t>가 분석을 진행했다면 </a:t>
            </a:r>
            <a:br>
              <a:rPr lang="en-US" altLang="ko-KR" dirty="0"/>
            </a:br>
            <a:r>
              <a:rPr lang="ko-KR" altLang="en-US" dirty="0"/>
              <a:t>저장되어 있는 데이터를 화면에 렌더링 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7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FE20-C907-09FF-5132-F2635B66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5AFBA9-5707-E36A-B3FD-9D90E5848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99BC19-AE29-5486-7ABC-5B05D78C3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재무 데이터를 기반으로 행동한 결과 데이터를 모아 분석하여 </a:t>
            </a:r>
            <a:br>
              <a:rPr lang="en-US" altLang="ko-KR" dirty="0"/>
            </a:br>
            <a:r>
              <a:rPr lang="ko-KR" altLang="en-US" dirty="0"/>
              <a:t>우리 회사에 적합한 고객을 찾는 과정을 줄여 나가면 좋을 것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D7471-8067-104E-4873-F2575DCDE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6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재무 데이터를 기반으로 행동한 결과 데이터를 모아 분석하여 </a:t>
            </a:r>
            <a:br>
              <a:rPr lang="en-US" altLang="ko-KR" dirty="0"/>
            </a:br>
            <a:r>
              <a:rPr lang="ko-KR" altLang="en-US" dirty="0"/>
              <a:t>우리 회사에 적합한 고객을 찾는 과정을 줄여 나가면 좋을 것 같다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07EFB-CB8F-424A-882D-97B31D6230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5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28DF7-2484-0B16-D985-93B7882F4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0D7819-8AAB-F39C-AE99-0CA4A921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0335E-24A9-BA11-C494-6BC70611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BBC27-FFDD-338C-6F53-E55635C2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C3F2F-51B8-5D04-C434-2CFD4906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9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048F-271E-7C20-2CA8-EBB021E5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C03EE1-E977-B73B-0DF1-B87D245CD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C0E08-5CFB-9A80-D58D-55329A8F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3CE16-FF1D-3220-C01C-4392361C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4C0BE-1F6E-F930-32E1-FFB29F6B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2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CA574-610F-44B3-7C25-1CD78D6DE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7B2DB-3FD5-18F7-C75D-ECD628F7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B5CB1-0033-BBBE-6AE0-88EF1EF5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CD89C-EEEE-623A-9CD4-9AB8A834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9D818-7CA7-2149-4AA4-4C9DA4AD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7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F2EC-0D3F-47FA-5293-93263F85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B5BAC-37F1-D827-1C64-484B537A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731EC-648E-7C98-3672-02DE277A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49F49-EB23-EB38-1E4B-91C6A245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31A6-059D-3895-9548-77EB7F4D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5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A7269-8321-94A0-B505-17B2CDC9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AE710-99F0-A64D-939F-2122D5A9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FC8B5-1FF2-0C1A-964F-9CCFEF65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1AD15-2355-DA5E-C479-8A421794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CEBCC-62CE-00C4-2B45-A53BEAAB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96CAF-9CA8-6413-5986-DC69B72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286AF-11D1-5727-FCD5-CDD85CB0F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88DD-1904-45D5-E3EB-0C88615B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1D3DC-2CB1-2092-4EAE-E7FD11D1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986BC-5E20-37A5-FDE7-BE897CDA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65328-5CF7-9634-74AB-182821F3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3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E8F7C-E743-814D-AFF0-C324C5E4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2A183B-1E83-AB44-F7EF-3F901CFD2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B8D221-D603-BF44-B3FB-AE3C68AD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0969-8787-D50E-0E9F-CD9EAD17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8477F-CB48-C691-0C72-3DEF3A7B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DB70F-EF75-B11A-68F1-1A78765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44DE35-3839-B66C-A762-A0C20FEC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6A49D-631A-3AC0-CF14-F016372F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0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D3E28-9B50-9D7D-DD56-80C55E25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3E2832-D463-AF9B-5804-A7779D5B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810D7-74EE-1011-29F9-3F9419E8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A527BE-2156-7D37-3A8B-3B953A3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8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8213BB-70CB-9275-0B1F-3BB2ECBD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9D50B3-32BD-04F9-BB5D-877A7C45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0B8E1-1096-5529-DA0B-90EDA0CB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1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979D-D90E-E2A7-85F6-81D99F52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0BDEE-446F-994B-28B7-408E0C1F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9A857-8D87-FCF6-3CA1-37C2B4BF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FD00D-4956-CCDD-2F2E-8A0D46B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B1A02-E30E-748B-0491-276424E1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D40ED-C18A-2BF8-3C4A-BF7054FE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2396-D61B-C1F7-DC5C-445C3010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9F5A9-CCEB-5989-7155-A0570AF11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76F9D-2A3B-4506-4AC2-9C512454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6761F-8E0F-B20C-93E3-3E97549F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B3113-229E-59B5-D21C-E82E0618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AD466-FE34-F741-B90E-8DF8DB0F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EB072D-832F-AC5F-F426-489DB5E7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FE828-A9CB-E386-4D33-CF06CAC1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5BD62-98E0-7295-3C04-68840FF4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B6892-E4FD-4BA5-9F71-E810CB6400A5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E9BB1-6E17-DCC6-C860-84FBFEBC5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3733F-EB9D-FBCE-77B9-B403DEBE1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E106-B565-434B-A16A-062997152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46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4561-9818-7547-D824-9B7EB391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CB69A3-DD62-F760-AA2F-D5C098475849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D4E5A-2662-3EFF-FC01-81205ECF8988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5753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F1E41-8168-9012-002E-CAB530C8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208D-4590-2B8E-93B3-12305840703C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EC18820-46CE-1918-B2AD-D969236D3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5F8E58BA-A96D-DC05-8A17-AB6E6E8369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D296F5-5A63-65C4-68BE-FE15A271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56" y="1614071"/>
            <a:ext cx="9857288" cy="451124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8A494-29F3-89F8-F792-BAAEF63D9CFD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5. 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Salesforce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DE7A7-6762-4682-8FAD-95D546B4DE8F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69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82EC2-34F2-BEF4-C349-5EBBB3E29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5DCFCD-E5F8-7CE3-3325-2ED18CDBB891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DCB308D-4B53-BFBD-BA3B-BC9460E14B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DB62463-F5E6-D42C-18CA-8928F75E6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1546E-78AE-D1E3-83BE-AA5837A1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41" y="1902363"/>
            <a:ext cx="8003549" cy="3662873"/>
          </a:xfrm>
          <a:prstGeom prst="rect">
            <a:avLst/>
          </a:prstGeom>
          <a:ln>
            <a:solidFill>
              <a:srgbClr val="92D050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43C258-6748-5D8A-37A6-8E9441155BD3}"/>
              </a:ext>
            </a:extLst>
          </p:cNvPr>
          <p:cNvGrpSpPr/>
          <p:nvPr/>
        </p:nvGrpSpPr>
        <p:grpSpPr>
          <a:xfrm>
            <a:off x="7236919" y="1144788"/>
            <a:ext cx="4677903" cy="4873223"/>
            <a:chOff x="6460287" y="506497"/>
            <a:chExt cx="5318152" cy="554020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ACECA07-69DC-09C2-05B5-F835AAF7A787}"/>
                </a:ext>
              </a:extLst>
            </p:cNvPr>
            <p:cNvGrpSpPr/>
            <p:nvPr/>
          </p:nvGrpSpPr>
          <p:grpSpPr>
            <a:xfrm>
              <a:off x="6460287" y="506497"/>
              <a:ext cx="5318152" cy="5540205"/>
              <a:chOff x="6460287" y="506497"/>
              <a:chExt cx="5318152" cy="5540205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BDA7856A-DD74-4D1B-551C-916C79EA5E9E}"/>
                  </a:ext>
                </a:extLst>
              </p:cNvPr>
              <p:cNvGrpSpPr/>
              <p:nvPr/>
            </p:nvGrpSpPr>
            <p:grpSpPr>
              <a:xfrm>
                <a:off x="6460287" y="506497"/>
                <a:ext cx="5318152" cy="5540205"/>
                <a:chOff x="6460287" y="506497"/>
                <a:chExt cx="5318152" cy="5540205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81FCDCC1-28F0-FA7E-FE6F-1E403CDDB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60287" y="506497"/>
                  <a:ext cx="5318152" cy="5540205"/>
                </a:xfrm>
                <a:prstGeom prst="rect">
                  <a:avLst/>
                </a:prstGeom>
                <a:ln>
                  <a:solidFill>
                    <a:srgbClr val="92D050"/>
                  </a:solidFill>
                </a:ln>
              </p:spPr>
            </p:pic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C6266583-9AB1-94B6-1869-CB094097EDDE}"/>
                    </a:ext>
                  </a:extLst>
                </p:cNvPr>
                <p:cNvSpPr/>
                <p:nvPr/>
              </p:nvSpPr>
              <p:spPr>
                <a:xfrm>
                  <a:off x="8796249" y="2012132"/>
                  <a:ext cx="2322715" cy="236219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56DF02E-634E-F275-4322-465E3A001CCB}"/>
                  </a:ext>
                </a:extLst>
              </p:cNvPr>
              <p:cNvSpPr/>
              <p:nvPr/>
            </p:nvSpPr>
            <p:spPr>
              <a:xfrm>
                <a:off x="8796249" y="4541972"/>
                <a:ext cx="2322715" cy="236219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07C6D69-2D16-74C2-4553-4C9B0BCC9885}"/>
                </a:ext>
              </a:extLst>
            </p:cNvPr>
            <p:cNvSpPr/>
            <p:nvPr/>
          </p:nvSpPr>
          <p:spPr>
            <a:xfrm>
              <a:off x="8796249" y="2859234"/>
              <a:ext cx="2322715" cy="23621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4521F8-18E1-6360-DE09-40ABC34B535B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5. 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Salesforce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24CB5-5650-4601-AE64-BD87A3CFF3AA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CA4827-6A54-01F1-B00D-B121C5D9A7A6}"/>
              </a:ext>
            </a:extLst>
          </p:cNvPr>
          <p:cNvSpPr/>
          <p:nvPr/>
        </p:nvSpPr>
        <p:spPr>
          <a:xfrm>
            <a:off x="1744980" y="2565006"/>
            <a:ext cx="647700" cy="376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B0CC52A-1D1D-4FF3-CD7D-10FCECEC75C3}"/>
              </a:ext>
            </a:extLst>
          </p:cNvPr>
          <p:cNvSpPr/>
          <p:nvPr/>
        </p:nvSpPr>
        <p:spPr>
          <a:xfrm>
            <a:off x="2402636" y="2554452"/>
            <a:ext cx="668223" cy="376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ADC57A-27E1-5C8A-B99C-5BF965F408D9}"/>
              </a:ext>
            </a:extLst>
          </p:cNvPr>
          <p:cNvSpPr/>
          <p:nvPr/>
        </p:nvSpPr>
        <p:spPr>
          <a:xfrm>
            <a:off x="3082770" y="2554452"/>
            <a:ext cx="647700" cy="376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57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84D8-B445-CC6C-880F-6E1873B4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0CD7C-F740-179A-4846-FE3DB10EAE8E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9E72168-6E39-D661-D0ED-6D9EB5E46F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12CB4D1-112D-47EA-8AFB-B37E98CF6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442D66-B01E-EF4E-50D2-DC6C4950FC64}"/>
              </a:ext>
            </a:extLst>
          </p:cNvPr>
          <p:cNvSpPr txBox="1"/>
          <p:nvPr/>
        </p:nvSpPr>
        <p:spPr>
          <a:xfrm>
            <a:off x="190500" y="1233071"/>
            <a:ext cx="348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6. Exercise with SBT Global And NVIDIA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A086FC-85AA-C4C0-5301-AC5F887508E4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307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EDEAB-02BE-C644-F2B0-8FDD5D847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A8502-956D-4CE7-5643-FD27C3AC3C78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5FD5D84-A6BC-8C3A-7C2C-BF781C347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2311A34-5525-FFC5-682C-2FF6FBCDA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3734B1-B08B-5704-29E6-E37199FACCFC}"/>
              </a:ext>
            </a:extLst>
          </p:cNvPr>
          <p:cNvSpPr txBox="1"/>
          <p:nvPr/>
        </p:nvSpPr>
        <p:spPr>
          <a:xfrm>
            <a:off x="190500" y="1233071"/>
            <a:ext cx="348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7. Problem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243F9-7585-B22D-4CCF-3C393E7F271B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6637D-E146-CFA1-285A-50E18AFE6900}"/>
              </a:ext>
            </a:extLst>
          </p:cNvPr>
          <p:cNvSpPr txBox="1"/>
          <p:nvPr/>
        </p:nvSpPr>
        <p:spPr>
          <a:xfrm>
            <a:off x="1927860" y="1631404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LLM </a:t>
            </a:r>
            <a:r>
              <a:rPr lang="ko-KR" altLang="en-US" sz="1100" b="1" dirty="0"/>
              <a:t>성능</a:t>
            </a:r>
            <a:endParaRPr lang="en-US" altLang="ko-KR" sz="11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1241C4-17A0-3E5C-C4A2-E29ED296B443}"/>
              </a:ext>
            </a:extLst>
          </p:cNvPr>
          <p:cNvGrpSpPr/>
          <p:nvPr/>
        </p:nvGrpSpPr>
        <p:grpSpPr>
          <a:xfrm>
            <a:off x="4060329" y="1541769"/>
            <a:ext cx="5830893" cy="403435"/>
            <a:chOff x="4081409" y="1168696"/>
            <a:chExt cx="5830893" cy="40343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1113F0-933D-4204-FD6C-A1E9D0E9E0DB}"/>
                </a:ext>
              </a:extLst>
            </p:cNvPr>
            <p:cNvSpPr/>
            <p:nvPr/>
          </p:nvSpPr>
          <p:spPr>
            <a:xfrm>
              <a:off x="4081410" y="1168696"/>
              <a:ext cx="5830892" cy="40343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7A8F36-EBA1-3DA4-4694-9C4506B4FDE5}"/>
                </a:ext>
              </a:extLst>
            </p:cNvPr>
            <p:cNvSpPr txBox="1"/>
            <p:nvPr/>
          </p:nvSpPr>
          <p:spPr>
            <a:xfrm>
              <a:off x="4081409" y="1232989"/>
              <a:ext cx="53078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LLM</a:t>
              </a:r>
              <a:r>
                <a:rPr lang="ko-KR" altLang="en-US" sz="1100" dirty="0"/>
                <a:t> 에 따라 성능이 다르고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소요 시간이 많이 걸리기 때문에 추가적인 개발 필요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CAAE35-ECD6-6064-7636-CCC654429A9F}"/>
              </a:ext>
            </a:extLst>
          </p:cNvPr>
          <p:cNvSpPr txBox="1"/>
          <p:nvPr/>
        </p:nvSpPr>
        <p:spPr>
          <a:xfrm>
            <a:off x="1927860" y="2183467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제공</a:t>
            </a:r>
            <a:endParaRPr lang="en-US" altLang="ko-KR" sz="11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579587-502F-EB34-DAB2-3599DA1DE458}"/>
              </a:ext>
            </a:extLst>
          </p:cNvPr>
          <p:cNvGrpSpPr/>
          <p:nvPr/>
        </p:nvGrpSpPr>
        <p:grpSpPr>
          <a:xfrm>
            <a:off x="4060329" y="2093832"/>
            <a:ext cx="5830893" cy="403435"/>
            <a:chOff x="4081409" y="1168696"/>
            <a:chExt cx="5830893" cy="40343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E2BDDE0-FBBB-0978-6F46-A52869674F78}"/>
                </a:ext>
              </a:extLst>
            </p:cNvPr>
            <p:cNvSpPr/>
            <p:nvPr/>
          </p:nvSpPr>
          <p:spPr>
            <a:xfrm>
              <a:off x="4081410" y="1168696"/>
              <a:ext cx="5830892" cy="40343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E40BC1-0E9E-4606-1447-C87DCB8F0EE5}"/>
                </a:ext>
              </a:extLst>
            </p:cNvPr>
            <p:cNvSpPr txBox="1"/>
            <p:nvPr/>
          </p:nvSpPr>
          <p:spPr>
            <a:xfrm>
              <a:off x="4081409" y="1232989"/>
              <a:ext cx="5368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LLM </a:t>
              </a:r>
              <a:r>
                <a:rPr lang="ko-KR" altLang="en-US" sz="1100" dirty="0"/>
                <a:t>이 직접 데이터를 넣지 못하기 때문에 개발자가 데이터를 넣어주는 구조 필요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3402BD-E6B7-138C-D48D-DC0B2FEFE403}"/>
              </a:ext>
            </a:extLst>
          </p:cNvPr>
          <p:cNvSpPr txBox="1"/>
          <p:nvPr/>
        </p:nvSpPr>
        <p:spPr>
          <a:xfrm>
            <a:off x="1927860" y="2824747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요청 마다 비용</a:t>
            </a:r>
            <a:endParaRPr lang="en-US" altLang="ko-KR" sz="1100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6BB757-1A44-D9F1-35BD-5C09CCC30D35}"/>
              </a:ext>
            </a:extLst>
          </p:cNvPr>
          <p:cNvGrpSpPr/>
          <p:nvPr/>
        </p:nvGrpSpPr>
        <p:grpSpPr>
          <a:xfrm>
            <a:off x="4060329" y="2735112"/>
            <a:ext cx="5830893" cy="403435"/>
            <a:chOff x="4081409" y="1168696"/>
            <a:chExt cx="5830893" cy="403435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92A3857-0C48-C0DF-CA5E-F7E6E5346821}"/>
                </a:ext>
              </a:extLst>
            </p:cNvPr>
            <p:cNvSpPr/>
            <p:nvPr/>
          </p:nvSpPr>
          <p:spPr>
            <a:xfrm>
              <a:off x="4081410" y="1168696"/>
              <a:ext cx="5830892" cy="40343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56ABAE-F070-1855-374E-1914EAAED01E}"/>
                </a:ext>
              </a:extLst>
            </p:cNvPr>
            <p:cNvSpPr txBox="1"/>
            <p:nvPr/>
          </p:nvSpPr>
          <p:spPr>
            <a:xfrm>
              <a:off x="4081409" y="1232989"/>
              <a:ext cx="4822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요청 마다 저장되기 때문에 요청에 동일 요청 시 데이터를 반환 정책 필요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82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B423-9773-883A-4028-87C5C9B0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BBD6C-B18B-5282-B087-33994AE344B1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92A3E57-BC54-02F3-3160-90DC07342F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5A9EE8DE-19CD-E62E-C3A5-0E8B6124AE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4B284-76C5-4C72-E486-B8F9A345886A}"/>
              </a:ext>
            </a:extLst>
          </p:cNvPr>
          <p:cNvSpPr txBox="1"/>
          <p:nvPr/>
        </p:nvSpPr>
        <p:spPr>
          <a:xfrm>
            <a:off x="190500" y="1233071"/>
            <a:ext cx="348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8. Next Level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FD3852-4858-3AC5-321C-9EE34F4AE847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1DB6CB-D329-EEA8-8E41-49575F92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69" y="1233071"/>
            <a:ext cx="6559062" cy="49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4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C629-9F80-BEBE-A30A-8A1A3BD43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67818A-54F7-29B9-343B-FDAEE90AB962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0E14488-2AAA-B43C-353B-97BC65D8D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7806EC2-4878-B371-DE8B-15BFC5077B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FA6327-1085-77F1-B26E-D09DFAB4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20" y="464820"/>
            <a:ext cx="5928360" cy="59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3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7647-9B70-F42D-8071-4880DA49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8BFB9-6D31-C3D1-1BA7-3E9DDC13376E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8F21-1636-89CE-90A7-695E04B018F3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38E93-B4D0-558A-4CD9-219454D8D1FB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1. Background</a:t>
            </a:r>
            <a:endParaRPr lang="ko-KR" altLang="en-US" sz="11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839F22-F1D9-0CF0-ABCE-7668BB8B7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301" y="0"/>
            <a:ext cx="6367397" cy="636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AD276-D62D-17E7-7AA4-B44FDB62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7A0A86-D2FE-939B-B2E8-2AEA218A35BA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EEF96-4E47-D11C-E503-CD8DB8590484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2C72F-6451-A823-66B9-55BBD0D19FE3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2. Goal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D34C26-363D-6117-A4B0-0FE03B58559F}"/>
              </a:ext>
            </a:extLst>
          </p:cNvPr>
          <p:cNvSpPr txBox="1"/>
          <p:nvPr/>
        </p:nvSpPr>
        <p:spPr>
          <a:xfrm>
            <a:off x="1683334" y="1631440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고객의 재무 정보 표출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80DF-77D8-C5D4-BE7C-677DA81B53DA}"/>
              </a:ext>
            </a:extLst>
          </p:cNvPr>
          <p:cNvSpPr txBox="1"/>
          <p:nvPr/>
        </p:nvSpPr>
        <p:spPr>
          <a:xfrm>
            <a:off x="5127574" y="1631440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고객사와 관련된 뉴스 파악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FA73A-A996-1383-9E5F-9FD2E54D0F1B}"/>
              </a:ext>
            </a:extLst>
          </p:cNvPr>
          <p:cNvSpPr txBox="1"/>
          <p:nvPr/>
        </p:nvSpPr>
        <p:spPr>
          <a:xfrm>
            <a:off x="8571814" y="1631440"/>
            <a:ext cx="2364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재무정보 기반의 고객사 전망 파악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6B848C-F21A-BA56-5956-0780AFD75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52" y="2498943"/>
            <a:ext cx="2531301" cy="25313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2123BD-F1C0-FEBB-0B11-BBF135596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688" y="2498943"/>
            <a:ext cx="2586624" cy="25866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4138CA-351B-004C-A9DE-3C432747D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14" y="2480154"/>
            <a:ext cx="2586624" cy="25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9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31B3-4B38-1E6C-4F8D-7B2D87151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F39116-9DF6-56EC-97EB-8CE9D2235E7D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D8B16-27F5-3ABD-C437-C25BF7E53CF8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2B877-E021-A6A5-01D1-0E4AD68C23AE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2. Goal</a:t>
            </a:r>
            <a:endParaRPr lang="ko-KR" altLang="en-US" sz="11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7B891F-6723-7DD3-0C47-168EEB7E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042571"/>
            <a:ext cx="7291705" cy="534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9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96AC-2EAA-D664-13D6-1EEC61FCC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98F030-C6F8-743B-156A-9D51518D82C2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DD99C-A8C5-5C00-792E-2B6DCFC7BF7D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8C5A4-F23B-6EEA-BEFF-F0C0C794143D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3. Tools by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Python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42C0-59E4-606F-4828-3594E6787D65}"/>
              </a:ext>
            </a:extLst>
          </p:cNvPr>
          <p:cNvSpPr txBox="1"/>
          <p:nvPr/>
        </p:nvSpPr>
        <p:spPr>
          <a:xfrm>
            <a:off x="1927860" y="1631404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Dart Tool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5327A2B-D4BE-4DDA-FF51-D39EB56EDA0F}"/>
              </a:ext>
            </a:extLst>
          </p:cNvPr>
          <p:cNvGrpSpPr/>
          <p:nvPr/>
        </p:nvGrpSpPr>
        <p:grpSpPr>
          <a:xfrm>
            <a:off x="4060329" y="1541769"/>
            <a:ext cx="5830893" cy="403435"/>
            <a:chOff x="4081409" y="1168696"/>
            <a:chExt cx="5830893" cy="40343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943F7B-AD61-13CE-3555-D2BC9F390BA0}"/>
                </a:ext>
              </a:extLst>
            </p:cNvPr>
            <p:cNvSpPr/>
            <p:nvPr/>
          </p:nvSpPr>
          <p:spPr>
            <a:xfrm>
              <a:off x="4081410" y="1168696"/>
              <a:ext cx="5830892" cy="403435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EE6163-AA9B-5130-42AA-1B1CA8EFB627}"/>
                </a:ext>
              </a:extLst>
            </p:cNvPr>
            <p:cNvSpPr txBox="1"/>
            <p:nvPr/>
          </p:nvSpPr>
          <p:spPr>
            <a:xfrm>
              <a:off x="4081409" y="1232989"/>
              <a:ext cx="24577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국내 기업의 재무 분석을 위해 사용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CA1F20-6167-E2A6-491E-E495C42582B5}"/>
              </a:ext>
            </a:extLst>
          </p:cNvPr>
          <p:cNvSpPr txBox="1"/>
          <p:nvPr/>
        </p:nvSpPr>
        <p:spPr>
          <a:xfrm>
            <a:off x="1898027" y="2203590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Google Search Tool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E4AF97-0E26-6906-5E53-9674BE44A785}"/>
              </a:ext>
            </a:extLst>
          </p:cNvPr>
          <p:cNvGrpSpPr/>
          <p:nvPr/>
        </p:nvGrpSpPr>
        <p:grpSpPr>
          <a:xfrm>
            <a:off x="4081409" y="2125084"/>
            <a:ext cx="5830891" cy="403436"/>
            <a:chOff x="4081410" y="1850751"/>
            <a:chExt cx="5830891" cy="40343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503FF9A-1BB8-69E2-CAF1-38DC0AF695AB}"/>
                </a:ext>
              </a:extLst>
            </p:cNvPr>
            <p:cNvSpPr/>
            <p:nvPr/>
          </p:nvSpPr>
          <p:spPr>
            <a:xfrm>
              <a:off x="4081410" y="1850751"/>
              <a:ext cx="5830891" cy="403436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4C54C0-A0FB-1811-4521-3595D9F4ACDB}"/>
                </a:ext>
              </a:extLst>
            </p:cNvPr>
            <p:cNvSpPr txBox="1"/>
            <p:nvPr/>
          </p:nvSpPr>
          <p:spPr>
            <a:xfrm>
              <a:off x="4081410" y="1929257"/>
              <a:ext cx="35157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해외 기업 뉴스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 회사 정보</a:t>
              </a:r>
              <a:r>
                <a:rPr lang="en-US" altLang="ko-KR" sz="1100" dirty="0"/>
                <a:t>, Ticker </a:t>
              </a:r>
              <a:r>
                <a:rPr lang="ko-KR" altLang="en-US" sz="1100" dirty="0"/>
                <a:t>를 얻기 위해 사용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C775807-C3A7-EA3F-9127-06ACE586D4B4}"/>
              </a:ext>
            </a:extLst>
          </p:cNvPr>
          <p:cNvSpPr txBox="1"/>
          <p:nvPr/>
        </p:nvSpPr>
        <p:spPr>
          <a:xfrm>
            <a:off x="1898028" y="2887762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Naver Tool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6A6D2B2-9E05-C1A2-5F4D-8D6D57D39C50}"/>
              </a:ext>
            </a:extLst>
          </p:cNvPr>
          <p:cNvGrpSpPr/>
          <p:nvPr/>
        </p:nvGrpSpPr>
        <p:grpSpPr>
          <a:xfrm>
            <a:off x="4081409" y="2783775"/>
            <a:ext cx="5830891" cy="428473"/>
            <a:chOff x="4060329" y="2800372"/>
            <a:chExt cx="5830891" cy="4284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05DB43B-5753-724F-929C-C8DC0F04A3DD}"/>
                </a:ext>
              </a:extLst>
            </p:cNvPr>
            <p:cNvSpPr/>
            <p:nvPr/>
          </p:nvSpPr>
          <p:spPr>
            <a:xfrm>
              <a:off x="4060329" y="2800372"/>
              <a:ext cx="5830891" cy="428473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0B946D6-087B-2B8A-33B7-9A75FBDCF4B3}"/>
                </a:ext>
              </a:extLst>
            </p:cNvPr>
            <p:cNvSpPr txBox="1"/>
            <p:nvPr/>
          </p:nvSpPr>
          <p:spPr>
            <a:xfrm>
              <a:off x="4060329" y="2887321"/>
              <a:ext cx="31518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국내 기업 뉴스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회사 정보 등을 얻기 위해 사용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90437B-1E00-A264-3DC5-BABF78D1C755}"/>
              </a:ext>
            </a:extLst>
          </p:cNvPr>
          <p:cNvSpPr txBox="1"/>
          <p:nvPr/>
        </p:nvSpPr>
        <p:spPr>
          <a:xfrm>
            <a:off x="1910360" y="3549468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Report Tool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7BFEF83-D9F2-510E-3F6A-234374C211D7}"/>
              </a:ext>
            </a:extLst>
          </p:cNvPr>
          <p:cNvGrpSpPr/>
          <p:nvPr/>
        </p:nvGrpSpPr>
        <p:grpSpPr>
          <a:xfrm>
            <a:off x="4081409" y="3448727"/>
            <a:ext cx="5830891" cy="428473"/>
            <a:chOff x="4051577" y="3449021"/>
            <a:chExt cx="5860725" cy="42847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F45BD6B-6DAA-FB2E-6DC6-40BC1A0DCBC3}"/>
                </a:ext>
              </a:extLst>
            </p:cNvPr>
            <p:cNvSpPr/>
            <p:nvPr/>
          </p:nvSpPr>
          <p:spPr>
            <a:xfrm>
              <a:off x="4051578" y="3449021"/>
              <a:ext cx="5860724" cy="428473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866D96-323D-838D-14CB-F7C447CEED92}"/>
                </a:ext>
              </a:extLst>
            </p:cNvPr>
            <p:cNvSpPr txBox="1"/>
            <p:nvPr/>
          </p:nvSpPr>
          <p:spPr>
            <a:xfrm>
              <a:off x="4051577" y="3542550"/>
              <a:ext cx="2924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분석한 데이터를 </a:t>
              </a:r>
              <a:r>
                <a:rPr lang="en-US" altLang="ko-KR" sz="1100" dirty="0"/>
                <a:t>Parsing </a:t>
              </a:r>
              <a:r>
                <a:rPr lang="ko-KR" altLang="en-US" sz="1100" dirty="0"/>
                <a:t>하기 위해서 사용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1E16FB7-C490-D14C-5D17-1563AD028928}"/>
              </a:ext>
            </a:extLst>
          </p:cNvPr>
          <p:cNvSpPr txBox="1"/>
          <p:nvPr/>
        </p:nvSpPr>
        <p:spPr>
          <a:xfrm>
            <a:off x="1910360" y="4211174"/>
            <a:ext cx="2141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Salesforce Connection Tool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3AE3F79-3FF6-3EA8-49F2-960E8AD679B4}"/>
              </a:ext>
            </a:extLst>
          </p:cNvPr>
          <p:cNvGrpSpPr/>
          <p:nvPr/>
        </p:nvGrpSpPr>
        <p:grpSpPr>
          <a:xfrm>
            <a:off x="4081410" y="4108744"/>
            <a:ext cx="5830890" cy="453321"/>
            <a:chOff x="4081409" y="4108744"/>
            <a:chExt cx="5860725" cy="453321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FFCBE63-B10B-1F72-E5DE-F2F38411F38C}"/>
                </a:ext>
              </a:extLst>
            </p:cNvPr>
            <p:cNvSpPr/>
            <p:nvPr/>
          </p:nvSpPr>
          <p:spPr>
            <a:xfrm>
              <a:off x="4081410" y="4108744"/>
              <a:ext cx="5860724" cy="453321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35D8F8-5A1B-64B8-43D5-3D5AB8C3E33F}"/>
                </a:ext>
              </a:extLst>
            </p:cNvPr>
            <p:cNvSpPr txBox="1"/>
            <p:nvPr/>
          </p:nvSpPr>
          <p:spPr>
            <a:xfrm>
              <a:off x="4081409" y="4215818"/>
              <a:ext cx="22974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Salesforce </a:t>
              </a:r>
              <a:r>
                <a:rPr lang="ko-KR" altLang="en-US" sz="1100" dirty="0"/>
                <a:t>와 통신하기 위해 사용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B528278-3835-21F4-6986-58ECB2863B73}"/>
              </a:ext>
            </a:extLst>
          </p:cNvPr>
          <p:cNvSpPr txBox="1"/>
          <p:nvPr/>
        </p:nvSpPr>
        <p:spPr>
          <a:xfrm>
            <a:off x="1910359" y="4884721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 Yahoo Finance Tool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8721BE5-22A8-33A5-7AE0-885E4028E401}"/>
              </a:ext>
            </a:extLst>
          </p:cNvPr>
          <p:cNvGrpSpPr/>
          <p:nvPr/>
        </p:nvGrpSpPr>
        <p:grpSpPr>
          <a:xfrm>
            <a:off x="4060329" y="4787031"/>
            <a:ext cx="5851971" cy="453321"/>
            <a:chOff x="4060329" y="4787031"/>
            <a:chExt cx="5894134" cy="45332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A780903-BC60-B2C6-C709-22C52E8E5850}"/>
                </a:ext>
              </a:extLst>
            </p:cNvPr>
            <p:cNvSpPr/>
            <p:nvPr/>
          </p:nvSpPr>
          <p:spPr>
            <a:xfrm>
              <a:off x="4081410" y="4787031"/>
              <a:ext cx="5873053" cy="453321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34553E-CFE4-DB71-0855-51CA78AB1624}"/>
                </a:ext>
              </a:extLst>
            </p:cNvPr>
            <p:cNvSpPr txBox="1"/>
            <p:nvPr/>
          </p:nvSpPr>
          <p:spPr>
            <a:xfrm>
              <a:off x="4060329" y="4884721"/>
              <a:ext cx="4980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Ticker </a:t>
              </a:r>
              <a:r>
                <a:rPr lang="ko-KR" altLang="en-US" sz="1100" dirty="0"/>
                <a:t>를 사용하여 해외 기업 재무 정보 및 기업 뉴스 등을 얻기 위해 사용</a:t>
              </a:r>
              <a:endParaRPr lang="en-US" altLang="ko-K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5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A169-E3F8-3CCE-0041-7CE2C2387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6848B6-D2FD-72AF-D7EE-3CB7A2947E53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8EB0F-DC53-1EDE-234C-0433D945D312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7A074-4234-E0AE-B088-6A6B3BA98C3D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4. Tasks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FCBF1-4BFE-1A94-8942-ACD897929DDB}"/>
              </a:ext>
            </a:extLst>
          </p:cNvPr>
          <p:cNvSpPr txBox="1"/>
          <p:nvPr/>
        </p:nvSpPr>
        <p:spPr>
          <a:xfrm>
            <a:off x="1927860" y="1232263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Research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0CE0EB-4B4C-1E11-9D7D-F0F2B245EFA8}"/>
              </a:ext>
            </a:extLst>
          </p:cNvPr>
          <p:cNvSpPr/>
          <p:nvPr/>
        </p:nvSpPr>
        <p:spPr>
          <a:xfrm>
            <a:off x="4124390" y="962956"/>
            <a:ext cx="6254389" cy="765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48D58-3C78-A1CD-7504-DC000CFDED7D}"/>
              </a:ext>
            </a:extLst>
          </p:cNvPr>
          <p:cNvSpPr txBox="1"/>
          <p:nvPr/>
        </p:nvSpPr>
        <p:spPr>
          <a:xfrm>
            <a:off x="4124391" y="1063794"/>
            <a:ext cx="50353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입력된 기업이 한국 기업의 경우 </a:t>
            </a:r>
            <a:r>
              <a:rPr lang="en-US" altLang="ko-KR" sz="1100" dirty="0"/>
              <a:t>Naver Tool </a:t>
            </a:r>
            <a:r>
              <a:rPr lang="ko-KR" altLang="en-US" sz="1100" dirty="0"/>
              <a:t>을 사용</a:t>
            </a:r>
            <a:br>
              <a:rPr lang="en-US" altLang="ko-KR" sz="1100" dirty="0"/>
            </a:br>
            <a:r>
              <a:rPr lang="ko-KR" altLang="en-US" sz="1100" dirty="0"/>
              <a:t>입력된 기업이 외국 기업의 경우 </a:t>
            </a:r>
            <a:r>
              <a:rPr lang="en-US" altLang="ko-KR" sz="1100" dirty="0"/>
              <a:t>Naver Tool, Google Search Tool</a:t>
            </a:r>
            <a:r>
              <a:rPr lang="ko-KR" altLang="en-US" sz="1100" dirty="0"/>
              <a:t> 사용 하여 </a:t>
            </a:r>
            <a:endParaRPr lang="en-US" altLang="ko-KR" sz="1100" dirty="0"/>
          </a:p>
          <a:p>
            <a:r>
              <a:rPr lang="ko-KR" altLang="en-US" sz="1100" dirty="0"/>
              <a:t>기업에 대한 조사를 수행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A37A00-A6CF-1140-F9C4-80F41981B56F}"/>
              </a:ext>
            </a:extLst>
          </p:cNvPr>
          <p:cNvSpPr txBox="1"/>
          <p:nvPr/>
        </p:nvSpPr>
        <p:spPr>
          <a:xfrm>
            <a:off x="1927861" y="2168232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Financial data Collection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36E0D55-8341-BE37-A35F-E12627F58C65}"/>
              </a:ext>
            </a:extLst>
          </p:cNvPr>
          <p:cNvSpPr/>
          <p:nvPr/>
        </p:nvSpPr>
        <p:spPr>
          <a:xfrm>
            <a:off x="4154223" y="1916095"/>
            <a:ext cx="6224555" cy="765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8002E-7C8D-E38F-79AC-6016F42D2C07}"/>
              </a:ext>
            </a:extLst>
          </p:cNvPr>
          <p:cNvSpPr txBox="1"/>
          <p:nvPr/>
        </p:nvSpPr>
        <p:spPr>
          <a:xfrm>
            <a:off x="4154224" y="2016933"/>
            <a:ext cx="53206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입력된 기업이 한국 기업의 경우 </a:t>
            </a:r>
            <a:r>
              <a:rPr lang="en-US" altLang="ko-KR" sz="1100" dirty="0"/>
              <a:t>Dart Tool </a:t>
            </a:r>
            <a:r>
              <a:rPr lang="ko-KR" altLang="en-US" sz="1100" dirty="0"/>
              <a:t>을 사용하고</a:t>
            </a:r>
            <a:r>
              <a:rPr lang="en-US" altLang="ko-KR" sz="1100" dirty="0"/>
              <a:t>,</a:t>
            </a:r>
            <a:br>
              <a:rPr lang="en-US" altLang="ko-KR" sz="1100" dirty="0"/>
            </a:br>
            <a:r>
              <a:rPr lang="ko-KR" altLang="en-US" sz="1100" dirty="0"/>
              <a:t>입력된 기업이 외국 기업의 경우 </a:t>
            </a:r>
            <a:r>
              <a:rPr lang="en-US" altLang="ko-KR" sz="1100" dirty="0"/>
              <a:t>Google Search Tool </a:t>
            </a:r>
            <a:r>
              <a:rPr lang="ko-KR" altLang="en-US" sz="1100" dirty="0"/>
              <a:t>을 사용하여 </a:t>
            </a:r>
            <a:r>
              <a:rPr lang="en-US" altLang="ko-KR" sz="1100" dirty="0"/>
              <a:t>Ticker </a:t>
            </a:r>
            <a:r>
              <a:rPr lang="ko-KR" altLang="en-US" sz="1100" dirty="0"/>
              <a:t>를 </a:t>
            </a:r>
            <a:br>
              <a:rPr lang="en-US" altLang="ko-KR" sz="1100" dirty="0"/>
            </a:br>
            <a:r>
              <a:rPr lang="ko-KR" altLang="en-US" sz="1100" dirty="0"/>
              <a:t>얻고</a:t>
            </a:r>
            <a:r>
              <a:rPr lang="en-US" altLang="ko-KR" sz="1100" dirty="0"/>
              <a:t>, </a:t>
            </a:r>
            <a:r>
              <a:rPr lang="ko-KR" altLang="en-US" sz="1100" dirty="0"/>
              <a:t>얻은 </a:t>
            </a:r>
            <a:r>
              <a:rPr lang="en-US" altLang="ko-KR" sz="1100" dirty="0"/>
              <a:t>Ticker </a:t>
            </a:r>
            <a:r>
              <a:rPr lang="ko-KR" altLang="en-US" sz="1100" dirty="0"/>
              <a:t>를 사용하여 </a:t>
            </a:r>
            <a:r>
              <a:rPr lang="en-US" altLang="ko-KR" sz="1100" dirty="0"/>
              <a:t>Yahoo Finance Tool </a:t>
            </a:r>
            <a:r>
              <a:rPr lang="ko-KR" altLang="en-US" sz="1100" dirty="0"/>
              <a:t>을 사용하여 재무 데이터 수집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9CB7C-C97A-6D44-F269-C2CB29DA141F}"/>
              </a:ext>
            </a:extLst>
          </p:cNvPr>
          <p:cNvSpPr txBox="1"/>
          <p:nvPr/>
        </p:nvSpPr>
        <p:spPr>
          <a:xfrm>
            <a:off x="1927862" y="3080149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Document Parsing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5D821B3-65A6-FD9D-75D9-D22782A60139}"/>
              </a:ext>
            </a:extLst>
          </p:cNvPr>
          <p:cNvSpPr/>
          <p:nvPr/>
        </p:nvSpPr>
        <p:spPr>
          <a:xfrm>
            <a:off x="4154223" y="2869234"/>
            <a:ext cx="6224555" cy="765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289A8-64EF-2BC5-3B2B-4C01F3F0E347}"/>
              </a:ext>
            </a:extLst>
          </p:cNvPr>
          <p:cNvSpPr txBox="1"/>
          <p:nvPr/>
        </p:nvSpPr>
        <p:spPr>
          <a:xfrm>
            <a:off x="4154223" y="3036732"/>
            <a:ext cx="5649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국내 기업의 경우 재무 분석을 위해 </a:t>
            </a:r>
            <a:r>
              <a:rPr lang="en-US" altLang="ko-KR" sz="1100" dirty="0"/>
              <a:t>XML </a:t>
            </a:r>
            <a:r>
              <a:rPr lang="ko-KR" altLang="en-US" sz="1100" dirty="0"/>
              <a:t>을 다운로드 받아 </a:t>
            </a:r>
            <a:br>
              <a:rPr lang="en-US" altLang="ko-KR" sz="1100" dirty="0"/>
            </a:br>
            <a:r>
              <a:rPr lang="ko-KR" altLang="en-US" sz="1100" dirty="0"/>
              <a:t>재무데이터를 분석할 때</a:t>
            </a:r>
            <a:r>
              <a:rPr lang="en-US" altLang="ko-KR" sz="1100" dirty="0"/>
              <a:t>, XML </a:t>
            </a:r>
            <a:r>
              <a:rPr lang="ko-KR" altLang="en-US" sz="1100" dirty="0"/>
              <a:t>파일을 인식하여 데이터를 추출하여 재무 데이터를 수집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8972E9-9345-C136-0C1A-076FF11415D8}"/>
              </a:ext>
            </a:extLst>
          </p:cNvPr>
          <p:cNvSpPr txBox="1"/>
          <p:nvPr/>
        </p:nvSpPr>
        <p:spPr>
          <a:xfrm>
            <a:off x="1927862" y="4079057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Financial Analysis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68590A7-B00D-19BA-7677-318631509C9D}"/>
              </a:ext>
            </a:extLst>
          </p:cNvPr>
          <p:cNvSpPr/>
          <p:nvPr/>
        </p:nvSpPr>
        <p:spPr>
          <a:xfrm>
            <a:off x="4124390" y="3826921"/>
            <a:ext cx="6224555" cy="765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84093E-1C33-7857-6EC4-61313BA1C0B2}"/>
              </a:ext>
            </a:extLst>
          </p:cNvPr>
          <p:cNvSpPr txBox="1"/>
          <p:nvPr/>
        </p:nvSpPr>
        <p:spPr>
          <a:xfrm>
            <a:off x="4124390" y="3994419"/>
            <a:ext cx="5466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위에서 모은 재무 데이터를 사용하여 재무 분석을 하고 위험 요인</a:t>
            </a:r>
            <a:r>
              <a:rPr lang="en-US" altLang="ko-KR" sz="1100" dirty="0"/>
              <a:t>, </a:t>
            </a:r>
            <a:r>
              <a:rPr lang="ko-KR" altLang="en-US" sz="1100" dirty="0"/>
              <a:t>주요 트렌드 등을 </a:t>
            </a:r>
            <a:br>
              <a:rPr lang="en-US" altLang="ko-KR" sz="1100" dirty="0"/>
            </a:br>
            <a:r>
              <a:rPr lang="ko-KR" altLang="en-US" sz="1100" dirty="0"/>
              <a:t>분석하여 결과를 반환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16657A-E26C-6498-7683-C690B598D5FA}"/>
              </a:ext>
            </a:extLst>
          </p:cNvPr>
          <p:cNvSpPr txBox="1"/>
          <p:nvPr/>
        </p:nvSpPr>
        <p:spPr>
          <a:xfrm>
            <a:off x="1927863" y="5038431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News Collection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5BDFF0E-EDE9-393B-E138-03944B57AE66}"/>
              </a:ext>
            </a:extLst>
          </p:cNvPr>
          <p:cNvSpPr/>
          <p:nvPr/>
        </p:nvSpPr>
        <p:spPr>
          <a:xfrm>
            <a:off x="4124390" y="4786295"/>
            <a:ext cx="6224555" cy="765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E9F52C-24AC-9FA6-14C6-96DFE1F10458}"/>
              </a:ext>
            </a:extLst>
          </p:cNvPr>
          <p:cNvSpPr txBox="1"/>
          <p:nvPr/>
        </p:nvSpPr>
        <p:spPr>
          <a:xfrm>
            <a:off x="4124390" y="4953793"/>
            <a:ext cx="5788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국내 기업의 경우 </a:t>
            </a:r>
            <a:r>
              <a:rPr lang="en-US" altLang="ko-KR" sz="1100" dirty="0"/>
              <a:t>Naver News Tool </a:t>
            </a:r>
            <a:r>
              <a:rPr lang="ko-KR" altLang="en-US" sz="1100" dirty="0"/>
              <a:t>을 사용</a:t>
            </a:r>
            <a:r>
              <a:rPr lang="en-US" altLang="ko-KR" sz="1100" dirty="0"/>
              <a:t>, </a:t>
            </a:r>
            <a:r>
              <a:rPr lang="ko-KR" altLang="en-US" sz="1100" dirty="0"/>
              <a:t>해외 기업의 경우 </a:t>
            </a:r>
            <a:r>
              <a:rPr lang="en-US" altLang="ko-KR" sz="1100" dirty="0"/>
              <a:t>Naver News Tool </a:t>
            </a:r>
            <a:r>
              <a:rPr lang="ko-KR" altLang="en-US" sz="1100" dirty="0"/>
              <a:t>은 물론</a:t>
            </a:r>
            <a:br>
              <a:rPr lang="en-US" altLang="ko-KR" sz="1100" dirty="0"/>
            </a:br>
            <a:r>
              <a:rPr lang="en-US" altLang="ko-KR" sz="1100" dirty="0"/>
              <a:t>Yahoo Financial News Tool </a:t>
            </a:r>
            <a:r>
              <a:rPr lang="ko-KR" altLang="en-US" sz="1100" dirty="0"/>
              <a:t>을 사용하여 최근 뉴스 수집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578443-2943-1842-F40F-061B6DAF3AD3}"/>
              </a:ext>
            </a:extLst>
          </p:cNvPr>
          <p:cNvSpPr txBox="1"/>
          <p:nvPr/>
        </p:nvSpPr>
        <p:spPr>
          <a:xfrm>
            <a:off x="1927860" y="5971813"/>
            <a:ext cx="1936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Reporting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1FE2643-DEEF-AF73-FE21-4458EC9D668C}"/>
              </a:ext>
            </a:extLst>
          </p:cNvPr>
          <p:cNvSpPr/>
          <p:nvPr/>
        </p:nvSpPr>
        <p:spPr>
          <a:xfrm>
            <a:off x="4124387" y="5719677"/>
            <a:ext cx="6224555" cy="765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49A60-23F7-FEEE-C04F-66183CDD108E}"/>
              </a:ext>
            </a:extLst>
          </p:cNvPr>
          <p:cNvSpPr txBox="1"/>
          <p:nvPr/>
        </p:nvSpPr>
        <p:spPr>
          <a:xfrm>
            <a:off x="4124387" y="5971813"/>
            <a:ext cx="4198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AI </a:t>
            </a:r>
            <a:r>
              <a:rPr lang="ko-KR" altLang="en-US" sz="1100" dirty="0"/>
              <a:t>가 수행한 결과들을 바탕으로 문서화 작업 및 데이터를 반환 </a:t>
            </a:r>
          </a:p>
        </p:txBody>
      </p:sp>
    </p:spTree>
    <p:extLst>
      <p:ext uri="{BB962C8B-B14F-4D97-AF65-F5344CB8AC3E}">
        <p14:creationId xmlns:p14="http://schemas.microsoft.com/office/powerpoint/2010/main" val="20628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3304-CAD1-C8D6-2566-EEA19AE0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94EC6-5FE4-8AD3-D951-9273CE7F914C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7C1033E-E04B-B434-29F4-5DE42F043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5212AC0E-6308-7B42-4780-59CCAD4645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225C2C-87B0-FEC7-CF77-6288870A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80" y="2336729"/>
            <a:ext cx="8397240" cy="261723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A4E63-350C-E198-3B90-6EA2FCB7424D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5. 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Salesforce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0549A-B8FA-F9A1-AFA9-E5F9D94F2CDE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352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6153-6E71-60BC-C3EF-43CEDEAA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2535E-6171-26C0-7E5B-E2CBEF220ADD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3C88E04-4F84-1FC8-633C-6527CBABC6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7FD0593-6747-E4C8-EC2E-A6E65A3697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09A8DA-D0EF-5724-64BC-2C5B5A7D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05" y="647700"/>
            <a:ext cx="5971990" cy="556260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47093D-ED5D-5D71-C329-2DC31154BE07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5. 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Salesforce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B0ED9-4B74-6E31-3677-B48893D3E807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53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2EBC-8B54-3DA5-4FA1-908A0614D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2B444-BC8C-C477-C2BE-4AFC0F7FF834}"/>
              </a:ext>
            </a:extLst>
          </p:cNvPr>
          <p:cNvSpPr txBox="1"/>
          <p:nvPr/>
        </p:nvSpPr>
        <p:spPr>
          <a:xfrm>
            <a:off x="190500" y="205740"/>
            <a:ext cx="246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Crew AI</a:t>
            </a:r>
            <a:endParaRPr lang="ko-KR" altLang="en-US" sz="3600" b="1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34D07DC-FB16-34A4-E5C7-1935836DC0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3F6C3FD-BA87-815C-6A86-3903EAF01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BBA38B-4334-EAE6-7390-EC43E341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30" y="994410"/>
            <a:ext cx="7318540" cy="517398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074D14-EB67-4756-1FB7-B0A8B0D4DD6F}"/>
              </a:ext>
            </a:extLst>
          </p:cNvPr>
          <p:cNvSpPr txBox="1"/>
          <p:nvPr/>
        </p:nvSpPr>
        <p:spPr>
          <a:xfrm>
            <a:off x="190500" y="1233071"/>
            <a:ext cx="1737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5. In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Salesforce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5B5C0-6FC2-5FDD-5139-049D1B31D73C}"/>
              </a:ext>
            </a:extLst>
          </p:cNvPr>
          <p:cNvSpPr txBox="1"/>
          <p:nvPr/>
        </p:nvSpPr>
        <p:spPr>
          <a:xfrm>
            <a:off x="190500" y="852071"/>
            <a:ext cx="173736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Financial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198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514</Words>
  <Application>Microsoft Office PowerPoint</Application>
  <PresentationFormat>와이드스크린</PresentationFormat>
  <Paragraphs>93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베텍 소</dc:creator>
  <cp:lastModifiedBy>베텍 소</cp:lastModifiedBy>
  <cp:revision>13</cp:revision>
  <dcterms:created xsi:type="dcterms:W3CDTF">2025-08-07T01:54:08Z</dcterms:created>
  <dcterms:modified xsi:type="dcterms:W3CDTF">2025-08-07T06:00:33Z</dcterms:modified>
</cp:coreProperties>
</file>