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7" r:id="rId4"/>
    <p:sldId id="278" r:id="rId5"/>
    <p:sldId id="276" r:id="rId6"/>
    <p:sldId id="279" r:id="rId7"/>
    <p:sldId id="284" r:id="rId8"/>
    <p:sldId id="273" r:id="rId9"/>
    <p:sldId id="285" r:id="rId10"/>
    <p:sldId id="287" r:id="rId11"/>
    <p:sldId id="291" r:id="rId12"/>
    <p:sldId id="265" r:id="rId13"/>
    <p:sldId id="288" r:id="rId14"/>
    <p:sldId id="292" r:id="rId15"/>
    <p:sldId id="289" r:id="rId16"/>
    <p:sldId id="290" r:id="rId17"/>
    <p:sldId id="293" r:id="rId18"/>
    <p:sldId id="282" r:id="rId19"/>
    <p:sldId id="283" r:id="rId20"/>
    <p:sldId id="294" r:id="rId21"/>
    <p:sldId id="274" r:id="rId22"/>
    <p:sldId id="269" r:id="rId23"/>
    <p:sldId id="281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86292-E0D6-4596-BADB-317F026F71CC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075C3-BBC4-4451-A481-9B9EB373E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01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075C3-BBC4-4451-A481-9B9EB373EC9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55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F2975-96D0-41EF-91BE-916099986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B2CC06-3EED-4DA4-A69A-2102ED3D7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E2BAAC-5DC1-4CAB-88A7-C21BB54D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890916-9963-45FE-8B54-E256948D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A994E-6C9C-4699-915E-B37E713A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65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8B569-1A41-4B68-A7B9-D75A374A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43AF2A-EE40-49A7-B4EC-2754D5CAC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92121C-F06E-444F-8352-F722AA84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C69F24-C8AF-4035-927C-2CABA225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B46D2C-E91F-4407-8E89-81B24071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77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32DDB9-82DD-40F0-9E98-46D55C371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702250-E2FD-47B1-893E-28AF07388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A37953-16AA-4D4C-80F5-D6F8C0FC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8E5C8-F462-4207-A4EC-A22168AE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F90609-8446-4F76-B1DB-4C5246ED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211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12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95933-0200-4E69-B319-A477C334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C08D4-01F4-4271-8EB8-F93828B5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0B43F7-CB60-475C-931D-951955E9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C0CA59-021E-4DAA-864B-ACA781BE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B2865-4803-4405-BBB7-79EF39A6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45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63CD5-F306-4AE6-8B89-7D76DED8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DB6A9-6B9F-409E-B666-DF8042B1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FFE3AC-C62B-47D8-9316-1F0F8BF4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6F421-A652-4B6C-B210-5934A826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0AE913-7595-4173-913D-8815D7F5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0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8D0D7-A804-4712-8997-98C5FE89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37CF2-44F9-4503-B7BF-A9F4E9B3B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9474F9-44C2-48FC-9CBE-7DEDEB45F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F75C4B-FBD4-4982-9ABD-01478622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085DE5-576B-46F8-B9A7-347CC225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456B43-4BA2-47AE-AB7A-7BC4D6E0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52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190AF-5B0A-484A-9FDF-E190EF70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705164-7A77-4A4C-803E-45261AF3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27FE95-C8DF-40AB-AF67-32B92E5F6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668131-5B89-4F52-8FF8-E7838A9B0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E2ADC6-99FF-46CA-AA08-3A0A341C7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860B75-B127-424F-915B-6F66FCFD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DA22DE-F363-457B-BBC8-026159FB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FD2FD8-769C-4037-823C-DAD33AD8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84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E0983-4329-47AC-8884-35914BED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A25C9-9DBE-4568-A5D5-08A6FBBD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70B7A0-FD99-47A7-A349-93A6FAC7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EFF2FA-200A-4E2F-AC57-921B13B3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46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C77957-31A2-4DA2-BB6F-F50ABFC8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95E239-0F23-40BF-950B-D12F7859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E0925C-768A-41CE-BF67-2D9341E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1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1D73F-1F8F-4411-A0F1-903944B4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CA8BC6-FE40-47B6-B853-4DDC063C0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322C8C-3E7C-43B9-9498-FC44287A7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7B224E-07DE-434C-8733-78688128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473F85-62CC-4890-A4F0-ACE8763E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4ED5B8-447D-4666-B286-9B536EB4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16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EA537-E619-4B38-B9AE-796EE405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6B8700-8E4E-45E9-A6EC-A3E52C937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1D4F83-2E17-45EB-A4BD-DE8331170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719C97-D52B-45B9-97F2-B0CC458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91D6C7-10CD-4A08-BEF4-DF2263AA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98DA84-C98A-4E25-AE41-A67469FE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48F05E-C8CB-4BC2-8563-756532BC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6BCC47-65A1-4037-BE9D-6473746A4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CF6F3-51FA-40E2-8E11-CEBB0097E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2A2E8-FA83-46B7-AC4A-A93F6825943D}" type="datetimeFigureOut">
              <a:rPr lang="pt-BR" smtClean="0"/>
              <a:t>15/08/2021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26EC0E-B774-4288-9EDD-9F428033E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05BEA-78FE-408C-9234-FE67A838F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F6B-E18F-4408-8CD7-7938314E9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19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0033-2909.112.1.15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asp-stats.org/jasp-material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487930514516809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GustavHM/ABOP202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asp-stats.org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42C00-BEDA-4090-82E2-FD675602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48936"/>
            <a:ext cx="9144000" cy="1360128"/>
          </a:xfrm>
        </p:spPr>
        <p:txBody>
          <a:bodyPr>
            <a:normAutofit/>
          </a:bodyPr>
          <a:lstStyle/>
          <a:p>
            <a:r>
              <a:rPr lang="pt-BR" sz="4000" b="1" dirty="0"/>
              <a:t>ANÁLISE DE DADOS PARA PESQUISAS EM ORIENTAÇÃO PROFISSIONAL E DE CARREIRA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3983B2-401D-4546-BC4B-0D437AAAA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4489" y="4467162"/>
            <a:ext cx="4243021" cy="550498"/>
          </a:xfrm>
        </p:spPr>
        <p:txBody>
          <a:bodyPr>
            <a:noAutofit/>
          </a:bodyPr>
          <a:lstStyle/>
          <a:p>
            <a:r>
              <a:rPr lang="pt-BR" sz="2500" dirty="0"/>
              <a:t>Gustavo Henrique Martins</a:t>
            </a:r>
          </a:p>
          <a:p>
            <a:r>
              <a:rPr lang="pt-BR" sz="2000" i="1" dirty="0"/>
              <a:t>Universidade São Franciso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631424-DBAE-4CDF-B64A-907C4D381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36" y="143832"/>
            <a:ext cx="5643928" cy="2228628"/>
          </a:xfrm>
          <a:prstGeom prst="rect">
            <a:avLst/>
          </a:prstGeom>
        </p:spPr>
      </p:pic>
      <p:pic>
        <p:nvPicPr>
          <p:cNvPr id="11" name="Picture 2" descr="Structural equation modeling in psychology: concepts and applications">
            <a:extLst>
              <a:ext uri="{FF2B5EF4-FFF2-40B4-BE49-F238E27FC236}">
                <a16:creationId xmlns:a16="http://schemas.microsoft.com/office/drawing/2014/main" id="{6E0818AB-7BE3-41C4-90C3-D2FC433835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60"/>
          <a:stretch/>
        </p:blipFill>
        <p:spPr bwMode="auto">
          <a:xfrm>
            <a:off x="202591" y="4401222"/>
            <a:ext cx="2895600" cy="23284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Science – Regressões com Python | iMasters">
            <a:extLst>
              <a:ext uri="{FF2B5EF4-FFF2-40B4-BE49-F238E27FC236}">
                <a16:creationId xmlns:a16="http://schemas.microsoft.com/office/drawing/2014/main" id="{4C788604-543F-4D29-B1D2-0A3BFF9CD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909" y="4393589"/>
            <a:ext cx="3552092" cy="23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95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308"/>
            <a:ext cx="10515600" cy="5288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d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07536"/>
              </p:ext>
            </p:extLst>
          </p:nvPr>
        </p:nvGraphicFramePr>
        <p:xfrm>
          <a:off x="1799491" y="1979349"/>
          <a:ext cx="354845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225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774225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&lt; 0,05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≥ 0,05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não 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D884774-7246-400D-A109-8D4D06FC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06841"/>
              </p:ext>
            </p:extLst>
          </p:nvPr>
        </p:nvGraphicFramePr>
        <p:xfrm>
          <a:off x="7026031" y="1979349"/>
          <a:ext cx="327728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056">
                  <a:extLst>
                    <a:ext uri="{9D8B030D-6E8A-4147-A177-3AD203B41FA5}">
                      <a16:colId xmlns:a16="http://schemas.microsoft.com/office/drawing/2014/main" val="3756559193"/>
                    </a:ext>
                  </a:extLst>
                </a:gridCol>
                <a:gridCol w="2102232">
                  <a:extLst>
                    <a:ext uri="{9D8B030D-6E8A-4147-A177-3AD203B41FA5}">
                      <a16:colId xmlns:a16="http://schemas.microsoft.com/office/drawing/2014/main" val="65486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Pequeno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26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Médio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Grande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0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56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355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Será que homens e mulheres se diferenciam em relação aos interesses profissionais?</a:t>
            </a:r>
          </a:p>
        </p:txBody>
      </p:sp>
    </p:spTree>
    <p:extLst>
      <p:ext uri="{BB962C8B-B14F-4D97-AF65-F5344CB8AC3E}">
        <p14:creationId xmlns:p14="http://schemas.microsoft.com/office/powerpoint/2010/main" val="373207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Análise de Variância (ANOVA)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comparar</a:t>
            </a:r>
            <a:r>
              <a:rPr lang="pt-BR" dirty="0"/>
              <a:t> médias entre três grupos ou mais (</a:t>
            </a:r>
            <a:r>
              <a:rPr lang="pt-BR" i="1" dirty="0"/>
              <a:t>F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categórica = possui categorias que não indicam uma ordem do menor para o maior (e.g., estado civil, estado que reside, curso)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Maior média (</a:t>
            </a:r>
            <a:r>
              <a:rPr lang="pt-BR" i="1" dirty="0"/>
              <a:t>M; </a:t>
            </a:r>
            <a:r>
              <a:rPr lang="pt-BR" dirty="0"/>
              <a:t>post-hoc)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Tamanho de efeito da diferença (</a:t>
            </a:r>
            <a:r>
              <a:rPr lang="pt-BR" i="1" dirty="0"/>
              <a:t>d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3074" name="Picture 2" descr="ANOVA: como utilizar e aplicar - SOS Estatística">
            <a:extLst>
              <a:ext uri="{FF2B5EF4-FFF2-40B4-BE49-F238E27FC236}">
                <a16:creationId xmlns:a16="http://schemas.microsoft.com/office/drawing/2014/main" id="{340E3928-5E0E-4E3D-8BDA-173F48391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2" t="6761" r="4189" b="21012"/>
          <a:stretch/>
        </p:blipFill>
        <p:spPr bwMode="auto">
          <a:xfrm>
            <a:off x="7010400" y="3697653"/>
            <a:ext cx="4618892" cy="261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29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308"/>
            <a:ext cx="10515600" cy="5288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d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2179"/>
              </p:ext>
            </p:extLst>
          </p:nvPr>
        </p:nvGraphicFramePr>
        <p:xfrm>
          <a:off x="1799491" y="1979349"/>
          <a:ext cx="354845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225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774225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&lt; 0,05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≥ 0,05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não 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BD884774-7246-400D-A109-8D4D06FC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97932"/>
              </p:ext>
            </p:extLst>
          </p:nvPr>
        </p:nvGraphicFramePr>
        <p:xfrm>
          <a:off x="7026031" y="1979349"/>
          <a:ext cx="327728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5056">
                  <a:extLst>
                    <a:ext uri="{9D8B030D-6E8A-4147-A177-3AD203B41FA5}">
                      <a16:colId xmlns:a16="http://schemas.microsoft.com/office/drawing/2014/main" val="3756559193"/>
                    </a:ext>
                  </a:extLst>
                </a:gridCol>
                <a:gridCol w="2102232">
                  <a:extLst>
                    <a:ext uri="{9D8B030D-6E8A-4147-A177-3AD203B41FA5}">
                      <a16:colId xmlns:a16="http://schemas.microsoft.com/office/drawing/2014/main" val="65486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62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Pequeno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26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Médio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5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d</a:t>
                      </a:r>
                      <a:r>
                        <a:rPr lang="pt-BR" dirty="0"/>
                        <a:t> ≥ 0,80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Grande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0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04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355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Será que universitários de diferentes cursos se diferenciam em relação aos interesses profissionais?</a:t>
            </a:r>
          </a:p>
        </p:txBody>
      </p:sp>
    </p:spTree>
    <p:extLst>
      <p:ext uri="{BB962C8B-B14F-4D97-AF65-F5344CB8AC3E}">
        <p14:creationId xmlns:p14="http://schemas.microsoft.com/office/powerpoint/2010/main" val="352987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relacionar</a:t>
            </a:r>
            <a:r>
              <a:rPr lang="pt-BR" dirty="0"/>
              <a:t> duas variáveis contínuas/intervalares (</a:t>
            </a:r>
            <a:r>
              <a:rPr lang="pt-BR" i="1" dirty="0"/>
              <a:t>r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contínua/intervalar = possui ordenamento e distância igual entre as pontuações (e.g., escores do teste, idade)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Direção (</a:t>
            </a:r>
            <a:r>
              <a:rPr lang="pt-BR" i="1" dirty="0"/>
              <a:t>r</a:t>
            </a:r>
            <a:r>
              <a:rPr lang="pt-BR" dirty="0"/>
              <a:t>; positiva ou negativa)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Magnitude (</a:t>
            </a:r>
            <a:r>
              <a:rPr lang="pt-BR" i="1" dirty="0"/>
              <a:t>r</a:t>
            </a:r>
            <a:r>
              <a:rPr lang="pt-BR" dirty="0"/>
              <a:t>; fraca, moderada ou forte)</a:t>
            </a:r>
          </a:p>
          <a:p>
            <a:endParaRPr lang="pt-BR" dirty="0"/>
          </a:p>
        </p:txBody>
      </p:sp>
      <p:pic>
        <p:nvPicPr>
          <p:cNvPr id="4" name="Picture 4" descr="Coeficientes de correlação: Para que servem e como interpreta-los?">
            <a:extLst>
              <a:ext uri="{FF2B5EF4-FFF2-40B4-BE49-F238E27FC236}">
                <a16:creationId xmlns:a16="http://schemas.microsoft.com/office/drawing/2014/main" id="{DD76393B-859E-444F-9864-F111DE06B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7616" r="7904" b="9135"/>
          <a:stretch/>
        </p:blipFill>
        <p:spPr bwMode="auto">
          <a:xfrm>
            <a:off x="7555888" y="3546231"/>
            <a:ext cx="4444148" cy="263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2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E7C1-3093-438F-B7F9-048F5D7E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Como interpretar</a:t>
            </a:r>
            <a:endParaRPr lang="pt-BR" b="1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C0B49-4E7A-44E4-81FC-89D83B1E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308"/>
            <a:ext cx="10515600" cy="5288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i="1" dirty="0"/>
              <a:t>p                                                           r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Cohen, J. (1992). A </a:t>
            </a:r>
            <a:r>
              <a:rPr lang="pt-BR" dirty="0" err="1"/>
              <a:t>power</a:t>
            </a:r>
            <a:r>
              <a:rPr lang="pt-BR" dirty="0"/>
              <a:t> primer. </a:t>
            </a:r>
            <a:r>
              <a:rPr lang="pt-BR" i="1" dirty="0" err="1"/>
              <a:t>Psychological</a:t>
            </a:r>
            <a:r>
              <a:rPr lang="pt-BR" i="1" dirty="0"/>
              <a:t> Bulletin, 112</a:t>
            </a:r>
            <a:r>
              <a:rPr lang="pt-BR" dirty="0"/>
              <a:t>(1), 155–159. </a:t>
            </a:r>
            <a:r>
              <a:rPr lang="pt-BR" dirty="0">
                <a:hlinkClick r:id="rId2"/>
              </a:rPr>
              <a:t>https://doi.org/10.1037/0033-2909.112.1.155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42D145A-EED1-4E8F-8B0F-F57D6CD4B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256805"/>
              </p:ext>
            </p:extLst>
          </p:nvPr>
        </p:nvGraphicFramePr>
        <p:xfrm>
          <a:off x="1799491" y="1979349"/>
          <a:ext cx="354845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225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774225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&lt; 0,05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p</a:t>
                      </a:r>
                      <a:r>
                        <a:rPr lang="pt-BR" dirty="0"/>
                        <a:t> ≥ 0,05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não significativo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834F678-E6CB-40BE-AF3C-816D88503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96207"/>
              </p:ext>
            </p:extLst>
          </p:nvPr>
        </p:nvGraphicFramePr>
        <p:xfrm>
          <a:off x="6844059" y="1979349"/>
          <a:ext cx="354845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225">
                  <a:extLst>
                    <a:ext uri="{9D8B030D-6E8A-4147-A177-3AD203B41FA5}">
                      <a16:colId xmlns:a16="http://schemas.microsoft.com/office/drawing/2014/main" val="2974674714"/>
                    </a:ext>
                  </a:extLst>
                </a:gridCol>
                <a:gridCol w="1774225">
                  <a:extLst>
                    <a:ext uri="{9D8B030D-6E8A-4147-A177-3AD203B41FA5}">
                      <a16:colId xmlns:a16="http://schemas.microsoft.com/office/drawing/2014/main" val="13739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Valores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/>
                        <a:t>Interpretação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r</a:t>
                      </a:r>
                      <a:r>
                        <a:rPr lang="pt-BR" dirty="0"/>
                        <a:t> ≥ 0,10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Fraca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31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r</a:t>
                      </a:r>
                      <a:r>
                        <a:rPr lang="pt-BR" dirty="0"/>
                        <a:t> ≥ 0,30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Moderada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/>
                        <a:t>r</a:t>
                      </a:r>
                      <a:r>
                        <a:rPr lang="pt-BR" dirty="0"/>
                        <a:t> ≥ 0,50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Forte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00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1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355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Qual a relação entre personalidade, adaptabilidade de carreira e autoeficácia profissional?</a:t>
            </a:r>
          </a:p>
        </p:txBody>
      </p:sp>
    </p:spTree>
    <p:extLst>
      <p:ext uri="{BB962C8B-B14F-4D97-AF65-F5344CB8AC3E}">
        <p14:creationId xmlns:p14="http://schemas.microsoft.com/office/powerpoint/2010/main" val="399954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047B4-6E57-4E25-9AA2-46513872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Regressão Linear Múltipla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16ADC-8B3C-4DEB-A56D-F469F79B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9330"/>
          </a:xfrm>
        </p:spPr>
        <p:txBody>
          <a:bodyPr>
            <a:normAutofit lnSpcReduction="10000"/>
          </a:bodyPr>
          <a:lstStyle/>
          <a:p>
            <a:r>
              <a:rPr lang="pt-BR" u="sng" dirty="0"/>
              <a:t>Objetivo:</a:t>
            </a:r>
            <a:r>
              <a:rPr lang="pt-BR" dirty="0"/>
              <a:t> predizer/explicar uma variável por meio de duas ou mais variáveis contínuas/intervalares</a:t>
            </a:r>
          </a:p>
          <a:p>
            <a:endParaRPr lang="pt-BR" dirty="0"/>
          </a:p>
          <a:p>
            <a:r>
              <a:rPr lang="pt-BR" dirty="0"/>
              <a:t>Variável contínua/intervalar = possui ordenamento e distância igual entre as pontuações (e.g., escores do teste, idade)</a:t>
            </a:r>
          </a:p>
          <a:p>
            <a:endParaRPr lang="pt-BR" dirty="0"/>
          </a:p>
          <a:p>
            <a:r>
              <a:rPr lang="pt-BR" dirty="0"/>
              <a:t>3 Principais resultados: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Coeficiente de regressão padronizado (beta)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Variância explicada (</a:t>
            </a:r>
            <a:r>
              <a:rPr lang="pt-BR" i="1" dirty="0"/>
              <a:t>R²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2050" name="Picture 2" descr="Regressão linear simples e múltipla [+ como fazer no Excel]">
            <a:extLst>
              <a:ext uri="{FF2B5EF4-FFF2-40B4-BE49-F238E27FC236}">
                <a16:creationId xmlns:a16="http://schemas.microsoft.com/office/drawing/2014/main" id="{A70F960D-6A31-47CD-AB86-B0C6413BD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513" y="3779555"/>
            <a:ext cx="3786487" cy="307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771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FAC47-7380-4E69-BF0C-076A19EC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Análises bivariadas e multivariadas</a:t>
            </a:r>
          </a:p>
        </p:txBody>
      </p:sp>
      <p:pic>
        <p:nvPicPr>
          <p:cNvPr id="2050" name="Picture 2" descr="Diagrama de Venn - Guia Estudo">
            <a:extLst>
              <a:ext uri="{FF2B5EF4-FFF2-40B4-BE49-F238E27FC236}">
                <a16:creationId xmlns:a16="http://schemas.microsoft.com/office/drawing/2014/main" id="{E10B260C-4385-49CE-8EED-2AADE85E2E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08" y="2108881"/>
            <a:ext cx="5096953" cy="336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rta voz da bissexualidade brasileira on Twitter: &quot;então isso quer dizer  que nem todos os espaços são conjuntos diferentes, nick? exatamente,  amiguinho nessa foto tem apenas 3 conjuntos, os espaços coloridos são">
            <a:extLst>
              <a:ext uri="{FF2B5EF4-FFF2-40B4-BE49-F238E27FC236}">
                <a16:creationId xmlns:a16="http://schemas.microsoft.com/office/drawing/2014/main" id="{20D09CB8-23B9-4FD5-A8E4-7320B03E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682" y="2313904"/>
            <a:ext cx="3851031" cy="336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4385353-2FFB-4B97-9164-8ECF3D6C8220}"/>
              </a:ext>
            </a:extLst>
          </p:cNvPr>
          <p:cNvSpPr txBox="1"/>
          <p:nvPr/>
        </p:nvSpPr>
        <p:spPr>
          <a:xfrm>
            <a:off x="2770130" y="1690688"/>
            <a:ext cx="1554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Correlação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61C30D-5CF5-4F67-B358-4795B1D0FA50}"/>
              </a:ext>
            </a:extLst>
          </p:cNvPr>
          <p:cNvSpPr txBox="1"/>
          <p:nvPr/>
        </p:nvSpPr>
        <p:spPr>
          <a:xfrm>
            <a:off x="7094137" y="1690688"/>
            <a:ext cx="3490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Regressão Linear Múltipla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55908F-A85A-4A45-A0C7-46967E1F5425}"/>
              </a:ext>
            </a:extLst>
          </p:cNvPr>
          <p:cNvSpPr txBox="1"/>
          <p:nvPr/>
        </p:nvSpPr>
        <p:spPr>
          <a:xfrm>
            <a:off x="249668" y="5982181"/>
            <a:ext cx="12042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CURIOSIDADE: uma regressão com somente uma variável dependente é igual uma correlação</a:t>
            </a:r>
          </a:p>
        </p:txBody>
      </p:sp>
    </p:spTree>
    <p:extLst>
      <p:ext uri="{BB962C8B-B14F-4D97-AF65-F5344CB8AC3E}">
        <p14:creationId xmlns:p14="http://schemas.microsoft.com/office/powerpoint/2010/main" val="84173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6"/>
            <a:ext cx="10515600" cy="525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u="sng" dirty="0"/>
              <a:t>4 análises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Teste t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ANOVA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Correlação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Regressão Linear Múltipla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Para todas elas serão apresentados os princípios básicos, prática de análise e descrição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2053717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9A88-C4EC-4496-949A-FF14640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FB3389-F410-414D-B8D8-41A097332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8355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dirty="0"/>
              <a:t>Será que a autoeficácia profissional pode ser explicada por personalidade e adaptabilidade de carreira?</a:t>
            </a:r>
          </a:p>
        </p:txBody>
      </p:sp>
    </p:spTree>
    <p:extLst>
      <p:ext uri="{BB962C8B-B14F-4D97-AF65-F5344CB8AC3E}">
        <p14:creationId xmlns:p14="http://schemas.microsoft.com/office/powerpoint/2010/main" val="920207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7B43A-ABA9-41D0-89DC-F1705658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Relembrando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BE1E41-DECE-4A5E-B665-7DD4AC17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/>
          <a:lstStyle/>
          <a:p>
            <a:r>
              <a:rPr lang="pt-BR" dirty="0"/>
              <a:t>Teste t -&gt; </a:t>
            </a:r>
            <a:r>
              <a:rPr lang="pt-BR" b="1" dirty="0"/>
              <a:t>comparar</a:t>
            </a:r>
            <a:r>
              <a:rPr lang="pt-BR" dirty="0"/>
              <a:t> as médias de uma variável em relação a dois grupos</a:t>
            </a:r>
          </a:p>
          <a:p>
            <a:endParaRPr lang="pt-BR" dirty="0"/>
          </a:p>
          <a:p>
            <a:r>
              <a:rPr lang="pt-BR" dirty="0"/>
              <a:t>ANOVA -&gt; </a:t>
            </a:r>
            <a:r>
              <a:rPr lang="pt-BR" b="1" dirty="0"/>
              <a:t>comparar</a:t>
            </a:r>
            <a:r>
              <a:rPr lang="pt-BR" dirty="0"/>
              <a:t> as médias de uma variável em relação a três ou mais grupos</a:t>
            </a:r>
          </a:p>
          <a:p>
            <a:endParaRPr lang="pt-BR" dirty="0"/>
          </a:p>
          <a:p>
            <a:r>
              <a:rPr lang="pt-BR" dirty="0"/>
              <a:t>Correlação -&gt; </a:t>
            </a:r>
            <a:r>
              <a:rPr lang="pt-BR" b="1" dirty="0"/>
              <a:t>relacionar</a:t>
            </a:r>
            <a:r>
              <a:rPr lang="pt-BR" dirty="0"/>
              <a:t> duas variáveis</a:t>
            </a:r>
          </a:p>
          <a:p>
            <a:endParaRPr lang="pt-BR" dirty="0"/>
          </a:p>
          <a:p>
            <a:r>
              <a:rPr lang="pt-BR" dirty="0"/>
              <a:t>Regressão linear múltipla -&gt; </a:t>
            </a:r>
            <a:r>
              <a:rPr lang="pt-BR" b="1" dirty="0"/>
              <a:t>predizer/explicar </a:t>
            </a:r>
            <a:r>
              <a:rPr lang="pt-BR" dirty="0"/>
              <a:t>uma variável dependente por meio de duas ou mais variáveis independentes</a:t>
            </a:r>
          </a:p>
        </p:txBody>
      </p:sp>
    </p:spTree>
    <p:extLst>
      <p:ext uri="{BB962C8B-B14F-4D97-AF65-F5344CB8AC3E}">
        <p14:creationId xmlns:p14="http://schemas.microsoft.com/office/powerpoint/2010/main" val="2266483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FE7FB23-3E9F-4A6F-BF3A-083B38EB0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72" y="2214269"/>
            <a:ext cx="9756655" cy="4278606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9DF9D3CC-57D0-4741-990A-C3375F16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0972"/>
            <a:ext cx="10515600" cy="195604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Para quem quiser se aventurar em novas análises, sugiro a leitura do manual do JASP:</a:t>
            </a:r>
            <a:br>
              <a:rPr lang="pt-BR" dirty="0"/>
            </a:br>
            <a:r>
              <a:rPr lang="pt-BR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https://jasp-stats.org/jasp-materials/</a:t>
            </a:r>
            <a:br>
              <a:rPr lang="pt-B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1DE3947-B48A-473D-8898-7A18BE90A496}"/>
              </a:ext>
            </a:extLst>
          </p:cNvPr>
          <p:cNvSpPr/>
          <p:nvPr/>
        </p:nvSpPr>
        <p:spPr>
          <a:xfrm flipH="1">
            <a:off x="9984325" y="3317631"/>
            <a:ext cx="847796" cy="4865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91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6695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" sz="4800" b="1" dirty="0">
                <a:latin typeface="Lora"/>
                <a:ea typeface="Lora"/>
                <a:cs typeface="Lora"/>
                <a:sym typeface="Lora"/>
              </a:rPr>
              <a:t>Dúvidas?</a:t>
            </a:r>
            <a:endParaRPr sz="48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lang="pt-BR" sz="2400" dirty="0">
              <a:solidFill>
                <a:schemeClr val="dk1"/>
              </a:solidFill>
            </a:endParaRPr>
          </a:p>
          <a:p>
            <a:pPr marL="93663" indent="0">
              <a:spcBef>
                <a:spcPts val="800"/>
              </a:spcBef>
              <a:buNone/>
            </a:pPr>
            <a:r>
              <a:rPr lang="pt-BR" sz="2400" b="1" dirty="0">
                <a:solidFill>
                  <a:schemeClr val="dk1"/>
                </a:solidFill>
              </a:rPr>
              <a:t>Contatos</a:t>
            </a:r>
            <a:endParaRPr sz="2400" b="1" dirty="0">
              <a:solidFill>
                <a:schemeClr val="dk1"/>
              </a:solidFill>
            </a:endParaRPr>
          </a:p>
          <a:p>
            <a:pPr marL="152396" indent="0">
              <a:spcBef>
                <a:spcPts val="800"/>
              </a:spcBef>
              <a:buSzPts val="1800"/>
              <a:buNone/>
            </a:pPr>
            <a:r>
              <a:rPr lang="pt-BR" sz="2400" dirty="0">
                <a:solidFill>
                  <a:schemeClr val="dk1"/>
                </a:solidFill>
              </a:rPr>
              <a:t>@gustavohmartins95</a:t>
            </a:r>
          </a:p>
          <a:p>
            <a:pPr marL="152396" indent="0">
              <a:spcBef>
                <a:spcPts val="800"/>
              </a:spcBef>
              <a:buSzPts val="1800"/>
              <a:buNone/>
            </a:pPr>
            <a:r>
              <a:rPr lang="pt-BR" sz="2400" dirty="0">
                <a:solidFill>
                  <a:schemeClr val="dk1"/>
                </a:solidFill>
              </a:rPr>
              <a:t>gustavoh.martins95@gmail.com</a:t>
            </a:r>
          </a:p>
          <a:p>
            <a:pPr marL="152396" indent="0">
              <a:spcBef>
                <a:spcPts val="800"/>
              </a:spcBef>
              <a:buSzPts val="1800"/>
              <a:buNone/>
            </a:pPr>
            <a:r>
              <a:rPr lang="pt-BR" sz="2400" dirty="0">
                <a:solidFill>
                  <a:schemeClr val="dk1"/>
                </a:solidFill>
                <a:hlinkClick r:id="rId3"/>
              </a:rPr>
              <a:t>http://lattes.cnpq.br/4879305145168098</a:t>
            </a:r>
            <a:endParaRPr lang="pt-BR" sz="2400" dirty="0">
              <a:solidFill>
                <a:schemeClr val="dk1"/>
              </a:solidFill>
            </a:endParaRPr>
          </a:p>
        </p:txBody>
      </p:sp>
      <p:cxnSp>
        <p:nvCxnSpPr>
          <p:cNvPr id="323" name="Google Shape;323;p30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3162166" y="1088733"/>
            <a:ext cx="6555924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6400" dirty="0"/>
              <a:t>Muito obrigado!</a:t>
            </a:r>
            <a:endParaRPr sz="6400" dirty="0"/>
          </a:p>
        </p:txBody>
      </p:sp>
      <p:cxnSp>
        <p:nvCxnSpPr>
          <p:cNvPr id="325" name="Google Shape;325;p30"/>
          <p:cNvCxnSpPr>
            <a:cxnSpLocks/>
          </p:cNvCxnSpPr>
          <p:nvPr/>
        </p:nvCxnSpPr>
        <p:spPr>
          <a:xfrm>
            <a:off x="9564210" y="1905000"/>
            <a:ext cx="2627657" cy="1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/>
          <p:nvPr/>
        </p:nvSpPr>
        <p:spPr>
          <a:xfrm>
            <a:off x="1109233" y="1145567"/>
            <a:ext cx="1518800" cy="151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1531851" y="1587679"/>
            <a:ext cx="674296" cy="634356"/>
            <a:chOff x="5972700" y="2330200"/>
            <a:chExt cx="411625" cy="387275"/>
          </a:xfrm>
        </p:grpSpPr>
        <p:sp>
          <p:nvSpPr>
            <p:cNvPr id="328" name="Google Shape;328;p3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b="1"/>
            </a:p>
          </p:txBody>
        </p:sp>
      </p:grpSp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pic>
        <p:nvPicPr>
          <p:cNvPr id="13314" name="Picture 2" descr="Instagram Logo PNG Images | Vetores e arquivos PSD | Download grátis em  Pngtree | Logotipo ou logomarca, Ícones sociais, Símbolo do instagram">
            <a:extLst>
              <a:ext uri="{FF2B5EF4-FFF2-40B4-BE49-F238E27FC236}">
                <a16:creationId xmlns:a16="http://schemas.microsoft.com/office/drawing/2014/main" id="{A073F491-B69F-4982-82FA-2F06F206A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856" y="4609944"/>
            <a:ext cx="446288" cy="44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Gmail Ícone – Gmail Icon - PNG Transparent - Image PNG">
            <a:extLst>
              <a:ext uri="{FF2B5EF4-FFF2-40B4-BE49-F238E27FC236}">
                <a16:creationId xmlns:a16="http://schemas.microsoft.com/office/drawing/2014/main" id="{A0A3C3DE-3B96-4ABA-917A-E3B47EFE2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436" y="5113540"/>
            <a:ext cx="309127" cy="22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lattes | Annie Bello Phd">
            <a:extLst>
              <a:ext uri="{FF2B5EF4-FFF2-40B4-BE49-F238E27FC236}">
                <a16:creationId xmlns:a16="http://schemas.microsoft.com/office/drawing/2014/main" id="{FDA60E78-D498-4A2B-BAAD-6D7132B0B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147" y="5397384"/>
            <a:ext cx="461997" cy="44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Baixar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6"/>
            <a:ext cx="10515600" cy="525280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>
                <a:hlinkClick r:id="rId2"/>
              </a:rPr>
              <a:t>https://github.com/GustavHM/ABOP2021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BEF295-5492-4736-BEE7-9AC649ED2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502" y="1986312"/>
            <a:ext cx="8994996" cy="4608947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F315088-DA74-4188-845D-C75DBB1B278E}"/>
              </a:ext>
            </a:extLst>
          </p:cNvPr>
          <p:cNvSpPr/>
          <p:nvPr/>
        </p:nvSpPr>
        <p:spPr>
          <a:xfrm flipH="1">
            <a:off x="7112859" y="4840818"/>
            <a:ext cx="844063" cy="3842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60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20C81-6C7D-42A9-A130-F11B69B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Instalar o JASP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1B31-F279-4D22-956D-24AC78AF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6"/>
            <a:ext cx="10515600" cy="525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https://jasp-stats.org/download/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253AAA-96A7-4E57-B20E-5F8D39E101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93" t="35555"/>
          <a:stretch/>
        </p:blipFill>
        <p:spPr>
          <a:xfrm>
            <a:off x="238455" y="1914295"/>
            <a:ext cx="9316110" cy="441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7A058B5E-2E18-4FAC-AABC-3273323FBD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3" r="32924" b="43722"/>
          <a:stretch/>
        </p:blipFill>
        <p:spPr>
          <a:xfrm>
            <a:off x="9378394" y="3001542"/>
            <a:ext cx="2575152" cy="10550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9BE6172-B063-48B4-A8ED-78A42D39C1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574" r="23638" b="31992"/>
          <a:stretch/>
        </p:blipFill>
        <p:spPr>
          <a:xfrm>
            <a:off x="9378394" y="4381000"/>
            <a:ext cx="2575152" cy="1055077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15656BF1-7445-43EF-A22E-CAA8A76914A7}"/>
              </a:ext>
            </a:extLst>
          </p:cNvPr>
          <p:cNvSpPr/>
          <p:nvPr/>
        </p:nvSpPr>
        <p:spPr>
          <a:xfrm flipH="1">
            <a:off x="10160172" y="3332353"/>
            <a:ext cx="844063" cy="3842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6CDCE19-E975-42D2-A8FB-059C6DC4E220}"/>
              </a:ext>
            </a:extLst>
          </p:cNvPr>
          <p:cNvSpPr/>
          <p:nvPr/>
        </p:nvSpPr>
        <p:spPr>
          <a:xfrm flipH="1">
            <a:off x="10243938" y="4589592"/>
            <a:ext cx="844063" cy="3842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96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DE03C-9028-4D58-BF19-B40EB1B6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Abrir o banco de dados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FB95599-B64C-42AB-AEB5-8D8E3371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1246371"/>
            <a:ext cx="7254705" cy="5509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A1FBBEE6-3926-445B-9CFF-5016856C9E16}"/>
              </a:ext>
            </a:extLst>
          </p:cNvPr>
          <p:cNvSpPr/>
          <p:nvPr/>
        </p:nvSpPr>
        <p:spPr>
          <a:xfrm flipH="1">
            <a:off x="416168" y="1397610"/>
            <a:ext cx="844063" cy="38429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C73BECC-BB63-469C-8FEB-CE4C1A7150F5}"/>
              </a:ext>
            </a:extLst>
          </p:cNvPr>
          <p:cNvSpPr txBox="1"/>
          <p:nvPr/>
        </p:nvSpPr>
        <p:spPr>
          <a:xfrm>
            <a:off x="7748954" y="1397610"/>
            <a:ext cx="4302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/>
              <a:t>“Open”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“Computer”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“</a:t>
            </a:r>
            <a:r>
              <a:rPr lang="pt-BR" sz="2400" dirty="0" err="1"/>
              <a:t>Browse</a:t>
            </a:r>
            <a:r>
              <a:rPr lang="pt-BR" sz="2400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Localize o banco de dados (</a:t>
            </a:r>
            <a:r>
              <a:rPr lang="pt-BR" sz="2400" dirty="0" err="1"/>
              <a:t>Banco_Primeiros_Passos.sav</a:t>
            </a:r>
            <a:r>
              <a:rPr lang="pt-BR" sz="2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“Abrir”</a:t>
            </a:r>
          </a:p>
        </p:txBody>
      </p:sp>
    </p:spTree>
    <p:extLst>
      <p:ext uri="{BB962C8B-B14F-4D97-AF65-F5344CB8AC3E}">
        <p14:creationId xmlns:p14="http://schemas.microsoft.com/office/powerpoint/2010/main" val="339708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163F8-32B1-418F-A711-B65D25B2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Banco de dados aberto no JASP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D040A3-E66D-44EF-9E93-49891A732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76" y="1342206"/>
            <a:ext cx="9015047" cy="5410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971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A34BA-2B9A-4065-A6E2-F6B120E8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Entendendo 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CAEDF2-B294-4AB1-B013-A501C488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Amostra</a:t>
            </a:r>
          </a:p>
          <a:p>
            <a:r>
              <a:rPr lang="pt-BR" dirty="0"/>
              <a:t>230 universitários concluintes de uma universidade privada de SP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Variáveis</a:t>
            </a:r>
          </a:p>
          <a:p>
            <a:pPr algn="just"/>
            <a:r>
              <a:rPr lang="pt-BR" dirty="0"/>
              <a:t>Sociodemográficas: sexo, idade, curso e situação laboral</a:t>
            </a:r>
          </a:p>
          <a:p>
            <a:pPr algn="just"/>
            <a:r>
              <a:rPr lang="pt-BR" dirty="0"/>
              <a:t>Personalidade no modelo Big Five (Extroversão, Amabilidade, </a:t>
            </a:r>
            <a:r>
              <a:rPr lang="pt-BR" dirty="0" err="1"/>
              <a:t>Conscienciosidade</a:t>
            </a:r>
            <a:r>
              <a:rPr lang="pt-BR" dirty="0"/>
              <a:t>, Neuroticismo e Abertura)</a:t>
            </a:r>
          </a:p>
          <a:p>
            <a:pPr algn="just"/>
            <a:r>
              <a:rPr lang="pt-BR" dirty="0"/>
              <a:t>Interesses profissionais no modelo RIASEC (Realista, Investigativo, Artístico, Social, Empreendedor e Convencional)</a:t>
            </a:r>
          </a:p>
          <a:p>
            <a:pPr algn="just"/>
            <a:r>
              <a:rPr lang="pt-BR" dirty="0"/>
              <a:t>Adaptabilidade de carreira (Preocupação, Controle, Curiosidade e Confiança)</a:t>
            </a:r>
          </a:p>
          <a:p>
            <a:pPr algn="just"/>
            <a:r>
              <a:rPr lang="pt-BR" dirty="0"/>
              <a:t>Autoeficácia profissional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866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BEA73-E85E-4DCF-9230-0486C3D9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926"/>
            <a:ext cx="10515600" cy="1325563"/>
          </a:xfrm>
        </p:spPr>
        <p:txBody>
          <a:bodyPr/>
          <a:lstStyle/>
          <a:p>
            <a:pPr algn="ctr"/>
            <a:r>
              <a:rPr lang="pt-BR" u="sng" dirty="0"/>
              <a:t>Análises</a:t>
            </a:r>
            <a:endParaRPr lang="pt-BR" dirty="0"/>
          </a:p>
        </p:txBody>
      </p:sp>
      <p:pic>
        <p:nvPicPr>
          <p:cNvPr id="1026" name="Picture 2" descr="Oficina de Valor">
            <a:extLst>
              <a:ext uri="{FF2B5EF4-FFF2-40B4-BE49-F238E27FC236}">
                <a16:creationId xmlns:a16="http://schemas.microsoft.com/office/drawing/2014/main" id="{FEBE15CE-3AC6-48E4-ACDC-69C53DC3BD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3060762"/>
            <a:ext cx="10858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34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BB861-B857-4FFF-9AC9-49AA9BB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Teste t para amostras independentes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1BAFB-EC4C-46C9-A4C0-346C218B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u="sng" dirty="0"/>
              <a:t>Objetivo:</a:t>
            </a:r>
            <a:r>
              <a:rPr lang="pt-BR" dirty="0"/>
              <a:t> </a:t>
            </a:r>
            <a:r>
              <a:rPr lang="pt-BR" b="1" dirty="0"/>
              <a:t>comparar</a:t>
            </a:r>
            <a:r>
              <a:rPr lang="pt-BR" dirty="0"/>
              <a:t> médias entre dois grupos (</a:t>
            </a:r>
            <a:r>
              <a:rPr lang="pt-BR" i="1" dirty="0"/>
              <a:t>t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Variável categórica = possui categorias que não indicam uma ordem do menor para o maior (e.g., sexo, situação laboral, grupo de intervenção)</a:t>
            </a:r>
          </a:p>
          <a:p>
            <a:endParaRPr lang="pt-BR" dirty="0"/>
          </a:p>
          <a:p>
            <a:r>
              <a:rPr lang="pt-BR" dirty="0"/>
              <a:t>Principais resultados: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Significância (</a:t>
            </a:r>
            <a:r>
              <a:rPr lang="pt-BR" i="1" dirty="0"/>
              <a:t>p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Maior média (</a:t>
            </a:r>
            <a:r>
              <a:rPr lang="pt-BR" i="1" dirty="0"/>
              <a:t>M</a:t>
            </a:r>
            <a:r>
              <a:rPr lang="pt-BR" dirty="0"/>
              <a:t>)</a:t>
            </a:r>
          </a:p>
          <a:p>
            <a:pPr marL="514350" indent="-69850">
              <a:buFont typeface="+mj-lt"/>
              <a:buAutoNum type="arabicPeriod"/>
            </a:pPr>
            <a:r>
              <a:rPr lang="pt-BR" dirty="0"/>
              <a:t> Tamanho de efeito da diferença (</a:t>
            </a:r>
            <a:r>
              <a:rPr lang="pt-BR" i="1" dirty="0"/>
              <a:t>d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pic>
        <p:nvPicPr>
          <p:cNvPr id="4100" name="Picture 4" descr="RPubs - Teste t de Student no R">
            <a:extLst>
              <a:ext uri="{FF2B5EF4-FFF2-40B4-BE49-F238E27FC236}">
                <a16:creationId xmlns:a16="http://schemas.microsoft.com/office/drawing/2014/main" id="{33C5A4B0-BD68-4258-8EB8-10B958A82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0"/>
          <a:stretch/>
        </p:blipFill>
        <p:spPr bwMode="auto">
          <a:xfrm>
            <a:off x="6893168" y="3575538"/>
            <a:ext cx="5131602" cy="316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62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806</Words>
  <Application>Microsoft Office PowerPoint</Application>
  <PresentationFormat>Widescreen</PresentationFormat>
  <Paragraphs>165</Paragraphs>
  <Slides>23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Lora</vt:lpstr>
      <vt:lpstr>Tema do Office</vt:lpstr>
      <vt:lpstr>ANÁLISE DE DADOS PARA PESQUISAS EM ORIENTAÇÃO PROFISSIONAL E DE CARREIRA</vt:lpstr>
      <vt:lpstr>Conteúdo</vt:lpstr>
      <vt:lpstr>Baixar o banco de dados</vt:lpstr>
      <vt:lpstr>Instalar o JASP</vt:lpstr>
      <vt:lpstr>Abrir o banco de dados</vt:lpstr>
      <vt:lpstr>Banco de dados aberto no JASP</vt:lpstr>
      <vt:lpstr>Entendendo o banco de dados</vt:lpstr>
      <vt:lpstr>Análises</vt:lpstr>
      <vt:lpstr>Teste t para amostras independentes</vt:lpstr>
      <vt:lpstr>Como interpretar</vt:lpstr>
      <vt:lpstr>Pergunta de pesquisa</vt:lpstr>
      <vt:lpstr>Análise de Variância (ANOVA)</vt:lpstr>
      <vt:lpstr>Como interpretar</vt:lpstr>
      <vt:lpstr>Pergunta de pesquisa</vt:lpstr>
      <vt:lpstr>Correlação</vt:lpstr>
      <vt:lpstr>Como interpretar</vt:lpstr>
      <vt:lpstr>Pergunta de pesquisa</vt:lpstr>
      <vt:lpstr>Regressão Linear Múltipla</vt:lpstr>
      <vt:lpstr>Análises bivariadas e multivariadas</vt:lpstr>
      <vt:lpstr>Pergunta de pesquisa</vt:lpstr>
      <vt:lpstr>Relembrando</vt:lpstr>
      <vt:lpstr>Para quem quiser se aventurar em novas análises, sugiro a leitura do manual do JASP: https://jasp-stats.org/jasp-materials/ 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</dc:title>
  <dc:creator>a a</dc:creator>
  <cp:lastModifiedBy>Gustavo Martins</cp:lastModifiedBy>
  <cp:revision>34</cp:revision>
  <dcterms:created xsi:type="dcterms:W3CDTF">2021-04-06T22:07:02Z</dcterms:created>
  <dcterms:modified xsi:type="dcterms:W3CDTF">2021-08-15T21:59:10Z</dcterms:modified>
</cp:coreProperties>
</file>