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5" r:id="rId2"/>
    <p:sldId id="257" r:id="rId3"/>
    <p:sldId id="277" r:id="rId4"/>
    <p:sldId id="278" r:id="rId5"/>
    <p:sldId id="276" r:id="rId6"/>
    <p:sldId id="279" r:id="rId7"/>
    <p:sldId id="284" r:id="rId8"/>
    <p:sldId id="273" r:id="rId9"/>
    <p:sldId id="285" r:id="rId10"/>
    <p:sldId id="287" r:id="rId11"/>
    <p:sldId id="291" r:id="rId12"/>
    <p:sldId id="265" r:id="rId13"/>
    <p:sldId id="288" r:id="rId14"/>
    <p:sldId id="292" r:id="rId15"/>
    <p:sldId id="289" r:id="rId16"/>
    <p:sldId id="290" r:id="rId17"/>
    <p:sldId id="293" r:id="rId18"/>
    <p:sldId id="282" r:id="rId19"/>
    <p:sldId id="283" r:id="rId20"/>
    <p:sldId id="294" r:id="rId21"/>
    <p:sldId id="274" r:id="rId22"/>
    <p:sldId id="269" r:id="rId23"/>
    <p:sldId id="28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6292-E0D6-4596-BADB-317F026F71CC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75C3-BBC4-4451-A481-9B9EB373E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F2975-96D0-41EF-91BE-91609998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B2CC06-3EED-4DA4-A69A-2102ED3D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2BAAC-5DC1-4CAB-88A7-C21BB54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90916-9963-45FE-8B54-E256948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A994E-6C9C-4699-915E-B37E713A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B569-1A41-4B68-A7B9-D75A374A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3AF2A-EE40-49A7-B4EC-2754D5CA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2121C-F06E-444F-8352-F722AA84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69F24-C8AF-4035-927C-2CABA22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46D2C-E91F-4407-8E89-81B2407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7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2DDB9-82DD-40F0-9E98-46D55C37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02250-E2FD-47B1-893E-28AF0738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37953-16AA-4D4C-80F5-D6F8C0FC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8E5C8-F462-4207-A4EC-A22168AE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90609-8446-4F76-B1DB-4C5246ED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1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3CD5-F306-4AE6-8B89-7D76DED8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DB6A9-6B9F-409E-B666-DF8042B1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FE3AC-C62B-47D8-9316-1F0F8BF4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6F421-A652-4B6C-B210-5934A826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AE913-7595-4173-913D-8815D7F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D0D7-A804-4712-8997-98C5FE89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7CF2-44F9-4503-B7BF-A9F4E9B3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74F9-44C2-48FC-9CBE-7DEDEB45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75C4B-FBD4-4982-9ABD-01478622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85DE5-576B-46F8-B9A7-347CC22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456B43-4BA2-47AE-AB7A-7BC4D6E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190AF-5B0A-484A-9FDF-E190EF7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05164-7A77-4A4C-803E-45261AF3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27FE95-C8DF-40AB-AF67-32B92E5F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668131-5B89-4F52-8FF8-E7838A9B0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2ADC6-99FF-46CA-AA08-3A0A341C7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860B75-B127-424F-915B-6F66FCFD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DA22DE-F363-457B-BBC8-026159FB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FD2FD8-769C-4037-823C-DAD33AD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4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0983-4329-47AC-8884-35914BED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A25C9-9DBE-4568-A5D5-08A6FBBD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70B7A0-FD99-47A7-A349-93A6FAC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EFF2FA-200A-4E2F-AC57-921B13B3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C77957-31A2-4DA2-BB6F-F50ABFC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5E239-0F23-40BF-950B-D12F7859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0925C-768A-41CE-BF67-2D9341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1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1D73F-1F8F-4411-A0F1-903944B4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A8BC6-FE40-47B6-B853-4DDC063C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322C8C-3E7C-43B9-9498-FC44287A7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B224E-07DE-434C-8733-78688128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473F85-62CC-4890-A4F0-ACE8763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4ED5B8-447D-4666-B286-9B536EB4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1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EA537-E619-4B38-B9AE-796EE405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6B8700-8E4E-45E9-A6EC-A3E52C93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1D4F83-2E17-45EB-A4BD-DE833117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19C97-D52B-45B9-97F2-B0CC458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1D6C7-10CD-4A08-BEF4-DF2263AA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8DA84-C98A-4E25-AE41-A67469F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48F05E-C8CB-4BC2-8563-756532BC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BCC47-65A1-4037-BE9D-6473746A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CF6F3-51FA-40E2-8E11-CEBB0097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6EC0E-B774-4288-9EDD-9F428033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05BEA-78FE-408C-9234-FE67A838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sp-stats.org/jasp-materia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ustavHM/ABOP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675637-D0F1-4AA3-95D6-55331DA0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E39D839-0DC6-400A-BCEC-66F812FCEE2C}"/>
              </a:ext>
            </a:extLst>
          </p:cNvPr>
          <p:cNvSpPr txBox="1">
            <a:spLocks/>
          </p:cNvSpPr>
          <p:nvPr/>
        </p:nvSpPr>
        <p:spPr>
          <a:xfrm>
            <a:off x="1524000" y="2748936"/>
            <a:ext cx="9144000" cy="1360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/>
              <a:t>ANÁLISE DE DADOS PARA PESQUISAS EM ORIENTAÇÃO PROFISSIONAL E DE CARREIRA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786E5E-E560-47C7-B9B2-821D77AA8782}"/>
              </a:ext>
            </a:extLst>
          </p:cNvPr>
          <p:cNvSpPr txBox="1">
            <a:spLocks/>
          </p:cNvSpPr>
          <p:nvPr/>
        </p:nvSpPr>
        <p:spPr>
          <a:xfrm>
            <a:off x="3974489" y="4396824"/>
            <a:ext cx="4243021" cy="550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500" dirty="0"/>
              <a:t>Gustavo Henrique Martins</a:t>
            </a:r>
          </a:p>
          <a:p>
            <a:pPr marL="0" indent="0" algn="ctr">
              <a:buNone/>
            </a:pPr>
            <a:r>
              <a:rPr lang="pt-BR" sz="2000" i="1" dirty="0"/>
              <a:t>Universidade São Franciso</a:t>
            </a:r>
          </a:p>
        </p:txBody>
      </p:sp>
      <p:pic>
        <p:nvPicPr>
          <p:cNvPr id="5" name="Picture 2" descr="Structural equation modeling in psychology: concepts and applications">
            <a:extLst>
              <a:ext uri="{FF2B5EF4-FFF2-40B4-BE49-F238E27FC236}">
                <a16:creationId xmlns:a16="http://schemas.microsoft.com/office/drawing/2014/main" id="{54B3F6F6-2EBF-419B-A704-81C775A54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0"/>
          <a:stretch/>
        </p:blipFill>
        <p:spPr bwMode="auto">
          <a:xfrm>
            <a:off x="202591" y="4401222"/>
            <a:ext cx="2895600" cy="2328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ta Science – Regressões com Python | iMasters">
            <a:extLst>
              <a:ext uri="{FF2B5EF4-FFF2-40B4-BE49-F238E27FC236}">
                <a16:creationId xmlns:a16="http://schemas.microsoft.com/office/drawing/2014/main" id="{FCDCD609-C9D1-4FBD-A5AA-2B2A675D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09" y="4393589"/>
            <a:ext cx="3552092" cy="23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1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7536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06841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homens e mulheres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7010400" y="3697653"/>
            <a:ext cx="4618892" cy="26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2179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97932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7555888" y="3546231"/>
            <a:ext cx="4444148" cy="26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56805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96207"/>
              </p:ext>
            </p:extLst>
          </p:nvPr>
        </p:nvGraphicFramePr>
        <p:xfrm>
          <a:off x="6844059" y="1979349"/>
          <a:ext cx="3548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Fraca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Moderada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330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predizer/explicar 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13" y="3779555"/>
            <a:ext cx="3786487" cy="30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08" y="2108881"/>
            <a:ext cx="5096953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82" y="2313904"/>
            <a:ext cx="3851031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770130" y="1690688"/>
            <a:ext cx="155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7094137" y="1690688"/>
            <a:ext cx="349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249668" y="5982181"/>
            <a:ext cx="1204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CURIOSIDADE: uma regressão com somente uma variável dependente é igual uma correlação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/>
              <a:t>4 análises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Teste 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ANOVA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Correlação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Regressão Linear Múltipla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todas elas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/>
          <a:lstStyle/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E7FB23-3E9F-4A6F-BF3A-083B38EB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72" y="2214269"/>
            <a:ext cx="9756655" cy="4278606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93" y="530339"/>
            <a:ext cx="8928348" cy="1956044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Quem quiser se aventurar em novas análises, sugiro a leitura do manual do JASP:</a:t>
            </a:r>
            <a:br>
              <a:rPr lang="pt-BR" sz="3600" dirty="0"/>
            </a:br>
            <a:r>
              <a:rPr lang="pt-BR" sz="36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https://jasp-stats.org/jasp-materials/</a:t>
            </a:r>
            <a:br>
              <a:rPr lang="pt-BR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9984325" y="3317631"/>
            <a:ext cx="847796" cy="4865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48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93663" indent="0">
              <a:spcBef>
                <a:spcPts val="800"/>
              </a:spcBef>
              <a:buNone/>
            </a:pPr>
            <a:r>
              <a:rPr lang="pt-BR" sz="2400" b="1" dirty="0">
                <a:solidFill>
                  <a:schemeClr val="dk1"/>
                </a:solidFill>
              </a:rPr>
              <a:t>Contatos</a:t>
            </a:r>
            <a:endParaRPr sz="2400" b="1" dirty="0">
              <a:solidFill>
                <a:schemeClr val="dk1"/>
              </a:solidFill>
            </a:endParaRP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@gustavohmartins95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gustavoh.martins95@gmail.com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sz="24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3"/>
            <a:ext cx="6555924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/>
              <a:t>Muito obrigado!</a:t>
            </a:r>
            <a:endParaRPr sz="64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9564210" y="1905000"/>
            <a:ext cx="2627657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6" y="4609944"/>
            <a:ext cx="446288" cy="4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36" y="5113540"/>
            <a:ext cx="309127" cy="2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47" y="5397384"/>
            <a:ext cx="461997" cy="44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hlinkClick r:id="rId2"/>
              </a:rPr>
              <a:t>https://github.com/GustavHM/ABOP2021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EF295-5492-4736-BEE7-9AC649ED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02" y="1986312"/>
            <a:ext cx="8994996" cy="460894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F315088-DA74-4188-845D-C75DBB1B278E}"/>
              </a:ext>
            </a:extLst>
          </p:cNvPr>
          <p:cNvSpPr/>
          <p:nvPr/>
        </p:nvSpPr>
        <p:spPr>
          <a:xfrm flipH="1">
            <a:off x="7112859" y="4840818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253AAA-96A7-4E57-B20E-5F8D39E10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t="35555"/>
          <a:stretch/>
        </p:blipFill>
        <p:spPr>
          <a:xfrm>
            <a:off x="238455" y="1914295"/>
            <a:ext cx="931611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A058B5E-2E18-4FAC-AABC-3273323FB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3" r="32924" b="43722"/>
          <a:stretch/>
        </p:blipFill>
        <p:spPr>
          <a:xfrm>
            <a:off x="9378394" y="3001542"/>
            <a:ext cx="2575152" cy="10550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BE6172-B063-48B4-A8ED-78A42D39C1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74" r="23638" b="31992"/>
          <a:stretch/>
        </p:blipFill>
        <p:spPr>
          <a:xfrm>
            <a:off x="9378394" y="4381000"/>
            <a:ext cx="2575152" cy="1055077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10160172" y="3332353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10243938" y="4589592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246371"/>
            <a:ext cx="7254705" cy="550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416168" y="1397610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7748954" y="1397610"/>
            <a:ext cx="430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“Open”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“Computer”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</a:t>
            </a:r>
            <a:r>
              <a:rPr lang="pt-BR" sz="2400" dirty="0" err="1"/>
              <a:t>Browse</a:t>
            </a:r>
            <a:r>
              <a:rPr lang="pt-BR" sz="2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Localize o banco de dados (</a:t>
            </a:r>
            <a:r>
              <a:rPr lang="pt-BR" sz="2400" dirty="0" err="1"/>
              <a:t>Banco_Primeiros_Passos.sav</a:t>
            </a:r>
            <a:r>
              <a:rPr lang="pt-BR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D040A3-E66D-44EF-9E93-49891A73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6" y="1342206"/>
            <a:ext cx="9015047" cy="541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Amostra</a:t>
            </a:r>
          </a:p>
          <a:p>
            <a:r>
              <a:rPr lang="pt-BR" dirty="0"/>
              <a:t>230 universitários concluintes de uma universidade privada de SP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Variáveis</a:t>
            </a:r>
          </a:p>
          <a:p>
            <a:pPr algn="just"/>
            <a:r>
              <a:rPr lang="pt-BR" dirty="0"/>
              <a:t>Sociodemográficas: sexo, idade, curso e situação laboral</a:t>
            </a:r>
          </a:p>
          <a:p>
            <a:pPr algn="just"/>
            <a:r>
              <a:rPr lang="pt-BR" dirty="0"/>
              <a:t>Personalidade no modelo Big Five (Extroversão, Amabilidade, </a:t>
            </a:r>
            <a:r>
              <a:rPr lang="pt-BR" dirty="0" err="1"/>
              <a:t>Conscienciosidade</a:t>
            </a:r>
            <a:r>
              <a:rPr lang="pt-BR" dirty="0"/>
              <a:t>, Neuroticismo e Abertura)</a:t>
            </a:r>
          </a:p>
          <a:p>
            <a:pPr algn="just"/>
            <a:r>
              <a:rPr lang="pt-BR" dirty="0"/>
              <a:t>Interesses profissionais no modelo RIASEC (Realista, Investigativo, Artístico, Social, Empreendedor e Convencional)</a:t>
            </a:r>
          </a:p>
          <a:p>
            <a:pPr algn="just"/>
            <a:r>
              <a:rPr lang="pt-BR" dirty="0"/>
              <a:t>Adaptabilidade de carreira (Preocupação, Controle, Curiosidade e Confiança)</a:t>
            </a:r>
          </a:p>
          <a:p>
            <a:pPr algn="just"/>
            <a:r>
              <a:rPr lang="pt-BR" dirty="0"/>
              <a:t>Autoeficácia profissional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26"/>
            <a:ext cx="10515600" cy="1325563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060762"/>
            <a:ext cx="1085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6893168" y="3575538"/>
            <a:ext cx="5131602" cy="31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805</Words>
  <Application>Microsoft Office PowerPoint</Application>
  <PresentationFormat>Widescreen</PresentationFormat>
  <Paragraphs>165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Lora</vt:lpstr>
      <vt:lpstr>Tema do Office</vt:lpstr>
      <vt:lpstr>Apresentação do PowerPoint</vt:lpstr>
      <vt:lpstr>Conteúdo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Análises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Relembrando</vt:lpstr>
      <vt:lpstr>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a a</dc:creator>
  <cp:lastModifiedBy>Gustavo Martins</cp:lastModifiedBy>
  <cp:revision>36</cp:revision>
  <dcterms:created xsi:type="dcterms:W3CDTF">2021-04-06T22:07:02Z</dcterms:created>
  <dcterms:modified xsi:type="dcterms:W3CDTF">2021-08-15T23:52:00Z</dcterms:modified>
</cp:coreProperties>
</file>