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9" r:id="rId3"/>
    <p:sldId id="258" r:id="rId4"/>
    <p:sldId id="297" r:id="rId5"/>
    <p:sldId id="277" r:id="rId6"/>
    <p:sldId id="278" r:id="rId7"/>
    <p:sldId id="276" r:id="rId8"/>
    <p:sldId id="279" r:id="rId9"/>
    <p:sldId id="284" r:id="rId10"/>
    <p:sldId id="295" r:id="rId11"/>
    <p:sldId id="273" r:id="rId12"/>
    <p:sldId id="301" r:id="rId13"/>
    <p:sldId id="302" r:id="rId14"/>
    <p:sldId id="298" r:id="rId15"/>
    <p:sldId id="285" r:id="rId16"/>
    <p:sldId id="287" r:id="rId17"/>
    <p:sldId id="291" r:id="rId18"/>
    <p:sldId id="265" r:id="rId19"/>
    <p:sldId id="288" r:id="rId20"/>
    <p:sldId id="292" r:id="rId21"/>
    <p:sldId id="299" r:id="rId22"/>
    <p:sldId id="289" r:id="rId23"/>
    <p:sldId id="290" r:id="rId24"/>
    <p:sldId id="293" r:id="rId25"/>
    <p:sldId id="282" r:id="rId26"/>
    <p:sldId id="283" r:id="rId27"/>
    <p:sldId id="294" r:id="rId28"/>
    <p:sldId id="300" r:id="rId29"/>
    <p:sldId id="274" r:id="rId30"/>
    <p:sldId id="303" r:id="rId31"/>
    <p:sldId id="269" r:id="rId32"/>
    <p:sldId id="281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Lora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5d8bec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5d8bec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3A6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3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8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 1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5966"/>
              </a:buClr>
              <a:buSzPts val="2800"/>
              <a:buFont typeface="Century Gothic"/>
              <a:buNone/>
              <a:defRPr sz="2800">
                <a:solidFill>
                  <a:srgbClr val="0D59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800"/>
              <a:buFont typeface="Century Gothic"/>
              <a:buChar char="●"/>
              <a:defRPr sz="1800"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pe/a/CQc5ZFP3Y4hC5BpgJF64Kpk/" TargetMode="External"/><Relationship Id="rId2" Type="http://schemas.openxmlformats.org/officeDocument/2006/relationships/hyperlink" Target="https://www.scielo.br/j/trends/a/WZ3swRY784fzxSZWXc6ZYQf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me.ufrgs.br/bitstream/handle/10183/4007/000346602.pdf" TargetMode="External"/><Relationship Id="rId4" Type="http://schemas.openxmlformats.org/officeDocument/2006/relationships/hyperlink" Target="https://www.redalyc.org/pdf/2030/203041069009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gustavoh.martins95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asp-stats.org/jasp-materials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Explorando análises quantitativas de dados com o software JASP</a:t>
            </a:r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Gustavo Henrique Martins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CATvante</a:t>
            </a:r>
            <a:endParaRPr dirty="0"/>
          </a:p>
        </p:txBody>
      </p:sp>
      <p:pic>
        <p:nvPicPr>
          <p:cNvPr id="2" name="Picture 6" descr="Data Science – Regressões com Python | iMasters">
            <a:extLst>
              <a:ext uri="{FF2B5EF4-FFF2-40B4-BE49-F238E27FC236}">
                <a16:creationId xmlns:a16="http://schemas.microsoft.com/office/drawing/2014/main" id="{100BF238-16D7-4770-7CA0-CFADC19C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189"/>
            <a:ext cx="2577096" cy="17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Variáveis</a:t>
            </a:r>
          </a:p>
          <a:p>
            <a:r>
              <a:rPr lang="pt-BR" dirty="0"/>
              <a:t>Sociodemográficas: sexo, idade, curso e situação laboral</a:t>
            </a:r>
          </a:p>
          <a:p>
            <a:r>
              <a:rPr lang="pt-BR" dirty="0"/>
              <a:t>Personalidade no modelo Big Five (Extroversão, Amabilidade, Conscienciosidade, Neuroticismo e Abertura) - </a:t>
            </a:r>
            <a:r>
              <a:rPr lang="pt-BR" sz="1400" dirty="0">
                <a:hlinkClick r:id="rId2"/>
              </a:rPr>
              <a:t>https://www.scielo.br/j/trends/a/WZ3swRY784fzxSZWXc6ZYQf/</a:t>
            </a:r>
            <a:endParaRPr lang="pt-BR" sz="1400" dirty="0"/>
          </a:p>
          <a:p>
            <a:r>
              <a:rPr lang="pt-BR" dirty="0"/>
              <a:t>Interesses profissionais no modelo RIASEC (Realista, Investigativo, Artístico, Social, Empreendedor e Convencional) – </a:t>
            </a:r>
            <a:r>
              <a:rPr lang="pt-BR" sz="1500" dirty="0">
                <a:hlinkClick r:id="rId3"/>
              </a:rPr>
              <a:t>https://www.scielo.br/j/pe/a/CQc5ZFP3Y4hC5BpgJF64Kpk/</a:t>
            </a:r>
            <a:endParaRPr lang="pt-BR" sz="1500" dirty="0"/>
          </a:p>
          <a:p>
            <a:r>
              <a:rPr lang="pt-BR" dirty="0"/>
              <a:t>Adaptabilidade de carreira (Preocupação, Controle, Curiosidade e Confiança) - </a:t>
            </a:r>
            <a:r>
              <a:rPr lang="pt-BR" sz="1400" dirty="0">
                <a:hlinkClick r:id="rId4"/>
              </a:rPr>
              <a:t>https://www.redalyc.org/pdf/2030/203041069009.pdf</a:t>
            </a:r>
            <a:endParaRPr lang="pt-BR" dirty="0"/>
          </a:p>
          <a:p>
            <a:r>
              <a:rPr lang="pt-BR" dirty="0"/>
              <a:t>Autoeficácia profissional - </a:t>
            </a:r>
            <a:r>
              <a:rPr lang="pt-BR" sz="1500" dirty="0">
                <a:hlinkClick r:id="rId5"/>
              </a:rPr>
              <a:t>http://www.lume.ufrgs.br/bitstream/handle/10183/4007/000346602.pdf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6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95572"/>
            <a:ext cx="8143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Estatísticas descritivas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Desvio Padrão (</a:t>
            </a:r>
            <a:r>
              <a:rPr lang="pt-BR" i="1" dirty="0"/>
              <a:t>DP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Quantidade de sujeitos 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Porcentagem (%)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Mínimo e máximo</a:t>
            </a:r>
          </a:p>
          <a:p>
            <a:endParaRPr lang="pt-BR" dirty="0"/>
          </a:p>
        </p:txBody>
      </p:sp>
      <p:pic>
        <p:nvPicPr>
          <p:cNvPr id="1026" name="Picture 2" descr="O que são estatísticas descritivas e inferenciais? - Minitab">
            <a:extLst>
              <a:ext uri="{FF2B5EF4-FFF2-40B4-BE49-F238E27FC236}">
                <a16:creationId xmlns:a16="http://schemas.microsoft.com/office/drawing/2014/main" id="{6C684C71-95DB-B36F-0D97-49084861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8" y="3106068"/>
            <a:ext cx="2910032" cy="19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Quais são as principais características da minha amostra?</a:t>
            </a:r>
          </a:p>
        </p:txBody>
      </p:sp>
    </p:spTree>
    <p:extLst>
      <p:ext uri="{BB962C8B-B14F-4D97-AF65-F5344CB8AC3E}">
        <p14:creationId xmlns:p14="http://schemas.microsoft.com/office/powerpoint/2010/main" val="363566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11-08-2023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Teste t e ANOVA</a:t>
            </a:r>
          </a:p>
        </p:txBody>
      </p:sp>
    </p:spTree>
    <p:extLst>
      <p:ext uri="{BB962C8B-B14F-4D97-AF65-F5344CB8AC3E}">
        <p14:creationId xmlns:p14="http://schemas.microsoft.com/office/powerpoint/2010/main" val="118232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5169876" y="2681654"/>
            <a:ext cx="3848702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40124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4296"/>
              </p:ext>
            </p:extLst>
          </p:nvPr>
        </p:nvGraphicFramePr>
        <p:xfrm>
          <a:off x="5260286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Será que homens e mulheres se diferenciam em relação aos seus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5257800" y="2773240"/>
            <a:ext cx="3464169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0201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9944"/>
              </p:ext>
            </p:extLst>
          </p:nvPr>
        </p:nvGraphicFramePr>
        <p:xfrm>
          <a:off x="5251051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1" y="1483836"/>
            <a:ext cx="6780908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Psicólogo, Mestre e doutorando em Psicologia pela Universidade São Francisco (bolsista FAPESP)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Membro da diretoria executiva da Associação Brasileira de Orientação Profissional (ABRAOPC) - gestão 2022-2023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Membro do GT de Psicometria da ANPEPP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Gerente de pesquisa </a:t>
            </a:r>
            <a:r>
              <a:rPr lang="pt-BR" dirty="0"/>
              <a:t>d</a:t>
            </a:r>
            <a:r>
              <a:rPr lang="pt-BR" sz="1800" b="0" dirty="0"/>
              <a:t>o eduLab21 do Instituto Ayrton Senna</a:t>
            </a:r>
          </a:p>
          <a:p>
            <a:pPr marL="285750" indent="-285750">
              <a:buSzPct val="78078"/>
              <a:buFont typeface="Arial"/>
              <a:buChar char="•"/>
            </a:pPr>
            <a:r>
              <a:rPr lang="pt-BR" sz="1800" b="0" dirty="0"/>
              <a:t>do CATvante: Laboratório de Testagem Computadorizada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Mais de 40 consultorias em análise de dados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078"/>
              <a:buNone/>
            </a:pPr>
            <a:endParaRPr sz="1800" dirty="0"/>
          </a:p>
        </p:txBody>
      </p:sp>
      <p:sp>
        <p:nvSpPr>
          <p:cNvPr id="185" name="Google Shape;185;p4"/>
          <p:cNvSpPr txBox="1">
            <a:spLocks noGrp="1"/>
          </p:cNvSpPr>
          <p:nvPr>
            <p:ph type="title"/>
          </p:nvPr>
        </p:nvSpPr>
        <p:spPr>
          <a:xfrm>
            <a:off x="1968000" y="248725"/>
            <a:ext cx="624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Apresentação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908" y="1032728"/>
            <a:ext cx="2233226" cy="3015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7" name="Google Shape;187;p4"/>
          <p:cNvSpPr txBox="1"/>
          <p:nvPr/>
        </p:nvSpPr>
        <p:spPr>
          <a:xfrm>
            <a:off x="1464085" y="4478750"/>
            <a:ext cx="6215829" cy="7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pt-BR" sz="1400" b="0" i="0" u="sng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gustavoh.martins95@gmail.com</a:t>
            </a:r>
            <a:endParaRPr sz="1400" b="0" i="0" u="none" strike="noStrike" cap="none" dirty="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Instagram: </a:t>
            </a:r>
            <a:r>
              <a:rPr lang="pt-BR" sz="1400" b="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@gustavohmartins95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18-08-2023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2602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5666916" y="2659673"/>
            <a:ext cx="3333111" cy="1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61058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80"/>
              </p:ext>
            </p:extLst>
          </p:nvPr>
        </p:nvGraphicFramePr>
        <p:xfrm>
          <a:off x="5133046" y="1623577"/>
          <a:ext cx="266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Fraca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Moderada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Forte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99498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predizer/explicar </a:t>
            </a:r>
            <a:r>
              <a:rPr lang="pt-BR" dirty="0"/>
              <a:t>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2890728"/>
            <a:ext cx="2770909" cy="22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6" y="1581661"/>
            <a:ext cx="3822715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2" y="1735428"/>
            <a:ext cx="2888273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077598" y="12680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5320603" y="12680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187251" y="4486636"/>
            <a:ext cx="886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CURIOSIDADE: uma regressão com somente uma variável dependente é igual uma correlação (Regressão Linear Simples)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25-08-2023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Explorando novos resultados</a:t>
            </a:r>
          </a:p>
        </p:txBody>
      </p:sp>
    </p:spTree>
    <p:extLst>
      <p:ext uri="{BB962C8B-B14F-4D97-AF65-F5344CB8AC3E}">
        <p14:creationId xmlns:p14="http://schemas.microsoft.com/office/powerpoint/2010/main" val="12423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58964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Tipos de variável -&gt; categórica, ordinal e intervalar</a:t>
            </a:r>
          </a:p>
          <a:p>
            <a:endParaRPr lang="pt-BR" dirty="0"/>
          </a:p>
          <a:p>
            <a:r>
              <a:rPr lang="pt-BR" dirty="0"/>
              <a:t>Descritivas -&gt;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u="sng" dirty="0"/>
              <a:t>04-08:</a:t>
            </a:r>
          </a:p>
          <a:p>
            <a:pPr marL="0" indent="0">
              <a:buNone/>
            </a:pPr>
            <a:r>
              <a:rPr lang="pt-BR" dirty="0"/>
              <a:t>- Estatísticas descritivas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11-08:</a:t>
            </a:r>
          </a:p>
          <a:p>
            <a:pPr marL="0" indent="0">
              <a:buNone/>
            </a:pPr>
            <a:r>
              <a:rPr lang="pt-BR" dirty="0"/>
              <a:t>- Teste t</a:t>
            </a:r>
          </a:p>
          <a:p>
            <a:pPr marL="0" indent="0">
              <a:buNone/>
            </a:pPr>
            <a:r>
              <a:rPr lang="pt-BR" dirty="0"/>
              <a:t>- ANOVA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18-08:</a:t>
            </a:r>
          </a:p>
          <a:p>
            <a:pPr marL="0" indent="0">
              <a:buNone/>
            </a:pPr>
            <a:r>
              <a:rPr lang="pt-BR" dirty="0"/>
              <a:t>- Correlação</a:t>
            </a:r>
          </a:p>
          <a:p>
            <a:pPr marL="0" indent="0">
              <a:buNone/>
            </a:pPr>
            <a:r>
              <a:rPr lang="pt-BR" dirty="0"/>
              <a:t>- Regressão Linear Múltipla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25-08:</a:t>
            </a:r>
          </a:p>
          <a:p>
            <a:pPr marL="0" indent="0">
              <a:buNone/>
            </a:pPr>
            <a:r>
              <a:rPr lang="pt-BR" dirty="0"/>
              <a:t>- Explorando novos resultados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Bora explorar os dados?</a:t>
            </a:r>
            <a:endParaRPr lang="pt-BR" dirty="0"/>
          </a:p>
        </p:txBody>
      </p:sp>
      <p:pic>
        <p:nvPicPr>
          <p:cNvPr id="2050" name="Picture 2" descr="Gato-Teclado GIF - Find &amp; Share on GIPHY | Cat work, Cat gif, Funny cat  videos">
            <a:extLst>
              <a:ext uri="{FF2B5EF4-FFF2-40B4-BE49-F238E27FC236}">
                <a16:creationId xmlns:a16="http://schemas.microsoft.com/office/drawing/2014/main" id="{B2F68936-CA79-760F-0489-4593A848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46" y="1625022"/>
            <a:ext cx="3306907" cy="33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7" y="406990"/>
            <a:ext cx="7696286" cy="1477228"/>
          </a:xfrm>
        </p:spPr>
        <p:txBody>
          <a:bodyPr>
            <a:noAutofit/>
          </a:bodyPr>
          <a:lstStyle/>
          <a:p>
            <a:pPr algn="ctr"/>
            <a:r>
              <a:rPr lang="pt-BR" sz="2700" dirty="0"/>
              <a:t>Quem quiser se aventurar em novas análises, sugiro a leitura do manual do JASP:</a:t>
            </a:r>
            <a:br>
              <a:rPr lang="pt-BR" sz="2700" dirty="0"/>
            </a:br>
            <a:r>
              <a:rPr lang="pt-BR" sz="27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https://jasp-stats.org/jasp-materials/</a:t>
            </a:r>
            <a:br>
              <a:rPr lang="pt-BR" sz="2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7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7386644" y="2582340"/>
            <a:ext cx="635847" cy="364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6E6F01-905C-127E-C291-9D0D6B6D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1997613"/>
            <a:ext cx="5161550" cy="30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70247" indent="0">
              <a:spcBef>
                <a:spcPts val="600"/>
              </a:spcBef>
              <a:buNone/>
            </a:pPr>
            <a:r>
              <a:rPr lang="pt-BR" b="1" dirty="0">
                <a:solidFill>
                  <a:schemeClr val="dk1"/>
                </a:solidFill>
              </a:rPr>
              <a:t>Contatos</a:t>
            </a:r>
            <a:endParaRPr b="1" dirty="0">
              <a:solidFill>
                <a:schemeClr val="dk1"/>
              </a:solidFill>
            </a:endParaRP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@gustavohmartins95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gustavoh.martins95@gmail.com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5146775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4800" dirty="0"/>
              <a:t>Muito obrigado!</a:t>
            </a:r>
            <a:endParaRPr sz="48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7173158" y="1428750"/>
            <a:ext cx="1970743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0" y="3736875"/>
            <a:ext cx="334716" cy="3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95" y="4201155"/>
            <a:ext cx="231845" cy="1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51" y="4500621"/>
            <a:ext cx="346498" cy="3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04-08-2023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Estatísticas descritivas</a:t>
            </a:r>
          </a:p>
        </p:txBody>
      </p:sp>
    </p:spTree>
    <p:extLst>
      <p:ext uri="{BB962C8B-B14F-4D97-AF65-F5344CB8AC3E}">
        <p14:creationId xmlns:p14="http://schemas.microsoft.com/office/powerpoint/2010/main" val="8462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385763" indent="-385763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EF295-5492-4736-BEE7-9AC649ED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77" y="1489735"/>
            <a:ext cx="6746247" cy="345671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5334645" y="3630614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636319-93DB-0BE1-5339-614E413A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4466"/>
            <a:ext cx="5777016" cy="316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5E2401-A673-4A53-234F-7AF1E2BD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48" y="1862255"/>
            <a:ext cx="1648055" cy="77163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7520806" y="2103959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206FB0-26F9-50CA-01FF-E553D3B87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48" y="2914047"/>
            <a:ext cx="1648055" cy="74305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7601375" y="3116470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934778"/>
            <a:ext cx="5441029" cy="4132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312127" y="1048208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5811715" y="2123807"/>
            <a:ext cx="322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pt-BR" sz="1800" dirty="0"/>
              <a:t>“Open”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“Computer”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</a:t>
            </a:r>
            <a:r>
              <a:rPr lang="pt-BR" sz="1800" dirty="0" err="1"/>
              <a:t>Browse</a:t>
            </a:r>
            <a:r>
              <a:rPr lang="pt-BR" sz="1800" dirty="0"/>
              <a:t>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Localize o banco de dados (Banco de dados.csv)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808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7BFE6-28BF-5A5B-8C71-18EEA7D1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8" y="899729"/>
            <a:ext cx="7024604" cy="417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Amostra</a:t>
            </a:r>
          </a:p>
          <a:p>
            <a:r>
              <a:rPr lang="pt-BR" dirty="0"/>
              <a:t>230 universitários concluintes de uma universidade privada do interior do estado de São Paulo</a:t>
            </a:r>
          </a:p>
          <a:p>
            <a:pPr marL="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Procedimento</a:t>
            </a:r>
          </a:p>
          <a:p>
            <a:r>
              <a:rPr lang="pt-BR" dirty="0"/>
              <a:t>Coleta presencial e coletiva em formato de lápis e papel realizada em 2017.</a:t>
            </a:r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theme/theme1.xml><?xml version="1.0" encoding="utf-8"?>
<a:theme xmlns:a="http://schemas.openxmlformats.org/drawingml/2006/main" name="CATvan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Apresentação na tela (16:9)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Lora</vt:lpstr>
      <vt:lpstr>CATvante</vt:lpstr>
      <vt:lpstr>Explorando análises quantitativas de dados com o software JASP</vt:lpstr>
      <vt:lpstr>Apresentação</vt:lpstr>
      <vt:lpstr>Conteúdo</vt:lpstr>
      <vt:lpstr>04-08-2023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Entendendo o banco de dados</vt:lpstr>
      <vt:lpstr>Análises</vt:lpstr>
      <vt:lpstr>Estatísticas descritivas</vt:lpstr>
      <vt:lpstr>Pergunta de pesquisa</vt:lpstr>
      <vt:lpstr>11-08-2023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18-08-2023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25-08-2023</vt:lpstr>
      <vt:lpstr>Relembrando</vt:lpstr>
      <vt:lpstr>Bora explorar os dados?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análises quantitativas de dados com o software JASP</dc:title>
  <cp:lastModifiedBy>Gustavo Henrique Martins</cp:lastModifiedBy>
  <cp:revision>1</cp:revision>
  <dcterms:modified xsi:type="dcterms:W3CDTF">2023-08-01T01:10:47Z</dcterms:modified>
</cp:coreProperties>
</file>