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4"/>
  </p:notesMasterIdLst>
  <p:sldIdLst>
    <p:sldId id="256" r:id="rId2"/>
    <p:sldId id="259" r:id="rId3"/>
    <p:sldId id="258" r:id="rId4"/>
    <p:sldId id="297" r:id="rId5"/>
    <p:sldId id="277" r:id="rId6"/>
    <p:sldId id="278" r:id="rId7"/>
    <p:sldId id="276" r:id="rId8"/>
    <p:sldId id="279" r:id="rId9"/>
    <p:sldId id="284" r:id="rId10"/>
    <p:sldId id="295" r:id="rId11"/>
    <p:sldId id="273" r:id="rId12"/>
    <p:sldId id="301" r:id="rId13"/>
    <p:sldId id="302" r:id="rId14"/>
    <p:sldId id="298" r:id="rId15"/>
    <p:sldId id="285" r:id="rId16"/>
    <p:sldId id="287" r:id="rId17"/>
    <p:sldId id="291" r:id="rId18"/>
    <p:sldId id="265" r:id="rId19"/>
    <p:sldId id="288" r:id="rId20"/>
    <p:sldId id="292" r:id="rId21"/>
    <p:sldId id="299" r:id="rId22"/>
    <p:sldId id="289" r:id="rId23"/>
    <p:sldId id="290" r:id="rId24"/>
    <p:sldId id="293" r:id="rId25"/>
    <p:sldId id="282" r:id="rId26"/>
    <p:sldId id="283" r:id="rId27"/>
    <p:sldId id="294" r:id="rId28"/>
    <p:sldId id="300" r:id="rId29"/>
    <p:sldId id="274" r:id="rId30"/>
    <p:sldId id="303" r:id="rId31"/>
    <p:sldId id="269" r:id="rId32"/>
    <p:sldId id="281" r:id="rId3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Lora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2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95d8bec7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95d8bec7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075C3-BBC4-4451-A481-9B9EB373EC9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3A6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5933-0200-4E69-B319-A477C33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8D4-01F4-4271-8EB8-F93828B5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43F7-CB60-475C-931D-951955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0CA59-021E-4DAA-864B-ACA781B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B2865-4803-4405-BBB7-79EF39A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36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8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 1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 1 1">
  <p:cSld name="TITLE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5966"/>
              </a:buClr>
              <a:buSzPts val="2800"/>
              <a:buFont typeface="Century Gothic"/>
              <a:buNone/>
              <a:defRPr sz="2800">
                <a:solidFill>
                  <a:srgbClr val="0D59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800"/>
              <a:buFont typeface="Century Gothic"/>
              <a:buChar char="●"/>
              <a:defRPr sz="1800"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●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●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pe/a/CQc5ZFP3Y4hC5BpgJF64Kpk/" TargetMode="External"/><Relationship Id="rId2" Type="http://schemas.openxmlformats.org/officeDocument/2006/relationships/hyperlink" Target="https://www.scielo.br/j/trends/a/WZ3swRY784fzxSZWXc6ZYQf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lume.ufrgs.br/bitstream/handle/10183/4007/000346602.pdf" TargetMode="External"/><Relationship Id="rId4" Type="http://schemas.openxmlformats.org/officeDocument/2006/relationships/hyperlink" Target="https://www.redalyc.org/pdf/2030/203041069009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mailto:gustavoh.martins95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asp-stats.org/jasp-materials/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8793051451680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GustavHM/analises_JASP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asp-stats.org/download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Explorando análises quantitativas de dados com o software JASP</a:t>
            </a:r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Gustavo Henrique Martins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CATvante</a:t>
            </a:r>
            <a:endParaRPr dirty="0"/>
          </a:p>
        </p:txBody>
      </p:sp>
      <p:pic>
        <p:nvPicPr>
          <p:cNvPr id="2" name="Picture 6" descr="Data Science – Regressões com Python | iMasters">
            <a:extLst>
              <a:ext uri="{FF2B5EF4-FFF2-40B4-BE49-F238E27FC236}">
                <a16:creationId xmlns:a16="http://schemas.microsoft.com/office/drawing/2014/main" id="{100BF238-16D7-4770-7CA0-CFADC19C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9189"/>
            <a:ext cx="2577096" cy="17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Variáveis</a:t>
            </a:r>
          </a:p>
          <a:p>
            <a:r>
              <a:rPr lang="pt-BR" dirty="0"/>
              <a:t>Sociodemográficas: sexo, idade, curso e situação laboral</a:t>
            </a:r>
          </a:p>
          <a:p>
            <a:r>
              <a:rPr lang="pt-BR" dirty="0"/>
              <a:t>Personalidade no modelo Big Five (Extroversão, Amabilidade, Conscienciosidade, Neuroticismo e Abertura) - </a:t>
            </a:r>
            <a:r>
              <a:rPr lang="pt-BR" sz="1400" dirty="0">
                <a:hlinkClick r:id="rId2"/>
              </a:rPr>
              <a:t>https://www.scielo.br/j/trends/a/WZ3swRY784fzxSZWXc6ZYQf/</a:t>
            </a:r>
            <a:endParaRPr lang="pt-BR" sz="1400" dirty="0"/>
          </a:p>
          <a:p>
            <a:r>
              <a:rPr lang="pt-BR" dirty="0"/>
              <a:t>Interesses profissionais no modelo RIASEC (Realista, Investigativo, Artístico, Social, Empreendedor e Convencional) – </a:t>
            </a:r>
            <a:r>
              <a:rPr lang="pt-BR" sz="1400" dirty="0">
                <a:hlinkClick r:id="rId3"/>
              </a:rPr>
              <a:t>https://www.scielo.br/j/pe/a/CQc5ZFP3Y4hC5BpgJF64Kpk/</a:t>
            </a:r>
            <a:endParaRPr lang="pt-BR" sz="1400" dirty="0"/>
          </a:p>
          <a:p>
            <a:r>
              <a:rPr lang="pt-BR" dirty="0"/>
              <a:t>Adaptabilidade de carreira (Preocupação, Controle, Curiosidade e Confiança) - </a:t>
            </a:r>
            <a:r>
              <a:rPr lang="pt-BR" sz="1400" dirty="0">
                <a:hlinkClick r:id="rId4"/>
              </a:rPr>
              <a:t>https://www.redalyc.org/pdf/2030/203041069009.pdf</a:t>
            </a:r>
            <a:endParaRPr lang="pt-BR" dirty="0"/>
          </a:p>
          <a:p>
            <a:r>
              <a:rPr lang="pt-BR" dirty="0"/>
              <a:t>Autoeficácia profissional - </a:t>
            </a:r>
            <a:r>
              <a:rPr lang="pt-BR" sz="1400" dirty="0">
                <a:hlinkClick r:id="rId5"/>
              </a:rPr>
              <a:t>http://www.lume.ufrgs.br/bitstream/handle/10183/4007/000346602.pdf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266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195"/>
            <a:ext cx="7886700" cy="994172"/>
          </a:xfrm>
        </p:spPr>
        <p:txBody>
          <a:bodyPr/>
          <a:lstStyle/>
          <a:p>
            <a:pPr algn="ctr"/>
            <a:r>
              <a:rPr lang="pt-BR" u="sng" dirty="0"/>
              <a:t>Análises</a:t>
            </a:r>
            <a:endParaRPr lang="pt-BR" dirty="0"/>
          </a:p>
        </p:txBody>
      </p:sp>
      <p:pic>
        <p:nvPicPr>
          <p:cNvPr id="1026" name="Picture 2" descr="Oficina de Valor">
            <a:extLst>
              <a:ext uri="{FF2B5EF4-FFF2-40B4-BE49-F238E27FC236}">
                <a16:creationId xmlns:a16="http://schemas.microsoft.com/office/drawing/2014/main" id="{FEBE15CE-3AC6-48E4-ACDC-69C53DC3BD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95572"/>
            <a:ext cx="81438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4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Estatísticas descritivas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descrever</a:t>
            </a:r>
            <a:r>
              <a:rPr lang="pt-BR" dirty="0"/>
              <a:t> uma amostra/variável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Desvio Padrão (</a:t>
            </a:r>
            <a:r>
              <a:rPr lang="pt-BR" i="1" dirty="0"/>
              <a:t>DP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Quantidade de sujeitos (</a:t>
            </a:r>
            <a:r>
              <a:rPr lang="pt-BR" i="1" dirty="0"/>
              <a:t>n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Porcentagem (%)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Mínimo e máximo</a:t>
            </a:r>
          </a:p>
          <a:p>
            <a:endParaRPr lang="pt-BR" dirty="0"/>
          </a:p>
        </p:txBody>
      </p:sp>
      <p:pic>
        <p:nvPicPr>
          <p:cNvPr id="1026" name="Picture 2" descr="O que são estatísticas descritivas e inferenciais? - Minitab">
            <a:extLst>
              <a:ext uri="{FF2B5EF4-FFF2-40B4-BE49-F238E27FC236}">
                <a16:creationId xmlns:a16="http://schemas.microsoft.com/office/drawing/2014/main" id="{6C684C71-95DB-B36F-0D97-49084861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8" y="3106068"/>
            <a:ext cx="2910032" cy="19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4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951932" cy="1067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Quais são as características da minha amostra?</a:t>
            </a:r>
          </a:p>
        </p:txBody>
      </p:sp>
    </p:spTree>
    <p:extLst>
      <p:ext uri="{BB962C8B-B14F-4D97-AF65-F5344CB8AC3E}">
        <p14:creationId xmlns:p14="http://schemas.microsoft.com/office/powerpoint/2010/main" val="363566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11-08-2023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Teste t e ANOVA</a:t>
            </a:r>
          </a:p>
        </p:txBody>
      </p:sp>
    </p:spTree>
    <p:extLst>
      <p:ext uri="{BB962C8B-B14F-4D97-AF65-F5344CB8AC3E}">
        <p14:creationId xmlns:p14="http://schemas.microsoft.com/office/powerpoint/2010/main" val="118232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Teste t para amostras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dois grupos (</a:t>
            </a:r>
            <a:r>
              <a:rPr lang="pt-BR" i="1" dirty="0"/>
              <a:t>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100" name="Picture 4" descr="RPubs - Teste t de Student no R">
            <a:extLst>
              <a:ext uri="{FF2B5EF4-FFF2-40B4-BE49-F238E27FC236}">
                <a16:creationId xmlns:a16="http://schemas.microsoft.com/office/drawing/2014/main" id="{33C5A4B0-BD68-4258-8EB8-10B958A8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/>
          <a:stretch/>
        </p:blipFill>
        <p:spPr bwMode="auto">
          <a:xfrm>
            <a:off x="5169876" y="2681654"/>
            <a:ext cx="3848702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40124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64296"/>
              </p:ext>
            </p:extLst>
          </p:nvPr>
        </p:nvGraphicFramePr>
        <p:xfrm>
          <a:off x="5260286" y="1623577"/>
          <a:ext cx="245796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292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1576674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Pequeno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Médio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0,80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Grande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6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951932" cy="1067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Será que homens e mulheres se diferenciam em relação aos seus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7320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Análise de Variância (ANOVA)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três grupos ou mais (</a:t>
            </a:r>
            <a:r>
              <a:rPr lang="pt-BR" i="1" dirty="0"/>
              <a:t>F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estado civil, estado que reside, curso)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M; </a:t>
            </a:r>
            <a:r>
              <a:rPr lang="pt-BR" dirty="0"/>
              <a:t>post-hoc)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ANOVA: como utilizar e aplicar - SOS Estatística">
            <a:extLst>
              <a:ext uri="{FF2B5EF4-FFF2-40B4-BE49-F238E27FC236}">
                <a16:creationId xmlns:a16="http://schemas.microsoft.com/office/drawing/2014/main" id="{340E3928-5E0E-4E3D-8BDA-173F48391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6761" r="4189" b="21012"/>
          <a:stretch/>
        </p:blipFill>
        <p:spPr bwMode="auto">
          <a:xfrm>
            <a:off x="5257800" y="2773240"/>
            <a:ext cx="3464169" cy="1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60201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89944"/>
              </p:ext>
            </p:extLst>
          </p:nvPr>
        </p:nvGraphicFramePr>
        <p:xfrm>
          <a:off x="5251051" y="1623577"/>
          <a:ext cx="245796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292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1576674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Pequeno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Médio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0,80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Grande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>
            <a:spLocks noGrp="1"/>
          </p:cNvSpPr>
          <p:nvPr>
            <p:ph type="body" idx="1"/>
          </p:nvPr>
        </p:nvSpPr>
        <p:spPr>
          <a:xfrm>
            <a:off x="1" y="1483836"/>
            <a:ext cx="6780908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Psicólogo, Mestre e doutorando em Psicologia pela Universidade São Francisco (bolsista FAPESP)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Membro da diretoria executiva da Associação Brasileira de Orientação Profissional (ABRAOPC) - gestão 2022-2023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dirty="0"/>
              <a:t>Membro do GT de Psicometria da ANPEPP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Gerente de pesquisa </a:t>
            </a:r>
            <a:r>
              <a:rPr lang="pt-BR" dirty="0"/>
              <a:t>d</a:t>
            </a:r>
            <a:r>
              <a:rPr lang="pt-BR" sz="1800" b="0" dirty="0"/>
              <a:t>o eduLab21 do Instituto Ayrton Senna</a:t>
            </a:r>
          </a:p>
          <a:p>
            <a:pPr marL="285750" indent="-285750">
              <a:buSzPct val="78078"/>
              <a:buFont typeface="Arial"/>
              <a:buChar char="•"/>
            </a:pPr>
            <a:r>
              <a:rPr lang="pt-BR" sz="1800" b="0" dirty="0"/>
              <a:t>Sócio fundador do CATvante: Laboratório de Testagem Computadorizada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dirty="0"/>
              <a:t>Mais de 40 consultorias em análise de dados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78078"/>
              <a:buNone/>
            </a:pPr>
            <a:endParaRPr sz="1800" dirty="0"/>
          </a:p>
        </p:txBody>
      </p:sp>
      <p:sp>
        <p:nvSpPr>
          <p:cNvPr id="185" name="Google Shape;185;p4"/>
          <p:cNvSpPr txBox="1">
            <a:spLocks noGrp="1"/>
          </p:cNvSpPr>
          <p:nvPr>
            <p:ph type="title"/>
          </p:nvPr>
        </p:nvSpPr>
        <p:spPr>
          <a:xfrm>
            <a:off x="1968000" y="248725"/>
            <a:ext cx="6248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Apresentação</a:t>
            </a:r>
            <a:endParaRPr/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0909" y="110522"/>
            <a:ext cx="2233226" cy="301560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7" name="Google Shape;187;p4"/>
          <p:cNvSpPr txBox="1"/>
          <p:nvPr/>
        </p:nvSpPr>
        <p:spPr>
          <a:xfrm>
            <a:off x="1464085" y="4478750"/>
            <a:ext cx="6215829" cy="7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pt-BR" sz="1400" b="0" i="0" u="sng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gustavoh.martins95@gmail.com</a:t>
            </a:r>
            <a:endParaRPr sz="1400" b="0" i="0" u="none" strike="noStrike" cap="none" dirty="0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Instagram: </a:t>
            </a:r>
            <a:r>
              <a:rPr lang="pt-BR" sz="1400" b="0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@gustavohmartins95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99978-1B33-92D3-4E32-C565507639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529" y="3352015"/>
            <a:ext cx="1678314" cy="1686293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Será que universitários de diferentes cursos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52987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18-08-2023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Correlação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26024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relacionar</a:t>
            </a:r>
            <a:r>
              <a:rPr lang="pt-BR" dirty="0"/>
              <a:t> duas variáveis contínuas/intervalares (</a:t>
            </a:r>
            <a:r>
              <a:rPr lang="pt-BR" i="1" dirty="0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Direção (</a:t>
            </a:r>
            <a:r>
              <a:rPr lang="pt-BR" i="1" dirty="0"/>
              <a:t>r</a:t>
            </a:r>
            <a:r>
              <a:rPr lang="pt-BR" dirty="0"/>
              <a:t>; positiva ou negativa)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Magnitude (</a:t>
            </a:r>
            <a:r>
              <a:rPr lang="pt-BR" i="1" dirty="0"/>
              <a:t>r</a:t>
            </a:r>
            <a:r>
              <a:rPr lang="pt-BR" dirty="0"/>
              <a:t>; fraca, moderada ou forte)</a:t>
            </a:r>
          </a:p>
          <a:p>
            <a:endParaRPr lang="pt-BR" dirty="0"/>
          </a:p>
        </p:txBody>
      </p:sp>
      <p:pic>
        <p:nvPicPr>
          <p:cNvPr id="4" name="Picture 4" descr="Coeficientes de correlação: Para que servem e como interpreta-los?">
            <a:extLst>
              <a:ext uri="{FF2B5EF4-FFF2-40B4-BE49-F238E27FC236}">
                <a16:creationId xmlns:a16="http://schemas.microsoft.com/office/drawing/2014/main" id="{DD76393B-859E-444F-9864-F111DE06B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7616" r="7904" b="9135"/>
          <a:stretch/>
        </p:blipFill>
        <p:spPr bwMode="auto">
          <a:xfrm>
            <a:off x="5666916" y="2659673"/>
            <a:ext cx="3333111" cy="19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61058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34F678-E6CB-40BE-AF3C-816D885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16780"/>
              </p:ext>
            </p:extLst>
          </p:nvPr>
        </p:nvGraphicFramePr>
        <p:xfrm>
          <a:off x="5133046" y="1623577"/>
          <a:ext cx="266133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Fraca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179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Moderada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Forte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16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Qual a relação entre personalidade, adaptabilidade de carreira e autoeficácia profissional?</a:t>
            </a:r>
          </a:p>
        </p:txBody>
      </p:sp>
    </p:spTree>
    <p:extLst>
      <p:ext uri="{BB962C8B-B14F-4D97-AF65-F5344CB8AC3E}">
        <p14:creationId xmlns:p14="http://schemas.microsoft.com/office/powerpoint/2010/main" val="399954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47B4-6E57-4E25-9AA2-4651387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Regressão Linear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6ADC-8B3C-4DEB-A56D-F469F79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99498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predizer/explicar </a:t>
            </a:r>
            <a:r>
              <a:rPr lang="pt-BR" dirty="0"/>
              <a:t>uma variável por meio de duas ou mais variáveis contínuas/intervalares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3 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Coeficiente de regressão padronizado (beta)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Variância explicada (</a:t>
            </a:r>
            <a:r>
              <a:rPr lang="pt-BR" i="1" dirty="0"/>
              <a:t>R²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Regressão linear simples e múltipla [+ como fazer no Excel]">
            <a:extLst>
              <a:ext uri="{FF2B5EF4-FFF2-40B4-BE49-F238E27FC236}">
                <a16:creationId xmlns:a16="http://schemas.microsoft.com/office/drawing/2014/main" id="{A70F960D-6A31-47CD-AB86-B0C6413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1" y="2890728"/>
            <a:ext cx="2770909" cy="225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7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AC47-7380-4E69-BF0C-076A19E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Análises bivariadas e multivariadas</a:t>
            </a:r>
          </a:p>
        </p:txBody>
      </p:sp>
      <p:pic>
        <p:nvPicPr>
          <p:cNvPr id="2050" name="Picture 2" descr="Diagrama de Venn - Guia Estudo">
            <a:extLst>
              <a:ext uri="{FF2B5EF4-FFF2-40B4-BE49-F238E27FC236}">
                <a16:creationId xmlns:a16="http://schemas.microsoft.com/office/drawing/2014/main" id="{E10B260C-4385-49CE-8EED-2AADE85E2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6" y="1581661"/>
            <a:ext cx="3822715" cy="25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 voz da bissexualidade brasileira on Twitter: &quot;então isso quer dizer  que nem todos os espaços são conjuntos diferentes, nick? exatamente,  amiguinho nessa foto tem apenas 3 conjuntos, os espaços coloridos são">
            <a:extLst>
              <a:ext uri="{FF2B5EF4-FFF2-40B4-BE49-F238E27FC236}">
                <a16:creationId xmlns:a16="http://schemas.microsoft.com/office/drawing/2014/main" id="{20D09CB8-23B9-4FD5-A8E4-7320B0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62" y="1735428"/>
            <a:ext cx="2888273" cy="25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85353-2FFB-4B97-9164-8ECF3D6C8220}"/>
              </a:ext>
            </a:extLst>
          </p:cNvPr>
          <p:cNvSpPr txBox="1"/>
          <p:nvPr/>
        </p:nvSpPr>
        <p:spPr>
          <a:xfrm>
            <a:off x="2077598" y="12680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Correlação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1C30D-5CF5-4F67-B358-4795B1D0FA50}"/>
              </a:ext>
            </a:extLst>
          </p:cNvPr>
          <p:cNvSpPr txBox="1"/>
          <p:nvPr/>
        </p:nvSpPr>
        <p:spPr>
          <a:xfrm>
            <a:off x="5320603" y="126801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Regressão Linear Múltipla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5908F-A85A-4A45-A0C7-46967E1F5425}"/>
              </a:ext>
            </a:extLst>
          </p:cNvPr>
          <p:cNvSpPr txBox="1"/>
          <p:nvPr/>
        </p:nvSpPr>
        <p:spPr>
          <a:xfrm>
            <a:off x="187251" y="4486636"/>
            <a:ext cx="886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CURIOSIDADE: uma regressão com somente uma variável dependente é igual uma correlação (Regressão Linear Simples)</a:t>
            </a:r>
          </a:p>
        </p:txBody>
      </p:sp>
    </p:spTree>
    <p:extLst>
      <p:ext uri="{BB962C8B-B14F-4D97-AF65-F5344CB8AC3E}">
        <p14:creationId xmlns:p14="http://schemas.microsoft.com/office/powerpoint/2010/main" val="841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Será que a autoeficácia profissional pode ser explicada por personalidade e adaptabilidade de carreira?</a:t>
            </a:r>
          </a:p>
        </p:txBody>
      </p:sp>
    </p:spTree>
    <p:extLst>
      <p:ext uri="{BB962C8B-B14F-4D97-AF65-F5344CB8AC3E}">
        <p14:creationId xmlns:p14="http://schemas.microsoft.com/office/powerpoint/2010/main" val="920207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25-08-2023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Explorando novos resultados</a:t>
            </a:r>
          </a:p>
        </p:txBody>
      </p:sp>
    </p:spTree>
    <p:extLst>
      <p:ext uri="{BB962C8B-B14F-4D97-AF65-F5344CB8AC3E}">
        <p14:creationId xmlns:p14="http://schemas.microsoft.com/office/powerpoint/2010/main" val="12423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B43A-ABA9-41D0-89DC-F170565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1E41-DECE-4A5E-B665-7DD4AC17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58964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Tipos de variável -&gt; categórica, ordinal e intervalar</a:t>
            </a:r>
          </a:p>
          <a:p>
            <a:endParaRPr lang="pt-BR" dirty="0"/>
          </a:p>
          <a:p>
            <a:r>
              <a:rPr lang="pt-BR" dirty="0"/>
              <a:t>Descritivas -&gt; </a:t>
            </a:r>
            <a:r>
              <a:rPr lang="pt-BR" b="1" dirty="0"/>
              <a:t>descrever</a:t>
            </a:r>
            <a:r>
              <a:rPr lang="pt-BR" dirty="0"/>
              <a:t> uma amostra/variável</a:t>
            </a:r>
          </a:p>
          <a:p>
            <a:endParaRPr lang="pt-BR" dirty="0"/>
          </a:p>
          <a:p>
            <a:r>
              <a:rPr lang="pt-BR" dirty="0"/>
              <a:t>Teste t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dois grupos</a:t>
            </a:r>
          </a:p>
          <a:p>
            <a:endParaRPr lang="pt-BR" dirty="0"/>
          </a:p>
          <a:p>
            <a:r>
              <a:rPr lang="pt-BR" dirty="0"/>
              <a:t>ANOVA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três ou mais grupos</a:t>
            </a:r>
          </a:p>
          <a:p>
            <a:endParaRPr lang="pt-BR" dirty="0"/>
          </a:p>
          <a:p>
            <a:r>
              <a:rPr lang="pt-BR" dirty="0"/>
              <a:t>Correlação -&gt; </a:t>
            </a:r>
            <a:r>
              <a:rPr lang="pt-BR" b="1" dirty="0"/>
              <a:t>relacionar</a:t>
            </a:r>
            <a:r>
              <a:rPr lang="pt-BR" dirty="0"/>
              <a:t> duas variáveis</a:t>
            </a:r>
          </a:p>
          <a:p>
            <a:endParaRPr lang="pt-BR" dirty="0"/>
          </a:p>
          <a:p>
            <a:r>
              <a:rPr lang="pt-BR" dirty="0"/>
              <a:t>Regressão linear múltipla -&gt; </a:t>
            </a:r>
            <a:r>
              <a:rPr lang="pt-BR" b="1" dirty="0"/>
              <a:t>predizer/explicar </a:t>
            </a:r>
            <a:r>
              <a:rPr lang="pt-BR" dirty="0"/>
              <a:t>uma variável dependente por meio de duas ou mais variáveis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2664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u="sng" dirty="0"/>
              <a:t>04-08:</a:t>
            </a:r>
          </a:p>
          <a:p>
            <a:pPr marL="0" indent="0">
              <a:buNone/>
            </a:pPr>
            <a:r>
              <a:rPr lang="pt-BR" dirty="0"/>
              <a:t>- Estatísticas descritivas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11-08:</a:t>
            </a:r>
          </a:p>
          <a:p>
            <a:pPr marL="0" indent="0">
              <a:buNone/>
            </a:pPr>
            <a:r>
              <a:rPr lang="pt-BR" dirty="0"/>
              <a:t>- Teste t</a:t>
            </a:r>
          </a:p>
          <a:p>
            <a:pPr marL="0" indent="0">
              <a:buNone/>
            </a:pPr>
            <a:r>
              <a:rPr lang="pt-BR" dirty="0"/>
              <a:t>- ANOVA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18-08:</a:t>
            </a:r>
          </a:p>
          <a:p>
            <a:pPr marL="0" indent="0">
              <a:buNone/>
            </a:pPr>
            <a:r>
              <a:rPr lang="pt-BR" dirty="0"/>
              <a:t>- Correlação</a:t>
            </a:r>
          </a:p>
          <a:p>
            <a:pPr marL="0" indent="0">
              <a:buNone/>
            </a:pPr>
            <a:r>
              <a:rPr lang="pt-BR" dirty="0"/>
              <a:t>- Regressão Linear Múltipla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25-08:</a:t>
            </a:r>
          </a:p>
          <a:p>
            <a:pPr marL="0" indent="0">
              <a:buNone/>
            </a:pPr>
            <a:r>
              <a:rPr lang="pt-BR" dirty="0"/>
              <a:t>- Explorando novos resultados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Para todas as análises serão apresentados os princípios básicos, prática de análise e descrição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537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195"/>
            <a:ext cx="7886700" cy="994172"/>
          </a:xfrm>
        </p:spPr>
        <p:txBody>
          <a:bodyPr/>
          <a:lstStyle/>
          <a:p>
            <a:pPr algn="ctr"/>
            <a:r>
              <a:rPr lang="pt-BR" u="sng" dirty="0"/>
              <a:t>Bora explorar os dados?</a:t>
            </a:r>
            <a:endParaRPr lang="pt-BR" dirty="0"/>
          </a:p>
        </p:txBody>
      </p:sp>
      <p:pic>
        <p:nvPicPr>
          <p:cNvPr id="2050" name="Picture 2" descr="Gato-Teclado GIF - Find &amp; Share on GIPHY | Cat work, Cat gif, Funny cat  videos">
            <a:extLst>
              <a:ext uri="{FF2B5EF4-FFF2-40B4-BE49-F238E27FC236}">
                <a16:creationId xmlns:a16="http://schemas.microsoft.com/office/drawing/2014/main" id="{B2F68936-CA79-760F-0489-4593A848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46" y="1625022"/>
            <a:ext cx="3306907" cy="330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91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DF9D3CC-57D0-4741-990A-C3375F1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57" y="406990"/>
            <a:ext cx="7696286" cy="1477228"/>
          </a:xfrm>
        </p:spPr>
        <p:txBody>
          <a:bodyPr>
            <a:noAutofit/>
          </a:bodyPr>
          <a:lstStyle/>
          <a:p>
            <a:pPr algn="ctr"/>
            <a:r>
              <a:rPr lang="pt-BR" sz="2700" dirty="0"/>
              <a:t>Quem quiser se aventurar em novas análises, sugiro a leitura do manual do JASP:</a:t>
            </a:r>
            <a:br>
              <a:rPr lang="pt-BR" sz="2700" dirty="0"/>
            </a:br>
            <a:r>
              <a:rPr lang="pt-BR" sz="2700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https://jasp-stats.org/jasp-materials/</a:t>
            </a:r>
            <a:br>
              <a:rPr lang="pt-BR" sz="27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700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1DE3947-B48A-473D-8898-7A18BE90A496}"/>
              </a:ext>
            </a:extLst>
          </p:cNvPr>
          <p:cNvSpPr/>
          <p:nvPr/>
        </p:nvSpPr>
        <p:spPr>
          <a:xfrm flipH="1">
            <a:off x="7386644" y="2582340"/>
            <a:ext cx="635847" cy="364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6E6F01-905C-127E-C291-9D0D6B6D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5" y="1997613"/>
            <a:ext cx="5161550" cy="30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3600" b="1" dirty="0">
                <a:latin typeface="Lora"/>
                <a:ea typeface="Lora"/>
                <a:cs typeface="Lora"/>
                <a:sym typeface="Lora"/>
              </a:rPr>
              <a:t>Dúvidas?</a:t>
            </a:r>
            <a:endParaRPr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70247" indent="0">
              <a:spcBef>
                <a:spcPts val="600"/>
              </a:spcBef>
              <a:buNone/>
            </a:pPr>
            <a:r>
              <a:rPr lang="pt-BR" b="1" dirty="0">
                <a:solidFill>
                  <a:schemeClr val="dk1"/>
                </a:solidFill>
              </a:rPr>
              <a:t>Contatos</a:t>
            </a:r>
            <a:endParaRPr b="1" dirty="0">
              <a:solidFill>
                <a:schemeClr val="dk1"/>
              </a:solidFill>
            </a:endParaRP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</a:rPr>
              <a:t>@gustavohmartins95</a:t>
            </a: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</a:rPr>
              <a:t>gustavoh.martins95@gmail.com</a:t>
            </a: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  <a:hlinkClick r:id="rId3"/>
              </a:rPr>
              <a:t>http://lattes.cnpq.br/4879305145168098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5146775" cy="11598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4800" dirty="0"/>
              <a:t>Muito obrigado!</a:t>
            </a:r>
            <a:endParaRPr sz="48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7173158" y="1428750"/>
            <a:ext cx="1970743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b="1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b="1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pic>
        <p:nvPicPr>
          <p:cNvPr id="13314" name="Picture 2" descr="Instagram Logo PNG Images | Vetores e arquivos PSD | Download grátis em  Pngtree | Logotipo ou logomarca, Ícones sociais, Símbolo do instagram">
            <a:extLst>
              <a:ext uri="{FF2B5EF4-FFF2-40B4-BE49-F238E27FC236}">
                <a16:creationId xmlns:a16="http://schemas.microsoft.com/office/drawing/2014/main" id="{A073F491-B69F-4982-82FA-2F06F206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60" y="3736875"/>
            <a:ext cx="334716" cy="3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mail Ícone – Gmail Icon - PNG Transparent - Image PNG">
            <a:extLst>
              <a:ext uri="{FF2B5EF4-FFF2-40B4-BE49-F238E27FC236}">
                <a16:creationId xmlns:a16="http://schemas.microsoft.com/office/drawing/2014/main" id="{A0A3C3DE-3B96-4ABA-917A-E3B47EF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95" y="4201155"/>
            <a:ext cx="231845" cy="1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lattes | Annie Bello Phd">
            <a:extLst>
              <a:ext uri="{FF2B5EF4-FFF2-40B4-BE49-F238E27FC236}">
                <a16:creationId xmlns:a16="http://schemas.microsoft.com/office/drawing/2014/main" id="{FDA60E78-D498-4A2B-BAAD-6D7132B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51" y="4500621"/>
            <a:ext cx="346498" cy="33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04-08-2023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Estatísticas descritivas</a:t>
            </a:r>
          </a:p>
        </p:txBody>
      </p:sp>
    </p:spTree>
    <p:extLst>
      <p:ext uri="{BB962C8B-B14F-4D97-AF65-F5344CB8AC3E}">
        <p14:creationId xmlns:p14="http://schemas.microsoft.com/office/powerpoint/2010/main" val="84629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Baixar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https://github.com/GustavHM/analises_JASP</a:t>
            </a:r>
            <a:endParaRPr lang="pt-BR" dirty="0"/>
          </a:p>
          <a:p>
            <a:pPr marL="385763" indent="-385763">
              <a:buFont typeface="+mj-lt"/>
              <a:buAutoNum type="arabicPeriod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80736D-4732-7A61-7255-F4FF2F07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1" y="1503601"/>
            <a:ext cx="5543557" cy="3508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F315088-DA74-4188-845D-C75DBB1B278E}"/>
              </a:ext>
            </a:extLst>
          </p:cNvPr>
          <p:cNvSpPr/>
          <p:nvPr/>
        </p:nvSpPr>
        <p:spPr>
          <a:xfrm flipH="1">
            <a:off x="5694864" y="3436651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953B0CE-1CCB-181B-6F96-FFE5AE71CA7D}"/>
              </a:ext>
            </a:extLst>
          </p:cNvPr>
          <p:cNvSpPr/>
          <p:nvPr/>
        </p:nvSpPr>
        <p:spPr>
          <a:xfrm flipH="1">
            <a:off x="7343778" y="1503601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10136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Instalar o JASP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https://jasp-stats.org/download/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636319-93DB-0BE1-5339-614E413A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34466"/>
            <a:ext cx="5777016" cy="316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05E2401-A673-4A53-234F-7AF1E2BD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48" y="1862255"/>
            <a:ext cx="1648055" cy="771633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56BF1-7445-43EF-A22E-CAA8A76914A7}"/>
              </a:ext>
            </a:extLst>
          </p:cNvPr>
          <p:cNvSpPr/>
          <p:nvPr/>
        </p:nvSpPr>
        <p:spPr>
          <a:xfrm flipH="1">
            <a:off x="7520806" y="2103959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5206FB0-26F9-50CA-01FF-E553D3B87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348" y="2914047"/>
            <a:ext cx="1648055" cy="743054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CDCE19-E975-42D2-A8FB-059C6DC4E220}"/>
              </a:ext>
            </a:extLst>
          </p:cNvPr>
          <p:cNvSpPr/>
          <p:nvPr/>
        </p:nvSpPr>
        <p:spPr>
          <a:xfrm flipH="1">
            <a:off x="7601375" y="3116470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4272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E03C-9028-4D58-BF19-B40EB1B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Abrir 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95599-B64C-42AB-AEB5-8D8E337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" y="934778"/>
            <a:ext cx="5441029" cy="4132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1FBBEE6-3926-445B-9CFF-5016856C9E16}"/>
              </a:ext>
            </a:extLst>
          </p:cNvPr>
          <p:cNvSpPr/>
          <p:nvPr/>
        </p:nvSpPr>
        <p:spPr>
          <a:xfrm flipH="1">
            <a:off x="312127" y="1048208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3BECC-BB63-469C-8FEB-CE4C1A7150F5}"/>
              </a:ext>
            </a:extLst>
          </p:cNvPr>
          <p:cNvSpPr txBox="1"/>
          <p:nvPr/>
        </p:nvSpPr>
        <p:spPr>
          <a:xfrm>
            <a:off x="5811715" y="2123807"/>
            <a:ext cx="322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pt-BR" sz="1800" dirty="0"/>
              <a:t>“Open”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“Computer”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</a:t>
            </a:r>
            <a:r>
              <a:rPr lang="pt-BR" sz="1800" dirty="0" err="1"/>
              <a:t>Browse</a:t>
            </a:r>
            <a:r>
              <a:rPr lang="pt-BR" sz="1800" dirty="0"/>
              <a:t>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Localize o banco de dados (Banco de dados.csv)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“Abrir”</a:t>
            </a:r>
          </a:p>
        </p:txBody>
      </p:sp>
    </p:spTree>
    <p:extLst>
      <p:ext uri="{BB962C8B-B14F-4D97-AF65-F5344CB8AC3E}">
        <p14:creationId xmlns:p14="http://schemas.microsoft.com/office/powerpoint/2010/main" val="339708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63F8-32B1-418F-A711-B65D25B2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08081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Banco de dados aberto no JASP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7BFE6-28BF-5A5B-8C71-18EEA7D1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98" y="899729"/>
            <a:ext cx="7024604" cy="4172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Amostra</a:t>
            </a:r>
          </a:p>
          <a:p>
            <a:r>
              <a:rPr lang="pt-BR" dirty="0"/>
              <a:t>230 universitários concluintes de uma universidade privada do interior do estado de São Paulo</a:t>
            </a:r>
          </a:p>
          <a:p>
            <a:pPr marL="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/>
              <a:t>Procedimento</a:t>
            </a:r>
          </a:p>
          <a:p>
            <a:r>
              <a:rPr lang="pt-BR" dirty="0"/>
              <a:t>Coleta presencial e coletiva em formato de lápis e papel realizada em 2017.</a:t>
            </a:r>
          </a:p>
        </p:txBody>
      </p:sp>
    </p:spTree>
    <p:extLst>
      <p:ext uri="{BB962C8B-B14F-4D97-AF65-F5344CB8AC3E}">
        <p14:creationId xmlns:p14="http://schemas.microsoft.com/office/powerpoint/2010/main" val="3548663599"/>
      </p:ext>
    </p:extLst>
  </p:cSld>
  <p:clrMapOvr>
    <a:masterClrMapping/>
  </p:clrMapOvr>
</p:sld>
</file>

<file path=ppt/theme/theme1.xml><?xml version="1.0" encoding="utf-8"?>
<a:theme xmlns:a="http://schemas.openxmlformats.org/drawingml/2006/main" name="CATvan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1132</Words>
  <Application>Microsoft Office PowerPoint</Application>
  <PresentationFormat>Apresentação na tela (16:9)</PresentationFormat>
  <Paragraphs>212</Paragraphs>
  <Slides>32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Century Gothic</vt:lpstr>
      <vt:lpstr>Lora</vt:lpstr>
      <vt:lpstr>Arial</vt:lpstr>
      <vt:lpstr>CATvante</vt:lpstr>
      <vt:lpstr>Explorando análises quantitativas de dados com o software JASP</vt:lpstr>
      <vt:lpstr>Apresentação</vt:lpstr>
      <vt:lpstr>Conteúdo</vt:lpstr>
      <vt:lpstr>04-08-2023</vt:lpstr>
      <vt:lpstr>Baixar o banco de dados</vt:lpstr>
      <vt:lpstr>Instalar o JASP</vt:lpstr>
      <vt:lpstr>Abrir o banco de dados</vt:lpstr>
      <vt:lpstr>Banco de dados aberto no JASP</vt:lpstr>
      <vt:lpstr>Entendendo o banco de dados</vt:lpstr>
      <vt:lpstr>Entendendo o banco de dados</vt:lpstr>
      <vt:lpstr>Análises</vt:lpstr>
      <vt:lpstr>Estatísticas descritivas</vt:lpstr>
      <vt:lpstr>Pergunta de pesquisa</vt:lpstr>
      <vt:lpstr>11-08-2023</vt:lpstr>
      <vt:lpstr>Teste t para amostras independentes</vt:lpstr>
      <vt:lpstr>Como interpretar</vt:lpstr>
      <vt:lpstr>Pergunta de pesquisa</vt:lpstr>
      <vt:lpstr>Análise de Variância (ANOVA)</vt:lpstr>
      <vt:lpstr>Como interpretar</vt:lpstr>
      <vt:lpstr>Pergunta de pesquisa</vt:lpstr>
      <vt:lpstr>18-08-2023</vt:lpstr>
      <vt:lpstr>Correlação</vt:lpstr>
      <vt:lpstr>Como interpretar</vt:lpstr>
      <vt:lpstr>Pergunta de pesquisa</vt:lpstr>
      <vt:lpstr>Regressão Linear Múltipla</vt:lpstr>
      <vt:lpstr>Análises bivariadas e multivariadas</vt:lpstr>
      <vt:lpstr>Pergunta de pesquisa</vt:lpstr>
      <vt:lpstr>25-08-2023</vt:lpstr>
      <vt:lpstr>Relembrando</vt:lpstr>
      <vt:lpstr>Bora explorar os dados?</vt:lpstr>
      <vt:lpstr>Quem quiser se aventurar em novas análises, sugiro a leitura do manual do JASP: https://jasp-stats.org/jasp-materials/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análises quantitativas de dados com o software JASP</dc:title>
  <cp:lastModifiedBy>Gustavo Henrique Martins</cp:lastModifiedBy>
  <cp:revision>3</cp:revision>
  <dcterms:modified xsi:type="dcterms:W3CDTF">2023-08-04T20:20:03Z</dcterms:modified>
</cp:coreProperties>
</file>