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45" autoAdjust="0"/>
  </p:normalViewPr>
  <p:slideViewPr>
    <p:cSldViewPr>
      <p:cViewPr varScale="1">
        <p:scale>
          <a:sx n="103" d="100"/>
          <a:sy n="103" d="100"/>
        </p:scale>
        <p:origin x="-185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68946-A707-4385-BE5A-2765F33BCE46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FD17B-D4B4-48A6-95B8-3F90B7642C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641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BlockServer</a:t>
            </a:r>
            <a:r>
              <a:rPr lang="en-GB" dirty="0" smtClean="0"/>
              <a:t> inherits from Driver (a </a:t>
            </a:r>
            <a:r>
              <a:rPr lang="en-GB" dirty="0" err="1" smtClean="0"/>
              <a:t>pcaspy</a:t>
            </a:r>
            <a:r>
              <a:rPr lang="en-GB" dirty="0" smtClean="0"/>
              <a:t> module)</a:t>
            </a:r>
            <a:r>
              <a:rPr lang="en-GB" baseline="0" dirty="0" smtClean="0"/>
              <a:t> </a:t>
            </a:r>
            <a:r>
              <a:rPr lang="en-GB" dirty="0" smtClean="0"/>
              <a:t>and overrides read/write</a:t>
            </a:r>
            <a:r>
              <a:rPr lang="en-GB" baseline="0" dirty="0" smtClean="0"/>
              <a:t> when more info is needed for a PV</a:t>
            </a:r>
          </a:p>
          <a:p>
            <a:r>
              <a:rPr lang="en-GB" baseline="0" dirty="0" smtClean="0"/>
              <a:t>Update methods in </a:t>
            </a:r>
            <a:r>
              <a:rPr lang="en-GB" baseline="0" dirty="0" err="1" smtClean="0"/>
              <a:t>BlockServer</a:t>
            </a:r>
            <a:r>
              <a:rPr lang="en-GB" baseline="0" dirty="0" smtClean="0"/>
              <a:t> will re </a:t>
            </a:r>
            <a:r>
              <a:rPr lang="en-GB" baseline="0" dirty="0" err="1" smtClean="0"/>
              <a:t>setParams</a:t>
            </a:r>
            <a:r>
              <a:rPr lang="en-GB" baseline="0" dirty="0" smtClean="0"/>
              <a:t> for various PVs and call an </a:t>
            </a:r>
            <a:r>
              <a:rPr lang="en-GB" baseline="0" dirty="0" err="1" smtClean="0"/>
              <a:t>updatePVs</a:t>
            </a:r>
            <a:r>
              <a:rPr lang="en-GB" baseline="0" dirty="0" smtClean="0"/>
              <a:t>() to alert client</a:t>
            </a:r>
          </a:p>
          <a:p>
            <a:r>
              <a:rPr lang="en-GB" baseline="0" dirty="0" err="1" smtClean="0"/>
              <a:t>BlockServer</a:t>
            </a:r>
            <a:r>
              <a:rPr lang="en-GB" baseline="0" dirty="0" smtClean="0"/>
              <a:t> is passed a </a:t>
            </a:r>
            <a:r>
              <a:rPr lang="en-GB" baseline="0" dirty="0" err="1" smtClean="0"/>
              <a:t>CAServer</a:t>
            </a:r>
            <a:r>
              <a:rPr lang="en-GB" baseline="0" dirty="0" smtClean="0"/>
              <a:t> instance on </a:t>
            </a:r>
            <a:r>
              <a:rPr lang="en-GB" baseline="0" dirty="0" err="1" smtClean="0"/>
              <a:t>startup</a:t>
            </a:r>
            <a:r>
              <a:rPr lang="en-GB" baseline="0" dirty="0" smtClean="0"/>
              <a:t>, this is passed to </a:t>
            </a:r>
            <a:r>
              <a:rPr lang="en-GB" baseline="0" dirty="0" err="1" smtClean="0"/>
              <a:t>ConfigListManager</a:t>
            </a:r>
            <a:endParaRPr lang="en-GB" baseline="0" dirty="0" smtClean="0"/>
          </a:p>
          <a:p>
            <a:r>
              <a:rPr lang="en-GB" baseline="0" dirty="0" err="1" smtClean="0"/>
              <a:t>ConfigListManager</a:t>
            </a:r>
            <a:r>
              <a:rPr lang="en-GB" baseline="0" dirty="0" smtClean="0"/>
              <a:t> will create PVs on the fly for inactive </a:t>
            </a:r>
            <a:r>
              <a:rPr lang="en-GB" baseline="0" dirty="0" err="1" smtClean="0"/>
              <a:t>configs</a:t>
            </a:r>
            <a:r>
              <a:rPr lang="en-GB" baseline="0" dirty="0" smtClean="0"/>
              <a:t>/</a:t>
            </a:r>
            <a:r>
              <a:rPr lang="en-GB" baseline="0" dirty="0" err="1" smtClean="0"/>
              <a:t>subconfigs</a:t>
            </a:r>
            <a:r>
              <a:rPr lang="en-GB" baseline="0" dirty="0" smtClean="0"/>
              <a:t> as well as a </a:t>
            </a:r>
            <a:r>
              <a:rPr lang="en-GB" baseline="0" dirty="0" err="1" smtClean="0"/>
              <a:t>pv</a:t>
            </a:r>
            <a:r>
              <a:rPr lang="en-GB" baseline="0" dirty="0" smtClean="0"/>
              <a:t> for dependencies and whether the active has changed</a:t>
            </a:r>
          </a:p>
          <a:p>
            <a:r>
              <a:rPr lang="en-GB" baseline="0" dirty="0" err="1" smtClean="0"/>
              <a:t>CAServer</a:t>
            </a:r>
            <a:r>
              <a:rPr lang="en-GB" baseline="0" dirty="0" smtClean="0"/>
              <a:t> intercepts channel access read/writes and uses </a:t>
            </a:r>
            <a:r>
              <a:rPr lang="en-GB" baseline="0" dirty="0" err="1" smtClean="0"/>
              <a:t>pvExistTest</a:t>
            </a:r>
            <a:r>
              <a:rPr lang="en-GB" baseline="0" dirty="0" smtClean="0"/>
              <a:t>() to see if they are PVs on the fly, if so </a:t>
            </a:r>
            <a:r>
              <a:rPr lang="en-GB" baseline="0" dirty="0" err="1" smtClean="0"/>
              <a:t>pvAttach</a:t>
            </a:r>
            <a:r>
              <a:rPr lang="en-GB" baseline="0" dirty="0" smtClean="0"/>
              <a:t> will send the data back</a:t>
            </a:r>
          </a:p>
          <a:p>
            <a:r>
              <a:rPr lang="en-GB" baseline="0" dirty="0" smtClean="0"/>
              <a:t>For PVs to be created the </a:t>
            </a:r>
            <a:r>
              <a:rPr lang="en-GB" baseline="0" dirty="0" err="1" smtClean="0"/>
              <a:t>ConfigListManager</a:t>
            </a:r>
            <a:r>
              <a:rPr lang="en-GB" baseline="0" dirty="0" smtClean="0"/>
              <a:t> will call </a:t>
            </a:r>
            <a:r>
              <a:rPr lang="en-GB" baseline="0" dirty="0" err="1" smtClean="0"/>
              <a:t>updatePV</a:t>
            </a:r>
            <a:r>
              <a:rPr lang="en-GB" baseline="0" dirty="0" smtClean="0"/>
              <a:t> with a name and data, this automatically calls </a:t>
            </a:r>
            <a:r>
              <a:rPr lang="en-GB" baseline="0" dirty="0" err="1" smtClean="0"/>
              <a:t>registerPV</a:t>
            </a:r>
            <a:r>
              <a:rPr lang="en-GB" baseline="0" dirty="0" smtClean="0"/>
              <a:t> if the PV does not yet exist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FD17B-D4B4-48A6-95B8-3F90B7642CB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561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ActiveConfigServerManager</a:t>
            </a:r>
            <a:r>
              <a:rPr lang="en-GB" dirty="0" smtClean="0"/>
              <a:t> inherits</a:t>
            </a:r>
            <a:r>
              <a:rPr lang="en-GB" baseline="0" dirty="0" smtClean="0"/>
              <a:t> from </a:t>
            </a:r>
            <a:r>
              <a:rPr lang="en-GB" baseline="0" dirty="0" err="1" smtClean="0"/>
              <a:t>ConfigServerManager</a:t>
            </a:r>
            <a:r>
              <a:rPr lang="en-GB" baseline="0" dirty="0" smtClean="0"/>
              <a:t>. The </a:t>
            </a:r>
            <a:r>
              <a:rPr lang="en-GB" baseline="0" dirty="0" err="1" smtClean="0"/>
              <a:t>inheritence</a:t>
            </a:r>
            <a:r>
              <a:rPr lang="en-GB" baseline="0" dirty="0" smtClean="0"/>
              <a:t> overrides methods that are specific to the active </a:t>
            </a:r>
            <a:r>
              <a:rPr lang="en-GB" baseline="0" dirty="0" err="1" smtClean="0"/>
              <a:t>config</a:t>
            </a:r>
            <a:r>
              <a:rPr lang="en-GB" baseline="0" dirty="0" smtClean="0"/>
              <a:t> e.g. </a:t>
            </a:r>
            <a:r>
              <a:rPr lang="en-GB" baseline="0" dirty="0" err="1" smtClean="0"/>
              <a:t>runcontrol</a:t>
            </a:r>
            <a:endParaRPr lang="en-GB" baseline="0" dirty="0" smtClean="0"/>
          </a:p>
          <a:p>
            <a:r>
              <a:rPr lang="en-GB" baseline="0" dirty="0" smtClean="0"/>
              <a:t>Many more individual set/get methods in </a:t>
            </a:r>
            <a:r>
              <a:rPr lang="en-GB" baseline="0" dirty="0" err="1" smtClean="0"/>
              <a:t>ActiveConfigServerManager</a:t>
            </a:r>
            <a:r>
              <a:rPr lang="en-GB" baseline="0" dirty="0" smtClean="0"/>
              <a:t> than there are shown here</a:t>
            </a:r>
          </a:p>
          <a:p>
            <a:r>
              <a:rPr lang="en-GB" baseline="0" dirty="0" smtClean="0"/>
              <a:t>Most, if not all, can be replaced by the set/get </a:t>
            </a:r>
            <a:r>
              <a:rPr lang="en-GB" baseline="0" dirty="0" err="1" smtClean="0"/>
              <a:t>config_details</a:t>
            </a:r>
            <a:r>
              <a:rPr lang="en-GB" baseline="0" dirty="0" smtClean="0"/>
              <a:t> within </a:t>
            </a:r>
            <a:r>
              <a:rPr lang="en-GB" baseline="0" dirty="0" err="1" smtClean="0"/>
              <a:t>ConfigServerManager</a:t>
            </a:r>
            <a:endParaRPr lang="en-GB" baseline="0" dirty="0" smtClean="0"/>
          </a:p>
          <a:p>
            <a:r>
              <a:rPr lang="en-GB" baseline="0" dirty="0" smtClean="0"/>
              <a:t>Many of the methods in the </a:t>
            </a:r>
            <a:r>
              <a:rPr lang="en-GB" baseline="0" dirty="0" err="1" smtClean="0"/>
              <a:t>ConfigServerManagers</a:t>
            </a:r>
            <a:r>
              <a:rPr lang="en-GB" baseline="0" dirty="0" smtClean="0"/>
              <a:t> are purely for wrapping the </a:t>
            </a:r>
            <a:r>
              <a:rPr lang="en-GB" baseline="0" dirty="0" err="1" smtClean="0"/>
              <a:t>ConfigHolder’s</a:t>
            </a:r>
            <a:r>
              <a:rPr lang="en-GB" baseline="0" dirty="0" smtClean="0"/>
              <a:t> in/out in </a:t>
            </a:r>
            <a:r>
              <a:rPr lang="en-GB" baseline="0" dirty="0" err="1" smtClean="0"/>
              <a:t>json</a:t>
            </a:r>
            <a:r>
              <a:rPr lang="en-GB" baseline="0" dirty="0" smtClean="0"/>
              <a:t> for the </a:t>
            </a:r>
            <a:r>
              <a:rPr lang="en-GB" baseline="0" dirty="0" err="1" smtClean="0"/>
              <a:t>BlockServer</a:t>
            </a:r>
            <a:r>
              <a:rPr lang="en-GB" baseline="0" dirty="0" smtClean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FD17B-D4B4-48A6-95B8-3F90B7642CB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067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ConfigHolder</a:t>
            </a:r>
            <a:r>
              <a:rPr lang="en-GB" dirty="0" smtClean="0"/>
              <a:t> does most of the implementation of the methods</a:t>
            </a:r>
            <a:r>
              <a:rPr lang="en-GB" baseline="0" dirty="0" smtClean="0"/>
              <a:t> that the </a:t>
            </a:r>
            <a:r>
              <a:rPr lang="en-GB" baseline="0" dirty="0" err="1" smtClean="0"/>
              <a:t>ConfigServerManagers</a:t>
            </a:r>
            <a:r>
              <a:rPr lang="en-GB" baseline="0" dirty="0" smtClean="0"/>
              <a:t> expose, it may be possible to strip out some of these methods as well</a:t>
            </a:r>
            <a:endParaRPr lang="en-GB" dirty="0" smtClean="0"/>
          </a:p>
          <a:p>
            <a:r>
              <a:rPr lang="en-GB" dirty="0" smtClean="0"/>
              <a:t>Configuration</a:t>
            </a:r>
            <a:r>
              <a:rPr lang="en-GB" baseline="0" dirty="0" smtClean="0"/>
              <a:t> Class does little other than hold the parts of a configuration, these parts also have their own classes that are just very simple containers</a:t>
            </a:r>
          </a:p>
          <a:p>
            <a:r>
              <a:rPr lang="en-GB" baseline="0" dirty="0" err="1" smtClean="0"/>
              <a:t>ConfigurationFileManager</a:t>
            </a:r>
            <a:r>
              <a:rPr lang="en-GB" baseline="0" dirty="0" smtClean="0"/>
              <a:t> does all the modifications on the file system, including the version control</a:t>
            </a:r>
          </a:p>
          <a:p>
            <a:r>
              <a:rPr lang="en-GB" baseline="0" dirty="0" smtClean="0"/>
              <a:t>Not on this diagram are two static helper classes; </a:t>
            </a:r>
            <a:r>
              <a:rPr lang="en-GB" baseline="0" dirty="0" err="1" smtClean="0"/>
              <a:t>ConfigurationXmlConverter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ConfigurationJsonConverter</a:t>
            </a:r>
            <a:r>
              <a:rPr lang="en-GB" baseline="0" dirty="0" smtClean="0"/>
              <a:t>. These convert the parts of the Configuration into XML and JSON respectively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FD17B-D4B4-48A6-95B8-3F90B7642CB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831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_</a:t>
            </a:r>
            <a:r>
              <a:rPr lang="en-GB" dirty="0" err="1" smtClean="0"/>
              <a:t>import_configs</a:t>
            </a:r>
            <a:r>
              <a:rPr lang="en-GB" dirty="0" smtClean="0"/>
              <a:t> is called when </a:t>
            </a:r>
            <a:r>
              <a:rPr lang="en-GB" dirty="0" err="1" smtClean="0"/>
              <a:t>BlockServer</a:t>
            </a:r>
            <a:r>
              <a:rPr lang="en-GB" dirty="0" smtClean="0"/>
              <a:t> is first started,</a:t>
            </a:r>
            <a:r>
              <a:rPr lang="en-GB" baseline="0" dirty="0" smtClean="0"/>
              <a:t> this updates every </a:t>
            </a:r>
            <a:r>
              <a:rPr lang="en-GB" baseline="0" dirty="0" err="1" smtClean="0"/>
              <a:t>config</a:t>
            </a:r>
            <a:r>
              <a:rPr lang="en-GB" baseline="0" dirty="0" smtClean="0"/>
              <a:t> individually</a:t>
            </a:r>
            <a:endParaRPr lang="en-GB" dirty="0" smtClean="0"/>
          </a:p>
          <a:p>
            <a:r>
              <a:rPr lang="en-GB" dirty="0" smtClean="0"/>
              <a:t>Every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config</a:t>
            </a:r>
            <a:r>
              <a:rPr lang="en-GB" baseline="0" dirty="0" smtClean="0"/>
              <a:t> is checked against the schema (using an undrawn </a:t>
            </a:r>
            <a:r>
              <a:rPr lang="en-GB" baseline="0" dirty="0" err="1" smtClean="0"/>
              <a:t>ConfigurationSchemaChecker</a:t>
            </a:r>
            <a:r>
              <a:rPr lang="en-GB" baseline="0" dirty="0" smtClean="0"/>
              <a:t> class) then loaded into a dummy </a:t>
            </a:r>
            <a:r>
              <a:rPr lang="en-GB" baseline="0" dirty="0" err="1" smtClean="0"/>
              <a:t>ConfigServerManager</a:t>
            </a:r>
            <a:endParaRPr lang="en-GB" baseline="0" dirty="0" smtClean="0"/>
          </a:p>
          <a:p>
            <a:r>
              <a:rPr lang="en-GB" dirty="0" smtClean="0"/>
              <a:t>A PV is then assigned to it</a:t>
            </a:r>
            <a:r>
              <a:rPr lang="en-GB" baseline="0" dirty="0" smtClean="0"/>
              <a:t> which follows formatting rules and ensures unique PVs (_</a:t>
            </a:r>
            <a:r>
              <a:rPr lang="en-GB" baseline="0" dirty="0" err="1" smtClean="0"/>
              <a:t>create_pv_name</a:t>
            </a:r>
            <a:r>
              <a:rPr lang="en-GB" baseline="0" dirty="0" smtClean="0"/>
              <a:t>())</a:t>
            </a:r>
          </a:p>
          <a:p>
            <a:r>
              <a:rPr lang="en-GB" baseline="0" dirty="0" smtClean="0"/>
              <a:t>Dependencies are then updated along with the PVs for each </a:t>
            </a:r>
            <a:r>
              <a:rPr lang="en-GB" baseline="0" dirty="0" err="1" smtClean="0"/>
              <a:t>config</a:t>
            </a:r>
            <a:endParaRPr lang="en-GB" baseline="0" dirty="0" smtClean="0"/>
          </a:p>
          <a:p>
            <a:r>
              <a:rPr lang="en-GB" dirty="0" smtClean="0"/>
              <a:t>When</a:t>
            </a:r>
            <a:r>
              <a:rPr lang="en-GB" baseline="0" dirty="0" smtClean="0"/>
              <a:t> deleting, checks are performed such that active </a:t>
            </a:r>
            <a:r>
              <a:rPr lang="en-GB" baseline="0" dirty="0" err="1" smtClean="0"/>
              <a:t>configs</a:t>
            </a:r>
            <a:r>
              <a:rPr lang="en-GB" baseline="0" dirty="0" smtClean="0"/>
              <a:t> are not deleted and components that are used in any other configuration are not deleted</a:t>
            </a:r>
          </a:p>
          <a:p>
            <a:r>
              <a:rPr lang="en-GB" baseline="0" dirty="0" smtClean="0"/>
              <a:t>The corresponding PVs are then unregistered and the files removed from the file system and </a:t>
            </a:r>
            <a:r>
              <a:rPr lang="en-GB" baseline="0" smtClean="0"/>
              <a:t>version control 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FD17B-D4B4-48A6-95B8-3F90B7642CB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916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On an event the following things happen in order:</a:t>
            </a:r>
            <a:r>
              <a:rPr lang="en-GB" baseline="0" dirty="0" smtClean="0"/>
              <a:t> </a:t>
            </a:r>
          </a:p>
          <a:p>
            <a:r>
              <a:rPr lang="en-GB" dirty="0" smtClean="0"/>
              <a:t>Schema checked, loaded into dummy </a:t>
            </a:r>
            <a:r>
              <a:rPr lang="en-GB" dirty="0" err="1" smtClean="0"/>
              <a:t>config</a:t>
            </a:r>
            <a:r>
              <a:rPr lang="en-GB" dirty="0" smtClean="0"/>
              <a:t> (both in _</a:t>
            </a:r>
            <a:r>
              <a:rPr lang="en-GB" dirty="0" err="1" smtClean="0"/>
              <a:t>check_config_valid</a:t>
            </a:r>
            <a:r>
              <a:rPr lang="en-GB" dirty="0" smtClean="0"/>
              <a:t>)</a:t>
            </a:r>
          </a:p>
          <a:p>
            <a:r>
              <a:rPr lang="en-GB" dirty="0" smtClean="0"/>
              <a:t>PVs updated,</a:t>
            </a:r>
            <a:r>
              <a:rPr lang="en-GB" baseline="0" dirty="0" smtClean="0"/>
              <a:t> same as previous slide but with a lock and the update must be passed forward to </a:t>
            </a:r>
            <a:r>
              <a:rPr lang="en-GB" baseline="0" dirty="0" err="1" smtClean="0"/>
              <a:t>BlockServer</a:t>
            </a:r>
            <a:r>
              <a:rPr lang="en-GB" baseline="0" dirty="0" smtClean="0"/>
              <a:t> comp/</a:t>
            </a:r>
            <a:r>
              <a:rPr lang="en-GB" baseline="0" dirty="0" err="1" smtClean="0"/>
              <a:t>config</a:t>
            </a:r>
            <a:r>
              <a:rPr lang="en-GB" baseline="0" dirty="0" smtClean="0"/>
              <a:t> monitors (this isn’t nice)</a:t>
            </a:r>
          </a:p>
          <a:p>
            <a:r>
              <a:rPr lang="en-GB" baseline="0" dirty="0" smtClean="0"/>
              <a:t>Version control is updated</a:t>
            </a:r>
          </a:p>
          <a:p>
            <a:r>
              <a:rPr lang="en-GB" baseline="0" dirty="0" err="1" smtClean="0"/>
              <a:t>On_deleted</a:t>
            </a:r>
            <a:r>
              <a:rPr lang="en-GB" baseline="0" dirty="0" smtClean="0"/>
              <a:t> the files are first recovered, as the delete may not be valid, checks are then made that the file is not needed for part of a configuration or that the </a:t>
            </a:r>
            <a:r>
              <a:rPr lang="en-GB" baseline="0" dirty="0" err="1" smtClean="0"/>
              <a:t>config</a:t>
            </a:r>
            <a:r>
              <a:rPr lang="en-GB" baseline="0" dirty="0" smtClean="0"/>
              <a:t> is active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FD17B-D4B4-48A6-95B8-3F90B7642CB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64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738B-5539-461B-838D-C45E15054D72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03AF-F459-4915-897E-005957B91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22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738B-5539-461B-838D-C45E15054D72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03AF-F459-4915-897E-005957B91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17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738B-5539-461B-838D-C45E15054D72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03AF-F459-4915-897E-005957B91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38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738B-5539-461B-838D-C45E15054D72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03AF-F459-4915-897E-005957B91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01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738B-5539-461B-838D-C45E15054D72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03AF-F459-4915-897E-005957B91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07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738B-5539-461B-838D-C45E15054D72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03AF-F459-4915-897E-005957B91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15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738B-5539-461B-838D-C45E15054D72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03AF-F459-4915-897E-005957B91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98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738B-5539-461B-838D-C45E15054D72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03AF-F459-4915-897E-005957B91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67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738B-5539-461B-838D-C45E15054D72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03AF-F459-4915-897E-005957B91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18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738B-5539-461B-838D-C45E15054D72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03AF-F459-4915-897E-005957B91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01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738B-5539-461B-838D-C45E15054D72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03AF-F459-4915-897E-005957B91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40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2738B-5539-461B-838D-C45E15054D72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C03AF-F459-4915-897E-005957B91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70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-27384"/>
            <a:ext cx="5470376" cy="936104"/>
          </a:xfrm>
        </p:spPr>
        <p:txBody>
          <a:bodyPr>
            <a:normAutofit/>
          </a:bodyPr>
          <a:lstStyle/>
          <a:p>
            <a:r>
              <a:rPr lang="en-GB" dirty="0" smtClean="0"/>
              <a:t>Channel Access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615866" y="1061191"/>
            <a:ext cx="7276886" cy="4959533"/>
            <a:chOff x="615866" y="1061191"/>
            <a:chExt cx="7276886" cy="4959533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902273" y="1061191"/>
              <a:ext cx="1930224" cy="1935911"/>
              <a:chOff x="1776" y="2210"/>
              <a:chExt cx="2160" cy="1235"/>
            </a:xfrm>
          </p:grpSpPr>
          <p:sp>
            <p:nvSpPr>
              <p:cNvPr id="6" name="AutoShape 4"/>
              <p:cNvSpPr>
                <a:spLocks noChangeArrowheads="1"/>
              </p:cNvSpPr>
              <p:nvPr/>
            </p:nvSpPr>
            <p:spPr bwMode="auto">
              <a:xfrm>
                <a:off x="1776" y="2210"/>
                <a:ext cx="2160" cy="224"/>
              </a:xfrm>
              <a:prstGeom prst="flowChartProcess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1400" dirty="0" smtClean="0"/>
                  <a:t>Driver</a:t>
                </a:r>
                <a:endParaRPr lang="en-US" altLang="en-US" sz="1400" dirty="0"/>
              </a:p>
            </p:txBody>
          </p:sp>
          <p:sp>
            <p:nvSpPr>
              <p:cNvPr id="7" name="AutoShape 6"/>
              <p:cNvSpPr>
                <a:spLocks noChangeArrowheads="1"/>
              </p:cNvSpPr>
              <p:nvPr/>
            </p:nvSpPr>
            <p:spPr bwMode="auto">
              <a:xfrm>
                <a:off x="1776" y="2434"/>
                <a:ext cx="2160" cy="230"/>
              </a:xfrm>
              <a:prstGeom prst="flowChartProcess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1400" dirty="0" err="1" smtClean="0"/>
                  <a:t>dict</a:t>
                </a:r>
                <a:r>
                  <a:rPr lang="en-US" altLang="en-US" sz="1400" dirty="0" smtClean="0"/>
                  <a:t> </a:t>
                </a:r>
                <a:r>
                  <a:rPr lang="en-US" altLang="en-US" sz="1400" dirty="0" err="1" smtClean="0"/>
                  <a:t>pvDB</a:t>
                </a:r>
                <a:endParaRPr lang="en-US" altLang="en-US" sz="1400" dirty="0">
                  <a:latin typeface="Times New Roman" charset="0"/>
                </a:endParaRPr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1776" y="2664"/>
                <a:ext cx="2160" cy="78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1400" dirty="0"/>
                  <a:t>r</a:t>
                </a:r>
                <a:r>
                  <a:rPr lang="en-US" altLang="en-US" sz="1400" dirty="0" smtClean="0"/>
                  <a:t>ead()</a:t>
                </a:r>
              </a:p>
              <a:p>
                <a:pPr algn="ctr"/>
                <a:r>
                  <a:rPr lang="en-US" altLang="en-US" sz="1400" dirty="0"/>
                  <a:t>w</a:t>
                </a:r>
                <a:r>
                  <a:rPr lang="en-US" altLang="en-US" sz="1400" dirty="0" smtClean="0"/>
                  <a:t>rite()</a:t>
                </a:r>
              </a:p>
              <a:p>
                <a:pPr algn="ctr"/>
                <a:r>
                  <a:rPr lang="en-US" altLang="en-US" sz="1400" dirty="0" err="1" smtClean="0"/>
                  <a:t>setParam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err="1" smtClean="0"/>
                  <a:t>getParam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err="1" smtClean="0"/>
                  <a:t>updatePVs</a:t>
                </a:r>
                <a:r>
                  <a:rPr lang="en-US" altLang="en-US" sz="1400" dirty="0" smtClean="0"/>
                  <a:t>()</a:t>
                </a:r>
                <a:endParaRPr lang="en-US" altLang="en-US" sz="1400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615866" y="3502050"/>
              <a:ext cx="3100422" cy="2518674"/>
              <a:chOff x="1776" y="2210"/>
              <a:chExt cx="2160" cy="1984"/>
            </a:xfrm>
          </p:grpSpPr>
          <p:sp>
            <p:nvSpPr>
              <p:cNvPr id="10" name="AutoShape 4"/>
              <p:cNvSpPr>
                <a:spLocks noChangeArrowheads="1"/>
              </p:cNvSpPr>
              <p:nvPr/>
            </p:nvSpPr>
            <p:spPr bwMode="auto">
              <a:xfrm>
                <a:off x="1776" y="2210"/>
                <a:ext cx="2160" cy="296"/>
              </a:xfrm>
              <a:prstGeom prst="flowChartProcess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1400" dirty="0" err="1" smtClean="0"/>
                  <a:t>BlockServer</a:t>
                </a:r>
                <a:endParaRPr lang="en-US" altLang="en-US" sz="1400" dirty="0"/>
              </a:p>
            </p:txBody>
          </p:sp>
          <p:sp>
            <p:nvSpPr>
              <p:cNvPr id="11" name="AutoShape 6"/>
              <p:cNvSpPr>
                <a:spLocks noChangeArrowheads="1"/>
              </p:cNvSpPr>
              <p:nvPr/>
            </p:nvSpPr>
            <p:spPr bwMode="auto">
              <a:xfrm>
                <a:off x="1776" y="2506"/>
                <a:ext cx="2160" cy="267"/>
              </a:xfrm>
              <a:prstGeom prst="flowChartProcess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1400" dirty="0" err="1" smtClean="0"/>
                  <a:t>ConfigListManager</a:t>
                </a:r>
                <a:r>
                  <a:rPr lang="en-US" altLang="en-US" sz="1400" dirty="0" smtClean="0"/>
                  <a:t> _</a:t>
                </a:r>
                <a:r>
                  <a:rPr lang="en-US" altLang="en-US" sz="1400" dirty="0" err="1" smtClean="0"/>
                  <a:t>config_list</a:t>
                </a:r>
                <a:endParaRPr lang="en-US" altLang="en-US" sz="1400" dirty="0" smtClean="0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1776" y="2773"/>
                <a:ext cx="2160" cy="142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1400" dirty="0" smtClean="0"/>
                  <a:t>read()</a:t>
                </a:r>
              </a:p>
              <a:p>
                <a:pPr algn="ctr"/>
                <a:r>
                  <a:rPr lang="en-US" altLang="en-US" sz="1400" dirty="0"/>
                  <a:t>w</a:t>
                </a:r>
                <a:r>
                  <a:rPr lang="en-US" altLang="en-US" sz="1400" dirty="0" smtClean="0"/>
                  <a:t>rite()</a:t>
                </a:r>
              </a:p>
              <a:p>
                <a:pPr algn="ctr"/>
                <a:r>
                  <a:rPr lang="en-US" altLang="en-US" sz="1400" dirty="0" err="1"/>
                  <a:t>u</a:t>
                </a:r>
                <a:r>
                  <a:rPr lang="en-US" altLang="en-US" sz="1400" dirty="0" err="1" smtClean="0"/>
                  <a:t>pdate_blocks_monitors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err="1"/>
                  <a:t>u</a:t>
                </a:r>
                <a:r>
                  <a:rPr lang="en-US" altLang="en-US" sz="1400" dirty="0" err="1" smtClean="0"/>
                  <a:t>pdate_ioc_monitors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err="1" smtClean="0"/>
                  <a:t>update_config_ioc_monitors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err="1"/>
                  <a:t>u</a:t>
                </a:r>
                <a:r>
                  <a:rPr lang="en-US" altLang="en-US" sz="1400" dirty="0" err="1" smtClean="0"/>
                  <a:t>pdate_get_details_monitors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err="1" smtClean="0"/>
                  <a:t>update_comp_monitors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err="1"/>
                  <a:t>u</a:t>
                </a:r>
                <a:r>
                  <a:rPr lang="en-US" altLang="en-US" sz="1400" dirty="0" err="1" smtClean="0"/>
                  <a:t>pdate_config_monitors</a:t>
                </a:r>
                <a:r>
                  <a:rPr lang="en-US" altLang="en-US" sz="1400" dirty="0" smtClean="0"/>
                  <a:t>()</a:t>
                </a:r>
                <a:endParaRPr lang="en-US" altLang="en-US" sz="14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187624" y="2996952"/>
              <a:ext cx="216024" cy="505098"/>
              <a:chOff x="4419600" y="3276600"/>
              <a:chExt cx="224408" cy="617290"/>
            </a:xfrm>
          </p:grpSpPr>
          <p:sp>
            <p:nvSpPr>
              <p:cNvPr id="16" name="AutoShape 15"/>
              <p:cNvSpPr>
                <a:spLocks noChangeArrowheads="1"/>
              </p:cNvSpPr>
              <p:nvPr/>
            </p:nvSpPr>
            <p:spPr bwMode="auto">
              <a:xfrm>
                <a:off x="4419600" y="3276600"/>
                <a:ext cx="224408" cy="224469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9pPr>
              </a:lstStyle>
              <a:p>
                <a:endParaRPr lang="en-GB" sz="1400"/>
              </a:p>
            </p:txBody>
          </p:sp>
          <p:sp>
            <p:nvSpPr>
              <p:cNvPr id="17" name="Line 16"/>
              <p:cNvSpPr>
                <a:spLocks noChangeShapeType="1"/>
              </p:cNvSpPr>
              <p:nvPr/>
            </p:nvSpPr>
            <p:spPr bwMode="auto">
              <a:xfrm>
                <a:off x="4540042" y="3501069"/>
                <a:ext cx="0" cy="39282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9pPr>
              </a:lstStyle>
              <a:p>
                <a:endParaRPr lang="en-GB" sz="1400"/>
              </a:p>
            </p:txBody>
          </p:sp>
        </p:grp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4644008" y="3861048"/>
              <a:ext cx="3248744" cy="1801410"/>
              <a:chOff x="1776" y="2210"/>
              <a:chExt cx="2160" cy="1419"/>
            </a:xfrm>
          </p:grpSpPr>
          <p:sp>
            <p:nvSpPr>
              <p:cNvPr id="20" name="AutoShape 4"/>
              <p:cNvSpPr>
                <a:spLocks noChangeArrowheads="1"/>
              </p:cNvSpPr>
              <p:nvPr/>
            </p:nvSpPr>
            <p:spPr bwMode="auto">
              <a:xfrm>
                <a:off x="1776" y="2210"/>
                <a:ext cx="2160" cy="296"/>
              </a:xfrm>
              <a:prstGeom prst="flowChartProcess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1400" dirty="0" err="1" smtClean="0"/>
                  <a:t>ConfigListManager</a:t>
                </a:r>
                <a:endParaRPr lang="en-US" altLang="en-US" sz="1400" dirty="0"/>
              </a:p>
            </p:txBody>
          </p:sp>
          <p:sp>
            <p:nvSpPr>
              <p:cNvPr id="21" name="AutoShape 6"/>
              <p:cNvSpPr>
                <a:spLocks noChangeArrowheads="1"/>
              </p:cNvSpPr>
              <p:nvPr/>
            </p:nvSpPr>
            <p:spPr bwMode="auto">
              <a:xfrm>
                <a:off x="1776" y="2506"/>
                <a:ext cx="2160" cy="267"/>
              </a:xfrm>
              <a:prstGeom prst="flowChartProcess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1400" dirty="0" err="1" smtClean="0"/>
                  <a:t>CAServer</a:t>
                </a:r>
                <a:r>
                  <a:rPr lang="en-US" altLang="en-US" sz="1400" dirty="0" smtClean="0"/>
                  <a:t> _</a:t>
                </a:r>
                <a:r>
                  <a:rPr lang="en-US" altLang="en-US" sz="1400" dirty="0" err="1" smtClean="0"/>
                  <a:t>ca_server</a:t>
                </a:r>
                <a:endParaRPr lang="en-US" altLang="en-US" sz="1400" dirty="0" smtClean="0"/>
              </a:p>
            </p:txBody>
          </p:sp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1776" y="2773"/>
                <a:ext cx="2160" cy="85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1400" dirty="0" err="1" smtClean="0"/>
                  <a:t>set_active_changed</a:t>
                </a:r>
                <a:r>
                  <a:rPr lang="en-US" altLang="en-US" sz="1400" dirty="0" smtClean="0"/>
                  <a:t>(value)</a:t>
                </a:r>
              </a:p>
              <a:p>
                <a:pPr algn="ctr"/>
                <a:r>
                  <a:rPr lang="en-US" altLang="en-US" sz="1400" dirty="0" smtClean="0"/>
                  <a:t>_</a:t>
                </a:r>
                <a:r>
                  <a:rPr lang="en-US" altLang="en-US" sz="1400" dirty="0" err="1" smtClean="0"/>
                  <a:t>update_sub_depend_pv</a:t>
                </a:r>
                <a:r>
                  <a:rPr lang="en-US" altLang="en-US" sz="1400" dirty="0" smtClean="0"/>
                  <a:t>(name)</a:t>
                </a:r>
              </a:p>
              <a:p>
                <a:pPr algn="ctr"/>
                <a:r>
                  <a:rPr lang="en-US" altLang="en-US" sz="1400" dirty="0" smtClean="0"/>
                  <a:t>_</a:t>
                </a:r>
                <a:r>
                  <a:rPr lang="en-US" altLang="en-US" sz="1400" dirty="0" err="1" smtClean="0"/>
                  <a:t>update_config_pv</a:t>
                </a:r>
                <a:r>
                  <a:rPr lang="en-US" altLang="en-US" sz="1400" dirty="0" smtClean="0"/>
                  <a:t>(name, data)</a:t>
                </a:r>
              </a:p>
              <a:p>
                <a:pPr algn="ctr"/>
                <a:r>
                  <a:rPr lang="en-US" altLang="en-US" sz="1400" dirty="0" smtClean="0"/>
                  <a:t>_</a:t>
                </a:r>
                <a:r>
                  <a:rPr lang="en-US" altLang="en-US" sz="1400" dirty="0" err="1" smtClean="0"/>
                  <a:t>update_subconfig_pv</a:t>
                </a:r>
                <a:r>
                  <a:rPr lang="en-US" altLang="en-US" sz="1400" dirty="0" smtClean="0"/>
                  <a:t>(name, data)</a:t>
                </a:r>
              </a:p>
            </p:txBody>
          </p:sp>
        </p:grpSp>
        <p:cxnSp>
          <p:nvCxnSpPr>
            <p:cNvPr id="26" name="Elbow Connector 25"/>
            <p:cNvCxnSpPr>
              <a:stCxn id="11" idx="3"/>
              <a:endCxn id="20" idx="1"/>
            </p:cNvCxnSpPr>
            <p:nvPr/>
          </p:nvCxnSpPr>
          <p:spPr>
            <a:xfrm>
              <a:off x="3716288" y="4047298"/>
              <a:ext cx="927720" cy="163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>
              <a:grpSpLocks/>
            </p:cNvGrpSpPr>
            <p:nvPr/>
          </p:nvGrpSpPr>
          <p:grpSpPr bwMode="auto">
            <a:xfrm>
              <a:off x="5292080" y="1205255"/>
              <a:ext cx="1930224" cy="1791697"/>
              <a:chOff x="1776" y="2210"/>
              <a:chExt cx="2160" cy="1143"/>
            </a:xfrm>
          </p:grpSpPr>
          <p:sp>
            <p:nvSpPr>
              <p:cNvPr id="41" name="AutoShape 4"/>
              <p:cNvSpPr>
                <a:spLocks noChangeArrowheads="1"/>
              </p:cNvSpPr>
              <p:nvPr/>
            </p:nvSpPr>
            <p:spPr bwMode="auto">
              <a:xfrm>
                <a:off x="1776" y="2210"/>
                <a:ext cx="2160" cy="224"/>
              </a:xfrm>
              <a:prstGeom prst="flowChartProcess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1400" dirty="0" err="1" smtClean="0"/>
                  <a:t>CAServer</a:t>
                </a:r>
                <a:endParaRPr lang="en-US" altLang="en-US" sz="1400" dirty="0"/>
              </a:p>
            </p:txBody>
          </p:sp>
          <p:sp>
            <p:nvSpPr>
              <p:cNvPr id="42" name="AutoShape 6"/>
              <p:cNvSpPr>
                <a:spLocks noChangeArrowheads="1"/>
              </p:cNvSpPr>
              <p:nvPr/>
            </p:nvSpPr>
            <p:spPr bwMode="auto">
              <a:xfrm>
                <a:off x="1776" y="2434"/>
                <a:ext cx="2160" cy="230"/>
              </a:xfrm>
              <a:prstGeom prst="flowChartProcess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1400" dirty="0" err="1" smtClean="0"/>
                  <a:t>dict</a:t>
                </a:r>
                <a:r>
                  <a:rPr lang="en-US" altLang="en-US" sz="1400" dirty="0" smtClean="0"/>
                  <a:t> _</a:t>
                </a:r>
                <a:r>
                  <a:rPr lang="en-US" altLang="en-US" sz="1400" dirty="0" err="1" smtClean="0"/>
                  <a:t>pvs</a:t>
                </a:r>
                <a:endParaRPr lang="en-US" altLang="en-US" sz="1400" dirty="0">
                  <a:latin typeface="Times New Roman" charset="0"/>
                </a:endParaRPr>
              </a:p>
            </p:txBody>
          </p:sp>
          <p:sp>
            <p:nvSpPr>
              <p:cNvPr id="43" name="Rectangle 42"/>
              <p:cNvSpPr>
                <a:spLocks noChangeArrowheads="1"/>
              </p:cNvSpPr>
              <p:nvPr/>
            </p:nvSpPr>
            <p:spPr bwMode="auto">
              <a:xfrm>
                <a:off x="1776" y="2664"/>
                <a:ext cx="2160" cy="68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1400" dirty="0" err="1" smtClean="0"/>
                  <a:t>pvExistTest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err="1" smtClean="0"/>
                  <a:t>pvAttach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err="1" smtClean="0"/>
                  <a:t>registerPV</a:t>
                </a:r>
                <a:r>
                  <a:rPr lang="en-US" altLang="en-US" sz="1400" dirty="0" smtClean="0"/>
                  <a:t>(name)</a:t>
                </a:r>
              </a:p>
              <a:p>
                <a:pPr algn="ctr"/>
                <a:r>
                  <a:rPr lang="en-US" altLang="en-US" sz="1400" dirty="0" err="1" smtClean="0"/>
                  <a:t>updatePV</a:t>
                </a:r>
                <a:r>
                  <a:rPr lang="en-US" altLang="en-US" sz="1400" dirty="0" smtClean="0"/>
                  <a:t>(name, data)</a:t>
                </a:r>
              </a:p>
            </p:txBody>
          </p:sp>
        </p:grpSp>
        <p:cxnSp>
          <p:nvCxnSpPr>
            <p:cNvPr id="44" name="Elbow Connector 43"/>
            <p:cNvCxnSpPr>
              <a:stCxn id="21" idx="3"/>
              <a:endCxn id="41" idx="3"/>
            </p:cNvCxnSpPr>
            <p:nvPr/>
          </p:nvCxnSpPr>
          <p:spPr>
            <a:xfrm flipH="1" flipV="1">
              <a:off x="7222304" y="1380820"/>
              <a:ext cx="670448" cy="3025476"/>
            </a:xfrm>
            <a:prstGeom prst="bentConnector3">
              <a:avLst>
                <a:gd name="adj1" fmla="val -34097"/>
              </a:avLst>
            </a:prstGeom>
            <a:ln w="19050">
              <a:solidFill>
                <a:schemeClr val="tx1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393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36104"/>
          </a:xfrm>
        </p:spPr>
        <p:txBody>
          <a:bodyPr>
            <a:normAutofit/>
          </a:bodyPr>
          <a:lstStyle/>
          <a:p>
            <a:r>
              <a:rPr lang="en-GB" dirty="0" smtClean="0"/>
              <a:t>Configuration Servers</a:t>
            </a:r>
            <a:endParaRPr lang="en-GB" dirty="0"/>
          </a:p>
        </p:txBody>
      </p:sp>
      <p:grpSp>
        <p:nvGrpSpPr>
          <p:cNvPr id="20" name="Group 19"/>
          <p:cNvGrpSpPr/>
          <p:nvPr/>
        </p:nvGrpSpPr>
        <p:grpSpPr>
          <a:xfrm>
            <a:off x="4572000" y="1052736"/>
            <a:ext cx="216024" cy="1368152"/>
            <a:chOff x="4211960" y="2623630"/>
            <a:chExt cx="216024" cy="865138"/>
          </a:xfrm>
          <a:scene3d>
            <a:camera prst="orthographicFront">
              <a:rot lat="0" lon="0" rev="16200000"/>
            </a:camera>
            <a:lightRig rig="threePt" dir="t"/>
          </a:scene3d>
        </p:grpSpPr>
        <p:sp>
          <p:nvSpPr>
            <p:cNvPr id="13" name="AutoShape 15"/>
            <p:cNvSpPr>
              <a:spLocks noChangeArrowheads="1"/>
            </p:cNvSpPr>
            <p:nvPr/>
          </p:nvSpPr>
          <p:spPr bwMode="auto">
            <a:xfrm>
              <a:off x="4211960" y="2623630"/>
              <a:ext cx="216024" cy="157298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+mn-ea"/>
                  <a:cs typeface="+mn-cs"/>
                </a:defRPr>
              </a:lvl9pPr>
            </a:lstStyle>
            <a:p>
              <a:endParaRPr lang="en-GB" sz="1400" u="sng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4319972" y="2780928"/>
              <a:ext cx="0" cy="7078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+mn-ea"/>
                  <a:cs typeface="+mn-cs"/>
                </a:defRPr>
              </a:lvl9pPr>
            </a:lstStyle>
            <a:p>
              <a:endParaRPr lang="en-GB" sz="1400" u="sng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-27772" y="1268760"/>
            <a:ext cx="9171772" cy="5258401"/>
            <a:chOff x="-27772" y="1268760"/>
            <a:chExt cx="9171772" cy="5258401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255554" y="1484784"/>
              <a:ext cx="2740382" cy="5040560"/>
              <a:chOff x="1776" y="2210"/>
              <a:chExt cx="2160" cy="3682"/>
            </a:xfrm>
          </p:grpSpPr>
          <p:sp>
            <p:nvSpPr>
              <p:cNvPr id="5" name="AutoShape 4"/>
              <p:cNvSpPr>
                <a:spLocks noChangeArrowheads="1"/>
              </p:cNvSpPr>
              <p:nvPr/>
            </p:nvSpPr>
            <p:spPr bwMode="auto">
              <a:xfrm>
                <a:off x="1776" y="2210"/>
                <a:ext cx="2160" cy="296"/>
              </a:xfrm>
              <a:prstGeom prst="flowChartProcess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1400" dirty="0" err="1" smtClean="0"/>
                  <a:t>ActiveConfigServerManager</a:t>
                </a:r>
                <a:endParaRPr lang="en-US" altLang="en-US" sz="1400" dirty="0"/>
              </a:p>
            </p:txBody>
          </p:sp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1776" y="2506"/>
                <a:ext cx="2160" cy="338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1400" dirty="0" err="1"/>
                  <a:t>s</a:t>
                </a:r>
                <a:r>
                  <a:rPr lang="en-US" altLang="en-US" sz="1400" dirty="0" err="1" smtClean="0"/>
                  <a:t>et_last_config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err="1" smtClean="0"/>
                  <a:t>load_last_config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err="1"/>
                  <a:t>s</a:t>
                </a:r>
                <a:r>
                  <a:rPr lang="en-US" altLang="en-US" sz="1400" dirty="0" err="1" smtClean="0"/>
                  <a:t>ave_as_subconfig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err="1" smtClean="0"/>
                  <a:t>autosave_config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endParaRPr lang="en-US" altLang="en-US" sz="1400" dirty="0" smtClean="0"/>
              </a:p>
              <a:p>
                <a:pPr algn="ctr"/>
                <a:r>
                  <a:rPr lang="en-US" altLang="en-US" sz="1400" dirty="0" err="1" smtClean="0"/>
                  <a:t>add_blocks_json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err="1" smtClean="0"/>
                  <a:t>edit_blocks_json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err="1" smtClean="0"/>
                  <a:t>set_groupings_json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err="1"/>
                  <a:t>a</a:t>
                </a:r>
                <a:r>
                  <a:rPr lang="en-US" altLang="en-US" sz="1400" dirty="0" err="1" smtClean="0"/>
                  <a:t>dd_iocs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err="1"/>
                  <a:t>r</a:t>
                </a:r>
                <a:r>
                  <a:rPr lang="en-US" altLang="en-US" sz="1400" dirty="0" err="1" smtClean="0"/>
                  <a:t>emove_iocs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err="1"/>
                  <a:t>a</a:t>
                </a:r>
                <a:r>
                  <a:rPr lang="en-US" altLang="en-US" sz="1400" dirty="0" err="1" smtClean="0"/>
                  <a:t>dd_subconfigs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endParaRPr lang="en-US" altLang="en-US" sz="1400" dirty="0"/>
              </a:p>
              <a:p>
                <a:pPr algn="ctr"/>
                <a:r>
                  <a:rPr lang="en-US" altLang="en-US" sz="1400" dirty="0" err="1"/>
                  <a:t>g</a:t>
                </a:r>
                <a:r>
                  <a:rPr lang="en-US" altLang="en-US" sz="1400" dirty="0" err="1" smtClean="0"/>
                  <a:t>et_out_of_range_pvs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err="1" smtClean="0"/>
                  <a:t>get_runcontrol_settings_json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err="1" smtClean="0"/>
                  <a:t>set_runcontrol_settings_json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err="1"/>
                  <a:t>c</a:t>
                </a:r>
                <a:r>
                  <a:rPr lang="en-US" altLang="en-US" sz="1400" dirty="0" err="1" smtClean="0"/>
                  <a:t>reate_runcontrol_pvs</a:t>
                </a:r>
                <a:endParaRPr lang="en-US" altLang="en-US" sz="1400" dirty="0" smtClean="0"/>
              </a:p>
              <a:p>
                <a:pPr algn="ctr"/>
                <a:r>
                  <a:rPr lang="en-US" altLang="en-US" sz="1400" dirty="0" err="1" smtClean="0"/>
                  <a:t>start_iocs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err="1" smtClean="0"/>
                  <a:t>stop_iocs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err="1" smtClean="0"/>
                  <a:t>stop_iocs_and_start_config_iocs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err="1" smtClean="0"/>
                  <a:t>stop_config_iocs</a:t>
                </a:r>
                <a:r>
                  <a:rPr lang="en-US" altLang="en-US" sz="1400" dirty="0" smtClean="0"/>
                  <a:t>()</a:t>
                </a:r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5364088" y="1484784"/>
              <a:ext cx="2763914" cy="5042377"/>
              <a:chOff x="1776" y="2210"/>
              <a:chExt cx="2160" cy="1212"/>
            </a:xfrm>
          </p:grpSpPr>
          <p:sp>
            <p:nvSpPr>
              <p:cNvPr id="9" name="AutoShape 4"/>
              <p:cNvSpPr>
                <a:spLocks noChangeArrowheads="1"/>
              </p:cNvSpPr>
              <p:nvPr/>
            </p:nvSpPr>
            <p:spPr bwMode="auto">
              <a:xfrm>
                <a:off x="1776" y="2210"/>
                <a:ext cx="2160" cy="87"/>
              </a:xfrm>
              <a:prstGeom prst="flowChartProcess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1400" dirty="0" err="1" smtClean="0"/>
                  <a:t>ConfigServerManager</a:t>
                </a:r>
                <a:endParaRPr lang="en-US" altLang="en-US" sz="1400" dirty="0"/>
              </a:p>
            </p:txBody>
          </p:sp>
          <p:sp>
            <p:nvSpPr>
              <p:cNvPr id="10" name="AutoShape 6"/>
              <p:cNvSpPr>
                <a:spLocks noChangeArrowheads="1"/>
              </p:cNvSpPr>
              <p:nvPr/>
            </p:nvSpPr>
            <p:spPr bwMode="auto">
              <a:xfrm>
                <a:off x="1776" y="2297"/>
                <a:ext cx="2160" cy="75"/>
              </a:xfrm>
              <a:prstGeom prst="flowChartProcess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1400" dirty="0" err="1" smtClean="0"/>
                  <a:t>ConfigHolder</a:t>
                </a:r>
                <a:r>
                  <a:rPr lang="en-US" altLang="en-US" sz="1400" dirty="0" smtClean="0"/>
                  <a:t> _</a:t>
                </a:r>
                <a:r>
                  <a:rPr lang="en-US" altLang="en-US" sz="1400" dirty="0" err="1" smtClean="0"/>
                  <a:t>config_holder</a:t>
                </a:r>
                <a:endParaRPr lang="en-US" altLang="en-US" sz="1400" dirty="0">
                  <a:latin typeface="Times New Roman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1776" y="2372"/>
                <a:ext cx="2160" cy="105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1400" dirty="0" err="1" smtClean="0"/>
                  <a:t>clear_config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endParaRPr lang="en-US" altLang="en-US" sz="1400" dirty="0" smtClean="0"/>
              </a:p>
              <a:p>
                <a:pPr algn="ctr"/>
                <a:r>
                  <a:rPr lang="en-US" altLang="en-US" sz="1400" dirty="0" err="1"/>
                  <a:t>a</a:t>
                </a:r>
                <a:r>
                  <a:rPr lang="en-US" altLang="en-US" sz="1400" dirty="0" err="1" smtClean="0"/>
                  <a:t>dd_subconfigs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err="1"/>
                  <a:t>r</a:t>
                </a:r>
                <a:r>
                  <a:rPr lang="en-US" altLang="en-US" sz="1400" dirty="0" err="1" smtClean="0"/>
                  <a:t>emove_subconfigs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err="1" smtClean="0"/>
                  <a:t>get_conf_subconfigs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err="1" smtClean="0"/>
                  <a:t>get_conf_subconfigs_json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endParaRPr lang="en-US" altLang="en-US" sz="1400" dirty="0" smtClean="0"/>
              </a:p>
              <a:p>
                <a:pPr algn="ctr"/>
                <a:r>
                  <a:rPr lang="en-US" altLang="en-US" sz="1400" dirty="0" err="1" smtClean="0"/>
                  <a:t>load_config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err="1"/>
                  <a:t>s</a:t>
                </a:r>
                <a:r>
                  <a:rPr lang="en-US" altLang="en-US" sz="1400" dirty="0" err="1" smtClean="0"/>
                  <a:t>ave_config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err="1"/>
                  <a:t>s</a:t>
                </a:r>
                <a:r>
                  <a:rPr lang="en-US" altLang="en-US" sz="1400" dirty="0" err="1" smtClean="0"/>
                  <a:t>ave_config_as_subconfig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err="1" smtClean="0"/>
                  <a:t>get_config_name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err="1" smtClean="0"/>
                  <a:t>get_config_name_json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err="1"/>
                  <a:t>g</a:t>
                </a:r>
                <a:r>
                  <a:rPr lang="en-US" altLang="en-US" sz="1400" dirty="0" err="1" smtClean="0"/>
                  <a:t>et_config_meta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err="1"/>
                  <a:t>g</a:t>
                </a:r>
                <a:r>
                  <a:rPr lang="en-US" altLang="en-US" sz="1400" dirty="0" err="1" smtClean="0"/>
                  <a:t>et_config_folder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endParaRPr lang="en-US" altLang="en-US" sz="1400" dirty="0" smtClean="0"/>
              </a:p>
              <a:p>
                <a:pPr algn="ctr"/>
                <a:r>
                  <a:rPr lang="en-US" altLang="en-US" sz="1400" dirty="0" err="1" smtClean="0"/>
                  <a:t>get_config_details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err="1"/>
                  <a:t>s</a:t>
                </a:r>
                <a:r>
                  <a:rPr lang="en-US" altLang="en-US" sz="1400" dirty="0" err="1" smtClean="0"/>
                  <a:t>et_config_details</a:t>
                </a:r>
                <a:r>
                  <a:rPr lang="en-US" altLang="en-US" sz="1400" dirty="0" smtClean="0"/>
                  <a:t>()</a:t>
                </a:r>
              </a:p>
            </p:txBody>
          </p:sp>
        </p:grpSp>
        <p:cxnSp>
          <p:nvCxnSpPr>
            <p:cNvPr id="15" name="Elbow Connector 14"/>
            <p:cNvCxnSpPr/>
            <p:nvPr/>
          </p:nvCxnSpPr>
          <p:spPr>
            <a:xfrm>
              <a:off x="0" y="1661877"/>
              <a:ext cx="1187624" cy="163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-27772" y="1268760"/>
              <a:ext cx="12874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dirty="0" err="1" smtClean="0"/>
                <a:t>BlockServer</a:t>
              </a:r>
              <a:endParaRPr lang="en-US" altLang="en-US" dirty="0"/>
            </a:p>
          </p:txBody>
        </p:sp>
        <p:cxnSp>
          <p:nvCxnSpPr>
            <p:cNvPr id="22" name="Straight Connector 21"/>
            <p:cNvCxnSpPr>
              <a:stCxn id="10" idx="3"/>
            </p:cNvCxnSpPr>
            <p:nvPr/>
          </p:nvCxnSpPr>
          <p:spPr>
            <a:xfrm>
              <a:off x="8128002" y="2002751"/>
              <a:ext cx="101599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724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GB" dirty="0" smtClean="0"/>
              <a:t>Configurations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980728"/>
            <a:ext cx="8128002" cy="5414909"/>
            <a:chOff x="0" y="980728"/>
            <a:chExt cx="8128002" cy="5414909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5364088" y="1124744"/>
              <a:ext cx="2763914" cy="2845698"/>
              <a:chOff x="1776" y="2210"/>
              <a:chExt cx="2160" cy="684"/>
            </a:xfrm>
          </p:grpSpPr>
          <p:sp>
            <p:nvSpPr>
              <p:cNvPr id="8" name="AutoShape 4"/>
              <p:cNvSpPr>
                <a:spLocks noChangeArrowheads="1"/>
              </p:cNvSpPr>
              <p:nvPr/>
            </p:nvSpPr>
            <p:spPr bwMode="auto">
              <a:xfrm>
                <a:off x="1776" y="2210"/>
                <a:ext cx="2160" cy="87"/>
              </a:xfrm>
              <a:prstGeom prst="flowChartProcess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1400" dirty="0" smtClean="0"/>
                  <a:t>Configuration</a:t>
                </a:r>
                <a:endParaRPr lang="en-US" altLang="en-US" sz="1400" dirty="0"/>
              </a:p>
            </p:txBody>
          </p:sp>
          <p:sp>
            <p:nvSpPr>
              <p:cNvPr id="9" name="AutoShape 6"/>
              <p:cNvSpPr>
                <a:spLocks noChangeArrowheads="1"/>
              </p:cNvSpPr>
              <p:nvPr/>
            </p:nvSpPr>
            <p:spPr bwMode="auto">
              <a:xfrm>
                <a:off x="1776" y="2297"/>
                <a:ext cx="2160" cy="354"/>
              </a:xfrm>
              <a:prstGeom prst="flowChartProcess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1400" dirty="0" err="1" smtClean="0"/>
                  <a:t>dict</a:t>
                </a:r>
                <a:r>
                  <a:rPr lang="en-US" altLang="en-US" sz="1400" dirty="0" smtClean="0"/>
                  <a:t> blocks</a:t>
                </a:r>
              </a:p>
              <a:p>
                <a:pPr algn="ctr"/>
                <a:r>
                  <a:rPr lang="en-US" altLang="en-US" sz="1400" dirty="0" err="1"/>
                  <a:t>d</a:t>
                </a:r>
                <a:r>
                  <a:rPr lang="en-US" altLang="en-US" sz="1400" dirty="0" err="1" smtClean="0"/>
                  <a:t>ict</a:t>
                </a:r>
                <a:r>
                  <a:rPr lang="en-US" altLang="en-US" sz="1400" dirty="0" smtClean="0"/>
                  <a:t> </a:t>
                </a:r>
                <a:r>
                  <a:rPr lang="en-US" altLang="en-US" sz="1400" dirty="0" err="1" smtClean="0"/>
                  <a:t>subconfigs</a:t>
                </a:r>
                <a:endParaRPr lang="en-US" altLang="en-US" sz="1400" dirty="0" smtClean="0"/>
              </a:p>
              <a:p>
                <a:pPr algn="ctr"/>
                <a:r>
                  <a:rPr lang="en-US" altLang="en-US" sz="1400" dirty="0" err="1"/>
                  <a:t>b</a:t>
                </a:r>
                <a:r>
                  <a:rPr lang="en-US" altLang="en-US" sz="1400" dirty="0" err="1" smtClean="0"/>
                  <a:t>ool</a:t>
                </a:r>
                <a:r>
                  <a:rPr lang="en-US" altLang="en-US" sz="1400" dirty="0" smtClean="0"/>
                  <a:t> </a:t>
                </a:r>
                <a:r>
                  <a:rPr lang="en-US" altLang="en-US" sz="1400" dirty="0" err="1" smtClean="0"/>
                  <a:t>is_component</a:t>
                </a:r>
                <a:endParaRPr lang="en-US" altLang="en-US" sz="1400" dirty="0" smtClean="0"/>
              </a:p>
              <a:p>
                <a:pPr algn="ctr"/>
                <a:r>
                  <a:rPr lang="en-US" altLang="en-US" sz="1400" dirty="0" err="1" smtClean="0"/>
                  <a:t>dict</a:t>
                </a:r>
                <a:r>
                  <a:rPr lang="en-US" altLang="en-US" sz="1400" dirty="0" smtClean="0"/>
                  <a:t> groups</a:t>
                </a:r>
              </a:p>
              <a:p>
                <a:pPr algn="ctr"/>
                <a:r>
                  <a:rPr lang="en-US" altLang="en-US" sz="1400" dirty="0" smtClean="0"/>
                  <a:t>Meta </a:t>
                </a:r>
                <a:r>
                  <a:rPr lang="en-US" altLang="en-US" sz="1400" dirty="0" err="1" smtClean="0"/>
                  <a:t>meta</a:t>
                </a:r>
                <a:endParaRPr lang="en-US" altLang="en-US" sz="1400" dirty="0" smtClean="0"/>
              </a:p>
              <a:p>
                <a:pPr algn="ctr"/>
                <a:r>
                  <a:rPr lang="en-US" altLang="en-US" sz="1400" dirty="0" err="1" smtClean="0"/>
                  <a:t>dict</a:t>
                </a:r>
                <a:r>
                  <a:rPr lang="en-US" altLang="en-US" sz="1400" dirty="0"/>
                  <a:t> </a:t>
                </a:r>
                <a:r>
                  <a:rPr lang="en-US" altLang="en-US" sz="1400" dirty="0" err="1" smtClean="0"/>
                  <a:t>subconfigs</a:t>
                </a:r>
                <a:endParaRPr lang="en-US" altLang="en-US" sz="1400" dirty="0" smtClean="0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1776" y="2651"/>
                <a:ext cx="2160" cy="24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1400" dirty="0"/>
                  <a:t>g</a:t>
                </a:r>
                <a:r>
                  <a:rPr lang="en-US" altLang="en-US" sz="1400" dirty="0" smtClean="0"/>
                  <a:t>et/</a:t>
                </a:r>
                <a:r>
                  <a:rPr lang="en-US" altLang="en-US" sz="1400" dirty="0" err="1" smtClean="0"/>
                  <a:t>set_name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smtClean="0"/>
                  <a:t>add/</a:t>
                </a:r>
                <a:r>
                  <a:rPr lang="en-US" altLang="en-US" sz="1400" dirty="0" err="1" smtClean="0"/>
                  <a:t>remove_iocs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/>
                  <a:t>add/</a:t>
                </a:r>
                <a:r>
                  <a:rPr lang="en-US" altLang="en-US" sz="1400" dirty="0" err="1"/>
                  <a:t>remove_block</a:t>
                </a:r>
                <a:r>
                  <a:rPr lang="en-US" altLang="en-US" sz="1400" dirty="0"/>
                  <a:t>()</a:t>
                </a:r>
              </a:p>
              <a:p>
                <a:pPr algn="ctr"/>
                <a:r>
                  <a:rPr lang="en-US" altLang="en-US" sz="1400" dirty="0" err="1" smtClean="0"/>
                  <a:t>update_runcontrol_for_saving</a:t>
                </a:r>
                <a:r>
                  <a:rPr lang="en-US" altLang="en-US" sz="1400" dirty="0" smtClean="0"/>
                  <a:t>()</a:t>
                </a:r>
              </a:p>
            </p:txBody>
          </p:sp>
        </p:grpSp>
        <p:cxnSp>
          <p:nvCxnSpPr>
            <p:cNvPr id="14" name="Elbow Connector 13"/>
            <p:cNvCxnSpPr/>
            <p:nvPr/>
          </p:nvCxnSpPr>
          <p:spPr>
            <a:xfrm>
              <a:off x="0" y="1517861"/>
              <a:ext cx="1187624" cy="163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69497" y="980728"/>
              <a:ext cx="111812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dirty="0" err="1" smtClean="0"/>
                <a:t>ConfigServer</a:t>
              </a:r>
              <a:endParaRPr lang="en-US" altLang="en-US" sz="1400" dirty="0" smtClean="0"/>
            </a:p>
            <a:p>
              <a:pPr algn="ctr"/>
              <a:r>
                <a:rPr lang="en-US" altLang="en-US" sz="1400" dirty="0" smtClean="0"/>
                <a:t>Manager</a:t>
              </a:r>
              <a:endParaRPr lang="en-US" altLang="en-US" sz="1400" dirty="0"/>
            </a:p>
          </p:txBody>
        </p: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1259632" y="1353260"/>
              <a:ext cx="3240360" cy="5042377"/>
              <a:chOff x="1776" y="2210"/>
              <a:chExt cx="2160" cy="1212"/>
            </a:xfrm>
          </p:grpSpPr>
          <p:sp>
            <p:nvSpPr>
              <p:cNvPr id="18" name="AutoShape 4"/>
              <p:cNvSpPr>
                <a:spLocks noChangeArrowheads="1"/>
              </p:cNvSpPr>
              <p:nvPr/>
            </p:nvSpPr>
            <p:spPr bwMode="auto">
              <a:xfrm>
                <a:off x="1776" y="2210"/>
                <a:ext cx="2160" cy="87"/>
              </a:xfrm>
              <a:prstGeom prst="flowChartProcess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1400" dirty="0" err="1" smtClean="0"/>
                  <a:t>ConfigHolder</a:t>
                </a:r>
                <a:endParaRPr lang="en-US" altLang="en-US" sz="1400" dirty="0"/>
              </a:p>
            </p:txBody>
          </p:sp>
          <p:sp>
            <p:nvSpPr>
              <p:cNvPr id="19" name="AutoShape 6"/>
              <p:cNvSpPr>
                <a:spLocks noChangeArrowheads="1"/>
              </p:cNvSpPr>
              <p:nvPr/>
            </p:nvSpPr>
            <p:spPr bwMode="auto">
              <a:xfrm>
                <a:off x="1776" y="2297"/>
                <a:ext cx="2160" cy="135"/>
              </a:xfrm>
              <a:prstGeom prst="flowChartProcess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1400" dirty="0" smtClean="0"/>
                  <a:t>Configuration _</a:t>
                </a:r>
                <a:r>
                  <a:rPr lang="en-US" altLang="en-US" sz="1400" dirty="0" err="1" smtClean="0"/>
                  <a:t>config</a:t>
                </a:r>
                <a:endParaRPr lang="en-US" altLang="en-US" sz="1400" dirty="0" smtClean="0"/>
              </a:p>
              <a:p>
                <a:pPr algn="ctr"/>
                <a:r>
                  <a:rPr lang="en-US" altLang="en-US" sz="1400" dirty="0" err="1" smtClean="0"/>
                  <a:t>ConfigurationFileManager</a:t>
                </a:r>
                <a:r>
                  <a:rPr lang="en-US" altLang="en-US" sz="1400" dirty="0" smtClean="0"/>
                  <a:t> _</a:t>
                </a:r>
                <a:r>
                  <a:rPr lang="en-US" altLang="en-US" sz="1400" dirty="0" err="1" smtClean="0"/>
                  <a:t>filemanager</a:t>
                </a:r>
                <a:endParaRPr lang="en-US" altLang="en-US" sz="1400" dirty="0" smtClean="0"/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1776" y="2432"/>
                <a:ext cx="2160" cy="9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1400" dirty="0" smtClean="0"/>
                  <a:t>get/</a:t>
                </a:r>
                <a:r>
                  <a:rPr lang="en-US" altLang="en-US" sz="1400" dirty="0" err="1" smtClean="0"/>
                  <a:t>set_config_name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smtClean="0"/>
                  <a:t>add/</a:t>
                </a:r>
                <a:r>
                  <a:rPr lang="en-US" altLang="en-US" sz="1400" dirty="0" err="1" smtClean="0"/>
                  <a:t>remove_ioc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smtClean="0"/>
                  <a:t>add/</a:t>
                </a:r>
                <a:r>
                  <a:rPr lang="en-US" altLang="en-US" sz="1400" dirty="0" err="1" smtClean="0"/>
                  <a:t>remove_subconfig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/>
                  <a:t>a</a:t>
                </a:r>
                <a:r>
                  <a:rPr lang="en-US" altLang="en-US" sz="1400" dirty="0" smtClean="0"/>
                  <a:t>dd/</a:t>
                </a:r>
                <a:r>
                  <a:rPr lang="en-US" altLang="en-US" sz="1400" dirty="0" err="1" smtClean="0"/>
                  <a:t>remove_block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smtClean="0"/>
                  <a:t>get/</a:t>
                </a:r>
                <a:r>
                  <a:rPr lang="en-US" altLang="en-US" sz="1400" dirty="0" err="1" smtClean="0"/>
                  <a:t>set_group_details</a:t>
                </a:r>
                <a:r>
                  <a:rPr lang="en-US" altLang="en-US" sz="1400" dirty="0" smtClean="0"/>
                  <a:t>()</a:t>
                </a:r>
                <a:endParaRPr lang="en-US" altLang="en-US" sz="1400" dirty="0"/>
              </a:p>
              <a:p>
                <a:pPr algn="ctr"/>
                <a:r>
                  <a:rPr lang="en-US" altLang="en-US" sz="1400" dirty="0" err="1" smtClean="0"/>
                  <a:t>get_block_details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err="1"/>
                  <a:t>g</a:t>
                </a:r>
                <a:r>
                  <a:rPr lang="en-US" altLang="en-US" sz="1400" dirty="0" err="1" smtClean="0"/>
                  <a:t>et_ioc_details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endParaRPr lang="en-US" altLang="en-US" sz="1400" dirty="0" smtClean="0"/>
              </a:p>
              <a:p>
                <a:pPr algn="ctr"/>
                <a:r>
                  <a:rPr lang="en-US" altLang="en-US" sz="1400" dirty="0" err="1"/>
                  <a:t>g</a:t>
                </a:r>
                <a:r>
                  <a:rPr lang="en-US" altLang="en-US" sz="1400" dirty="0" err="1" smtClean="0"/>
                  <a:t>et_config_details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err="1"/>
                  <a:t>s</a:t>
                </a:r>
                <a:r>
                  <a:rPr lang="en-US" altLang="en-US" sz="1400" dirty="0" err="1" smtClean="0"/>
                  <a:t>et_config_details_from_json</a:t>
                </a:r>
                <a:r>
                  <a:rPr lang="en-US" altLang="en-US" sz="1400" dirty="0" smtClean="0"/>
                  <a:t>()</a:t>
                </a:r>
                <a:endParaRPr lang="en-US" altLang="en-US" sz="1400" dirty="0"/>
              </a:p>
              <a:p>
                <a:pPr algn="ctr"/>
                <a:endParaRPr lang="en-US" altLang="en-US" sz="1400" dirty="0"/>
              </a:p>
              <a:p>
                <a:pPr algn="ctr"/>
                <a:r>
                  <a:rPr lang="en-US" altLang="en-US" sz="1400" dirty="0" err="1"/>
                  <a:t>c</a:t>
                </a:r>
                <a:r>
                  <a:rPr lang="en-US" altLang="en-US" sz="1400" dirty="0" err="1" smtClean="0"/>
                  <a:t>lear_config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err="1" smtClean="0"/>
                  <a:t>save_config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err="1"/>
                  <a:t>l</a:t>
                </a:r>
                <a:r>
                  <a:rPr lang="en-US" altLang="en-US" sz="1400" dirty="0" err="1" smtClean="0"/>
                  <a:t>oad_config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endParaRPr lang="en-US" altLang="en-US" sz="1400" dirty="0"/>
              </a:p>
              <a:p>
                <a:pPr algn="ctr"/>
                <a:r>
                  <a:rPr lang="en-US" altLang="en-US" sz="1400" dirty="0" err="1"/>
                  <a:t>update_runcontrol_for_saving</a:t>
                </a:r>
                <a:r>
                  <a:rPr lang="en-US" altLang="en-US" sz="1400" dirty="0" smtClean="0"/>
                  <a:t>()</a:t>
                </a:r>
                <a:endParaRPr lang="en-US" altLang="en-US" sz="1400" dirty="0"/>
              </a:p>
            </p:txBody>
          </p:sp>
        </p:grpSp>
        <p:cxnSp>
          <p:nvCxnSpPr>
            <p:cNvPr id="21" name="Elbow Connector 20"/>
            <p:cNvCxnSpPr>
              <a:endCxn id="8" idx="1"/>
            </p:cNvCxnSpPr>
            <p:nvPr/>
          </p:nvCxnSpPr>
          <p:spPr>
            <a:xfrm flipV="1">
              <a:off x="4499992" y="1305721"/>
              <a:ext cx="864096" cy="53910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5364088" y="4178156"/>
              <a:ext cx="2763914" cy="2217481"/>
              <a:chOff x="1776" y="2210"/>
              <a:chExt cx="2160" cy="533"/>
            </a:xfrm>
          </p:grpSpPr>
          <p:sp>
            <p:nvSpPr>
              <p:cNvPr id="29" name="AutoShape 4"/>
              <p:cNvSpPr>
                <a:spLocks noChangeArrowheads="1"/>
              </p:cNvSpPr>
              <p:nvPr/>
            </p:nvSpPr>
            <p:spPr bwMode="auto">
              <a:xfrm>
                <a:off x="1776" y="2210"/>
                <a:ext cx="2160" cy="87"/>
              </a:xfrm>
              <a:prstGeom prst="flowChartProcess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1400" dirty="0" err="1" smtClean="0"/>
                  <a:t>ConfigurationFileManager</a:t>
                </a:r>
                <a:endParaRPr lang="en-US" altLang="en-US" sz="1400" dirty="0"/>
              </a:p>
            </p:txBody>
          </p:sp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1776" y="2297"/>
                <a:ext cx="2160" cy="4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1400" dirty="0" err="1"/>
                  <a:t>s</a:t>
                </a:r>
                <a:r>
                  <a:rPr lang="en-US" altLang="en-US" sz="1400" dirty="0" err="1" smtClean="0"/>
                  <a:t>ave_config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err="1"/>
                  <a:t>l</a:t>
                </a:r>
                <a:r>
                  <a:rPr lang="en-US" altLang="en-US" sz="1400" dirty="0" err="1" smtClean="0"/>
                  <a:t>oad_config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err="1" smtClean="0"/>
                  <a:t>delete_configs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err="1" smtClean="0"/>
                  <a:t>subconfig_exists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endParaRPr lang="en-US" altLang="en-US" sz="1400" dirty="0" smtClean="0"/>
              </a:p>
              <a:p>
                <a:pPr algn="ctr"/>
                <a:r>
                  <a:rPr lang="en-US" altLang="en-US" sz="1400" dirty="0" err="1"/>
                  <a:t>s</a:t>
                </a:r>
                <a:r>
                  <a:rPr lang="en-US" altLang="en-US" sz="1400" dirty="0" err="1" smtClean="0"/>
                  <a:t>tart_version_control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err="1"/>
                  <a:t>a</a:t>
                </a:r>
                <a:r>
                  <a:rPr lang="en-US" altLang="en-US" sz="1400" dirty="0" err="1" smtClean="0"/>
                  <a:t>dd_configs_to_version_control</a:t>
                </a:r>
                <a:endParaRPr lang="en-US" altLang="en-US" sz="1400" dirty="0" smtClean="0"/>
              </a:p>
              <a:p>
                <a:pPr algn="ctr"/>
                <a:r>
                  <a:rPr lang="en-US" altLang="en-US" sz="1400" dirty="0" err="1"/>
                  <a:t>d</a:t>
                </a:r>
                <a:r>
                  <a:rPr lang="en-US" altLang="en-US" sz="1400" dirty="0" err="1" smtClean="0"/>
                  <a:t>elete_file_from_version_control</a:t>
                </a:r>
                <a:endParaRPr lang="en-US" altLang="en-US" sz="1400" dirty="0" smtClean="0"/>
              </a:p>
            </p:txBody>
          </p:sp>
        </p:grpSp>
        <p:cxnSp>
          <p:nvCxnSpPr>
            <p:cNvPr id="32" name="Elbow Connector 31"/>
            <p:cNvCxnSpPr>
              <a:stCxn id="19" idx="3"/>
              <a:endCxn id="29" idx="1"/>
            </p:cNvCxnSpPr>
            <p:nvPr/>
          </p:nvCxnSpPr>
          <p:spPr>
            <a:xfrm>
              <a:off x="4499992" y="1996039"/>
              <a:ext cx="864096" cy="236309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963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 smtClean="0"/>
              <a:t>Inactive </a:t>
            </a:r>
            <a:r>
              <a:rPr lang="en-GB" dirty="0" err="1" smtClean="0"/>
              <a:t>Config</a:t>
            </a:r>
            <a:r>
              <a:rPr lang="en-GB" dirty="0" smtClean="0"/>
              <a:t> List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1700420" y="1688023"/>
            <a:ext cx="4536148" cy="4332938"/>
            <a:chOff x="1700420" y="1688023"/>
            <a:chExt cx="4536148" cy="4332938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2987824" y="1872688"/>
              <a:ext cx="3248744" cy="4148273"/>
              <a:chOff x="1776" y="2210"/>
              <a:chExt cx="2160" cy="1764"/>
            </a:xfrm>
          </p:grpSpPr>
          <p:sp>
            <p:nvSpPr>
              <p:cNvPr id="5" name="AutoShape 4"/>
              <p:cNvSpPr>
                <a:spLocks noChangeArrowheads="1"/>
              </p:cNvSpPr>
              <p:nvPr/>
            </p:nvSpPr>
            <p:spPr bwMode="auto">
              <a:xfrm>
                <a:off x="1776" y="2210"/>
                <a:ext cx="2160" cy="148"/>
              </a:xfrm>
              <a:prstGeom prst="flowChartProcess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1400" dirty="0" err="1" smtClean="0"/>
                  <a:t>ConfigListManager</a:t>
                </a:r>
                <a:endParaRPr lang="en-US" altLang="en-US" sz="1400" dirty="0"/>
              </a:p>
            </p:txBody>
          </p:sp>
          <p:sp>
            <p:nvSpPr>
              <p:cNvPr id="6" name="AutoShape 6"/>
              <p:cNvSpPr>
                <a:spLocks noChangeArrowheads="1"/>
              </p:cNvSpPr>
              <p:nvPr/>
            </p:nvSpPr>
            <p:spPr bwMode="auto">
              <a:xfrm>
                <a:off x="1776" y="2358"/>
                <a:ext cx="2160" cy="343"/>
              </a:xfrm>
              <a:prstGeom prst="flowChartProcess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1400" dirty="0" err="1" smtClean="0"/>
                  <a:t>dict</a:t>
                </a:r>
                <a:r>
                  <a:rPr lang="en-US" altLang="en-US" sz="1400" dirty="0" smtClean="0"/>
                  <a:t> _</a:t>
                </a:r>
                <a:r>
                  <a:rPr lang="en-US" altLang="en-US" sz="1400" dirty="0" err="1" smtClean="0"/>
                  <a:t>config_metas</a:t>
                </a:r>
                <a:endParaRPr lang="en-US" altLang="en-US" sz="1400" dirty="0" smtClean="0"/>
              </a:p>
              <a:p>
                <a:pPr algn="ctr"/>
                <a:r>
                  <a:rPr lang="en-US" altLang="en-US" sz="1400" dirty="0" err="1"/>
                  <a:t>d</a:t>
                </a:r>
                <a:r>
                  <a:rPr lang="en-US" altLang="en-US" sz="1400" dirty="0" err="1" smtClean="0"/>
                  <a:t>ict</a:t>
                </a:r>
                <a:r>
                  <a:rPr lang="en-US" altLang="en-US" sz="1400" dirty="0" smtClean="0"/>
                  <a:t> _</a:t>
                </a:r>
                <a:r>
                  <a:rPr lang="en-US" altLang="en-US" sz="1400" dirty="0" err="1" smtClean="0"/>
                  <a:t>subconfig_metas</a:t>
                </a:r>
                <a:endParaRPr lang="en-US" altLang="en-US" sz="1400" dirty="0" smtClean="0"/>
              </a:p>
              <a:p>
                <a:pPr algn="ctr"/>
                <a:r>
                  <a:rPr lang="en-US" altLang="en-US" sz="1400" dirty="0" err="1" smtClean="0"/>
                  <a:t>str</a:t>
                </a:r>
                <a:r>
                  <a:rPr lang="en-US" altLang="en-US" sz="1400" dirty="0" smtClean="0"/>
                  <a:t> </a:t>
                </a:r>
                <a:r>
                  <a:rPr lang="en-US" altLang="en-US" sz="1400" dirty="0" err="1" smtClean="0"/>
                  <a:t>active_config</a:t>
                </a:r>
                <a:r>
                  <a:rPr lang="en-US" altLang="en-US" sz="1400" dirty="0" smtClean="0"/>
                  <a:t> </a:t>
                </a:r>
              </a:p>
            </p:txBody>
          </p:sp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1776" y="2701"/>
                <a:ext cx="2160" cy="127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1400" dirty="0" err="1"/>
                  <a:t>g</a:t>
                </a:r>
                <a:r>
                  <a:rPr lang="en-US" altLang="en-US" sz="1400" dirty="0" err="1" smtClean="0"/>
                  <a:t>et_configs_json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err="1"/>
                  <a:t>g</a:t>
                </a:r>
                <a:r>
                  <a:rPr lang="en-US" altLang="en-US" sz="1400" dirty="0" err="1" smtClean="0"/>
                  <a:t>et_subconfigs_json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endParaRPr lang="en-US" altLang="en-US" sz="1400" dirty="0" smtClean="0"/>
              </a:p>
              <a:p>
                <a:pPr algn="ctr"/>
                <a:r>
                  <a:rPr lang="en-US" altLang="en-US" sz="1400" dirty="0" smtClean="0"/>
                  <a:t>_</a:t>
                </a:r>
                <a:r>
                  <a:rPr lang="en-US" altLang="en-US" sz="1400" dirty="0" err="1" smtClean="0"/>
                  <a:t>import_configs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smtClean="0"/>
                  <a:t>_</a:t>
                </a:r>
                <a:r>
                  <a:rPr lang="en-US" altLang="en-US" sz="1400" dirty="0" err="1" smtClean="0"/>
                  <a:t>create_pv_name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endParaRPr lang="en-US" altLang="en-US" sz="1400" dirty="0" smtClean="0"/>
              </a:p>
              <a:p>
                <a:pPr algn="ctr"/>
                <a:r>
                  <a:rPr lang="en-US" altLang="en-US" sz="1400" dirty="0" err="1"/>
                  <a:t>u</a:t>
                </a:r>
                <a:r>
                  <a:rPr lang="en-US" altLang="en-US" sz="1400" dirty="0" err="1" smtClean="0"/>
                  <a:t>pdate_a_config_in_list</a:t>
                </a:r>
                <a:r>
                  <a:rPr lang="en-US" altLang="en-US" sz="1400" dirty="0" smtClean="0"/>
                  <a:t>()</a:t>
                </a:r>
                <a:endParaRPr lang="en-US" altLang="en-US" sz="1400" dirty="0"/>
              </a:p>
              <a:p>
                <a:pPr algn="ctr"/>
                <a:r>
                  <a:rPr lang="en-US" altLang="en-US" sz="1400" dirty="0" err="1" smtClean="0"/>
                  <a:t>delete_configs_json</a:t>
                </a:r>
                <a:r>
                  <a:rPr lang="en-US" altLang="en-US" sz="1400" dirty="0" smtClean="0"/>
                  <a:t>()</a:t>
                </a:r>
                <a:endParaRPr lang="en-US" altLang="en-US" sz="1400" dirty="0"/>
              </a:p>
              <a:p>
                <a:pPr algn="ctr"/>
                <a:r>
                  <a:rPr lang="en-US" altLang="en-US" sz="1400" dirty="0" err="1" smtClean="0"/>
                  <a:t>delete_configs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endParaRPr lang="en-US" altLang="en-US" sz="1400" dirty="0" smtClean="0"/>
              </a:p>
              <a:p>
                <a:pPr algn="ctr"/>
                <a:r>
                  <a:rPr lang="en-US" altLang="en-US" sz="1400" dirty="0" err="1" smtClean="0"/>
                  <a:t>get_dependencies</a:t>
                </a:r>
                <a:r>
                  <a:rPr lang="en-US" altLang="en-US" sz="1400" dirty="0" smtClean="0"/>
                  <a:t>()</a:t>
                </a:r>
                <a:endParaRPr lang="en-US" altLang="en-US" sz="1400" dirty="0"/>
              </a:p>
            </p:txBody>
          </p:sp>
        </p:grpSp>
        <p:cxnSp>
          <p:nvCxnSpPr>
            <p:cNvPr id="12" name="Elbow Connector 11"/>
            <p:cNvCxnSpPr/>
            <p:nvPr/>
          </p:nvCxnSpPr>
          <p:spPr>
            <a:xfrm>
              <a:off x="1728192" y="2081140"/>
              <a:ext cx="1187624" cy="163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1700420" y="1688023"/>
              <a:ext cx="12874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dirty="0" err="1" smtClean="0"/>
                <a:t>BlockServer</a:t>
              </a:r>
              <a:endParaRPr lang="en-US" alt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292080" y="1700808"/>
            <a:ext cx="3141822" cy="12003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83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 smtClean="0"/>
              <a:t>File Watcher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638614" y="1436932"/>
            <a:ext cx="7245754" cy="3936284"/>
            <a:chOff x="638614" y="1436932"/>
            <a:chExt cx="7245754" cy="3936284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4427984" y="1633029"/>
              <a:ext cx="3456384" cy="1081698"/>
              <a:chOff x="1776" y="2210"/>
              <a:chExt cx="2160" cy="260"/>
            </a:xfrm>
          </p:grpSpPr>
          <p:sp>
            <p:nvSpPr>
              <p:cNvPr id="5" name="AutoShape 4"/>
              <p:cNvSpPr>
                <a:spLocks noChangeArrowheads="1"/>
              </p:cNvSpPr>
              <p:nvPr/>
            </p:nvSpPr>
            <p:spPr bwMode="auto">
              <a:xfrm>
                <a:off x="1776" y="2210"/>
                <a:ext cx="2160" cy="87"/>
              </a:xfrm>
              <a:prstGeom prst="flowChartProcess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1400" dirty="0" err="1" smtClean="0"/>
                  <a:t>ConfigListManager</a:t>
                </a:r>
                <a:endParaRPr lang="en-US" altLang="en-US" sz="1400" dirty="0"/>
              </a:p>
            </p:txBody>
          </p:sp>
          <p:sp>
            <p:nvSpPr>
              <p:cNvPr id="6" name="AutoShape 6"/>
              <p:cNvSpPr>
                <a:spLocks noChangeArrowheads="1"/>
              </p:cNvSpPr>
              <p:nvPr/>
            </p:nvSpPr>
            <p:spPr bwMode="auto">
              <a:xfrm>
                <a:off x="1776" y="2297"/>
                <a:ext cx="2160" cy="72"/>
              </a:xfrm>
              <a:prstGeom prst="flowChartProcess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1400" dirty="0" err="1" smtClean="0"/>
                  <a:t>Rlock</a:t>
                </a:r>
                <a:r>
                  <a:rPr lang="en-US" altLang="en-US" sz="1400" dirty="0" smtClean="0"/>
                  <a:t> lock</a:t>
                </a:r>
              </a:p>
            </p:txBody>
          </p:sp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1776" y="2369"/>
                <a:ext cx="2160" cy="10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1400" dirty="0" err="1" smtClean="0"/>
                  <a:t>update_a_config_in_list_filewatcher</a:t>
                </a:r>
                <a:r>
                  <a:rPr lang="en-US" altLang="en-US" sz="1400" dirty="0" smtClean="0"/>
                  <a:t>()</a:t>
                </a:r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1214678" y="3769057"/>
              <a:ext cx="2682196" cy="1518537"/>
              <a:chOff x="1776" y="2210"/>
              <a:chExt cx="2160" cy="365"/>
            </a:xfrm>
          </p:grpSpPr>
          <p:sp>
            <p:nvSpPr>
              <p:cNvPr id="9" name="AutoShape 4"/>
              <p:cNvSpPr>
                <a:spLocks noChangeArrowheads="1"/>
              </p:cNvSpPr>
              <p:nvPr/>
            </p:nvSpPr>
            <p:spPr bwMode="auto">
              <a:xfrm>
                <a:off x="1776" y="2210"/>
                <a:ext cx="2160" cy="87"/>
              </a:xfrm>
              <a:prstGeom prst="flowChartProcess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1400" dirty="0" err="1" smtClean="0"/>
                  <a:t>ConfigFileWatcherManager</a:t>
                </a:r>
                <a:endParaRPr lang="en-US" altLang="en-US" sz="1400" dirty="0"/>
              </a:p>
            </p:txBody>
          </p:sp>
          <p:sp>
            <p:nvSpPr>
              <p:cNvPr id="10" name="AutoShape 6"/>
              <p:cNvSpPr>
                <a:spLocks noChangeArrowheads="1"/>
              </p:cNvSpPr>
              <p:nvPr/>
            </p:nvSpPr>
            <p:spPr bwMode="auto">
              <a:xfrm>
                <a:off x="1776" y="2297"/>
                <a:ext cx="2160" cy="138"/>
              </a:xfrm>
              <a:prstGeom prst="flowChartProcess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1400" dirty="0" err="1" smtClean="0"/>
                  <a:t>config_event_handler</a:t>
                </a:r>
                <a:endParaRPr lang="en-US" altLang="en-US" sz="1400" dirty="0" smtClean="0"/>
              </a:p>
              <a:p>
                <a:pPr algn="ctr"/>
                <a:r>
                  <a:rPr lang="en-US" altLang="en-US" sz="1400" dirty="0" err="1" smtClean="0"/>
                  <a:t>component_event_handler</a:t>
                </a:r>
                <a:endParaRPr lang="en-US" altLang="en-US" sz="1400" dirty="0" smtClean="0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1776" y="2435"/>
                <a:ext cx="2160" cy="1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1400" dirty="0"/>
                  <a:t>pause()</a:t>
                </a:r>
              </a:p>
              <a:p>
                <a:pPr algn="ctr"/>
                <a:r>
                  <a:rPr lang="en-US" altLang="en-US" sz="1400" dirty="0" smtClean="0"/>
                  <a:t>resume()</a:t>
                </a:r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4599054" y="3646661"/>
              <a:ext cx="2682196" cy="1726555"/>
              <a:chOff x="1776" y="2210"/>
              <a:chExt cx="2160" cy="415"/>
            </a:xfrm>
          </p:grpSpPr>
          <p:sp>
            <p:nvSpPr>
              <p:cNvPr id="13" name="AutoShape 4"/>
              <p:cNvSpPr>
                <a:spLocks noChangeArrowheads="1"/>
              </p:cNvSpPr>
              <p:nvPr/>
            </p:nvSpPr>
            <p:spPr bwMode="auto">
              <a:xfrm>
                <a:off x="1776" y="2210"/>
                <a:ext cx="2160" cy="87"/>
              </a:xfrm>
              <a:prstGeom prst="flowChartProcess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1400" dirty="0" err="1" smtClean="0"/>
                  <a:t>ConfigFileEventHandler</a:t>
                </a:r>
                <a:endParaRPr lang="en-US" altLang="en-US" sz="1400" dirty="0"/>
              </a:p>
            </p:txBody>
          </p:sp>
          <p:sp>
            <p:nvSpPr>
              <p:cNvPr id="14" name="AutoShape 6"/>
              <p:cNvSpPr>
                <a:spLocks noChangeArrowheads="1"/>
              </p:cNvSpPr>
              <p:nvPr/>
            </p:nvSpPr>
            <p:spPr bwMode="auto">
              <a:xfrm>
                <a:off x="1776" y="2297"/>
                <a:ext cx="2160" cy="138"/>
              </a:xfrm>
              <a:prstGeom prst="flowChartProcess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1400" dirty="0" err="1" smtClean="0"/>
                  <a:t>ConfigListManager</a:t>
                </a:r>
                <a:r>
                  <a:rPr lang="en-US" altLang="en-US" sz="1400" dirty="0" smtClean="0"/>
                  <a:t> _</a:t>
                </a:r>
                <a:r>
                  <a:rPr lang="en-US" altLang="en-US" sz="1400" dirty="0" err="1" smtClean="0"/>
                  <a:t>config_list</a:t>
                </a:r>
                <a:endParaRPr lang="en-US" altLang="en-US" sz="1400" dirty="0" smtClean="0"/>
              </a:p>
              <a:p>
                <a:pPr algn="ctr"/>
                <a:r>
                  <a:rPr lang="en-US" altLang="en-US" sz="1400" dirty="0" err="1" smtClean="0"/>
                  <a:t>Rlock</a:t>
                </a:r>
                <a:r>
                  <a:rPr lang="en-US" altLang="en-US" sz="1400" dirty="0" smtClean="0"/>
                  <a:t> </a:t>
                </a:r>
                <a:r>
                  <a:rPr lang="en-US" altLang="en-US" sz="1400" dirty="0" err="1" smtClean="0"/>
                  <a:t>schema_lock</a:t>
                </a:r>
                <a:endParaRPr lang="en-US" altLang="en-US" sz="1400" dirty="0" smtClean="0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776" y="2435"/>
                <a:ext cx="2160" cy="1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1400" dirty="0" err="1" smtClean="0"/>
                  <a:t>on_any_event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err="1" smtClean="0"/>
                  <a:t>on_deleted</a:t>
                </a:r>
                <a:r>
                  <a:rPr lang="en-US" altLang="en-US" sz="1400" dirty="0" smtClean="0"/>
                  <a:t>()</a:t>
                </a:r>
              </a:p>
              <a:p>
                <a:pPr algn="ctr"/>
                <a:r>
                  <a:rPr lang="en-US" altLang="en-US" sz="1400" dirty="0" smtClean="0"/>
                  <a:t>_</a:t>
                </a:r>
                <a:r>
                  <a:rPr lang="en-US" altLang="en-US" sz="1400" dirty="0" err="1" smtClean="0"/>
                  <a:t>check_config_valid</a:t>
                </a:r>
                <a:r>
                  <a:rPr lang="en-US" altLang="en-US" sz="1400" dirty="0" smtClean="0"/>
                  <a:t>()</a:t>
                </a:r>
              </a:p>
            </p:txBody>
          </p:sp>
        </p:grpSp>
        <p:cxnSp>
          <p:nvCxnSpPr>
            <p:cNvPr id="16" name="Elbow Connector 15"/>
            <p:cNvCxnSpPr>
              <a:endCxn id="5" idx="1"/>
            </p:cNvCxnSpPr>
            <p:nvPr/>
          </p:nvCxnSpPr>
          <p:spPr>
            <a:xfrm>
              <a:off x="638614" y="1814005"/>
              <a:ext cx="3789370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640574" y="1436932"/>
              <a:ext cx="12874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dirty="0" err="1" smtClean="0"/>
                <a:t>BlockServer</a:t>
              </a:r>
              <a:endParaRPr lang="en-US" altLang="en-US" dirty="0"/>
            </a:p>
          </p:txBody>
        </p:sp>
        <p:cxnSp>
          <p:nvCxnSpPr>
            <p:cNvPr id="21" name="Elbow Connector 20"/>
            <p:cNvCxnSpPr>
              <a:endCxn id="9" idx="1"/>
            </p:cNvCxnSpPr>
            <p:nvPr/>
          </p:nvCxnSpPr>
          <p:spPr>
            <a:xfrm rot="16200000" flipH="1">
              <a:off x="38652" y="2774007"/>
              <a:ext cx="2136029" cy="21602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4" idx="3"/>
              <a:endCxn id="5" idx="3"/>
            </p:cNvCxnSpPr>
            <p:nvPr/>
          </p:nvCxnSpPr>
          <p:spPr>
            <a:xfrm flipV="1">
              <a:off x="7281250" y="1814006"/>
              <a:ext cx="603118" cy="2481678"/>
            </a:xfrm>
            <a:prstGeom prst="bentConnector3">
              <a:avLst>
                <a:gd name="adj1" fmla="val 137903"/>
              </a:avLst>
            </a:prstGeom>
            <a:ln w="19050">
              <a:solidFill>
                <a:schemeClr val="tx1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endCxn id="13" idx="1"/>
            </p:cNvCxnSpPr>
            <p:nvPr/>
          </p:nvCxnSpPr>
          <p:spPr>
            <a:xfrm flipV="1">
              <a:off x="3896874" y="3827642"/>
              <a:ext cx="702180" cy="46804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/>
            <p:nvPr/>
          </p:nvCxnSpPr>
          <p:spPr>
            <a:xfrm flipV="1">
              <a:off x="3896874" y="4295684"/>
              <a:ext cx="351090" cy="287065"/>
            </a:xfrm>
            <a:prstGeom prst="bentConnector3">
              <a:avLst>
                <a:gd name="adj1" fmla="val 99985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333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756</Words>
  <Application>Microsoft Office PowerPoint</Application>
  <PresentationFormat>On-screen Show (4:3)</PresentationFormat>
  <Paragraphs>177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Channel Access</vt:lpstr>
      <vt:lpstr>Configuration Servers</vt:lpstr>
      <vt:lpstr>Configurations</vt:lpstr>
      <vt:lpstr>Inactive Config List</vt:lpstr>
      <vt:lpstr>File Watcher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Channel Access</dc:title>
  <dc:creator>Oram, Dominic (STFC,RAL,ISIS)</dc:creator>
  <cp:lastModifiedBy>Oram, Dominic (STFC,RAL,ISIS)</cp:lastModifiedBy>
  <cp:revision>25</cp:revision>
  <dcterms:created xsi:type="dcterms:W3CDTF">2015-02-18T10:21:05Z</dcterms:created>
  <dcterms:modified xsi:type="dcterms:W3CDTF">2015-02-20T10:50:37Z</dcterms:modified>
</cp:coreProperties>
</file>