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911" autoAdjust="0"/>
    <p:restoredTop sz="94660"/>
  </p:normalViewPr>
  <p:slideViewPr>
    <p:cSldViewPr snapToGrid="0">
      <p:cViewPr>
        <p:scale>
          <a:sx n="125" d="100"/>
          <a:sy n="125" d="100"/>
        </p:scale>
        <p:origin x="612" y="-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2CDA3DE-14DF-470F-9819-26C440152B3A}" type="datetimeFigureOut">
              <a:rPr lang="en-DK" smtClean="0"/>
              <a:t>08/05/2022</a:t>
            </a:fld>
            <a:endParaRPr lang="en-DK"/>
          </a:p>
        </p:txBody>
      </p:sp>
      <p:sp>
        <p:nvSpPr>
          <p:cNvPr id="5" name="Footer Placeholder 4"/>
          <p:cNvSpPr>
            <a:spLocks noGrp="1"/>
          </p:cNvSpPr>
          <p:nvPr>
            <p:ph type="ftr" sz="quarter" idx="11"/>
          </p:nvPr>
        </p:nvSpPr>
        <p:spPr>
          <a:xfrm>
            <a:off x="1371600" y="4323845"/>
            <a:ext cx="6400800" cy="365125"/>
          </a:xfrm>
        </p:spPr>
        <p:txBody>
          <a:bodyPr/>
          <a:lstStyle/>
          <a:p>
            <a:endParaRPr lang="en-DK"/>
          </a:p>
        </p:txBody>
      </p:sp>
      <p:sp>
        <p:nvSpPr>
          <p:cNvPr id="6" name="Slide Number Placeholder 5"/>
          <p:cNvSpPr>
            <a:spLocks noGrp="1"/>
          </p:cNvSpPr>
          <p:nvPr>
            <p:ph type="sldNum" sz="quarter" idx="12"/>
          </p:nvPr>
        </p:nvSpPr>
        <p:spPr>
          <a:xfrm>
            <a:off x="8077200" y="1430866"/>
            <a:ext cx="2743200" cy="365125"/>
          </a:xfrm>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2447481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CDA3DE-14DF-470F-9819-26C440152B3A}" type="datetimeFigureOut">
              <a:rPr lang="en-DK" smtClean="0"/>
              <a:t>08/05/2022</a:t>
            </a:fld>
            <a:endParaRPr lang="en-DK"/>
          </a:p>
        </p:txBody>
      </p:sp>
      <p:sp>
        <p:nvSpPr>
          <p:cNvPr id="6" name="Footer Placeholder 5"/>
          <p:cNvSpPr>
            <a:spLocks noGrp="1"/>
          </p:cNvSpPr>
          <p:nvPr>
            <p:ph type="ftr" sz="quarter" idx="11"/>
          </p:nvPr>
        </p:nvSpPr>
        <p:spPr/>
        <p:txBody>
          <a:bodyPr/>
          <a:lstStyle/>
          <a:p>
            <a:endParaRPr lang="en-DK"/>
          </a:p>
        </p:txBody>
      </p:sp>
      <p:sp>
        <p:nvSpPr>
          <p:cNvPr id="7" name="Slide Number Placeholder 6"/>
          <p:cNvSpPr>
            <a:spLocks noGrp="1"/>
          </p:cNvSpPr>
          <p:nvPr>
            <p:ph type="sldNum" sz="quarter" idx="12"/>
          </p:nvPr>
        </p:nvSpPr>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3581061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2CDA3DE-14DF-470F-9819-26C440152B3A}" type="datetimeFigureOut">
              <a:rPr lang="en-DK" smtClean="0"/>
              <a:t>08/05/2022</a:t>
            </a:fld>
            <a:endParaRPr lang="en-DK"/>
          </a:p>
        </p:txBody>
      </p:sp>
      <p:sp>
        <p:nvSpPr>
          <p:cNvPr id="6" name="Footer Placeholder 5"/>
          <p:cNvSpPr>
            <a:spLocks noGrp="1"/>
          </p:cNvSpPr>
          <p:nvPr>
            <p:ph type="ftr" sz="quarter" idx="11"/>
          </p:nvPr>
        </p:nvSpPr>
        <p:spPr>
          <a:xfrm>
            <a:off x="685800" y="379941"/>
            <a:ext cx="6991492" cy="365125"/>
          </a:xfrm>
        </p:spPr>
        <p:txBody>
          <a:bodyPr/>
          <a:lstStyle/>
          <a:p>
            <a:endParaRPr lang="en-DK"/>
          </a:p>
        </p:txBody>
      </p:sp>
      <p:sp>
        <p:nvSpPr>
          <p:cNvPr id="7" name="Slide Number Placeholder 6"/>
          <p:cNvSpPr>
            <a:spLocks noGrp="1"/>
          </p:cNvSpPr>
          <p:nvPr>
            <p:ph type="sldNum" sz="quarter" idx="12"/>
          </p:nvPr>
        </p:nvSpPr>
        <p:spPr>
          <a:xfrm>
            <a:off x="10862452" y="381000"/>
            <a:ext cx="643748" cy="365125"/>
          </a:xfrm>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20678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2CDA3DE-14DF-470F-9819-26C440152B3A}" type="datetimeFigureOut">
              <a:rPr lang="en-DK" smtClean="0"/>
              <a:t>08/05/2022</a:t>
            </a:fld>
            <a:endParaRPr lang="en-DK"/>
          </a:p>
        </p:txBody>
      </p:sp>
      <p:sp>
        <p:nvSpPr>
          <p:cNvPr id="6" name="Footer Placeholder 5"/>
          <p:cNvSpPr>
            <a:spLocks noGrp="1"/>
          </p:cNvSpPr>
          <p:nvPr>
            <p:ph type="ftr" sz="quarter" idx="11"/>
          </p:nvPr>
        </p:nvSpPr>
        <p:spPr>
          <a:xfrm>
            <a:off x="685800" y="379941"/>
            <a:ext cx="6991492" cy="365125"/>
          </a:xfrm>
        </p:spPr>
        <p:txBody>
          <a:bodyPr/>
          <a:lstStyle/>
          <a:p>
            <a:endParaRPr lang="en-DK"/>
          </a:p>
        </p:txBody>
      </p:sp>
      <p:sp>
        <p:nvSpPr>
          <p:cNvPr id="7" name="Slide Number Placeholder 6"/>
          <p:cNvSpPr>
            <a:spLocks noGrp="1"/>
          </p:cNvSpPr>
          <p:nvPr>
            <p:ph type="sldNum" sz="quarter" idx="12"/>
          </p:nvPr>
        </p:nvSpPr>
        <p:spPr>
          <a:xfrm>
            <a:off x="10862452" y="381000"/>
            <a:ext cx="643748" cy="365125"/>
          </a:xfrm>
        </p:spPr>
        <p:txBody>
          <a:bodyPr/>
          <a:lstStyle/>
          <a:p>
            <a:fld id="{E6DB22D4-7540-419B-9E91-9A92006375AE}" type="slidenum">
              <a:rPr lang="en-DK" smtClean="0"/>
              <a:t>‹#›</a:t>
            </a:fld>
            <a:endParaRPr lang="en-DK"/>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2728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2CDA3DE-14DF-470F-9819-26C440152B3A}" type="datetimeFigureOut">
              <a:rPr lang="en-DK" smtClean="0"/>
              <a:t>08/05/2022</a:t>
            </a:fld>
            <a:endParaRPr lang="en-DK"/>
          </a:p>
        </p:txBody>
      </p:sp>
      <p:sp>
        <p:nvSpPr>
          <p:cNvPr id="6" name="Footer Placeholder 5"/>
          <p:cNvSpPr>
            <a:spLocks noGrp="1"/>
          </p:cNvSpPr>
          <p:nvPr>
            <p:ph type="ftr" sz="quarter" idx="11"/>
          </p:nvPr>
        </p:nvSpPr>
        <p:spPr>
          <a:xfrm>
            <a:off x="685800" y="378883"/>
            <a:ext cx="6991492" cy="365125"/>
          </a:xfrm>
        </p:spPr>
        <p:txBody>
          <a:bodyPr/>
          <a:lstStyle/>
          <a:p>
            <a:endParaRPr lang="en-DK"/>
          </a:p>
        </p:txBody>
      </p:sp>
      <p:sp>
        <p:nvSpPr>
          <p:cNvPr id="7" name="Slide Number Placeholder 6"/>
          <p:cNvSpPr>
            <a:spLocks noGrp="1"/>
          </p:cNvSpPr>
          <p:nvPr>
            <p:ph type="sldNum" sz="quarter" idx="12"/>
          </p:nvPr>
        </p:nvSpPr>
        <p:spPr>
          <a:xfrm>
            <a:off x="10862452" y="381000"/>
            <a:ext cx="643748" cy="365125"/>
          </a:xfrm>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3327934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2CDA3DE-14DF-470F-9819-26C440152B3A}" type="datetimeFigureOut">
              <a:rPr lang="en-DK" smtClean="0"/>
              <a:t>08/05/2022</a:t>
            </a:fld>
            <a:endParaRPr lang="en-DK"/>
          </a:p>
        </p:txBody>
      </p:sp>
      <p:sp>
        <p:nvSpPr>
          <p:cNvPr id="4" name="Footer Placeholder 3"/>
          <p:cNvSpPr>
            <a:spLocks noGrp="1"/>
          </p:cNvSpPr>
          <p:nvPr>
            <p:ph type="ftr" sz="quarter" idx="11"/>
          </p:nvPr>
        </p:nvSpPr>
        <p:spPr/>
        <p:txBody>
          <a:bodyPr/>
          <a:lstStyle/>
          <a:p>
            <a:endParaRPr lang="en-DK"/>
          </a:p>
        </p:txBody>
      </p:sp>
      <p:sp>
        <p:nvSpPr>
          <p:cNvPr id="5" name="Slide Number Placeholder 4"/>
          <p:cNvSpPr>
            <a:spLocks noGrp="1"/>
          </p:cNvSpPr>
          <p:nvPr>
            <p:ph type="sldNum" sz="quarter" idx="12"/>
          </p:nvPr>
        </p:nvSpPr>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27720109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2CDA3DE-14DF-470F-9819-26C440152B3A}" type="datetimeFigureOut">
              <a:rPr lang="en-DK" smtClean="0"/>
              <a:t>08/05/2022</a:t>
            </a:fld>
            <a:endParaRPr lang="en-DK"/>
          </a:p>
        </p:txBody>
      </p:sp>
      <p:sp>
        <p:nvSpPr>
          <p:cNvPr id="4" name="Footer Placeholder 3"/>
          <p:cNvSpPr>
            <a:spLocks noGrp="1"/>
          </p:cNvSpPr>
          <p:nvPr>
            <p:ph type="ftr" sz="quarter" idx="11"/>
          </p:nvPr>
        </p:nvSpPr>
        <p:spPr/>
        <p:txBody>
          <a:bodyPr/>
          <a:lstStyle/>
          <a:p>
            <a:endParaRPr lang="en-DK"/>
          </a:p>
        </p:txBody>
      </p:sp>
      <p:sp>
        <p:nvSpPr>
          <p:cNvPr id="5" name="Slide Number Placeholder 4"/>
          <p:cNvSpPr>
            <a:spLocks noGrp="1"/>
          </p:cNvSpPr>
          <p:nvPr>
            <p:ph type="sldNum" sz="quarter" idx="12"/>
          </p:nvPr>
        </p:nvSpPr>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4217935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CDA3DE-14DF-470F-9819-26C440152B3A}" type="datetimeFigureOut">
              <a:rPr lang="en-DK" smtClean="0"/>
              <a:t>08/05/2022</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3537912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2CDA3DE-14DF-470F-9819-26C440152B3A}" type="datetimeFigureOut">
              <a:rPr lang="en-DK" smtClean="0"/>
              <a:t>08/05/2022</a:t>
            </a:fld>
            <a:endParaRPr lang="en-DK"/>
          </a:p>
        </p:txBody>
      </p:sp>
      <p:sp>
        <p:nvSpPr>
          <p:cNvPr id="5" name="Footer Placeholder 4"/>
          <p:cNvSpPr>
            <a:spLocks noGrp="1"/>
          </p:cNvSpPr>
          <p:nvPr>
            <p:ph type="ftr" sz="quarter" idx="11"/>
          </p:nvPr>
        </p:nvSpPr>
        <p:spPr>
          <a:xfrm>
            <a:off x="685800" y="381000"/>
            <a:ext cx="6991492" cy="365125"/>
          </a:xfrm>
        </p:spPr>
        <p:txBody>
          <a:bodyPr/>
          <a:lstStyle/>
          <a:p>
            <a:endParaRPr lang="en-DK"/>
          </a:p>
        </p:txBody>
      </p:sp>
      <p:sp>
        <p:nvSpPr>
          <p:cNvPr id="6" name="Slide Number Placeholder 5"/>
          <p:cNvSpPr>
            <a:spLocks noGrp="1"/>
          </p:cNvSpPr>
          <p:nvPr>
            <p:ph type="sldNum" sz="quarter" idx="12"/>
          </p:nvPr>
        </p:nvSpPr>
        <p:spPr>
          <a:xfrm>
            <a:off x="10862452" y="381000"/>
            <a:ext cx="643748" cy="365125"/>
          </a:xfrm>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2076135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CDA3DE-14DF-470F-9819-26C440152B3A}" type="datetimeFigureOut">
              <a:rPr lang="en-DK" smtClean="0"/>
              <a:t>08/05/2022</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25473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2CDA3DE-14DF-470F-9819-26C440152B3A}" type="datetimeFigureOut">
              <a:rPr lang="en-DK" smtClean="0"/>
              <a:t>08/05/2022</a:t>
            </a:fld>
            <a:endParaRPr lang="en-DK"/>
          </a:p>
        </p:txBody>
      </p:sp>
      <p:sp>
        <p:nvSpPr>
          <p:cNvPr id="5" name="Footer Placeholder 4"/>
          <p:cNvSpPr>
            <a:spLocks noGrp="1"/>
          </p:cNvSpPr>
          <p:nvPr>
            <p:ph type="ftr" sz="quarter" idx="11"/>
          </p:nvPr>
        </p:nvSpPr>
        <p:spPr>
          <a:xfrm>
            <a:off x="685800" y="381001"/>
            <a:ext cx="6991492" cy="364065"/>
          </a:xfrm>
        </p:spPr>
        <p:txBody>
          <a:bodyPr/>
          <a:lstStyle/>
          <a:p>
            <a:endParaRPr lang="en-DK"/>
          </a:p>
        </p:txBody>
      </p:sp>
      <p:sp>
        <p:nvSpPr>
          <p:cNvPr id="6" name="Slide Number Placeholder 5"/>
          <p:cNvSpPr>
            <a:spLocks noGrp="1"/>
          </p:cNvSpPr>
          <p:nvPr>
            <p:ph type="sldNum" sz="quarter" idx="12"/>
          </p:nvPr>
        </p:nvSpPr>
        <p:spPr>
          <a:xfrm>
            <a:off x="10862452" y="381000"/>
            <a:ext cx="643748" cy="365125"/>
          </a:xfrm>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3348746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CDA3DE-14DF-470F-9819-26C440152B3A}" type="datetimeFigureOut">
              <a:rPr lang="en-DK" smtClean="0"/>
              <a:t>08/05/2022</a:t>
            </a:fld>
            <a:endParaRPr lang="en-DK"/>
          </a:p>
        </p:txBody>
      </p:sp>
      <p:sp>
        <p:nvSpPr>
          <p:cNvPr id="6" name="Footer Placeholder 5"/>
          <p:cNvSpPr>
            <a:spLocks noGrp="1"/>
          </p:cNvSpPr>
          <p:nvPr>
            <p:ph type="ftr" sz="quarter" idx="11"/>
          </p:nvPr>
        </p:nvSpPr>
        <p:spPr/>
        <p:txBody>
          <a:bodyPr/>
          <a:lstStyle/>
          <a:p>
            <a:endParaRPr lang="en-DK"/>
          </a:p>
        </p:txBody>
      </p:sp>
      <p:sp>
        <p:nvSpPr>
          <p:cNvPr id="7" name="Slide Number Placeholder 6"/>
          <p:cNvSpPr>
            <a:spLocks noGrp="1"/>
          </p:cNvSpPr>
          <p:nvPr>
            <p:ph type="sldNum" sz="quarter" idx="12"/>
          </p:nvPr>
        </p:nvSpPr>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4210579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CDA3DE-14DF-470F-9819-26C440152B3A}" type="datetimeFigureOut">
              <a:rPr lang="en-DK" smtClean="0"/>
              <a:t>08/05/2022</a:t>
            </a:fld>
            <a:endParaRPr lang="en-DK"/>
          </a:p>
        </p:txBody>
      </p:sp>
      <p:sp>
        <p:nvSpPr>
          <p:cNvPr id="8" name="Footer Placeholder 7"/>
          <p:cNvSpPr>
            <a:spLocks noGrp="1"/>
          </p:cNvSpPr>
          <p:nvPr>
            <p:ph type="ftr" sz="quarter" idx="11"/>
          </p:nvPr>
        </p:nvSpPr>
        <p:spPr/>
        <p:txBody>
          <a:bodyPr/>
          <a:lstStyle/>
          <a:p>
            <a:endParaRPr lang="en-DK"/>
          </a:p>
        </p:txBody>
      </p:sp>
      <p:sp>
        <p:nvSpPr>
          <p:cNvPr id="9" name="Slide Number Placeholder 8"/>
          <p:cNvSpPr>
            <a:spLocks noGrp="1"/>
          </p:cNvSpPr>
          <p:nvPr>
            <p:ph type="sldNum" sz="quarter" idx="12"/>
          </p:nvPr>
        </p:nvSpPr>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52186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CDA3DE-14DF-470F-9819-26C440152B3A}" type="datetimeFigureOut">
              <a:rPr lang="en-DK" smtClean="0"/>
              <a:t>08/05/2022</a:t>
            </a:fld>
            <a:endParaRPr lang="en-DK"/>
          </a:p>
        </p:txBody>
      </p:sp>
      <p:sp>
        <p:nvSpPr>
          <p:cNvPr id="4" name="Footer Placeholder 3"/>
          <p:cNvSpPr>
            <a:spLocks noGrp="1"/>
          </p:cNvSpPr>
          <p:nvPr>
            <p:ph type="ftr" sz="quarter" idx="11"/>
          </p:nvPr>
        </p:nvSpPr>
        <p:spPr/>
        <p:txBody>
          <a:bodyPr/>
          <a:lstStyle/>
          <a:p>
            <a:endParaRPr lang="en-DK"/>
          </a:p>
        </p:txBody>
      </p:sp>
      <p:sp>
        <p:nvSpPr>
          <p:cNvPr id="5" name="Slide Number Placeholder 4"/>
          <p:cNvSpPr>
            <a:spLocks noGrp="1"/>
          </p:cNvSpPr>
          <p:nvPr>
            <p:ph type="sldNum" sz="quarter" idx="12"/>
          </p:nvPr>
        </p:nvSpPr>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3005568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CDA3DE-14DF-470F-9819-26C440152B3A}" type="datetimeFigureOut">
              <a:rPr lang="en-DK" smtClean="0"/>
              <a:t>08/05/2022</a:t>
            </a:fld>
            <a:endParaRPr lang="en-DK"/>
          </a:p>
        </p:txBody>
      </p:sp>
      <p:sp>
        <p:nvSpPr>
          <p:cNvPr id="3" name="Footer Placeholder 2"/>
          <p:cNvSpPr>
            <a:spLocks noGrp="1"/>
          </p:cNvSpPr>
          <p:nvPr>
            <p:ph type="ftr" sz="quarter" idx="11"/>
          </p:nvPr>
        </p:nvSpPr>
        <p:spPr/>
        <p:txBody>
          <a:bodyPr/>
          <a:lstStyle/>
          <a:p>
            <a:endParaRPr lang="en-DK"/>
          </a:p>
        </p:txBody>
      </p:sp>
      <p:sp>
        <p:nvSpPr>
          <p:cNvPr id="4" name="Slide Number Placeholder 3"/>
          <p:cNvSpPr>
            <a:spLocks noGrp="1"/>
          </p:cNvSpPr>
          <p:nvPr>
            <p:ph type="sldNum" sz="quarter" idx="12"/>
          </p:nvPr>
        </p:nvSpPr>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2312205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CDA3DE-14DF-470F-9819-26C440152B3A}" type="datetimeFigureOut">
              <a:rPr lang="en-DK" smtClean="0"/>
              <a:t>08/05/2022</a:t>
            </a:fld>
            <a:endParaRPr lang="en-DK"/>
          </a:p>
        </p:txBody>
      </p:sp>
      <p:sp>
        <p:nvSpPr>
          <p:cNvPr id="6" name="Footer Placeholder 5"/>
          <p:cNvSpPr>
            <a:spLocks noGrp="1"/>
          </p:cNvSpPr>
          <p:nvPr>
            <p:ph type="ftr" sz="quarter" idx="11"/>
          </p:nvPr>
        </p:nvSpPr>
        <p:spPr/>
        <p:txBody>
          <a:bodyPr/>
          <a:lstStyle/>
          <a:p>
            <a:endParaRPr lang="en-DK"/>
          </a:p>
        </p:txBody>
      </p:sp>
      <p:sp>
        <p:nvSpPr>
          <p:cNvPr id="7" name="Slide Number Placeholder 6"/>
          <p:cNvSpPr>
            <a:spLocks noGrp="1"/>
          </p:cNvSpPr>
          <p:nvPr>
            <p:ph type="sldNum" sz="quarter" idx="12"/>
          </p:nvPr>
        </p:nvSpPr>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3189853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CDA3DE-14DF-470F-9819-26C440152B3A}" type="datetimeFigureOut">
              <a:rPr lang="en-DK" smtClean="0"/>
              <a:t>08/05/2022</a:t>
            </a:fld>
            <a:endParaRPr lang="en-DK"/>
          </a:p>
        </p:txBody>
      </p:sp>
      <p:sp>
        <p:nvSpPr>
          <p:cNvPr id="6" name="Footer Placeholder 5"/>
          <p:cNvSpPr>
            <a:spLocks noGrp="1"/>
          </p:cNvSpPr>
          <p:nvPr>
            <p:ph type="ftr" sz="quarter" idx="11"/>
          </p:nvPr>
        </p:nvSpPr>
        <p:spPr/>
        <p:txBody>
          <a:bodyPr/>
          <a:lstStyle/>
          <a:p>
            <a:endParaRPr lang="en-DK"/>
          </a:p>
        </p:txBody>
      </p:sp>
      <p:sp>
        <p:nvSpPr>
          <p:cNvPr id="7" name="Slide Number Placeholder 6"/>
          <p:cNvSpPr>
            <a:spLocks noGrp="1"/>
          </p:cNvSpPr>
          <p:nvPr>
            <p:ph type="sldNum" sz="quarter" idx="12"/>
          </p:nvPr>
        </p:nvSpPr>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2761796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2CDA3DE-14DF-470F-9819-26C440152B3A}" type="datetimeFigureOut">
              <a:rPr lang="en-DK" smtClean="0"/>
              <a:t>08/05/2022</a:t>
            </a:fld>
            <a:endParaRPr lang="en-DK"/>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DK"/>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6DB22D4-7540-419B-9E91-9A92006375AE}" type="slidenum">
              <a:rPr lang="en-DK" smtClean="0"/>
              <a:t>‹#›</a:t>
            </a:fld>
            <a:endParaRPr lang="en-DK"/>
          </a:p>
        </p:txBody>
      </p:sp>
    </p:spTree>
    <p:extLst>
      <p:ext uri="{BB962C8B-B14F-4D97-AF65-F5344CB8AC3E}">
        <p14:creationId xmlns:p14="http://schemas.microsoft.com/office/powerpoint/2010/main" val="7870696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8E6A81-3F94-1D8B-84C1-E6F06EAE2E98}"/>
              </a:ext>
            </a:extLst>
          </p:cNvPr>
          <p:cNvSpPr>
            <a:spLocks noGrp="1"/>
          </p:cNvSpPr>
          <p:nvPr>
            <p:ph type="ctrTitle"/>
          </p:nvPr>
        </p:nvSpPr>
        <p:spPr>
          <a:xfrm>
            <a:off x="542769" y="96667"/>
            <a:ext cx="11092441" cy="592290"/>
          </a:xfrm>
        </p:spPr>
        <p:txBody>
          <a:bodyPr>
            <a:noAutofit/>
          </a:bodyPr>
          <a:lstStyle/>
          <a:p>
            <a:r>
              <a:rPr lang="en-DK" sz="3200" dirty="0"/>
              <a:t>Genkendelse af grafisk ændrede billeder </a:t>
            </a:r>
            <a:r>
              <a:rPr lang="da-DK" sz="3200" dirty="0"/>
              <a:t>med</a:t>
            </a:r>
            <a:r>
              <a:rPr lang="en-DK" sz="3200" dirty="0"/>
              <a:t> ML</a:t>
            </a:r>
          </a:p>
        </p:txBody>
      </p:sp>
      <p:sp>
        <p:nvSpPr>
          <p:cNvPr id="3" name="Undertitel 2">
            <a:extLst>
              <a:ext uri="{FF2B5EF4-FFF2-40B4-BE49-F238E27FC236}">
                <a16:creationId xmlns:a16="http://schemas.microsoft.com/office/drawing/2014/main" id="{436EDE01-BB34-2E31-7525-1743C443C85E}"/>
              </a:ext>
            </a:extLst>
          </p:cNvPr>
          <p:cNvSpPr>
            <a:spLocks noGrp="1"/>
          </p:cNvSpPr>
          <p:nvPr>
            <p:ph type="subTitle" idx="1"/>
          </p:nvPr>
        </p:nvSpPr>
        <p:spPr>
          <a:xfrm>
            <a:off x="203201" y="704674"/>
            <a:ext cx="3152058" cy="3101115"/>
          </a:xfrm>
        </p:spPr>
        <p:style>
          <a:lnRef idx="2">
            <a:schemeClr val="dk1"/>
          </a:lnRef>
          <a:fillRef idx="1">
            <a:schemeClr val="lt1"/>
          </a:fillRef>
          <a:effectRef idx="0">
            <a:schemeClr val="dk1"/>
          </a:effectRef>
          <a:fontRef idx="minor">
            <a:schemeClr val="dk1"/>
          </a:fontRef>
        </p:style>
        <p:txBody>
          <a:bodyPr>
            <a:noAutofit/>
          </a:bodyPr>
          <a:lstStyle/>
          <a:p>
            <a:pPr>
              <a:spcBef>
                <a:spcPts val="600"/>
              </a:spcBef>
            </a:pPr>
            <a:r>
              <a:rPr lang="en-DK" sz="1700" b="1" dirty="0" err="1">
                <a:effectLst/>
                <a:latin typeface="Arial" panose="020B0604020202020204" pitchFamily="34" charset="0"/>
              </a:rPr>
              <a:t>Introduktion</a:t>
            </a:r>
            <a:r>
              <a:rPr lang="en-DK" sz="1000" dirty="0">
                <a:effectLst/>
                <a:latin typeface="Arial" panose="020B0604020202020204" pitchFamily="34" charset="0"/>
              </a:rPr>
              <a:t>  </a:t>
            </a:r>
          </a:p>
          <a:p>
            <a:pPr algn="l">
              <a:lnSpc>
                <a:spcPct val="120000"/>
              </a:lnSpc>
              <a:spcBef>
                <a:spcPts val="600"/>
              </a:spcBef>
            </a:pPr>
            <a:r>
              <a:rPr lang="da-DK" sz="700" dirty="0">
                <a:effectLst/>
                <a:latin typeface="Century Gothic (Body)"/>
              </a:rPr>
              <a:t>I dagens Danmark er det populært at ‘poste’ billeder af sig selv på internettet. Men disse billeder er ofte redigerede, og det kan være svært at vide hvordan en person faktisk ser ud. Vores ide til O4 projektet vil omhandle en model, der kan genkende falske eller redigerede ansigter, så man nemmere kan se hvordan folk faktisk ser ud.</a:t>
            </a:r>
          </a:p>
          <a:p>
            <a:pPr algn="l">
              <a:lnSpc>
                <a:spcPct val="120000"/>
              </a:lnSpc>
              <a:spcBef>
                <a:spcPts val="600"/>
              </a:spcBef>
            </a:pPr>
            <a:r>
              <a:rPr lang="da-DK" sz="700" dirty="0">
                <a:effectLst/>
                <a:latin typeface="Century Gothic (Body)"/>
              </a:rPr>
              <a:t>Datasættet stammer fra </a:t>
            </a:r>
            <a:r>
              <a:rPr lang="da-DK" sz="700" dirty="0" err="1">
                <a:effectLst/>
                <a:latin typeface="Century Gothic (Body)"/>
              </a:rPr>
              <a:t>Kaggle</a:t>
            </a:r>
            <a:r>
              <a:rPr lang="da-DK" sz="700" dirty="0">
                <a:effectLst/>
                <a:latin typeface="Century Gothic (Body)"/>
              </a:rPr>
              <a:t>: Real and Fake Face </a:t>
            </a:r>
            <a:r>
              <a:rPr lang="da-DK" sz="700" dirty="0" err="1">
                <a:effectLst/>
                <a:latin typeface="Century Gothic (Body)"/>
              </a:rPr>
              <a:t>Detection</a:t>
            </a:r>
            <a:r>
              <a:rPr lang="da-DK" sz="700" dirty="0">
                <a:effectLst/>
                <a:latin typeface="Century Gothic (Body)"/>
              </a:rPr>
              <a:t> [CIPLAB, 2022]. Datasættet består af en række ægte billeder af menneskellige ansigter, sammmen med et sæt af ansigter der er </a:t>
            </a:r>
            <a:r>
              <a:rPr lang="da-DK" sz="700" dirty="0">
                <a:latin typeface="Century Gothic (Body)"/>
              </a:rPr>
              <a:t>redigeret</a:t>
            </a:r>
            <a:r>
              <a:rPr lang="da-DK" sz="700" dirty="0">
                <a:effectLst/>
                <a:latin typeface="Century Gothic (Body)"/>
              </a:rPr>
              <a:t> i software som Photoshop. Ansigterne er lavet ved at tage øjne, næse og mund fra andre billeder og indsætte dem, således der blive lavet et nyt ansigt.</a:t>
            </a:r>
          </a:p>
          <a:p>
            <a:pPr algn="l">
              <a:lnSpc>
                <a:spcPct val="120000"/>
              </a:lnSpc>
              <a:spcBef>
                <a:spcPts val="600"/>
              </a:spcBef>
            </a:pPr>
            <a:r>
              <a:rPr lang="da-DK" sz="700" dirty="0">
                <a:effectLst/>
                <a:latin typeface="Century Gothic (Body)"/>
              </a:rPr>
              <a:t>Datasættet er delt op i 3 dele. </a:t>
            </a:r>
            <a:r>
              <a:rPr lang="da-DK" sz="700" dirty="0">
                <a:latin typeface="Century Gothic (Body)"/>
              </a:rPr>
              <a:t>É</a:t>
            </a:r>
            <a:r>
              <a:rPr lang="da-DK" sz="700" dirty="0">
                <a:effectLst/>
                <a:latin typeface="Century Gothic (Body)"/>
              </a:rPr>
              <a:t>t sæt med ægte billeder af ansigter, ét sæt med ansigter der er nemme at genkende som ændret og et sæt der er svært at genkende. Målet med vores model vil derfor være at kunne klassificere de falske billeder fra de rigtige billeder. </a:t>
            </a:r>
            <a:endParaRPr lang="en-DK" sz="700" dirty="0">
              <a:effectLst/>
              <a:latin typeface="Century Gothic (Body)"/>
            </a:endParaRPr>
          </a:p>
          <a:p>
            <a:pPr algn="l">
              <a:lnSpc>
                <a:spcPct val="120000"/>
              </a:lnSpc>
              <a:spcBef>
                <a:spcPts val="600"/>
              </a:spcBef>
            </a:pPr>
            <a:r>
              <a:rPr lang="da-DK" sz="700" dirty="0">
                <a:effectLst/>
                <a:latin typeface="Century Gothic (Body)"/>
              </a:rPr>
              <a:t>Størrelsesmæssigt er vores datasæt samlet 2041 billeder, hvor 960 er falske photoshoppede billeder og 1081 er</a:t>
            </a:r>
            <a:r>
              <a:rPr lang="en-DK" sz="700" dirty="0">
                <a:effectLst/>
                <a:latin typeface="Century Gothic (Body)"/>
              </a:rPr>
              <a:t> </a:t>
            </a:r>
            <a:r>
              <a:rPr lang="da-DK" sz="700" dirty="0">
                <a:effectLst/>
                <a:latin typeface="Century Gothic (Body)"/>
              </a:rPr>
              <a:t>faktiske ansigter. Af de falske billeder er de i forvejen kategoriseret af udbyderen.</a:t>
            </a:r>
            <a:endParaRPr lang="en-DK" sz="700" dirty="0">
              <a:latin typeface="Century Gothic (Body)"/>
            </a:endParaRPr>
          </a:p>
        </p:txBody>
      </p:sp>
      <p:sp>
        <p:nvSpPr>
          <p:cNvPr id="4" name="Undertitel 2">
            <a:extLst>
              <a:ext uri="{FF2B5EF4-FFF2-40B4-BE49-F238E27FC236}">
                <a16:creationId xmlns:a16="http://schemas.microsoft.com/office/drawing/2014/main" id="{DC56AF40-EF0E-6500-8BB0-7D70B01C88CF}"/>
              </a:ext>
            </a:extLst>
          </p:cNvPr>
          <p:cNvSpPr txBox="1">
            <a:spLocks/>
          </p:cNvSpPr>
          <p:nvPr/>
        </p:nvSpPr>
        <p:spPr>
          <a:xfrm>
            <a:off x="203198" y="3871452"/>
            <a:ext cx="3152058" cy="286601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DK" dirty="0"/>
          </a:p>
        </p:txBody>
      </p:sp>
      <p:sp>
        <p:nvSpPr>
          <p:cNvPr id="5" name="Undertitel 2">
            <a:extLst>
              <a:ext uri="{FF2B5EF4-FFF2-40B4-BE49-F238E27FC236}">
                <a16:creationId xmlns:a16="http://schemas.microsoft.com/office/drawing/2014/main" id="{B05A5F6F-5829-EC28-AF5E-680C344A409D}"/>
              </a:ext>
            </a:extLst>
          </p:cNvPr>
          <p:cNvSpPr txBox="1">
            <a:spLocks/>
          </p:cNvSpPr>
          <p:nvPr/>
        </p:nvSpPr>
        <p:spPr>
          <a:xfrm>
            <a:off x="3446229" y="704675"/>
            <a:ext cx="4856487" cy="6032792"/>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200000"/>
              </a:lnSpc>
            </a:pPr>
            <a:r>
              <a:rPr lang="da-DK" sz="900" b="1" dirty="0">
                <a:solidFill>
                  <a:schemeClr val="bg1"/>
                </a:solidFill>
              </a:rPr>
              <a:t>Hvilke features arbejder vi med?</a:t>
            </a:r>
          </a:p>
          <a:p>
            <a:pPr algn="l"/>
            <a:r>
              <a:rPr lang="da-DK" sz="800" dirty="0">
                <a:solidFill>
                  <a:schemeClr val="bg1"/>
                </a:solidFill>
              </a:rPr>
              <a:t>Da vores datasæt består af billeder, vil hvert pixel være en attribut i sig selv. Heraf har vi RGB data for hvert pixel, som vil være hvert pixels features.</a:t>
            </a:r>
          </a:p>
          <a:p>
            <a:r>
              <a:rPr lang="da-DK" sz="900" b="1" dirty="0">
                <a:solidFill>
                  <a:schemeClr val="bg1"/>
                </a:solidFill>
              </a:rPr>
              <a:t>Hvilken algoritmeklasse bruger vi?</a:t>
            </a:r>
            <a:endParaRPr lang="da-DK" sz="900" dirty="0">
              <a:solidFill>
                <a:schemeClr val="bg1"/>
              </a:solidFill>
            </a:endParaRPr>
          </a:p>
          <a:p>
            <a:pPr algn="l"/>
            <a:r>
              <a:rPr lang="da-DK" sz="800" dirty="0">
                <a:solidFill>
                  <a:schemeClr val="bg1"/>
                </a:solidFill>
              </a:rPr>
              <a:t>Som en del af vores datasæt er vi givet en række information for hvert billede. Dette inkludere hvorvidt billedet er redigeret, og hvis ja, hvilke dele af det er redigeret. Det er derfor oplagt at vi benytter en </a:t>
            </a:r>
            <a:r>
              <a:rPr lang="da-DK" sz="800" b="1" dirty="0" err="1">
                <a:solidFill>
                  <a:schemeClr val="bg1"/>
                </a:solidFill>
              </a:rPr>
              <a:t>supervised</a:t>
            </a:r>
            <a:r>
              <a:rPr lang="da-DK" sz="800" b="1" dirty="0">
                <a:solidFill>
                  <a:schemeClr val="bg1"/>
                </a:solidFill>
              </a:rPr>
              <a:t> model</a:t>
            </a:r>
            <a:r>
              <a:rPr lang="da-DK" sz="800" dirty="0">
                <a:solidFill>
                  <a:schemeClr val="bg1"/>
                </a:solidFill>
              </a:rPr>
              <a:t>. Det kommer også af datasættets natur at det vil være en klassificerings model, da datasættet er diskret.</a:t>
            </a:r>
          </a:p>
          <a:p>
            <a:r>
              <a:rPr lang="da-DK" sz="900" b="1" dirty="0">
                <a:solidFill>
                  <a:schemeClr val="bg1"/>
                </a:solidFill>
              </a:rPr>
              <a:t>Hvorfor passer vores valgte algoritme til vores datasæt?</a:t>
            </a:r>
            <a:endParaRPr lang="da-DK" sz="900" dirty="0">
              <a:solidFill>
                <a:schemeClr val="bg1"/>
              </a:solidFill>
            </a:endParaRPr>
          </a:p>
          <a:p>
            <a:pPr algn="l"/>
            <a:r>
              <a:rPr lang="da-DK" sz="800" b="1" dirty="0" err="1">
                <a:solidFill>
                  <a:schemeClr val="bg1"/>
                </a:solidFill>
              </a:rPr>
              <a:t>Convolutional</a:t>
            </a:r>
            <a:r>
              <a:rPr lang="da-DK" sz="800" b="1" dirty="0">
                <a:solidFill>
                  <a:schemeClr val="bg1"/>
                </a:solidFill>
              </a:rPr>
              <a:t> Neural </a:t>
            </a:r>
            <a:r>
              <a:rPr lang="da-DK" sz="800" b="1" dirty="0" err="1">
                <a:solidFill>
                  <a:schemeClr val="bg1"/>
                </a:solidFill>
              </a:rPr>
              <a:t>Network's</a:t>
            </a:r>
            <a:r>
              <a:rPr lang="da-DK" sz="800" b="1" dirty="0">
                <a:solidFill>
                  <a:schemeClr val="bg1"/>
                </a:solidFill>
              </a:rPr>
              <a:t> </a:t>
            </a:r>
            <a:r>
              <a:rPr lang="da-DK" sz="800" dirty="0">
                <a:solidFill>
                  <a:schemeClr val="bg1"/>
                </a:solidFill>
              </a:rPr>
              <a:t>(CNN's) er den hyppigst brugte type af model til billedklassificering. Dette kommer af, at CNN modeller tager input i form af matricer, og det er derfor nemt at repræsentere et billede som input. Ellers ville data for hvert pixel blive fladet ud, så billedets dimensioner bliver tabt. Der er derfor blevet valgt en CNN model.</a:t>
            </a:r>
          </a:p>
          <a:p>
            <a:r>
              <a:rPr lang="da-DK" sz="900" b="1" dirty="0">
                <a:solidFill>
                  <a:schemeClr val="bg1"/>
                </a:solidFill>
              </a:rPr>
              <a:t>Hvordan opsætter vi validerings –og træningssæt?</a:t>
            </a:r>
            <a:endParaRPr lang="da-DK" sz="900" dirty="0">
              <a:solidFill>
                <a:schemeClr val="bg1"/>
              </a:solidFill>
            </a:endParaRPr>
          </a:p>
          <a:p>
            <a:pPr algn="l"/>
            <a:r>
              <a:rPr lang="da-DK" sz="800" dirty="0">
                <a:solidFill>
                  <a:schemeClr val="bg1"/>
                </a:solidFill>
              </a:rPr>
              <a:t>Der er valgt et train-test split på 80-20, hvilket resulterer i et træningssæt på 1632 billeder og et test sæt på 409 billeder. Der var overvejelser om </a:t>
            </a:r>
            <a:r>
              <a:rPr lang="da-DK" sz="800" b="1" dirty="0">
                <a:solidFill>
                  <a:schemeClr val="bg1"/>
                </a:solidFill>
              </a:rPr>
              <a:t>K-fold kryds validering</a:t>
            </a:r>
            <a:r>
              <a:rPr lang="da-DK" sz="800" dirty="0">
                <a:solidFill>
                  <a:schemeClr val="bg1"/>
                </a:solidFill>
              </a:rPr>
              <a:t>, men efter gennemkørsler af modellen var der overrasskende gode resultater selv med et forholdsvist lille datasæt.</a:t>
            </a:r>
          </a:p>
          <a:p>
            <a:r>
              <a:rPr lang="da-DK" sz="900" b="1" dirty="0">
                <a:solidFill>
                  <a:schemeClr val="bg1"/>
                </a:solidFill>
              </a:rPr>
              <a:t>Hvordan vil vi måle effektiviteten af vores model?</a:t>
            </a:r>
            <a:endParaRPr lang="da-DK" sz="900" dirty="0">
              <a:solidFill>
                <a:schemeClr val="bg1"/>
              </a:solidFill>
            </a:endParaRPr>
          </a:p>
          <a:p>
            <a:pPr algn="l"/>
            <a:r>
              <a:rPr lang="da-DK" sz="800" dirty="0">
                <a:solidFill>
                  <a:schemeClr val="bg1"/>
                </a:solidFill>
              </a:rPr>
              <a:t>Vi vil optimalt have en model der kan fortælle os hvilke dele af billedet der er blevet redigeret. Her ville performance bliver bestemt ud fra </a:t>
            </a:r>
            <a:r>
              <a:rPr lang="da-DK" sz="800" b="1" dirty="0">
                <a:solidFill>
                  <a:schemeClr val="bg1"/>
                </a:solidFill>
              </a:rPr>
              <a:t>accuracy</a:t>
            </a:r>
            <a:r>
              <a:rPr lang="da-DK" sz="800" dirty="0">
                <a:solidFill>
                  <a:schemeClr val="bg1"/>
                </a:solidFill>
              </a:rPr>
              <a:t>,</a:t>
            </a:r>
            <a:r>
              <a:rPr lang="da-DK" sz="800" b="1" dirty="0">
                <a:solidFill>
                  <a:schemeClr val="bg1"/>
                </a:solidFill>
              </a:rPr>
              <a:t> precision </a:t>
            </a:r>
            <a:r>
              <a:rPr lang="da-DK" sz="800" dirty="0">
                <a:solidFill>
                  <a:schemeClr val="bg1"/>
                </a:solidFill>
              </a:rPr>
              <a:t>og</a:t>
            </a:r>
            <a:r>
              <a:rPr lang="da-DK" sz="800" b="1" dirty="0">
                <a:solidFill>
                  <a:schemeClr val="bg1"/>
                </a:solidFill>
              </a:rPr>
              <a:t> recall</a:t>
            </a:r>
            <a:r>
              <a:rPr lang="da-DK" sz="800" dirty="0">
                <a:solidFill>
                  <a:schemeClr val="bg1"/>
                </a:solidFill>
              </a:rPr>
              <a:t>. </a:t>
            </a:r>
            <a:br>
              <a:rPr lang="da-DK" sz="800" dirty="0">
                <a:solidFill>
                  <a:schemeClr val="bg1"/>
                </a:solidFill>
              </a:rPr>
            </a:br>
            <a:r>
              <a:rPr lang="da-DK" sz="800" dirty="0">
                <a:solidFill>
                  <a:schemeClr val="bg1"/>
                </a:solidFill>
              </a:rPr>
              <a:t>Vi har dog en forventning om at det bliver svært at opnå en tilfredsstillende model med tidligere nævnte metrik. Derfor overvejer vi også at måle modellen efter om den kan kende redigerede billeder fra uredigerede billeder. Her ville performance blive målt ud fra en 'Performance Matrice', med FN, TN, FP og TP.</a:t>
            </a:r>
          </a:p>
          <a:p>
            <a:r>
              <a:rPr lang="da-DK" sz="900" b="1" dirty="0">
                <a:solidFill>
                  <a:schemeClr val="bg1"/>
                </a:solidFill>
              </a:rPr>
              <a:t>Hvordan har vi optimeret vores system?</a:t>
            </a:r>
          </a:p>
          <a:p>
            <a:pPr algn="l"/>
            <a:r>
              <a:rPr lang="da-DK" sz="800" dirty="0">
                <a:solidFill>
                  <a:schemeClr val="bg1"/>
                </a:solidFill>
              </a:rPr>
              <a:t>Vi bruger </a:t>
            </a:r>
            <a:r>
              <a:rPr lang="da-DK" sz="800" b="1" dirty="0">
                <a:solidFill>
                  <a:schemeClr val="bg1"/>
                </a:solidFill>
              </a:rPr>
              <a:t>adam</a:t>
            </a:r>
            <a:r>
              <a:rPr lang="da-DK" sz="800" dirty="0">
                <a:solidFill>
                  <a:schemeClr val="bg1"/>
                </a:solidFill>
              </a:rPr>
              <a:t> optimerings algoritmen, som er en kombination af AdaGrad og RMSProp. Der benyttes derfor både Momentum og RMS Propegation optimering.</a:t>
            </a:r>
          </a:p>
          <a:p>
            <a:r>
              <a:rPr lang="da-DK" sz="900" b="1" dirty="0">
                <a:solidFill>
                  <a:schemeClr val="bg1"/>
                </a:solidFill>
              </a:rPr>
              <a:t>Hvordan undgår vi under –og/eller overfitting?</a:t>
            </a:r>
          </a:p>
          <a:p>
            <a:pPr algn="l"/>
            <a:r>
              <a:rPr lang="da-DK" sz="800" b="1" dirty="0">
                <a:solidFill>
                  <a:schemeClr val="bg1"/>
                </a:solidFill>
              </a:rPr>
              <a:t>L2 Regularization </a:t>
            </a:r>
            <a:r>
              <a:rPr lang="da-DK" sz="800" dirty="0">
                <a:solidFill>
                  <a:schemeClr val="bg1"/>
                </a:solidFill>
              </a:rPr>
              <a:t>benyttes til at undgå overfitting, ved at reducere vægtninger ud fra den kvadrerede sum. Derved kan der ikke komme for store fluktuationerne på vægtningene. </a:t>
            </a:r>
          </a:p>
          <a:p>
            <a:pPr algn="l"/>
            <a:r>
              <a:rPr lang="da-DK" sz="800" dirty="0">
                <a:solidFill>
                  <a:schemeClr val="bg1"/>
                </a:solidFill>
              </a:rPr>
              <a:t>Derudover benyttes der også </a:t>
            </a:r>
            <a:r>
              <a:rPr lang="da-DK" sz="800" b="1" dirty="0">
                <a:solidFill>
                  <a:schemeClr val="bg1"/>
                </a:solidFill>
              </a:rPr>
              <a:t>Data Augmentation</a:t>
            </a:r>
            <a:r>
              <a:rPr lang="da-DK" sz="800" dirty="0">
                <a:solidFill>
                  <a:schemeClr val="bg1"/>
                </a:solidFill>
              </a:rPr>
              <a:t>, for at sikre der ikke findes uhensigtsmæssige mønstre. Dette er specielt vigtigt, da vores datasæt er relativt lille.</a:t>
            </a:r>
            <a:endParaRPr lang="da-DK" sz="900" dirty="0">
              <a:solidFill>
                <a:schemeClr val="bg1"/>
              </a:solidFill>
            </a:endParaRPr>
          </a:p>
        </p:txBody>
      </p:sp>
      <p:sp>
        <p:nvSpPr>
          <p:cNvPr id="6" name="Undertitel 2">
            <a:extLst>
              <a:ext uri="{FF2B5EF4-FFF2-40B4-BE49-F238E27FC236}">
                <a16:creationId xmlns:a16="http://schemas.microsoft.com/office/drawing/2014/main" id="{0B25390A-4190-DB48-DA89-47CDCB11640D}"/>
              </a:ext>
            </a:extLst>
          </p:cNvPr>
          <p:cNvSpPr txBox="1">
            <a:spLocks/>
          </p:cNvSpPr>
          <p:nvPr/>
        </p:nvSpPr>
        <p:spPr>
          <a:xfrm>
            <a:off x="8417140" y="3237268"/>
            <a:ext cx="3637210" cy="266945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a-DK" sz="1600" b="1" dirty="0">
                <a:solidFill>
                  <a:schemeClr val="bg1"/>
                </a:solidFill>
              </a:rPr>
              <a:t>Resultater</a:t>
            </a:r>
          </a:p>
        </p:txBody>
      </p:sp>
      <p:sp>
        <p:nvSpPr>
          <p:cNvPr id="7" name="Undertitel 2">
            <a:extLst>
              <a:ext uri="{FF2B5EF4-FFF2-40B4-BE49-F238E27FC236}">
                <a16:creationId xmlns:a16="http://schemas.microsoft.com/office/drawing/2014/main" id="{1B668D32-4C2B-3B87-3CEC-89A2F4A9609B}"/>
              </a:ext>
            </a:extLst>
          </p:cNvPr>
          <p:cNvSpPr txBox="1">
            <a:spLocks/>
          </p:cNvSpPr>
          <p:nvPr/>
        </p:nvSpPr>
        <p:spPr>
          <a:xfrm>
            <a:off x="8417140" y="6039465"/>
            <a:ext cx="3637210" cy="685184"/>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DK" sz="1200" b="1" dirty="0" err="1">
                <a:solidFill>
                  <a:schemeClr val="bg1"/>
                </a:solidFill>
              </a:rPr>
              <a:t>Referencer</a:t>
            </a:r>
            <a:endParaRPr lang="en-DK" sz="1800" dirty="0">
              <a:solidFill>
                <a:schemeClr val="bg1"/>
              </a:solidFill>
            </a:endParaRPr>
          </a:p>
          <a:p>
            <a:r>
              <a:rPr lang="en-US" sz="700" dirty="0">
                <a:solidFill>
                  <a:schemeClr val="bg1"/>
                </a:solidFill>
                <a:effectLst/>
                <a:latin typeface="Arial" panose="020B0604020202020204" pitchFamily="34" charset="0"/>
              </a:rPr>
              <a:t>[CIPLAB, 2022] CIPLAB (last visited 15/03/2022). Real and fake face detection. </a:t>
            </a:r>
            <a:r>
              <a:rPr lang="en-US" sz="700" dirty="0">
                <a:solidFill>
                  <a:schemeClr val="bg1"/>
                </a:solidFill>
                <a:effectLst/>
                <a:latin typeface="Courier New" panose="02070309020205020404" pitchFamily="49" charset="0"/>
              </a:rPr>
              <a:t>https://www.kaggle.</a:t>
            </a:r>
            <a:br>
              <a:rPr lang="en-US" sz="700" dirty="0">
                <a:solidFill>
                  <a:schemeClr val="bg1"/>
                </a:solidFill>
              </a:rPr>
            </a:br>
            <a:r>
              <a:rPr lang="en-US" sz="700" dirty="0">
                <a:solidFill>
                  <a:schemeClr val="bg1"/>
                </a:solidFill>
                <a:effectLst/>
                <a:latin typeface="Courier New" panose="02070309020205020404" pitchFamily="49" charset="0"/>
              </a:rPr>
              <a:t>com/</a:t>
            </a:r>
            <a:r>
              <a:rPr lang="en-US" sz="700" dirty="0" err="1">
                <a:solidFill>
                  <a:schemeClr val="bg1"/>
                </a:solidFill>
                <a:effectLst/>
                <a:latin typeface="Courier New" panose="02070309020205020404" pitchFamily="49" charset="0"/>
              </a:rPr>
              <a:t>ciplab</a:t>
            </a:r>
            <a:r>
              <a:rPr lang="en-US" sz="700" dirty="0">
                <a:solidFill>
                  <a:schemeClr val="bg1"/>
                </a:solidFill>
                <a:effectLst/>
                <a:latin typeface="Courier New" panose="02070309020205020404" pitchFamily="49" charset="0"/>
              </a:rPr>
              <a:t>/real-and-fake-face-</a:t>
            </a:r>
            <a:r>
              <a:rPr lang="en-US" sz="700" dirty="0" err="1">
                <a:solidFill>
                  <a:schemeClr val="bg1"/>
                </a:solidFill>
                <a:effectLst/>
                <a:latin typeface="Courier New" panose="02070309020205020404" pitchFamily="49" charset="0"/>
              </a:rPr>
              <a:t>detectio</a:t>
            </a:r>
            <a:r>
              <a:rPr lang="en-DK" sz="700" dirty="0">
                <a:solidFill>
                  <a:schemeClr val="bg1"/>
                </a:solidFill>
                <a:effectLst/>
                <a:latin typeface="Courier New" panose="02070309020205020404" pitchFamily="49" charset="0"/>
              </a:rPr>
              <a:t>n</a:t>
            </a:r>
            <a:endParaRPr lang="da-DK" sz="700" dirty="0">
              <a:solidFill>
                <a:schemeClr val="bg1"/>
              </a:solidFill>
              <a:effectLst/>
              <a:latin typeface="Courier New" panose="02070309020205020404" pitchFamily="49" charset="0"/>
            </a:endParaRPr>
          </a:p>
          <a:p>
            <a:pPr algn="l"/>
            <a:endParaRPr lang="en-DK" sz="900" dirty="0">
              <a:solidFill>
                <a:schemeClr val="bg1"/>
              </a:solidFill>
            </a:endParaRPr>
          </a:p>
        </p:txBody>
      </p:sp>
      <p:grpSp>
        <p:nvGrpSpPr>
          <p:cNvPr id="8" name="Group 7">
            <a:extLst>
              <a:ext uri="{FF2B5EF4-FFF2-40B4-BE49-F238E27FC236}">
                <a16:creationId xmlns:a16="http://schemas.microsoft.com/office/drawing/2014/main" id="{56417C83-4B31-D540-5C53-F630E96751D5}"/>
              </a:ext>
            </a:extLst>
          </p:cNvPr>
          <p:cNvGrpSpPr/>
          <p:nvPr/>
        </p:nvGrpSpPr>
        <p:grpSpPr>
          <a:xfrm>
            <a:off x="542769" y="4185430"/>
            <a:ext cx="2472916" cy="2462171"/>
            <a:chOff x="714045" y="4215956"/>
            <a:chExt cx="2472916" cy="2462171"/>
          </a:xfrm>
        </p:grpSpPr>
        <p:sp>
          <p:nvSpPr>
            <p:cNvPr id="9" name="Rectangle 8">
              <a:extLst>
                <a:ext uri="{FF2B5EF4-FFF2-40B4-BE49-F238E27FC236}">
                  <a16:creationId xmlns:a16="http://schemas.microsoft.com/office/drawing/2014/main" id="{4718EAB8-0EAA-E826-EEAD-02E08BE25AF9}"/>
                </a:ext>
              </a:extLst>
            </p:cNvPr>
            <p:cNvSpPr/>
            <p:nvPr/>
          </p:nvSpPr>
          <p:spPr>
            <a:xfrm>
              <a:off x="714045" y="4215956"/>
              <a:ext cx="1078612" cy="1160425"/>
            </a:xfrm>
            <a:prstGeom prst="rect">
              <a:avLst/>
            </a:prstGeom>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sp>
        <p:sp>
          <p:nvSpPr>
            <p:cNvPr id="11" name="Rectangle 10" descr="Et billede, der indeholder person, udendørs, luk&#10;&#10;Automatisk genereret beskrivelse">
              <a:extLst>
                <a:ext uri="{FF2B5EF4-FFF2-40B4-BE49-F238E27FC236}">
                  <a16:creationId xmlns:a16="http://schemas.microsoft.com/office/drawing/2014/main" id="{D2197A46-0AFC-D0BA-F071-CCA895446EA0}"/>
                </a:ext>
              </a:extLst>
            </p:cNvPr>
            <p:cNvSpPr/>
            <p:nvPr/>
          </p:nvSpPr>
          <p:spPr>
            <a:xfrm>
              <a:off x="767974" y="4297533"/>
              <a:ext cx="970751" cy="824821"/>
            </a:xfrm>
            <a:prstGeom prst="rect">
              <a:avLst/>
            </a:prstGeom>
            <a:blipFill>
              <a:blip r:embed="rId2">
                <a:extLst>
                  <a:ext uri="{28A0092B-C50C-407E-A947-70E740481C1C}">
                    <a14:useLocalDpi xmlns:a14="http://schemas.microsoft.com/office/drawing/2010/main" val="0"/>
                  </a:ext>
                </a:extLst>
              </a:blip>
              <a:srcRect/>
              <a:stretch>
                <a:fillRect t="-8000" b="-8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2" name="Freeform: Shape 11">
              <a:extLst>
                <a:ext uri="{FF2B5EF4-FFF2-40B4-BE49-F238E27FC236}">
                  <a16:creationId xmlns:a16="http://schemas.microsoft.com/office/drawing/2014/main" id="{280CD4CF-9DAF-1EB7-D12C-84248626FB36}"/>
                </a:ext>
              </a:extLst>
            </p:cNvPr>
            <p:cNvSpPr/>
            <p:nvPr/>
          </p:nvSpPr>
          <p:spPr>
            <a:xfrm>
              <a:off x="767974" y="5058401"/>
              <a:ext cx="970751" cy="342618"/>
            </a:xfrm>
            <a:custGeom>
              <a:avLst/>
              <a:gdLst>
                <a:gd name="connsiteX0" fmla="*/ 0 w 970751"/>
                <a:gd name="connsiteY0" fmla="*/ 0 h 342618"/>
                <a:gd name="connsiteX1" fmla="*/ 970751 w 970751"/>
                <a:gd name="connsiteY1" fmla="*/ 0 h 342618"/>
                <a:gd name="connsiteX2" fmla="*/ 970751 w 970751"/>
                <a:gd name="connsiteY2" fmla="*/ 342618 h 342618"/>
                <a:gd name="connsiteX3" fmla="*/ 0 w 970751"/>
                <a:gd name="connsiteY3" fmla="*/ 342618 h 342618"/>
                <a:gd name="connsiteX4" fmla="*/ 0 w 970751"/>
                <a:gd name="connsiteY4" fmla="*/ 0 h 342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0751" h="342618">
                  <a:moveTo>
                    <a:pt x="0" y="0"/>
                  </a:moveTo>
                  <a:lnTo>
                    <a:pt x="970751" y="0"/>
                  </a:lnTo>
                  <a:lnTo>
                    <a:pt x="970751" y="342618"/>
                  </a:lnTo>
                  <a:lnTo>
                    <a:pt x="0" y="342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DK" sz="500" b="1" u="sng" kern="1200" dirty="0">
                  <a:solidFill>
                    <a:schemeClr val="bg1"/>
                  </a:solidFill>
                </a:rPr>
                <a:t>Easy</a:t>
              </a:r>
              <a:br>
                <a:rPr lang="en-DK" sz="500" kern="1200" dirty="0">
                  <a:solidFill>
                    <a:schemeClr val="bg1"/>
                  </a:solidFill>
                </a:rPr>
              </a:br>
              <a:r>
                <a:rPr lang="en-DK" sz="500" kern="1200" dirty="0" err="1">
                  <a:solidFill>
                    <a:schemeClr val="bg1"/>
                  </a:solidFill>
                </a:rPr>
                <a:t>Mund</a:t>
              </a:r>
              <a:r>
                <a:rPr lang="en-DK" sz="500" kern="1200" dirty="0">
                  <a:solidFill>
                    <a:schemeClr val="bg1"/>
                  </a:solidFill>
                </a:rPr>
                <a:t> &amp; </a:t>
              </a:r>
              <a:r>
                <a:rPr lang="en-DK" sz="500" kern="1200" dirty="0" err="1">
                  <a:solidFill>
                    <a:schemeClr val="bg1"/>
                  </a:solidFill>
                </a:rPr>
                <a:t>næse</a:t>
              </a:r>
              <a:r>
                <a:rPr lang="en-DK" sz="500" kern="1200" dirty="0">
                  <a:solidFill>
                    <a:schemeClr val="bg1"/>
                  </a:solidFill>
                </a:rPr>
                <a:t> er </a:t>
              </a:r>
              <a:r>
                <a:rPr lang="en-DK" sz="500" kern="1200" dirty="0" err="1">
                  <a:solidFill>
                    <a:schemeClr val="bg1"/>
                  </a:solidFill>
                </a:rPr>
                <a:t>ændret</a:t>
              </a:r>
              <a:endParaRPr lang="en-DK" sz="500" kern="1200" dirty="0">
                <a:solidFill>
                  <a:schemeClr val="bg1"/>
                </a:solidFill>
              </a:endParaRPr>
            </a:p>
          </p:txBody>
        </p:sp>
        <p:sp>
          <p:nvSpPr>
            <p:cNvPr id="13" name="Rectangle 12">
              <a:extLst>
                <a:ext uri="{FF2B5EF4-FFF2-40B4-BE49-F238E27FC236}">
                  <a16:creationId xmlns:a16="http://schemas.microsoft.com/office/drawing/2014/main" id="{86235316-D8BA-4E8E-75AA-51CD0FCD1C88}"/>
                </a:ext>
              </a:extLst>
            </p:cNvPr>
            <p:cNvSpPr/>
            <p:nvPr/>
          </p:nvSpPr>
          <p:spPr>
            <a:xfrm>
              <a:off x="2108349" y="4224169"/>
              <a:ext cx="1078612" cy="1179852"/>
            </a:xfrm>
            <a:prstGeom prst="rect">
              <a:avLst/>
            </a:prstGeom>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sp>
        <p:sp>
          <p:nvSpPr>
            <p:cNvPr id="16" name="Rectangle 15">
              <a:extLst>
                <a:ext uri="{FF2B5EF4-FFF2-40B4-BE49-F238E27FC236}">
                  <a16:creationId xmlns:a16="http://schemas.microsoft.com/office/drawing/2014/main" id="{83758C65-284B-5078-5DC1-40AB461D6E1E}"/>
                </a:ext>
              </a:extLst>
            </p:cNvPr>
            <p:cNvSpPr/>
            <p:nvPr/>
          </p:nvSpPr>
          <p:spPr>
            <a:xfrm>
              <a:off x="2162279" y="4267338"/>
              <a:ext cx="970751" cy="824821"/>
            </a:xfrm>
            <a:prstGeom prst="rect">
              <a:avLst/>
            </a:prstGeom>
            <a:blipFill rotWithShape="1">
              <a:blip r:embed="rId3">
                <a:extLst>
                  <a:ext uri="{28A0092B-C50C-407E-A947-70E740481C1C}">
                    <a14:useLocalDpi xmlns:a14="http://schemas.microsoft.com/office/drawing/2010/main" val="0"/>
                  </a:ext>
                </a:extLst>
              </a:blip>
              <a:srcRect/>
              <a:stretch>
                <a:fillRect t="-9000" b="-9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7" name="Freeform: Shape 16">
              <a:extLst>
                <a:ext uri="{FF2B5EF4-FFF2-40B4-BE49-F238E27FC236}">
                  <a16:creationId xmlns:a16="http://schemas.microsoft.com/office/drawing/2014/main" id="{E06B2CDD-CADF-99DC-322A-4B1504CBDA8F}"/>
                </a:ext>
              </a:extLst>
            </p:cNvPr>
            <p:cNvSpPr/>
            <p:nvPr/>
          </p:nvSpPr>
          <p:spPr>
            <a:xfrm>
              <a:off x="2162279" y="5061404"/>
              <a:ext cx="970751" cy="342618"/>
            </a:xfrm>
            <a:custGeom>
              <a:avLst/>
              <a:gdLst>
                <a:gd name="connsiteX0" fmla="*/ 0 w 970751"/>
                <a:gd name="connsiteY0" fmla="*/ 0 h 342618"/>
                <a:gd name="connsiteX1" fmla="*/ 970751 w 970751"/>
                <a:gd name="connsiteY1" fmla="*/ 0 h 342618"/>
                <a:gd name="connsiteX2" fmla="*/ 970751 w 970751"/>
                <a:gd name="connsiteY2" fmla="*/ 342618 h 342618"/>
                <a:gd name="connsiteX3" fmla="*/ 0 w 970751"/>
                <a:gd name="connsiteY3" fmla="*/ 342618 h 342618"/>
                <a:gd name="connsiteX4" fmla="*/ 0 w 970751"/>
                <a:gd name="connsiteY4" fmla="*/ 0 h 342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0751" h="342618">
                  <a:moveTo>
                    <a:pt x="0" y="0"/>
                  </a:moveTo>
                  <a:lnTo>
                    <a:pt x="970751" y="0"/>
                  </a:lnTo>
                  <a:lnTo>
                    <a:pt x="970751" y="342618"/>
                  </a:lnTo>
                  <a:lnTo>
                    <a:pt x="0" y="342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DK" sz="500" b="1" u="sng" kern="1200" dirty="0">
                  <a:solidFill>
                    <a:schemeClr val="bg1"/>
                  </a:solidFill>
                </a:rPr>
                <a:t>Medium</a:t>
              </a:r>
              <a:br>
                <a:rPr lang="en-DK" sz="500" kern="1200" dirty="0">
                  <a:solidFill>
                    <a:schemeClr val="bg1"/>
                  </a:solidFill>
                </a:rPr>
              </a:br>
              <a:r>
                <a:rPr lang="en-DK" sz="500" kern="1200" dirty="0" err="1">
                  <a:solidFill>
                    <a:schemeClr val="bg1"/>
                  </a:solidFill>
                </a:rPr>
                <a:t>Begge</a:t>
              </a:r>
              <a:r>
                <a:rPr lang="en-DK" sz="500" kern="1200" dirty="0">
                  <a:solidFill>
                    <a:schemeClr val="bg1"/>
                  </a:solidFill>
                </a:rPr>
                <a:t> </a:t>
              </a:r>
              <a:r>
                <a:rPr lang="en-DK" sz="500" kern="1200" dirty="0" err="1">
                  <a:solidFill>
                    <a:schemeClr val="bg1"/>
                  </a:solidFill>
                </a:rPr>
                <a:t>øjne</a:t>
              </a:r>
              <a:r>
                <a:rPr lang="en-DK" sz="500" kern="1200" dirty="0">
                  <a:solidFill>
                    <a:schemeClr val="bg1"/>
                  </a:solidFill>
                </a:rPr>
                <a:t>, </a:t>
              </a:r>
              <a:r>
                <a:rPr lang="en-DK" sz="500" kern="1200" dirty="0" err="1">
                  <a:solidFill>
                    <a:schemeClr val="bg1"/>
                  </a:solidFill>
                </a:rPr>
                <a:t>næse</a:t>
              </a:r>
              <a:r>
                <a:rPr lang="en-DK" sz="500" kern="1200" dirty="0">
                  <a:solidFill>
                    <a:schemeClr val="bg1"/>
                  </a:solidFill>
                </a:rPr>
                <a:t> &amp; </a:t>
              </a:r>
              <a:r>
                <a:rPr lang="en-DK" sz="500" kern="1200" dirty="0" err="1">
                  <a:solidFill>
                    <a:schemeClr val="bg1"/>
                  </a:solidFill>
                </a:rPr>
                <a:t>mund</a:t>
              </a:r>
              <a:r>
                <a:rPr lang="en-DK" sz="500" kern="1200" dirty="0">
                  <a:solidFill>
                    <a:schemeClr val="bg1"/>
                  </a:solidFill>
                </a:rPr>
                <a:t> er </a:t>
              </a:r>
              <a:r>
                <a:rPr lang="en-DK" sz="500" kern="1200" dirty="0" err="1">
                  <a:solidFill>
                    <a:schemeClr val="bg1"/>
                  </a:solidFill>
                </a:rPr>
                <a:t>ændret</a:t>
              </a:r>
              <a:endParaRPr lang="en-DK" sz="500" kern="1200" dirty="0">
                <a:solidFill>
                  <a:schemeClr val="bg1"/>
                </a:solidFill>
              </a:endParaRPr>
            </a:p>
          </p:txBody>
        </p:sp>
        <p:sp>
          <p:nvSpPr>
            <p:cNvPr id="18" name="Rectangle 17">
              <a:extLst>
                <a:ext uri="{FF2B5EF4-FFF2-40B4-BE49-F238E27FC236}">
                  <a16:creationId xmlns:a16="http://schemas.microsoft.com/office/drawing/2014/main" id="{46E8063F-FD09-72EC-71BD-B2950A7DA140}"/>
                </a:ext>
              </a:extLst>
            </p:cNvPr>
            <p:cNvSpPr/>
            <p:nvPr/>
          </p:nvSpPr>
          <p:spPr>
            <a:xfrm>
              <a:off x="714045" y="5459655"/>
              <a:ext cx="1078612" cy="1190857"/>
            </a:xfrm>
            <a:prstGeom prst="rect">
              <a:avLst/>
            </a:prstGeom>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sp>
        <p:sp>
          <p:nvSpPr>
            <p:cNvPr id="19" name="Rectangle 18" descr="Et billede, der indeholder træ, person, udendørs, mand&#10;&#10;Automatisk genereret beskrivelse">
              <a:extLst>
                <a:ext uri="{FF2B5EF4-FFF2-40B4-BE49-F238E27FC236}">
                  <a16:creationId xmlns:a16="http://schemas.microsoft.com/office/drawing/2014/main" id="{DF1355BE-1DC8-1B6F-2CB6-58B808A3CFB1}"/>
                </a:ext>
              </a:extLst>
            </p:cNvPr>
            <p:cNvSpPr/>
            <p:nvPr/>
          </p:nvSpPr>
          <p:spPr>
            <a:xfrm>
              <a:off x="767975" y="5528616"/>
              <a:ext cx="970751" cy="824821"/>
            </a:xfrm>
            <a:prstGeom prst="rect">
              <a:avLst/>
            </a:prstGeom>
            <a:blipFill rotWithShape="1">
              <a:blip r:embed="rId4">
                <a:extLst>
                  <a:ext uri="{28A0092B-C50C-407E-A947-70E740481C1C}">
                    <a14:useLocalDpi xmlns:a14="http://schemas.microsoft.com/office/drawing/2010/main" val="0"/>
                  </a:ext>
                </a:extLst>
              </a:blip>
              <a:srcRect/>
              <a:stretch>
                <a:fillRect t="-9000" b="-9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0" name="Freeform: Shape 19">
              <a:extLst>
                <a:ext uri="{FF2B5EF4-FFF2-40B4-BE49-F238E27FC236}">
                  <a16:creationId xmlns:a16="http://schemas.microsoft.com/office/drawing/2014/main" id="{54738FC5-0845-6E1F-B1B3-1866AA69AFCD}"/>
                </a:ext>
              </a:extLst>
            </p:cNvPr>
            <p:cNvSpPr/>
            <p:nvPr/>
          </p:nvSpPr>
          <p:spPr>
            <a:xfrm>
              <a:off x="767975" y="6346514"/>
              <a:ext cx="970751" cy="331613"/>
            </a:xfrm>
            <a:custGeom>
              <a:avLst/>
              <a:gdLst>
                <a:gd name="connsiteX0" fmla="*/ 0 w 970751"/>
                <a:gd name="connsiteY0" fmla="*/ 0 h 342618"/>
                <a:gd name="connsiteX1" fmla="*/ 970751 w 970751"/>
                <a:gd name="connsiteY1" fmla="*/ 0 h 342618"/>
                <a:gd name="connsiteX2" fmla="*/ 970751 w 970751"/>
                <a:gd name="connsiteY2" fmla="*/ 342618 h 342618"/>
                <a:gd name="connsiteX3" fmla="*/ 0 w 970751"/>
                <a:gd name="connsiteY3" fmla="*/ 342618 h 342618"/>
                <a:gd name="connsiteX4" fmla="*/ 0 w 970751"/>
                <a:gd name="connsiteY4" fmla="*/ 0 h 342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0751" h="342618">
                  <a:moveTo>
                    <a:pt x="0" y="0"/>
                  </a:moveTo>
                  <a:lnTo>
                    <a:pt x="970751" y="0"/>
                  </a:lnTo>
                  <a:lnTo>
                    <a:pt x="970751" y="342618"/>
                  </a:lnTo>
                  <a:lnTo>
                    <a:pt x="0" y="342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DK" sz="500" b="1" u="sng" kern="1200" dirty="0">
                  <a:solidFill>
                    <a:schemeClr val="bg1"/>
                  </a:solidFill>
                </a:rPr>
                <a:t>Hard</a:t>
              </a:r>
              <a:br>
                <a:rPr lang="en-DK" sz="500" kern="1200" dirty="0">
                  <a:solidFill>
                    <a:schemeClr val="bg1"/>
                  </a:solidFill>
                </a:rPr>
              </a:br>
              <a:r>
                <a:rPr lang="en-DK" sz="500" kern="1200" dirty="0" err="1">
                  <a:solidFill>
                    <a:schemeClr val="bg1"/>
                  </a:solidFill>
                </a:rPr>
                <a:t>Begge</a:t>
              </a:r>
              <a:r>
                <a:rPr lang="en-DK" sz="500" kern="1200" dirty="0">
                  <a:solidFill>
                    <a:schemeClr val="bg1"/>
                  </a:solidFill>
                </a:rPr>
                <a:t> </a:t>
              </a:r>
              <a:r>
                <a:rPr lang="en-DK" sz="500" kern="1200" dirty="0" err="1">
                  <a:solidFill>
                    <a:schemeClr val="bg1"/>
                  </a:solidFill>
                </a:rPr>
                <a:t>øjne</a:t>
              </a:r>
              <a:r>
                <a:rPr lang="en-DK" sz="500" kern="1200" dirty="0">
                  <a:solidFill>
                    <a:schemeClr val="bg1"/>
                  </a:solidFill>
                </a:rPr>
                <a:t>, </a:t>
              </a:r>
              <a:r>
                <a:rPr lang="en-DK" sz="500" kern="1200" dirty="0" err="1">
                  <a:solidFill>
                    <a:schemeClr val="bg1"/>
                  </a:solidFill>
                </a:rPr>
                <a:t>næse</a:t>
              </a:r>
              <a:r>
                <a:rPr lang="en-DK" sz="500" kern="1200" dirty="0">
                  <a:solidFill>
                    <a:schemeClr val="bg1"/>
                  </a:solidFill>
                </a:rPr>
                <a:t> </a:t>
              </a:r>
              <a:r>
                <a:rPr lang="en-DK" sz="500" kern="1200" dirty="0" err="1">
                  <a:solidFill>
                    <a:schemeClr val="bg1"/>
                  </a:solidFill>
                </a:rPr>
                <a:t>og</a:t>
              </a:r>
              <a:r>
                <a:rPr lang="en-DK" sz="500" kern="1200" dirty="0">
                  <a:solidFill>
                    <a:schemeClr val="bg1"/>
                  </a:solidFill>
                </a:rPr>
                <a:t> </a:t>
              </a:r>
              <a:r>
                <a:rPr lang="en-DK" sz="500" kern="1200" dirty="0" err="1">
                  <a:solidFill>
                    <a:schemeClr val="bg1"/>
                  </a:solidFill>
                </a:rPr>
                <a:t>mun</a:t>
              </a:r>
              <a:r>
                <a:rPr lang="en-US" sz="500" kern="1200" dirty="0">
                  <a:solidFill>
                    <a:schemeClr val="bg1"/>
                  </a:solidFill>
                </a:rPr>
                <a:t>d</a:t>
              </a:r>
              <a:r>
                <a:rPr lang="en-DK" sz="500" kern="1200" dirty="0">
                  <a:solidFill>
                    <a:schemeClr val="bg1"/>
                  </a:solidFill>
                </a:rPr>
                <a:t> er </a:t>
              </a:r>
              <a:r>
                <a:rPr lang="en-DK" sz="500" kern="1200" dirty="0" err="1">
                  <a:solidFill>
                    <a:schemeClr val="bg1"/>
                  </a:solidFill>
                </a:rPr>
                <a:t>ændret</a:t>
              </a:r>
              <a:br>
                <a:rPr lang="en-DK" sz="500" kern="1200" dirty="0">
                  <a:solidFill>
                    <a:schemeClr val="bg1"/>
                  </a:solidFill>
                </a:rPr>
              </a:br>
              <a:endParaRPr lang="en-DK" sz="500" kern="1200" dirty="0">
                <a:solidFill>
                  <a:schemeClr val="bg1"/>
                </a:solidFill>
              </a:endParaRPr>
            </a:p>
          </p:txBody>
        </p:sp>
        <p:sp>
          <p:nvSpPr>
            <p:cNvPr id="21" name="Rectangle 20">
              <a:extLst>
                <a:ext uri="{FF2B5EF4-FFF2-40B4-BE49-F238E27FC236}">
                  <a16:creationId xmlns:a16="http://schemas.microsoft.com/office/drawing/2014/main" id="{BDDA9064-9DC1-628A-9B6D-8B19E93D1A48}"/>
                </a:ext>
              </a:extLst>
            </p:cNvPr>
            <p:cNvSpPr/>
            <p:nvPr/>
          </p:nvSpPr>
          <p:spPr>
            <a:xfrm>
              <a:off x="2108348" y="5459655"/>
              <a:ext cx="1078612" cy="1179852"/>
            </a:xfrm>
            <a:prstGeom prst="rect">
              <a:avLst/>
            </a:prstGeom>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sp>
        <p:sp>
          <p:nvSpPr>
            <p:cNvPr id="22" name="Rectangle 21" descr="Et billede, der indeholder person, kvinde, pige, hår&#10;&#10;Automatisk genereret beskrivelse">
              <a:extLst>
                <a:ext uri="{FF2B5EF4-FFF2-40B4-BE49-F238E27FC236}">
                  <a16:creationId xmlns:a16="http://schemas.microsoft.com/office/drawing/2014/main" id="{0D865A87-44EC-8960-7B63-C58806886745}"/>
                </a:ext>
              </a:extLst>
            </p:cNvPr>
            <p:cNvSpPr/>
            <p:nvPr/>
          </p:nvSpPr>
          <p:spPr>
            <a:xfrm>
              <a:off x="2162279" y="5528616"/>
              <a:ext cx="970751" cy="824821"/>
            </a:xfrm>
            <a:prstGeom prst="rect">
              <a:avLst/>
            </a:prstGeom>
            <a:blipFill>
              <a:blip r:embed="rId5">
                <a:extLst>
                  <a:ext uri="{28A0092B-C50C-407E-A947-70E740481C1C}">
                    <a14:useLocalDpi xmlns:a14="http://schemas.microsoft.com/office/drawing/2010/main" val="0"/>
                  </a:ext>
                </a:extLst>
              </a:blip>
              <a:srcRect/>
              <a:stretch>
                <a:fillRect t="-8000" b="-8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 name="Freeform: Shape 22">
              <a:extLst>
                <a:ext uri="{FF2B5EF4-FFF2-40B4-BE49-F238E27FC236}">
                  <a16:creationId xmlns:a16="http://schemas.microsoft.com/office/drawing/2014/main" id="{D820070B-1507-00A9-C26C-6A0340E0389D}"/>
                </a:ext>
              </a:extLst>
            </p:cNvPr>
            <p:cNvSpPr/>
            <p:nvPr/>
          </p:nvSpPr>
          <p:spPr>
            <a:xfrm>
              <a:off x="2152214" y="6322114"/>
              <a:ext cx="970751" cy="342618"/>
            </a:xfrm>
            <a:custGeom>
              <a:avLst/>
              <a:gdLst>
                <a:gd name="connsiteX0" fmla="*/ 0 w 970751"/>
                <a:gd name="connsiteY0" fmla="*/ 0 h 342618"/>
                <a:gd name="connsiteX1" fmla="*/ 970751 w 970751"/>
                <a:gd name="connsiteY1" fmla="*/ 0 h 342618"/>
                <a:gd name="connsiteX2" fmla="*/ 970751 w 970751"/>
                <a:gd name="connsiteY2" fmla="*/ 342618 h 342618"/>
                <a:gd name="connsiteX3" fmla="*/ 0 w 970751"/>
                <a:gd name="connsiteY3" fmla="*/ 342618 h 342618"/>
                <a:gd name="connsiteX4" fmla="*/ 0 w 970751"/>
                <a:gd name="connsiteY4" fmla="*/ 0 h 342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0751" h="342618">
                  <a:moveTo>
                    <a:pt x="0" y="0"/>
                  </a:moveTo>
                  <a:lnTo>
                    <a:pt x="970751" y="0"/>
                  </a:lnTo>
                  <a:lnTo>
                    <a:pt x="970751" y="342618"/>
                  </a:lnTo>
                  <a:lnTo>
                    <a:pt x="0" y="342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DK" sz="500" b="1" u="sng" kern="1200" dirty="0">
                  <a:solidFill>
                    <a:schemeClr val="bg1"/>
                  </a:solidFill>
                </a:rPr>
                <a:t>Real</a:t>
              </a:r>
              <a:br>
                <a:rPr lang="en-DK" sz="500" kern="1200" dirty="0">
                  <a:solidFill>
                    <a:schemeClr val="bg1"/>
                  </a:solidFill>
                </a:rPr>
              </a:br>
              <a:r>
                <a:rPr lang="en-DK" sz="500" kern="1200" dirty="0" err="1">
                  <a:solidFill>
                    <a:schemeClr val="bg1"/>
                  </a:solidFill>
                </a:rPr>
                <a:t>Originalt</a:t>
              </a:r>
              <a:r>
                <a:rPr lang="en-DK" sz="500" kern="1200" dirty="0">
                  <a:solidFill>
                    <a:schemeClr val="bg1"/>
                  </a:solidFill>
                </a:rPr>
                <a:t> billed, der </a:t>
              </a:r>
              <a:r>
                <a:rPr lang="en-DK" sz="500" kern="1200" dirty="0" err="1">
                  <a:solidFill>
                    <a:schemeClr val="bg1"/>
                  </a:solidFill>
                </a:rPr>
                <a:t>ikke</a:t>
              </a:r>
              <a:r>
                <a:rPr lang="en-DK" sz="500" kern="1200" dirty="0">
                  <a:solidFill>
                    <a:schemeClr val="bg1"/>
                  </a:solidFill>
                </a:rPr>
                <a:t> er </a:t>
              </a:r>
              <a:r>
                <a:rPr lang="en-DK" sz="500" kern="1200" dirty="0" err="1">
                  <a:solidFill>
                    <a:schemeClr val="bg1"/>
                  </a:solidFill>
                </a:rPr>
                <a:t>ændret</a:t>
              </a:r>
              <a:endParaRPr lang="en-DK" sz="500" kern="1200" dirty="0">
                <a:solidFill>
                  <a:schemeClr val="bg1"/>
                </a:solidFill>
              </a:endParaRPr>
            </a:p>
          </p:txBody>
        </p:sp>
      </p:grpSp>
      <p:sp>
        <p:nvSpPr>
          <p:cNvPr id="14" name="Undertitel 2">
            <a:extLst>
              <a:ext uri="{FF2B5EF4-FFF2-40B4-BE49-F238E27FC236}">
                <a16:creationId xmlns:a16="http://schemas.microsoft.com/office/drawing/2014/main" id="{F2AD9FEB-C951-F1FF-3E5B-CFF37EF6DBB7}"/>
              </a:ext>
            </a:extLst>
          </p:cNvPr>
          <p:cNvSpPr txBox="1">
            <a:spLocks/>
          </p:cNvSpPr>
          <p:nvPr/>
        </p:nvSpPr>
        <p:spPr>
          <a:xfrm>
            <a:off x="649975" y="3877340"/>
            <a:ext cx="2282384" cy="449631"/>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a-DK" sz="1200" b="1" dirty="0">
                <a:solidFill>
                  <a:schemeClr val="bg1"/>
                </a:solidFill>
              </a:rPr>
              <a:t>Kan du kende forskel?</a:t>
            </a:r>
            <a:endParaRPr lang="en-DK" sz="1200" b="1" dirty="0">
              <a:solidFill>
                <a:schemeClr val="bg1"/>
              </a:solidFill>
            </a:endParaRPr>
          </a:p>
        </p:txBody>
      </p:sp>
      <p:sp>
        <p:nvSpPr>
          <p:cNvPr id="10" name="Undertitel 2">
            <a:extLst>
              <a:ext uri="{FF2B5EF4-FFF2-40B4-BE49-F238E27FC236}">
                <a16:creationId xmlns:a16="http://schemas.microsoft.com/office/drawing/2014/main" id="{DB1B99AF-1144-76CE-1A7B-92C80372F1DC}"/>
              </a:ext>
            </a:extLst>
          </p:cNvPr>
          <p:cNvSpPr txBox="1">
            <a:spLocks/>
          </p:cNvSpPr>
          <p:nvPr/>
        </p:nvSpPr>
        <p:spPr>
          <a:xfrm>
            <a:off x="8417141" y="726917"/>
            <a:ext cx="1788744" cy="237761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a-DK" sz="1400" b="1" dirty="0">
                <a:solidFill>
                  <a:schemeClr val="bg1"/>
                </a:solidFill>
              </a:rPr>
              <a:t>Model og </a:t>
            </a:r>
            <a:br>
              <a:rPr lang="da-DK" sz="1400" b="1" dirty="0">
                <a:solidFill>
                  <a:schemeClr val="bg1"/>
                </a:solidFill>
              </a:rPr>
            </a:br>
            <a:r>
              <a:rPr lang="da-DK" sz="1400" b="1" dirty="0">
                <a:solidFill>
                  <a:schemeClr val="bg1"/>
                </a:solidFill>
              </a:rPr>
              <a:t>pre-processering</a:t>
            </a:r>
          </a:p>
          <a:p>
            <a:pPr marL="0" marR="0" lvl="0" indent="0" algn="l" defTabSz="457200" rtl="0" eaLnBrk="1" fontAlgn="auto" latinLnBrk="0" hangingPunct="1">
              <a:lnSpc>
                <a:spcPct val="100000"/>
              </a:lnSpc>
              <a:spcBef>
                <a:spcPts val="0"/>
              </a:spcBef>
              <a:spcAft>
                <a:spcPts val="0"/>
              </a:spcAft>
              <a:buClrTx/>
              <a:buSzTx/>
              <a:buFontTx/>
              <a:buNone/>
              <a:tabLst/>
              <a:defRPr/>
            </a:pPr>
            <a:br>
              <a:rPr lang="da-DK" sz="800" dirty="0">
                <a:solidFill>
                  <a:prstClr val="black"/>
                </a:solidFill>
                <a:latin typeface="Century Gothic" panose="020B0502020202020204"/>
              </a:rPr>
            </a:br>
            <a:r>
              <a:rPr lang="da-DK" sz="800" dirty="0">
                <a:solidFill>
                  <a:prstClr val="black"/>
                </a:solidFill>
                <a:latin typeface="Century Gothic" panose="020B0502020202020204"/>
              </a:rPr>
              <a:t>Der er taget udgangpunkt fra leNET-5 modellen. Modellen består af 2 convelutional lag efterfulgt at et neuralt netværk.</a:t>
            </a:r>
          </a:p>
          <a:p>
            <a:pPr marL="0" marR="0" lvl="0" indent="0" algn="l" defTabSz="457200" rtl="0" eaLnBrk="1" fontAlgn="auto" latinLnBrk="0" hangingPunct="1">
              <a:lnSpc>
                <a:spcPct val="100000"/>
              </a:lnSpc>
              <a:spcBef>
                <a:spcPts val="0"/>
              </a:spcBef>
              <a:spcAft>
                <a:spcPts val="0"/>
              </a:spcAft>
              <a:buClrTx/>
              <a:buSzTx/>
              <a:buFontTx/>
              <a:buNone/>
              <a:tabLst/>
              <a:defRPr/>
            </a:pPr>
            <a:endParaRPr lang="da-DK" sz="800" dirty="0">
              <a:solidFill>
                <a:prstClr val="black"/>
              </a:solidFill>
              <a:latin typeface="Century Gothic" panose="020B050202020202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da-DK" sz="800" dirty="0">
                <a:solidFill>
                  <a:prstClr val="black"/>
                </a:solidFill>
                <a:latin typeface="Century Gothic" panose="020B0502020202020204"/>
              </a:rPr>
              <a:t>Inden billederne køres igennem modellen behandles de til at være i en passende størrelse på </a:t>
            </a:r>
            <a:r>
              <a:rPr lang="da-DK" sz="800" b="1" dirty="0">
                <a:solidFill>
                  <a:prstClr val="black"/>
                </a:solidFill>
                <a:latin typeface="Century Gothic" panose="020B0502020202020204"/>
              </a:rPr>
              <a:t>256</a:t>
            </a:r>
            <a:r>
              <a:rPr lang="da-DK" sz="800" dirty="0">
                <a:solidFill>
                  <a:prstClr val="black"/>
                </a:solidFill>
                <a:latin typeface="Century Gothic" panose="020B0502020202020204"/>
              </a:rPr>
              <a:t>x</a:t>
            </a:r>
            <a:r>
              <a:rPr lang="da-DK" sz="800" b="1" dirty="0">
                <a:solidFill>
                  <a:prstClr val="black"/>
                </a:solidFill>
                <a:latin typeface="Century Gothic" panose="020B0502020202020204"/>
              </a:rPr>
              <a:t>256</a:t>
            </a:r>
            <a:r>
              <a:rPr lang="da-DK" sz="800" dirty="0">
                <a:solidFill>
                  <a:prstClr val="black"/>
                </a:solidFill>
                <a:latin typeface="Century Gothic" panose="020B0502020202020204"/>
              </a:rPr>
              <a:t> pixels (derved er der </a:t>
            </a:r>
            <a:r>
              <a:rPr lang="da-DK" sz="800" b="1" dirty="0">
                <a:solidFill>
                  <a:prstClr val="black"/>
                </a:solidFill>
                <a:latin typeface="Century Gothic" panose="020B0502020202020204"/>
              </a:rPr>
              <a:t>196608</a:t>
            </a:r>
            <a:r>
              <a:rPr lang="da-DK" sz="800" dirty="0">
                <a:solidFill>
                  <a:prstClr val="black"/>
                </a:solidFill>
                <a:latin typeface="Century Gothic" panose="020B0502020202020204"/>
              </a:rPr>
              <a:t> features per billede, da der er 3 farver per pixel), derudover tilføjes der </a:t>
            </a:r>
            <a:r>
              <a:rPr lang="da-DK" sz="800" b="1" dirty="0">
                <a:solidFill>
                  <a:prstClr val="black"/>
                </a:solidFill>
                <a:latin typeface="Century Gothic" panose="020B0502020202020204"/>
              </a:rPr>
              <a:t>en tilfældig rotering </a:t>
            </a:r>
            <a:r>
              <a:rPr lang="da-DK" sz="800" dirty="0">
                <a:solidFill>
                  <a:prstClr val="black"/>
                </a:solidFill>
                <a:latin typeface="Century Gothic" panose="020B0502020202020204"/>
              </a:rPr>
              <a:t>for at øge entropien i billedet.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da-DK" sz="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da-DK" sz="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24" name="Undertitel 2">
            <a:extLst>
              <a:ext uri="{FF2B5EF4-FFF2-40B4-BE49-F238E27FC236}">
                <a16:creationId xmlns:a16="http://schemas.microsoft.com/office/drawing/2014/main" id="{202F5FCF-FAA4-1B37-40F9-70130864B3D2}"/>
              </a:ext>
            </a:extLst>
          </p:cNvPr>
          <p:cNvSpPr txBox="1">
            <a:spLocks/>
          </p:cNvSpPr>
          <p:nvPr/>
        </p:nvSpPr>
        <p:spPr>
          <a:xfrm>
            <a:off x="10265606" y="726914"/>
            <a:ext cx="1788744" cy="237761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a-DK" sz="1600" b="1" dirty="0">
                <a:solidFill>
                  <a:schemeClr val="bg1"/>
                </a:solidFill>
              </a:rPr>
              <a:t>Træning</a:t>
            </a:r>
          </a:p>
          <a:p>
            <a:pPr marL="0" marR="0" lvl="0" indent="0" algn="l" defTabSz="457200" rtl="0" eaLnBrk="1" fontAlgn="auto" latinLnBrk="0" hangingPunct="1">
              <a:lnSpc>
                <a:spcPct val="100000"/>
              </a:lnSpc>
              <a:spcBef>
                <a:spcPts val="0"/>
              </a:spcBef>
              <a:spcAft>
                <a:spcPts val="0"/>
              </a:spcAft>
              <a:buClrTx/>
              <a:buSzTx/>
              <a:buFontTx/>
              <a:buNone/>
              <a:tabLst/>
              <a:defRPr/>
            </a:pPr>
            <a:br>
              <a:rPr kumimoji="0" lang="da-DK" sz="800" b="0" i="0" u="none" strike="noStrike" kern="1200" cap="none" spc="0" normalizeH="0" baseline="0" noProof="0" dirty="0">
                <a:ln>
                  <a:noFill/>
                </a:ln>
                <a:solidFill>
                  <a:prstClr val="black"/>
                </a:solidFill>
                <a:effectLst/>
                <a:uLnTx/>
                <a:uFillTx/>
                <a:latin typeface="Century Gothic" panose="020B0502020202020204"/>
                <a:ea typeface="+mn-ea"/>
                <a:cs typeface="+mn-cs"/>
              </a:rPr>
            </a:br>
            <a:r>
              <a:rPr kumimoji="0" lang="da-DK" sz="800" b="0" i="0" u="none" strike="noStrike" kern="1200" cap="none" spc="0" normalizeH="0" baseline="0" noProof="0" dirty="0">
                <a:ln>
                  <a:noFill/>
                </a:ln>
                <a:solidFill>
                  <a:prstClr val="black"/>
                </a:solidFill>
                <a:effectLst/>
                <a:uLnTx/>
                <a:uFillTx/>
                <a:latin typeface="Century Gothic" panose="020B0502020202020204"/>
                <a:ea typeface="+mn-ea"/>
                <a:cs typeface="+mn-cs"/>
              </a:rPr>
              <a:t>Modellen er trænet over 256 epocher med 51 batches per epoche.</a:t>
            </a:r>
          </a:p>
          <a:p>
            <a:pPr marL="0" marR="0" lvl="0" indent="0" algn="l" defTabSz="457200" rtl="0" eaLnBrk="1" fontAlgn="auto" latinLnBrk="0" hangingPunct="1">
              <a:lnSpc>
                <a:spcPct val="100000"/>
              </a:lnSpc>
              <a:spcBef>
                <a:spcPts val="0"/>
              </a:spcBef>
              <a:spcAft>
                <a:spcPts val="0"/>
              </a:spcAft>
              <a:buClrTx/>
              <a:buSzTx/>
              <a:buFontTx/>
              <a:buNone/>
              <a:tabLst/>
              <a:defRPr/>
            </a:pPr>
            <a:endParaRPr lang="da-DK" sz="800" dirty="0">
              <a:solidFill>
                <a:prstClr val="black"/>
              </a:solidFill>
              <a:latin typeface="Century Gothic" panose="020B050202020202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da-DK" sz="800" b="0" i="0" u="none" strike="noStrike" kern="1200" cap="none" spc="0" normalizeH="0" baseline="0" noProof="0" dirty="0">
                <a:ln>
                  <a:noFill/>
                </a:ln>
                <a:solidFill>
                  <a:prstClr val="black"/>
                </a:solidFill>
                <a:effectLst/>
                <a:uLnTx/>
                <a:uFillTx/>
                <a:latin typeface="Century Gothic" panose="020B0502020202020204"/>
                <a:ea typeface="+mn-ea"/>
                <a:cs typeface="+mn-cs"/>
              </a:rPr>
              <a:t>Der er valgt et train-test split på 80-20 (1632 - 409)</a:t>
            </a:r>
          </a:p>
        </p:txBody>
      </p:sp>
      <p:pic>
        <p:nvPicPr>
          <p:cNvPr id="1025" name="Picture 1">
            <a:extLst>
              <a:ext uri="{FF2B5EF4-FFF2-40B4-BE49-F238E27FC236}">
                <a16:creationId xmlns:a16="http://schemas.microsoft.com/office/drawing/2014/main" id="{6184E2EE-F37E-43EF-BA89-221F0785DA3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25050" y="3713311"/>
            <a:ext cx="2063749" cy="213701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476CBBD3-AB4A-4928-9C94-E10B9DB86B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7032" y="4876479"/>
            <a:ext cx="1408126" cy="938752"/>
          </a:xfrm>
          <a:prstGeom prst="rect">
            <a:avLst/>
          </a:prstGeom>
          <a:noFill/>
          <a:extLst>
            <a:ext uri="{909E8E84-426E-40DD-AFC4-6F175D3DCCD1}">
              <a14:hiddenFill xmlns:a14="http://schemas.microsoft.com/office/drawing/2010/main">
                <a:solidFill>
                  <a:srgbClr val="FFFFFF"/>
                </a:solidFill>
              </a14:hiddenFill>
            </a:ext>
          </a:extLst>
        </p:spPr>
      </p:pic>
      <p:sp>
        <p:nvSpPr>
          <p:cNvPr id="26" name="Undertitel 2">
            <a:extLst>
              <a:ext uri="{FF2B5EF4-FFF2-40B4-BE49-F238E27FC236}">
                <a16:creationId xmlns:a16="http://schemas.microsoft.com/office/drawing/2014/main" id="{D3C41407-AB96-405D-81F6-7A6DD2650520}"/>
              </a:ext>
            </a:extLst>
          </p:cNvPr>
          <p:cNvSpPr txBox="1">
            <a:spLocks/>
          </p:cNvSpPr>
          <p:nvPr/>
        </p:nvSpPr>
        <p:spPr>
          <a:xfrm>
            <a:off x="8479953" y="3529199"/>
            <a:ext cx="1382284" cy="134728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kumimoji="0" lang="da-DK" sz="800" b="0" i="0" u="none" strike="noStrike" kern="1200" cap="none" spc="0" normalizeH="0" baseline="0" noProof="0" dirty="0">
                <a:ln>
                  <a:noFill/>
                </a:ln>
                <a:solidFill>
                  <a:prstClr val="black"/>
                </a:solidFill>
                <a:effectLst/>
                <a:uLnTx/>
                <a:uFillTx/>
                <a:latin typeface="Century Gothic" panose="020B0502020202020204"/>
                <a:ea typeface="+mn-ea"/>
                <a:cs typeface="+mn-cs"/>
              </a:rPr>
              <a:t>På grafen her under ses resultatet af den løbende Loss, hvor det kan ses, der er et problem med den valgte model, hvilket har resulteret i overfitting, efter 50 epochs.</a:t>
            </a:r>
          </a:p>
        </p:txBody>
      </p:sp>
      <p:sp>
        <p:nvSpPr>
          <p:cNvPr id="27" name="Undertitel 2">
            <a:extLst>
              <a:ext uri="{FF2B5EF4-FFF2-40B4-BE49-F238E27FC236}">
                <a16:creationId xmlns:a16="http://schemas.microsoft.com/office/drawing/2014/main" id="{3442A0F0-83A6-43A5-AF4B-F5E4204627C8}"/>
              </a:ext>
            </a:extLst>
          </p:cNvPr>
          <p:cNvSpPr txBox="1">
            <a:spLocks/>
          </p:cNvSpPr>
          <p:nvPr/>
        </p:nvSpPr>
        <p:spPr>
          <a:xfrm>
            <a:off x="10392786" y="3532390"/>
            <a:ext cx="1188826" cy="22904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kumimoji="0" lang="da-DK" sz="800" b="1" i="0" strike="noStrike" kern="1200" cap="none" spc="0" normalizeH="0" baseline="0" noProof="0" dirty="0">
                <a:ln>
                  <a:noFill/>
                </a:ln>
                <a:solidFill>
                  <a:prstClr val="black"/>
                </a:solidFill>
                <a:effectLst/>
                <a:uLnTx/>
                <a:uFillTx/>
                <a:latin typeface="Century Gothic" panose="020B0502020202020204"/>
                <a:ea typeface="+mn-ea"/>
                <a:cs typeface="+mn-cs"/>
              </a:rPr>
              <a:t>Validerings data</a:t>
            </a:r>
          </a:p>
        </p:txBody>
      </p:sp>
    </p:spTree>
    <p:extLst>
      <p:ext uri="{BB962C8B-B14F-4D97-AF65-F5344CB8AC3E}">
        <p14:creationId xmlns:p14="http://schemas.microsoft.com/office/powerpoint/2010/main" val="403386177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676</TotalTime>
  <Words>879</Words>
  <Application>Microsoft Office PowerPoint</Application>
  <PresentationFormat>Widescreen</PresentationFormat>
  <Paragraphs>39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Century Gothic</vt:lpstr>
      <vt:lpstr>Century Gothic (Body)</vt:lpstr>
      <vt:lpstr>Courier New</vt:lpstr>
      <vt:lpstr>Vapor Trail</vt:lpstr>
      <vt:lpstr>Genkendelse af grafisk ændrede billeder med ML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Genkendelse af grafisk ændrede billeder via ML</dc:title>
  <dc:creator>Gustav Nørgaard Knudsen (Delegate)</dc:creator>
  <cp:lastModifiedBy>Gustav Nørgaard Knudsen</cp:lastModifiedBy>
  <cp:revision>13</cp:revision>
  <cp:lastPrinted>2022-05-08T19:34:52Z</cp:lastPrinted>
  <dcterms:created xsi:type="dcterms:W3CDTF">2022-05-01T07:45:35Z</dcterms:created>
  <dcterms:modified xsi:type="dcterms:W3CDTF">2022-05-08T20:39:52Z</dcterms:modified>
</cp:coreProperties>
</file>