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046E97-FD8A-4B18-9CCA-3AFA96376734}">
  <a:tblStyle styleId="{C4046E97-FD8A-4B18-9CCA-3AFA963767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e3dbd31c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e3dbd31c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Second, we tried k-nearest neighbor. Using the four nearest neighbors and weighted averages, this model tested .87 for R-squared using the same data as for linear regression. The issues with this model was that the prediction outcomes dependent a lot on how many neighbors that were used, whether it was weighted or not and what distance metric we used.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e3dbd31c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e3dbd31c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Third, we used rpart for decision trees using the same data as the previous two. The R-squared was lower, and we found the much like the linear regression, this model model did not have enough similar products to get good results for the specific product.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e3dbd31cb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e3dbd31cb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we did time series with ARIMA. We sorted the data by week and year, aggregated quantity by weeks and filtered data by </a:t>
            </a:r>
            <a:r>
              <a:rPr lang="en"/>
              <a:t>package, category and manufacturer to replicate the product we are predicting for. This model gave us the best results and was also the easiest to interpret. One of the main concerns with this model was how much to filter the data and how much we should generalize it.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cb0c94fab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cb0c94fab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e2d76d1e6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e2d76d1e6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https://finance.yahoo.com/news/united-states-energy-drink-market-223000902.html?guccounter=1</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9ca2ed8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9ca2ed8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d794ac7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d794ac7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d794ac75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d794ac75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6e3f11475f_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6e3f11475f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6e3f11475f_2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6e3f11475f_2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6e3f11475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6e3f11475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6e3f11475f_2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6e3f11475f_2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6e3f11475f_2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6e3f11475f_2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6d92619b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6d92619b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e3dbd31cb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e3dbd31cb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e3dbd31cb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e3dbd31cb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e2d76d1e6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e2d76d1e6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e3f11475f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e3f11475f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to mention that we are not focusing on this in the projection somehow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d794ac75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d794ac75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Say something like: now we will walk through how we got to this number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e3dbd31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e3dbd31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First, we did a baseline model with Linear regression: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Before we could do linear regression, we had to aggregate data, to reflect weekly unit sales per product, filter the data to make all data used more relevant to our specific question.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e3dbd31c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e3dbd31c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then predicted on 7 variables with low correlation to get an r-squared of .86.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faced some issues regarding this model. One was how to apply it to our specific question. We made a test set to reflect the weeks we were predicting for. However, there were only a few similar products that resembled what our product looked like and this model would give predictions very close to the historicals of those few.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775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Swire Demand Analysis</a:t>
            </a:r>
            <a:endParaRPr>
              <a:solidFill>
                <a:schemeClr val="lt1"/>
              </a:solidFill>
            </a:endParaRPr>
          </a:p>
        </p:txBody>
      </p:sp>
      <p:graphicFrame>
        <p:nvGraphicFramePr>
          <p:cNvPr id="55" name="Google Shape;55;p13"/>
          <p:cNvGraphicFramePr/>
          <p:nvPr/>
        </p:nvGraphicFramePr>
        <p:xfrm>
          <a:off x="952500" y="3366825"/>
          <a:ext cx="3000000" cy="3000000"/>
        </p:xfrm>
        <a:graphic>
          <a:graphicData uri="http://schemas.openxmlformats.org/drawingml/2006/table">
            <a:tbl>
              <a:tblPr>
                <a:noFill/>
                <a:tableStyleId>{C4046E97-FD8A-4B18-9CCA-3AFA96376734}</a:tableStyleId>
              </a:tblPr>
              <a:tblGrid>
                <a:gridCol w="1809750"/>
                <a:gridCol w="1809750"/>
                <a:gridCol w="1809750"/>
                <a:gridCol w="1809750"/>
              </a:tblGrid>
              <a:tr h="381000">
                <a:tc gridSpan="4">
                  <a:txBody>
                    <a:bodyPr/>
                    <a:lstStyle/>
                    <a:p>
                      <a:pPr indent="0" lvl="0" marL="0" rtl="0" algn="ctr">
                        <a:spcBef>
                          <a:spcPts val="0"/>
                        </a:spcBef>
                        <a:spcAft>
                          <a:spcPts val="0"/>
                        </a:spcAft>
                        <a:buNone/>
                      </a:pPr>
                      <a:r>
                        <a:rPr b="1" lang="en" sz="2400">
                          <a:solidFill>
                            <a:schemeClr val="lt1"/>
                          </a:solidFill>
                        </a:rPr>
                        <a:t>Group 1</a:t>
                      </a:r>
                      <a:endParaRPr b="1" sz="2400">
                        <a:solidFill>
                          <a:schemeClr val="lt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c hMerge="1"/>
                <a:tc hMerge="1"/>
              </a:tr>
              <a:tr h="381000">
                <a:tc>
                  <a:txBody>
                    <a:bodyPr/>
                    <a:lstStyle/>
                    <a:p>
                      <a:pPr indent="0" lvl="0" marL="0" rtl="0" algn="ctr">
                        <a:spcBef>
                          <a:spcPts val="0"/>
                        </a:spcBef>
                        <a:spcAft>
                          <a:spcPts val="0"/>
                        </a:spcAft>
                        <a:buNone/>
                      </a:pPr>
                      <a:r>
                        <a:rPr lang="en" sz="1700">
                          <a:solidFill>
                            <a:schemeClr val="lt1"/>
                          </a:solidFill>
                        </a:rPr>
                        <a:t>Louis Ackumey</a:t>
                      </a:r>
                      <a:endParaRPr sz="1700">
                        <a:solidFill>
                          <a:schemeClr val="lt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chemeClr val="lt1"/>
                          </a:solidFill>
                        </a:rPr>
                        <a:t>Gustav Vollo</a:t>
                      </a:r>
                      <a:endParaRPr sz="1700">
                        <a:solidFill>
                          <a:schemeClr val="lt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chemeClr val="lt1"/>
                          </a:solidFill>
                        </a:rPr>
                        <a:t>Shane Nisley</a:t>
                      </a:r>
                      <a:endParaRPr sz="1700">
                        <a:solidFill>
                          <a:schemeClr val="lt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chemeClr val="lt1"/>
                          </a:solidFill>
                        </a:rPr>
                        <a:t>Aiden Coutin</a:t>
                      </a:r>
                      <a:endParaRPr sz="1700">
                        <a:solidFill>
                          <a:schemeClr val="lt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56" name="Google Shape;56;p13"/>
          <p:cNvPicPr preferRelativeResize="0"/>
          <p:nvPr/>
        </p:nvPicPr>
        <p:blipFill>
          <a:blip r:embed="rId3">
            <a:alphaModFix/>
          </a:blip>
          <a:stretch>
            <a:fillRect/>
          </a:stretch>
        </p:blipFill>
        <p:spPr>
          <a:xfrm>
            <a:off x="4833800" y="2136111"/>
            <a:ext cx="3048252" cy="871300"/>
          </a:xfrm>
          <a:prstGeom prst="rect">
            <a:avLst/>
          </a:prstGeom>
          <a:noFill/>
          <a:ln>
            <a:noFill/>
          </a:ln>
        </p:spPr>
      </p:pic>
      <p:pic>
        <p:nvPicPr>
          <p:cNvPr id="57" name="Google Shape;57;p13"/>
          <p:cNvPicPr preferRelativeResize="0"/>
          <p:nvPr/>
        </p:nvPicPr>
        <p:blipFill rotWithShape="1">
          <a:blip r:embed="rId4">
            <a:alphaModFix/>
          </a:blip>
          <a:srcRect b="54408" l="845" r="845" t="9024"/>
          <a:stretch/>
        </p:blipFill>
        <p:spPr>
          <a:xfrm>
            <a:off x="0" y="4793275"/>
            <a:ext cx="9144001" cy="350225"/>
          </a:xfrm>
          <a:prstGeom prst="rect">
            <a:avLst/>
          </a:prstGeom>
          <a:noFill/>
          <a:ln>
            <a:noFill/>
          </a:ln>
        </p:spPr>
      </p:pic>
      <p:pic>
        <p:nvPicPr>
          <p:cNvPr id="58" name="Google Shape;58;p13"/>
          <p:cNvPicPr preferRelativeResize="0"/>
          <p:nvPr/>
        </p:nvPicPr>
        <p:blipFill>
          <a:blip r:embed="rId5">
            <a:alphaModFix/>
          </a:blip>
          <a:stretch>
            <a:fillRect/>
          </a:stretch>
        </p:blipFill>
        <p:spPr>
          <a:xfrm>
            <a:off x="1419853" y="2278416"/>
            <a:ext cx="2711174" cy="586675"/>
          </a:xfrm>
          <a:prstGeom prst="rect">
            <a:avLst/>
          </a:prstGeom>
          <a:noFill/>
          <a:ln>
            <a:noFill/>
          </a:ln>
        </p:spPr>
      </p:pic>
      <p:cxnSp>
        <p:nvCxnSpPr>
          <p:cNvPr id="59" name="Google Shape;59;p13"/>
          <p:cNvCxnSpPr/>
          <p:nvPr/>
        </p:nvCxnSpPr>
        <p:spPr>
          <a:xfrm>
            <a:off x="4572000" y="2202150"/>
            <a:ext cx="0" cy="739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a:t>
            </a:r>
            <a:endParaRPr/>
          </a:p>
        </p:txBody>
      </p:sp>
      <p:sp>
        <p:nvSpPr>
          <p:cNvPr id="157" name="Google Shape;157;p22"/>
          <p:cNvSpPr/>
          <p:nvPr/>
        </p:nvSpPr>
        <p:spPr>
          <a:xfrm>
            <a:off x="1063700" y="1080706"/>
            <a:ext cx="1645800" cy="5943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666666"/>
                </a:solidFill>
              </a:rPr>
              <a:t>Linear</a:t>
            </a:r>
            <a:endParaRPr b="1" sz="1800">
              <a:solidFill>
                <a:srgbClr val="666666"/>
              </a:solidFill>
            </a:endParaRPr>
          </a:p>
          <a:p>
            <a:pPr indent="0" lvl="0" marL="0" rtl="0" algn="ctr">
              <a:spcBef>
                <a:spcPts val="0"/>
              </a:spcBef>
              <a:spcAft>
                <a:spcPts val="0"/>
              </a:spcAft>
              <a:buNone/>
            </a:pPr>
            <a:r>
              <a:rPr b="1" lang="en" sz="1800">
                <a:solidFill>
                  <a:srgbClr val="666666"/>
                </a:solidFill>
              </a:rPr>
              <a:t>Regression</a:t>
            </a:r>
            <a:endParaRPr b="1" sz="1800">
              <a:solidFill>
                <a:srgbClr val="666666"/>
              </a:solidFill>
            </a:endParaRPr>
          </a:p>
        </p:txBody>
      </p:sp>
      <p:sp>
        <p:nvSpPr>
          <p:cNvPr id="158" name="Google Shape;158;p22"/>
          <p:cNvSpPr/>
          <p:nvPr/>
        </p:nvSpPr>
        <p:spPr>
          <a:xfrm>
            <a:off x="3042698" y="1080675"/>
            <a:ext cx="1645200" cy="5943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k-Nearest</a:t>
            </a:r>
            <a:endParaRPr b="1" sz="1800"/>
          </a:p>
          <a:p>
            <a:pPr indent="0" lvl="0" marL="0" rtl="0" algn="ctr">
              <a:spcBef>
                <a:spcPts val="0"/>
              </a:spcBef>
              <a:spcAft>
                <a:spcPts val="0"/>
              </a:spcAft>
              <a:buNone/>
            </a:pPr>
            <a:r>
              <a:rPr b="1" lang="en" sz="1800"/>
              <a:t>Neighbor</a:t>
            </a:r>
            <a:endParaRPr b="1" sz="1800"/>
          </a:p>
        </p:txBody>
      </p:sp>
      <p:grpSp>
        <p:nvGrpSpPr>
          <p:cNvPr id="159" name="Google Shape;159;p22"/>
          <p:cNvGrpSpPr/>
          <p:nvPr/>
        </p:nvGrpSpPr>
        <p:grpSpPr>
          <a:xfrm>
            <a:off x="1063819" y="1798010"/>
            <a:ext cx="1645864" cy="1398979"/>
            <a:chOff x="566925" y="1753225"/>
            <a:chExt cx="1623300" cy="1655400"/>
          </a:xfrm>
        </p:grpSpPr>
        <p:sp>
          <p:nvSpPr>
            <p:cNvPr id="160" name="Google Shape;160;p22"/>
            <p:cNvSpPr/>
            <p:nvPr/>
          </p:nvSpPr>
          <p:spPr>
            <a:xfrm>
              <a:off x="566925" y="1753225"/>
              <a:ext cx="1623300" cy="1655400"/>
            </a:xfrm>
            <a:prstGeom prst="flowChartAlternate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pic>
          <p:nvPicPr>
            <p:cNvPr id="161" name="Google Shape;161;p22"/>
            <p:cNvPicPr preferRelativeResize="0"/>
            <p:nvPr/>
          </p:nvPicPr>
          <p:blipFill rotWithShape="1">
            <a:blip r:embed="rId3">
              <a:alphaModFix/>
            </a:blip>
            <a:srcRect b="0" l="-5820" r="0" t="0"/>
            <a:stretch/>
          </p:blipFill>
          <p:spPr>
            <a:xfrm>
              <a:off x="665276" y="1941988"/>
              <a:ext cx="1352251" cy="1277875"/>
            </a:xfrm>
            <a:prstGeom prst="rect">
              <a:avLst/>
            </a:prstGeom>
            <a:noFill/>
            <a:ln>
              <a:noFill/>
            </a:ln>
          </p:spPr>
        </p:pic>
      </p:grpSp>
      <p:grpSp>
        <p:nvGrpSpPr>
          <p:cNvPr id="162" name="Google Shape;162;p22"/>
          <p:cNvGrpSpPr/>
          <p:nvPr/>
        </p:nvGrpSpPr>
        <p:grpSpPr>
          <a:xfrm>
            <a:off x="3043064" y="1798011"/>
            <a:ext cx="1645539" cy="1398979"/>
            <a:chOff x="2695879" y="1753225"/>
            <a:chExt cx="1623300" cy="1655400"/>
          </a:xfrm>
        </p:grpSpPr>
        <p:sp>
          <p:nvSpPr>
            <p:cNvPr id="163" name="Google Shape;163;p22"/>
            <p:cNvSpPr/>
            <p:nvPr/>
          </p:nvSpPr>
          <p:spPr>
            <a:xfrm>
              <a:off x="2695879" y="1753225"/>
              <a:ext cx="1623300" cy="1655400"/>
            </a:xfrm>
            <a:prstGeom prst="flowChartAlternate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pic>
          <p:nvPicPr>
            <p:cNvPr id="164" name="Google Shape;164;p22"/>
            <p:cNvPicPr preferRelativeResize="0"/>
            <p:nvPr/>
          </p:nvPicPr>
          <p:blipFill rotWithShape="1">
            <a:blip r:embed="rId4">
              <a:alphaModFix/>
            </a:blip>
            <a:srcRect b="419" l="0" r="0" t="-420"/>
            <a:stretch/>
          </p:blipFill>
          <p:spPr>
            <a:xfrm>
              <a:off x="2769850" y="1838438"/>
              <a:ext cx="1483125" cy="1483125"/>
            </a:xfrm>
            <a:prstGeom prst="rect">
              <a:avLst/>
            </a:prstGeom>
            <a:noFill/>
            <a:ln>
              <a:noFill/>
            </a:ln>
          </p:spPr>
        </p:pic>
      </p:grpSp>
      <p:sp>
        <p:nvSpPr>
          <p:cNvPr id="165" name="Google Shape;165;p22"/>
          <p:cNvSpPr/>
          <p:nvPr/>
        </p:nvSpPr>
        <p:spPr>
          <a:xfrm>
            <a:off x="1063709" y="3319994"/>
            <a:ext cx="1645800" cy="3657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666666"/>
                </a:solidFill>
              </a:rPr>
              <a:t>R</a:t>
            </a:r>
            <a:r>
              <a:rPr b="1" baseline="30000" lang="en" sz="1800">
                <a:solidFill>
                  <a:srgbClr val="666666"/>
                </a:solidFill>
              </a:rPr>
              <a:t>2</a:t>
            </a:r>
            <a:r>
              <a:rPr b="1" lang="en" sz="1800">
                <a:solidFill>
                  <a:srgbClr val="666666"/>
                </a:solidFill>
              </a:rPr>
              <a:t> = 0.86</a:t>
            </a:r>
            <a:endParaRPr b="1" sz="1800">
              <a:solidFill>
                <a:srgbClr val="666666"/>
              </a:solidFill>
            </a:endParaRPr>
          </a:p>
        </p:txBody>
      </p:sp>
      <p:sp>
        <p:nvSpPr>
          <p:cNvPr id="166" name="Google Shape;166;p22"/>
          <p:cNvSpPr/>
          <p:nvPr/>
        </p:nvSpPr>
        <p:spPr>
          <a:xfrm>
            <a:off x="1063708" y="3808698"/>
            <a:ext cx="1645800" cy="10437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666666"/>
                </a:solidFill>
              </a:rPr>
              <a:t>Lack of similar products in data</a:t>
            </a:r>
            <a:endParaRPr sz="1600">
              <a:solidFill>
                <a:srgbClr val="666666"/>
              </a:solidFill>
            </a:endParaRPr>
          </a:p>
        </p:txBody>
      </p:sp>
      <p:sp>
        <p:nvSpPr>
          <p:cNvPr id="167" name="Google Shape;167;p22"/>
          <p:cNvSpPr/>
          <p:nvPr/>
        </p:nvSpPr>
        <p:spPr>
          <a:xfrm>
            <a:off x="3042693" y="3320025"/>
            <a:ext cx="1645200" cy="365700"/>
          </a:xfrm>
          <a:prstGeom prst="flowChartAlternate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a:t>
            </a:r>
            <a:r>
              <a:rPr b="1" baseline="30000" lang="en" sz="1800"/>
              <a:t>2</a:t>
            </a:r>
            <a:r>
              <a:rPr b="1" lang="en" sz="1800"/>
              <a:t> = 0.87</a:t>
            </a:r>
            <a:endParaRPr b="1" sz="1800"/>
          </a:p>
        </p:txBody>
      </p:sp>
      <p:sp>
        <p:nvSpPr>
          <p:cNvPr id="168" name="Google Shape;168;p22"/>
          <p:cNvSpPr/>
          <p:nvPr/>
        </p:nvSpPr>
        <p:spPr>
          <a:xfrm>
            <a:off x="3042704" y="3808760"/>
            <a:ext cx="1645800" cy="1043700"/>
          </a:xfrm>
          <a:prstGeom prst="flowChartAlternateProcess">
            <a:avLst/>
          </a:prstGeom>
          <a:solidFill>
            <a:schemeClr val="dk1"/>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600"/>
              <a:t>Volatile outcomes depending on hyperparameters</a:t>
            </a:r>
            <a:endParaRPr sz="1600"/>
          </a:p>
        </p:txBody>
      </p:sp>
      <p:sp>
        <p:nvSpPr>
          <p:cNvPr id="169" name="Google Shape;169;p22"/>
          <p:cNvSpPr/>
          <p:nvPr/>
        </p:nvSpPr>
        <p:spPr>
          <a:xfrm>
            <a:off x="1064319" y="1798060"/>
            <a:ext cx="1645800" cy="1398900"/>
          </a:xfrm>
          <a:prstGeom prst="flowChartAlternateProcess">
            <a:avLst/>
          </a:prstGeom>
          <a:solidFill>
            <a:srgbClr val="434343">
              <a:alpha val="647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a:t>
            </a:r>
            <a:endParaRPr/>
          </a:p>
        </p:txBody>
      </p:sp>
      <p:sp>
        <p:nvSpPr>
          <p:cNvPr id="175" name="Google Shape;175;p23"/>
          <p:cNvSpPr/>
          <p:nvPr/>
        </p:nvSpPr>
        <p:spPr>
          <a:xfrm>
            <a:off x="3042698" y="1080675"/>
            <a:ext cx="1645200" cy="5943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666666"/>
                </a:solidFill>
              </a:rPr>
              <a:t>k-Nearest</a:t>
            </a:r>
            <a:endParaRPr b="1" sz="1800">
              <a:solidFill>
                <a:srgbClr val="666666"/>
              </a:solidFill>
            </a:endParaRPr>
          </a:p>
          <a:p>
            <a:pPr indent="0" lvl="0" marL="0" rtl="0" algn="ctr">
              <a:spcBef>
                <a:spcPts val="0"/>
              </a:spcBef>
              <a:spcAft>
                <a:spcPts val="0"/>
              </a:spcAft>
              <a:buNone/>
            </a:pPr>
            <a:r>
              <a:rPr b="1" lang="en" sz="1800">
                <a:solidFill>
                  <a:srgbClr val="666666"/>
                </a:solidFill>
              </a:rPr>
              <a:t>Neighbor</a:t>
            </a:r>
            <a:endParaRPr b="1" sz="1800">
              <a:solidFill>
                <a:srgbClr val="666666"/>
              </a:solidFill>
            </a:endParaRPr>
          </a:p>
        </p:txBody>
      </p:sp>
      <p:sp>
        <p:nvSpPr>
          <p:cNvPr id="176" name="Google Shape;176;p23"/>
          <p:cNvSpPr/>
          <p:nvPr/>
        </p:nvSpPr>
        <p:spPr>
          <a:xfrm>
            <a:off x="5021715" y="1080675"/>
            <a:ext cx="1645500" cy="5943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Decision Trees</a:t>
            </a:r>
            <a:endParaRPr b="1" sz="1800"/>
          </a:p>
        </p:txBody>
      </p:sp>
      <p:grpSp>
        <p:nvGrpSpPr>
          <p:cNvPr id="177" name="Google Shape;177;p23"/>
          <p:cNvGrpSpPr/>
          <p:nvPr/>
        </p:nvGrpSpPr>
        <p:grpSpPr>
          <a:xfrm>
            <a:off x="3043064" y="1798011"/>
            <a:ext cx="1645539" cy="1398979"/>
            <a:chOff x="2695879" y="1753225"/>
            <a:chExt cx="1623300" cy="1655400"/>
          </a:xfrm>
        </p:grpSpPr>
        <p:sp>
          <p:nvSpPr>
            <p:cNvPr id="178" name="Google Shape;178;p23"/>
            <p:cNvSpPr/>
            <p:nvPr/>
          </p:nvSpPr>
          <p:spPr>
            <a:xfrm>
              <a:off x="2695879" y="1753225"/>
              <a:ext cx="1623300" cy="1655400"/>
            </a:xfrm>
            <a:prstGeom prst="flowChartAlternate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pic>
          <p:nvPicPr>
            <p:cNvPr id="179" name="Google Shape;179;p23"/>
            <p:cNvPicPr preferRelativeResize="0"/>
            <p:nvPr/>
          </p:nvPicPr>
          <p:blipFill rotWithShape="1">
            <a:blip r:embed="rId3">
              <a:alphaModFix/>
            </a:blip>
            <a:srcRect b="419" l="0" r="0" t="-420"/>
            <a:stretch/>
          </p:blipFill>
          <p:spPr>
            <a:xfrm>
              <a:off x="2769850" y="1838438"/>
              <a:ext cx="1483125" cy="1483125"/>
            </a:xfrm>
            <a:prstGeom prst="rect">
              <a:avLst/>
            </a:prstGeom>
            <a:noFill/>
            <a:ln>
              <a:noFill/>
            </a:ln>
          </p:spPr>
        </p:pic>
      </p:grpSp>
      <p:grpSp>
        <p:nvGrpSpPr>
          <p:cNvPr id="180" name="Google Shape;180;p23"/>
          <p:cNvGrpSpPr/>
          <p:nvPr/>
        </p:nvGrpSpPr>
        <p:grpSpPr>
          <a:xfrm>
            <a:off x="5021554" y="1795370"/>
            <a:ext cx="1645377" cy="1398979"/>
            <a:chOff x="4824833" y="1753225"/>
            <a:chExt cx="1623300" cy="1655400"/>
          </a:xfrm>
        </p:grpSpPr>
        <p:sp>
          <p:nvSpPr>
            <p:cNvPr id="181" name="Google Shape;181;p23"/>
            <p:cNvSpPr/>
            <p:nvPr/>
          </p:nvSpPr>
          <p:spPr>
            <a:xfrm>
              <a:off x="4824833" y="1753225"/>
              <a:ext cx="1623300" cy="1655400"/>
            </a:xfrm>
            <a:prstGeom prst="flowChartAlternate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pic>
          <p:nvPicPr>
            <p:cNvPr id="182" name="Google Shape;182;p23"/>
            <p:cNvPicPr preferRelativeResize="0"/>
            <p:nvPr/>
          </p:nvPicPr>
          <p:blipFill>
            <a:blip r:embed="rId4">
              <a:alphaModFix/>
            </a:blip>
            <a:stretch>
              <a:fillRect/>
            </a:stretch>
          </p:blipFill>
          <p:spPr>
            <a:xfrm>
              <a:off x="4903150" y="1838425"/>
              <a:ext cx="1466650" cy="1466650"/>
            </a:xfrm>
            <a:prstGeom prst="rect">
              <a:avLst/>
            </a:prstGeom>
            <a:noFill/>
            <a:ln>
              <a:noFill/>
            </a:ln>
          </p:spPr>
        </p:pic>
      </p:grpSp>
      <p:sp>
        <p:nvSpPr>
          <p:cNvPr id="183" name="Google Shape;183;p23"/>
          <p:cNvSpPr/>
          <p:nvPr/>
        </p:nvSpPr>
        <p:spPr>
          <a:xfrm>
            <a:off x="3042693" y="3320025"/>
            <a:ext cx="1645200" cy="3657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666666"/>
                </a:solidFill>
              </a:rPr>
              <a:t>R</a:t>
            </a:r>
            <a:r>
              <a:rPr b="1" baseline="30000" lang="en" sz="1800">
                <a:solidFill>
                  <a:srgbClr val="666666"/>
                </a:solidFill>
              </a:rPr>
              <a:t>2</a:t>
            </a:r>
            <a:r>
              <a:rPr b="1" lang="en" sz="1800">
                <a:solidFill>
                  <a:srgbClr val="666666"/>
                </a:solidFill>
              </a:rPr>
              <a:t> = 0.87</a:t>
            </a:r>
            <a:endParaRPr b="1" sz="1800">
              <a:solidFill>
                <a:srgbClr val="666666"/>
              </a:solidFill>
            </a:endParaRPr>
          </a:p>
        </p:txBody>
      </p:sp>
      <p:sp>
        <p:nvSpPr>
          <p:cNvPr id="184" name="Google Shape;184;p23"/>
          <p:cNvSpPr/>
          <p:nvPr/>
        </p:nvSpPr>
        <p:spPr>
          <a:xfrm>
            <a:off x="3042704" y="3808760"/>
            <a:ext cx="1645800" cy="10437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666666"/>
                </a:solidFill>
              </a:rPr>
              <a:t>Volatile outcomes depending on hyperparameters</a:t>
            </a:r>
            <a:endParaRPr sz="1600">
              <a:solidFill>
                <a:srgbClr val="666666"/>
              </a:solidFill>
            </a:endParaRPr>
          </a:p>
        </p:txBody>
      </p:sp>
      <p:sp>
        <p:nvSpPr>
          <p:cNvPr id="185" name="Google Shape;185;p23"/>
          <p:cNvSpPr/>
          <p:nvPr/>
        </p:nvSpPr>
        <p:spPr>
          <a:xfrm>
            <a:off x="5021829" y="3314744"/>
            <a:ext cx="1645500" cy="365700"/>
          </a:xfrm>
          <a:prstGeom prst="flowChartAlternate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a:t>
            </a:r>
            <a:r>
              <a:rPr b="1" baseline="30000" lang="en" sz="1800"/>
              <a:t>2</a:t>
            </a:r>
            <a:r>
              <a:rPr b="1" lang="en" sz="1800"/>
              <a:t> = 0.84</a:t>
            </a:r>
            <a:endParaRPr b="1" sz="1800"/>
          </a:p>
        </p:txBody>
      </p:sp>
      <p:sp>
        <p:nvSpPr>
          <p:cNvPr id="186" name="Google Shape;186;p23"/>
          <p:cNvSpPr/>
          <p:nvPr/>
        </p:nvSpPr>
        <p:spPr>
          <a:xfrm>
            <a:off x="5021825" y="3800839"/>
            <a:ext cx="1645500" cy="1043700"/>
          </a:xfrm>
          <a:prstGeom prst="flowChartAlternate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 Lack of similar products in data</a:t>
            </a:r>
            <a:endParaRPr sz="1600"/>
          </a:p>
        </p:txBody>
      </p:sp>
      <p:sp>
        <p:nvSpPr>
          <p:cNvPr id="187" name="Google Shape;187;p23"/>
          <p:cNvSpPr/>
          <p:nvPr/>
        </p:nvSpPr>
        <p:spPr>
          <a:xfrm>
            <a:off x="3042394" y="1798060"/>
            <a:ext cx="1645800" cy="1398900"/>
          </a:xfrm>
          <a:prstGeom prst="flowChartAlternateProcess">
            <a:avLst/>
          </a:prstGeom>
          <a:solidFill>
            <a:srgbClr val="434343">
              <a:alpha val="647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sp>
        <p:nvSpPr>
          <p:cNvPr id="188" name="Google Shape;188;p23"/>
          <p:cNvSpPr/>
          <p:nvPr/>
        </p:nvSpPr>
        <p:spPr>
          <a:xfrm>
            <a:off x="1063700" y="1080706"/>
            <a:ext cx="1645800" cy="5943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666666"/>
                </a:solidFill>
              </a:rPr>
              <a:t>Linear</a:t>
            </a:r>
            <a:endParaRPr b="1" sz="1800">
              <a:solidFill>
                <a:srgbClr val="666666"/>
              </a:solidFill>
            </a:endParaRPr>
          </a:p>
          <a:p>
            <a:pPr indent="0" lvl="0" marL="0" rtl="0" algn="ctr">
              <a:spcBef>
                <a:spcPts val="0"/>
              </a:spcBef>
              <a:spcAft>
                <a:spcPts val="0"/>
              </a:spcAft>
              <a:buNone/>
            </a:pPr>
            <a:r>
              <a:rPr b="1" lang="en" sz="1800">
                <a:solidFill>
                  <a:srgbClr val="666666"/>
                </a:solidFill>
              </a:rPr>
              <a:t>Regression</a:t>
            </a:r>
            <a:endParaRPr b="1" sz="1800">
              <a:solidFill>
                <a:srgbClr val="666666"/>
              </a:solidFill>
            </a:endParaRPr>
          </a:p>
        </p:txBody>
      </p:sp>
      <p:sp>
        <p:nvSpPr>
          <p:cNvPr id="189" name="Google Shape;189;p23"/>
          <p:cNvSpPr/>
          <p:nvPr/>
        </p:nvSpPr>
        <p:spPr>
          <a:xfrm>
            <a:off x="1063709" y="3319994"/>
            <a:ext cx="1645800" cy="3657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666666"/>
                </a:solidFill>
              </a:rPr>
              <a:t>R</a:t>
            </a:r>
            <a:r>
              <a:rPr b="1" baseline="30000" lang="en" sz="1800">
                <a:solidFill>
                  <a:srgbClr val="666666"/>
                </a:solidFill>
              </a:rPr>
              <a:t>2</a:t>
            </a:r>
            <a:r>
              <a:rPr b="1" lang="en" sz="1800">
                <a:solidFill>
                  <a:srgbClr val="666666"/>
                </a:solidFill>
              </a:rPr>
              <a:t> = 0.86</a:t>
            </a:r>
            <a:endParaRPr b="1" sz="1800">
              <a:solidFill>
                <a:srgbClr val="666666"/>
              </a:solidFill>
            </a:endParaRPr>
          </a:p>
        </p:txBody>
      </p:sp>
      <p:sp>
        <p:nvSpPr>
          <p:cNvPr id="190" name="Google Shape;190;p23"/>
          <p:cNvSpPr/>
          <p:nvPr/>
        </p:nvSpPr>
        <p:spPr>
          <a:xfrm>
            <a:off x="1063708" y="3808698"/>
            <a:ext cx="1645800" cy="10437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666666"/>
                </a:solidFill>
              </a:rPr>
              <a:t>Lack of similar products in data</a:t>
            </a:r>
            <a:endParaRPr sz="1600">
              <a:solidFill>
                <a:srgbClr val="666666"/>
              </a:solidFill>
            </a:endParaRPr>
          </a:p>
        </p:txBody>
      </p:sp>
      <p:grpSp>
        <p:nvGrpSpPr>
          <p:cNvPr id="191" name="Google Shape;191;p23"/>
          <p:cNvGrpSpPr/>
          <p:nvPr/>
        </p:nvGrpSpPr>
        <p:grpSpPr>
          <a:xfrm>
            <a:off x="1063819" y="1798010"/>
            <a:ext cx="1645864" cy="1398979"/>
            <a:chOff x="566925" y="1753225"/>
            <a:chExt cx="1623300" cy="1655400"/>
          </a:xfrm>
        </p:grpSpPr>
        <p:sp>
          <p:nvSpPr>
            <p:cNvPr id="192" name="Google Shape;192;p23"/>
            <p:cNvSpPr/>
            <p:nvPr/>
          </p:nvSpPr>
          <p:spPr>
            <a:xfrm>
              <a:off x="566925" y="1753225"/>
              <a:ext cx="1623300" cy="1655400"/>
            </a:xfrm>
            <a:prstGeom prst="flowChartAlternate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pic>
          <p:nvPicPr>
            <p:cNvPr id="193" name="Google Shape;193;p23"/>
            <p:cNvPicPr preferRelativeResize="0"/>
            <p:nvPr/>
          </p:nvPicPr>
          <p:blipFill rotWithShape="1">
            <a:blip r:embed="rId5">
              <a:alphaModFix/>
            </a:blip>
            <a:srcRect b="0" l="-5820" r="0" t="0"/>
            <a:stretch/>
          </p:blipFill>
          <p:spPr>
            <a:xfrm>
              <a:off x="665276" y="1941988"/>
              <a:ext cx="1352251" cy="1277875"/>
            </a:xfrm>
            <a:prstGeom prst="rect">
              <a:avLst/>
            </a:prstGeom>
            <a:noFill/>
            <a:ln>
              <a:noFill/>
            </a:ln>
          </p:spPr>
        </p:pic>
      </p:grpSp>
      <p:sp>
        <p:nvSpPr>
          <p:cNvPr id="194" name="Google Shape;194;p23"/>
          <p:cNvSpPr/>
          <p:nvPr/>
        </p:nvSpPr>
        <p:spPr>
          <a:xfrm>
            <a:off x="1064319" y="1798060"/>
            <a:ext cx="1645800" cy="1398900"/>
          </a:xfrm>
          <a:prstGeom prst="flowChartAlternateProcess">
            <a:avLst/>
          </a:prstGeom>
          <a:solidFill>
            <a:srgbClr val="434343">
              <a:alpha val="647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a:t>
            </a:r>
            <a:endParaRPr/>
          </a:p>
        </p:txBody>
      </p:sp>
      <p:sp>
        <p:nvSpPr>
          <p:cNvPr id="200" name="Google Shape;200;p24"/>
          <p:cNvSpPr/>
          <p:nvPr/>
        </p:nvSpPr>
        <p:spPr>
          <a:xfrm>
            <a:off x="7000862" y="1080675"/>
            <a:ext cx="1645500" cy="5943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Time Series</a:t>
            </a:r>
            <a:endParaRPr b="1" sz="1800"/>
          </a:p>
        </p:txBody>
      </p:sp>
      <p:grpSp>
        <p:nvGrpSpPr>
          <p:cNvPr id="201" name="Google Shape;201;p24"/>
          <p:cNvGrpSpPr/>
          <p:nvPr/>
        </p:nvGrpSpPr>
        <p:grpSpPr>
          <a:xfrm>
            <a:off x="7000786" y="1798010"/>
            <a:ext cx="1645215" cy="1398979"/>
            <a:chOff x="6953787" y="1753225"/>
            <a:chExt cx="1623300" cy="1655400"/>
          </a:xfrm>
        </p:grpSpPr>
        <p:sp>
          <p:nvSpPr>
            <p:cNvPr id="202" name="Google Shape;202;p24"/>
            <p:cNvSpPr/>
            <p:nvPr/>
          </p:nvSpPr>
          <p:spPr>
            <a:xfrm>
              <a:off x="6953787" y="1753225"/>
              <a:ext cx="1623300" cy="1655400"/>
            </a:xfrm>
            <a:prstGeom prst="flowChartAlternate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pic>
          <p:nvPicPr>
            <p:cNvPr id="203" name="Google Shape;203;p24"/>
            <p:cNvPicPr preferRelativeResize="0"/>
            <p:nvPr/>
          </p:nvPicPr>
          <p:blipFill>
            <a:blip r:embed="rId3">
              <a:alphaModFix/>
            </a:blip>
            <a:stretch>
              <a:fillRect/>
            </a:stretch>
          </p:blipFill>
          <p:spPr>
            <a:xfrm>
              <a:off x="7126475" y="2059325"/>
              <a:ext cx="1277900" cy="1043192"/>
            </a:xfrm>
            <a:prstGeom prst="rect">
              <a:avLst/>
            </a:prstGeom>
            <a:noFill/>
            <a:ln>
              <a:noFill/>
            </a:ln>
          </p:spPr>
        </p:pic>
      </p:grpSp>
      <p:sp>
        <p:nvSpPr>
          <p:cNvPr id="204" name="Google Shape;204;p24"/>
          <p:cNvSpPr/>
          <p:nvPr/>
        </p:nvSpPr>
        <p:spPr>
          <a:xfrm>
            <a:off x="7000974" y="3320024"/>
            <a:ext cx="1645500" cy="365700"/>
          </a:xfrm>
          <a:prstGeom prst="flowChartAlternate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a:t>
            </a:r>
            <a:r>
              <a:rPr b="1" baseline="30000" lang="en" sz="1800"/>
              <a:t>2</a:t>
            </a:r>
            <a:r>
              <a:rPr b="1" lang="en" sz="1800"/>
              <a:t> = 0.94</a:t>
            </a:r>
            <a:endParaRPr b="1" sz="1800"/>
          </a:p>
        </p:txBody>
      </p:sp>
      <p:sp>
        <p:nvSpPr>
          <p:cNvPr id="205" name="Google Shape;205;p24"/>
          <p:cNvSpPr/>
          <p:nvPr/>
        </p:nvSpPr>
        <p:spPr>
          <a:xfrm>
            <a:off x="7000968" y="3808759"/>
            <a:ext cx="1645500" cy="1043700"/>
          </a:xfrm>
          <a:prstGeom prst="flowChartAlternate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Requires data filtering for similar products</a:t>
            </a:r>
            <a:endParaRPr sz="1600"/>
          </a:p>
        </p:txBody>
      </p:sp>
      <p:sp>
        <p:nvSpPr>
          <p:cNvPr id="206" name="Google Shape;206;p24"/>
          <p:cNvSpPr/>
          <p:nvPr/>
        </p:nvSpPr>
        <p:spPr>
          <a:xfrm>
            <a:off x="5021715" y="1080675"/>
            <a:ext cx="1645500" cy="5943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666666"/>
                </a:solidFill>
              </a:rPr>
              <a:t>Decision Trees</a:t>
            </a:r>
            <a:endParaRPr b="1" sz="1800">
              <a:solidFill>
                <a:srgbClr val="666666"/>
              </a:solidFill>
            </a:endParaRPr>
          </a:p>
        </p:txBody>
      </p:sp>
      <p:grpSp>
        <p:nvGrpSpPr>
          <p:cNvPr id="207" name="Google Shape;207;p24"/>
          <p:cNvGrpSpPr/>
          <p:nvPr/>
        </p:nvGrpSpPr>
        <p:grpSpPr>
          <a:xfrm>
            <a:off x="5021554" y="1795370"/>
            <a:ext cx="1645377" cy="1398979"/>
            <a:chOff x="4824833" y="1753225"/>
            <a:chExt cx="1623300" cy="1655400"/>
          </a:xfrm>
        </p:grpSpPr>
        <p:sp>
          <p:nvSpPr>
            <p:cNvPr id="208" name="Google Shape;208;p24"/>
            <p:cNvSpPr/>
            <p:nvPr/>
          </p:nvSpPr>
          <p:spPr>
            <a:xfrm>
              <a:off x="4824833" y="1753225"/>
              <a:ext cx="1623300" cy="1655400"/>
            </a:xfrm>
            <a:prstGeom prst="flowChartAlternate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pic>
          <p:nvPicPr>
            <p:cNvPr id="209" name="Google Shape;209;p24"/>
            <p:cNvPicPr preferRelativeResize="0"/>
            <p:nvPr/>
          </p:nvPicPr>
          <p:blipFill>
            <a:blip r:embed="rId4">
              <a:alphaModFix/>
            </a:blip>
            <a:stretch>
              <a:fillRect/>
            </a:stretch>
          </p:blipFill>
          <p:spPr>
            <a:xfrm>
              <a:off x="4903150" y="1838425"/>
              <a:ext cx="1466650" cy="1466650"/>
            </a:xfrm>
            <a:prstGeom prst="rect">
              <a:avLst/>
            </a:prstGeom>
            <a:noFill/>
            <a:ln>
              <a:noFill/>
            </a:ln>
          </p:spPr>
        </p:pic>
      </p:grpSp>
      <p:sp>
        <p:nvSpPr>
          <p:cNvPr id="210" name="Google Shape;210;p24"/>
          <p:cNvSpPr/>
          <p:nvPr/>
        </p:nvSpPr>
        <p:spPr>
          <a:xfrm>
            <a:off x="5021829" y="3314744"/>
            <a:ext cx="1645500" cy="3657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666666"/>
                </a:solidFill>
              </a:rPr>
              <a:t>R</a:t>
            </a:r>
            <a:r>
              <a:rPr b="1" baseline="30000" lang="en" sz="1800">
                <a:solidFill>
                  <a:srgbClr val="666666"/>
                </a:solidFill>
              </a:rPr>
              <a:t>2</a:t>
            </a:r>
            <a:r>
              <a:rPr b="1" lang="en" sz="1800">
                <a:solidFill>
                  <a:srgbClr val="666666"/>
                </a:solidFill>
              </a:rPr>
              <a:t> = 0.84</a:t>
            </a:r>
            <a:endParaRPr b="1" sz="1800">
              <a:solidFill>
                <a:srgbClr val="666666"/>
              </a:solidFill>
            </a:endParaRPr>
          </a:p>
        </p:txBody>
      </p:sp>
      <p:sp>
        <p:nvSpPr>
          <p:cNvPr id="211" name="Google Shape;211;p24"/>
          <p:cNvSpPr/>
          <p:nvPr/>
        </p:nvSpPr>
        <p:spPr>
          <a:xfrm>
            <a:off x="5021782" y="1795423"/>
            <a:ext cx="1645800" cy="1398900"/>
          </a:xfrm>
          <a:prstGeom prst="flowChartAlternateProcess">
            <a:avLst/>
          </a:prstGeom>
          <a:solidFill>
            <a:srgbClr val="B7B7B7">
              <a:alpha val="603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sp>
        <p:nvSpPr>
          <p:cNvPr id="212" name="Google Shape;212;p24"/>
          <p:cNvSpPr/>
          <p:nvPr/>
        </p:nvSpPr>
        <p:spPr>
          <a:xfrm>
            <a:off x="5021332" y="1795423"/>
            <a:ext cx="1645800" cy="1398900"/>
          </a:xfrm>
          <a:prstGeom prst="flowChartAlternateProcess">
            <a:avLst/>
          </a:prstGeom>
          <a:solidFill>
            <a:srgbClr val="434343">
              <a:alpha val="647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sp>
        <p:nvSpPr>
          <p:cNvPr id="213" name="Google Shape;213;p24"/>
          <p:cNvSpPr/>
          <p:nvPr/>
        </p:nvSpPr>
        <p:spPr>
          <a:xfrm>
            <a:off x="3042698" y="1080675"/>
            <a:ext cx="1645200" cy="5943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666666"/>
                </a:solidFill>
              </a:rPr>
              <a:t>k-Nearest</a:t>
            </a:r>
            <a:endParaRPr b="1" sz="1800">
              <a:solidFill>
                <a:srgbClr val="666666"/>
              </a:solidFill>
            </a:endParaRPr>
          </a:p>
          <a:p>
            <a:pPr indent="0" lvl="0" marL="0" rtl="0" algn="ctr">
              <a:spcBef>
                <a:spcPts val="0"/>
              </a:spcBef>
              <a:spcAft>
                <a:spcPts val="0"/>
              </a:spcAft>
              <a:buNone/>
            </a:pPr>
            <a:r>
              <a:rPr b="1" lang="en" sz="1800">
                <a:solidFill>
                  <a:srgbClr val="666666"/>
                </a:solidFill>
              </a:rPr>
              <a:t>Neighbor</a:t>
            </a:r>
            <a:endParaRPr b="1" sz="1800">
              <a:solidFill>
                <a:srgbClr val="666666"/>
              </a:solidFill>
            </a:endParaRPr>
          </a:p>
        </p:txBody>
      </p:sp>
      <p:grpSp>
        <p:nvGrpSpPr>
          <p:cNvPr id="214" name="Google Shape;214;p24"/>
          <p:cNvGrpSpPr/>
          <p:nvPr/>
        </p:nvGrpSpPr>
        <p:grpSpPr>
          <a:xfrm>
            <a:off x="3043064" y="1798011"/>
            <a:ext cx="1645539" cy="1398979"/>
            <a:chOff x="2695879" y="1753225"/>
            <a:chExt cx="1623300" cy="1655400"/>
          </a:xfrm>
        </p:grpSpPr>
        <p:sp>
          <p:nvSpPr>
            <p:cNvPr id="215" name="Google Shape;215;p24"/>
            <p:cNvSpPr/>
            <p:nvPr/>
          </p:nvSpPr>
          <p:spPr>
            <a:xfrm>
              <a:off x="2695879" y="1753225"/>
              <a:ext cx="1623300" cy="1655400"/>
            </a:xfrm>
            <a:prstGeom prst="flowChartAlternate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pic>
          <p:nvPicPr>
            <p:cNvPr id="216" name="Google Shape;216;p24"/>
            <p:cNvPicPr preferRelativeResize="0"/>
            <p:nvPr/>
          </p:nvPicPr>
          <p:blipFill rotWithShape="1">
            <a:blip r:embed="rId5">
              <a:alphaModFix/>
            </a:blip>
            <a:srcRect b="419" l="0" r="0" t="-420"/>
            <a:stretch/>
          </p:blipFill>
          <p:spPr>
            <a:xfrm>
              <a:off x="2769850" y="1838438"/>
              <a:ext cx="1483125" cy="1483125"/>
            </a:xfrm>
            <a:prstGeom prst="rect">
              <a:avLst/>
            </a:prstGeom>
            <a:noFill/>
            <a:ln>
              <a:noFill/>
            </a:ln>
          </p:spPr>
        </p:pic>
      </p:grpSp>
      <p:sp>
        <p:nvSpPr>
          <p:cNvPr id="217" name="Google Shape;217;p24"/>
          <p:cNvSpPr/>
          <p:nvPr/>
        </p:nvSpPr>
        <p:spPr>
          <a:xfrm>
            <a:off x="3042693" y="3320025"/>
            <a:ext cx="1645200" cy="3657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666666"/>
                </a:solidFill>
              </a:rPr>
              <a:t>R</a:t>
            </a:r>
            <a:r>
              <a:rPr b="1" baseline="30000" lang="en" sz="1800">
                <a:solidFill>
                  <a:srgbClr val="666666"/>
                </a:solidFill>
              </a:rPr>
              <a:t>2</a:t>
            </a:r>
            <a:r>
              <a:rPr b="1" lang="en" sz="1800">
                <a:solidFill>
                  <a:srgbClr val="666666"/>
                </a:solidFill>
              </a:rPr>
              <a:t> = 0.87</a:t>
            </a:r>
            <a:endParaRPr b="1" sz="1800">
              <a:solidFill>
                <a:srgbClr val="666666"/>
              </a:solidFill>
            </a:endParaRPr>
          </a:p>
        </p:txBody>
      </p:sp>
      <p:sp>
        <p:nvSpPr>
          <p:cNvPr id="218" name="Google Shape;218;p24"/>
          <p:cNvSpPr/>
          <p:nvPr/>
        </p:nvSpPr>
        <p:spPr>
          <a:xfrm>
            <a:off x="3042704" y="3808760"/>
            <a:ext cx="1645800" cy="10437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rgbClr val="666666"/>
                </a:solidFill>
              </a:rPr>
              <a:t>Volatile outcomes depending on hyperparameters</a:t>
            </a:r>
            <a:endParaRPr sz="1600">
              <a:solidFill>
                <a:srgbClr val="666666"/>
              </a:solidFill>
            </a:endParaRPr>
          </a:p>
        </p:txBody>
      </p:sp>
      <p:sp>
        <p:nvSpPr>
          <p:cNvPr id="219" name="Google Shape;219;p24"/>
          <p:cNvSpPr/>
          <p:nvPr/>
        </p:nvSpPr>
        <p:spPr>
          <a:xfrm>
            <a:off x="3042394" y="1798060"/>
            <a:ext cx="1645800" cy="1398900"/>
          </a:xfrm>
          <a:prstGeom prst="flowChartAlternateProcess">
            <a:avLst/>
          </a:prstGeom>
          <a:solidFill>
            <a:srgbClr val="434343">
              <a:alpha val="647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sp>
        <p:nvSpPr>
          <p:cNvPr id="220" name="Google Shape;220;p24"/>
          <p:cNvSpPr/>
          <p:nvPr/>
        </p:nvSpPr>
        <p:spPr>
          <a:xfrm>
            <a:off x="1063700" y="1080706"/>
            <a:ext cx="1645800" cy="5943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666666"/>
                </a:solidFill>
              </a:rPr>
              <a:t>Linear</a:t>
            </a:r>
            <a:endParaRPr b="1" sz="1800">
              <a:solidFill>
                <a:srgbClr val="666666"/>
              </a:solidFill>
            </a:endParaRPr>
          </a:p>
          <a:p>
            <a:pPr indent="0" lvl="0" marL="0" rtl="0" algn="ctr">
              <a:spcBef>
                <a:spcPts val="0"/>
              </a:spcBef>
              <a:spcAft>
                <a:spcPts val="0"/>
              </a:spcAft>
              <a:buNone/>
            </a:pPr>
            <a:r>
              <a:rPr b="1" lang="en" sz="1800">
                <a:solidFill>
                  <a:srgbClr val="666666"/>
                </a:solidFill>
              </a:rPr>
              <a:t>Regression</a:t>
            </a:r>
            <a:endParaRPr b="1" sz="1800">
              <a:solidFill>
                <a:srgbClr val="666666"/>
              </a:solidFill>
            </a:endParaRPr>
          </a:p>
        </p:txBody>
      </p:sp>
      <p:sp>
        <p:nvSpPr>
          <p:cNvPr id="221" name="Google Shape;221;p24"/>
          <p:cNvSpPr/>
          <p:nvPr/>
        </p:nvSpPr>
        <p:spPr>
          <a:xfrm>
            <a:off x="1063709" y="3319994"/>
            <a:ext cx="1645800" cy="3657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666666"/>
                </a:solidFill>
              </a:rPr>
              <a:t>R</a:t>
            </a:r>
            <a:r>
              <a:rPr b="1" baseline="30000" lang="en" sz="1800">
                <a:solidFill>
                  <a:srgbClr val="666666"/>
                </a:solidFill>
              </a:rPr>
              <a:t>2</a:t>
            </a:r>
            <a:r>
              <a:rPr b="1" lang="en" sz="1800">
                <a:solidFill>
                  <a:srgbClr val="666666"/>
                </a:solidFill>
              </a:rPr>
              <a:t> = 0.86</a:t>
            </a:r>
            <a:endParaRPr b="1" sz="1800">
              <a:solidFill>
                <a:srgbClr val="666666"/>
              </a:solidFill>
            </a:endParaRPr>
          </a:p>
        </p:txBody>
      </p:sp>
      <p:sp>
        <p:nvSpPr>
          <p:cNvPr id="222" name="Google Shape;222;p24"/>
          <p:cNvSpPr/>
          <p:nvPr/>
        </p:nvSpPr>
        <p:spPr>
          <a:xfrm>
            <a:off x="1063708" y="3808698"/>
            <a:ext cx="1645800" cy="10437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666666"/>
                </a:solidFill>
              </a:rPr>
              <a:t>Lack of similar products in data</a:t>
            </a:r>
            <a:endParaRPr sz="1600">
              <a:solidFill>
                <a:srgbClr val="666666"/>
              </a:solidFill>
            </a:endParaRPr>
          </a:p>
        </p:txBody>
      </p:sp>
      <p:grpSp>
        <p:nvGrpSpPr>
          <p:cNvPr id="223" name="Google Shape;223;p24"/>
          <p:cNvGrpSpPr/>
          <p:nvPr/>
        </p:nvGrpSpPr>
        <p:grpSpPr>
          <a:xfrm>
            <a:off x="1063819" y="1798010"/>
            <a:ext cx="1645864" cy="1398979"/>
            <a:chOff x="566925" y="1753225"/>
            <a:chExt cx="1623300" cy="1655400"/>
          </a:xfrm>
        </p:grpSpPr>
        <p:sp>
          <p:nvSpPr>
            <p:cNvPr id="224" name="Google Shape;224;p24"/>
            <p:cNvSpPr/>
            <p:nvPr/>
          </p:nvSpPr>
          <p:spPr>
            <a:xfrm>
              <a:off x="566925" y="1753225"/>
              <a:ext cx="1623300" cy="1655400"/>
            </a:xfrm>
            <a:prstGeom prst="flowChartAlternate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pic>
          <p:nvPicPr>
            <p:cNvPr id="225" name="Google Shape;225;p24"/>
            <p:cNvPicPr preferRelativeResize="0"/>
            <p:nvPr/>
          </p:nvPicPr>
          <p:blipFill rotWithShape="1">
            <a:blip r:embed="rId6">
              <a:alphaModFix/>
            </a:blip>
            <a:srcRect b="0" l="-5820" r="0" t="0"/>
            <a:stretch/>
          </p:blipFill>
          <p:spPr>
            <a:xfrm>
              <a:off x="665276" y="1941988"/>
              <a:ext cx="1352251" cy="1277875"/>
            </a:xfrm>
            <a:prstGeom prst="rect">
              <a:avLst/>
            </a:prstGeom>
            <a:noFill/>
            <a:ln>
              <a:noFill/>
            </a:ln>
          </p:spPr>
        </p:pic>
      </p:grpSp>
      <p:sp>
        <p:nvSpPr>
          <p:cNvPr id="226" name="Google Shape;226;p24"/>
          <p:cNvSpPr/>
          <p:nvPr/>
        </p:nvSpPr>
        <p:spPr>
          <a:xfrm>
            <a:off x="1064319" y="1798060"/>
            <a:ext cx="1645800" cy="1398900"/>
          </a:xfrm>
          <a:prstGeom prst="flowChartAlternateProcess">
            <a:avLst/>
          </a:prstGeom>
          <a:solidFill>
            <a:srgbClr val="434343">
              <a:alpha val="647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sp>
        <p:nvSpPr>
          <p:cNvPr id="227" name="Google Shape;227;p24"/>
          <p:cNvSpPr/>
          <p:nvPr/>
        </p:nvSpPr>
        <p:spPr>
          <a:xfrm>
            <a:off x="5021845" y="3808748"/>
            <a:ext cx="1645800" cy="10437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666666"/>
                </a:solidFill>
              </a:rPr>
              <a:t>Lack of similar products in data</a:t>
            </a:r>
            <a:endParaRPr sz="1600">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Considerations</a:t>
            </a:r>
            <a:endParaRPr/>
          </a:p>
        </p:txBody>
      </p:sp>
      <p:pic>
        <p:nvPicPr>
          <p:cNvPr id="233" name="Google Shape;233;p25"/>
          <p:cNvPicPr preferRelativeResize="0"/>
          <p:nvPr/>
        </p:nvPicPr>
        <p:blipFill>
          <a:blip r:embed="rId3">
            <a:alphaModFix/>
          </a:blip>
          <a:stretch>
            <a:fillRect/>
          </a:stretch>
        </p:blipFill>
        <p:spPr>
          <a:xfrm>
            <a:off x="423775" y="1260525"/>
            <a:ext cx="4479399" cy="3345347"/>
          </a:xfrm>
          <a:prstGeom prst="rect">
            <a:avLst/>
          </a:prstGeom>
          <a:noFill/>
          <a:ln>
            <a:noFill/>
          </a:ln>
        </p:spPr>
      </p:pic>
      <p:sp>
        <p:nvSpPr>
          <p:cNvPr id="234" name="Google Shape;234;p25"/>
          <p:cNvSpPr/>
          <p:nvPr/>
        </p:nvSpPr>
        <p:spPr>
          <a:xfrm>
            <a:off x="5131775" y="1185325"/>
            <a:ext cx="3794700" cy="736800"/>
          </a:xfrm>
          <a:prstGeom prst="flowChartAlternateProcess">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2"/>
                </a:solidFill>
              </a:rPr>
              <a:t>Focused on one product for demand conversions</a:t>
            </a:r>
            <a:endParaRPr sz="800"/>
          </a:p>
        </p:txBody>
      </p:sp>
      <p:sp>
        <p:nvSpPr>
          <p:cNvPr id="235" name="Google Shape;235;p25"/>
          <p:cNvSpPr/>
          <p:nvPr/>
        </p:nvSpPr>
        <p:spPr>
          <a:xfrm>
            <a:off x="5131775" y="2089720"/>
            <a:ext cx="3794700" cy="736800"/>
          </a:xfrm>
          <a:prstGeom prst="flowChartAlternateProcess">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2"/>
                </a:solidFill>
              </a:rPr>
              <a:t>Market with Cassava was about </a:t>
            </a:r>
            <a:r>
              <a:rPr lang="en" sz="2400">
                <a:solidFill>
                  <a:schemeClr val="dk1"/>
                </a:solidFill>
              </a:rPr>
              <a:t>13x higher</a:t>
            </a:r>
            <a:r>
              <a:rPr lang="en" sz="1800">
                <a:solidFill>
                  <a:schemeClr val="lt2"/>
                </a:solidFill>
              </a:rPr>
              <a:t> than Swire-CC </a:t>
            </a:r>
            <a:endParaRPr sz="800"/>
          </a:p>
        </p:txBody>
      </p:sp>
      <p:sp>
        <p:nvSpPr>
          <p:cNvPr id="236" name="Google Shape;236;p25"/>
          <p:cNvSpPr/>
          <p:nvPr/>
        </p:nvSpPr>
        <p:spPr>
          <a:xfrm>
            <a:off x="5131775" y="3002090"/>
            <a:ext cx="3794700" cy="736800"/>
          </a:xfrm>
          <a:prstGeom prst="flowChartAlternateProcess">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2"/>
                </a:solidFill>
              </a:rPr>
              <a:t>One 2L-jug sale for every </a:t>
            </a:r>
            <a:r>
              <a:rPr lang="en" sz="2400">
                <a:solidFill>
                  <a:schemeClr val="dk1"/>
                </a:solidFill>
              </a:rPr>
              <a:t>1.7 units</a:t>
            </a:r>
            <a:r>
              <a:rPr lang="en" sz="1800">
                <a:solidFill>
                  <a:schemeClr val="lt2"/>
                </a:solidFill>
              </a:rPr>
              <a:t> of 16-Small sold</a:t>
            </a:r>
            <a:r>
              <a:rPr lang="en" sz="1800">
                <a:solidFill>
                  <a:schemeClr val="lt2"/>
                </a:solidFill>
              </a:rPr>
              <a:t> </a:t>
            </a:r>
            <a:endParaRPr sz="800"/>
          </a:p>
        </p:txBody>
      </p:sp>
      <p:sp>
        <p:nvSpPr>
          <p:cNvPr id="237" name="Google Shape;237;p25"/>
          <p:cNvSpPr/>
          <p:nvPr/>
        </p:nvSpPr>
        <p:spPr>
          <a:xfrm>
            <a:off x="5131775" y="3866575"/>
            <a:ext cx="3794700" cy="736800"/>
          </a:xfrm>
          <a:prstGeom prst="flowChartAlternateProcess">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2"/>
                </a:solidFill>
              </a:rPr>
              <a:t>Flavor derivation: lack of specific data meant this couldn’t be applied</a:t>
            </a:r>
            <a:endParaRPr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Modeling Conditions</a:t>
            </a:r>
            <a:endParaRPr/>
          </a:p>
        </p:txBody>
      </p:sp>
      <p:sp>
        <p:nvSpPr>
          <p:cNvPr id="243" name="Google Shape;243;p26"/>
          <p:cNvSpPr txBox="1"/>
          <p:nvPr/>
        </p:nvSpPr>
        <p:spPr>
          <a:xfrm>
            <a:off x="30900" y="4749625"/>
            <a:ext cx="6834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 </a:t>
            </a:r>
            <a:r>
              <a:rPr lang="en" sz="1100">
                <a:solidFill>
                  <a:schemeClr val="dk1"/>
                </a:solidFill>
              </a:rPr>
              <a:t>https://finance.yahoo.com/news/united-states-energy-drink-market-223000902.html?guccounter=1</a:t>
            </a:r>
            <a:endParaRPr sz="1100">
              <a:solidFill>
                <a:schemeClr val="dk1"/>
              </a:solidFill>
            </a:endParaRPr>
          </a:p>
        </p:txBody>
      </p:sp>
      <p:sp>
        <p:nvSpPr>
          <p:cNvPr id="244" name="Google Shape;244;p26"/>
          <p:cNvSpPr/>
          <p:nvPr/>
        </p:nvSpPr>
        <p:spPr>
          <a:xfrm>
            <a:off x="518075" y="3078825"/>
            <a:ext cx="6247500" cy="1408500"/>
          </a:xfrm>
          <a:prstGeom prst="flowChartAlternateProcess">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5000"/>
              </a:lnSpc>
              <a:spcBef>
                <a:spcPts val="0"/>
              </a:spcBef>
              <a:spcAft>
                <a:spcPts val="0"/>
              </a:spcAft>
              <a:buNone/>
            </a:pPr>
            <a:r>
              <a:rPr lang="en" sz="2700">
                <a:solidFill>
                  <a:schemeClr val="dk1"/>
                </a:solidFill>
              </a:rPr>
              <a:t>Other assumptions</a:t>
            </a:r>
            <a:endParaRPr sz="2400">
              <a:solidFill>
                <a:schemeClr val="dk1"/>
              </a:solidFill>
            </a:endParaRPr>
          </a:p>
          <a:p>
            <a:pPr indent="-349250" lvl="0" marL="457200" rtl="0" algn="l">
              <a:lnSpc>
                <a:spcPct val="105000"/>
              </a:lnSpc>
              <a:spcBef>
                <a:spcPts val="0"/>
              </a:spcBef>
              <a:spcAft>
                <a:spcPts val="0"/>
              </a:spcAft>
              <a:buClr>
                <a:schemeClr val="dk1"/>
              </a:buClr>
              <a:buSzPts val="1900"/>
              <a:buChar char="●"/>
            </a:pPr>
            <a:r>
              <a:rPr lang="en" sz="2300">
                <a:solidFill>
                  <a:schemeClr val="dk1"/>
                </a:solidFill>
              </a:rPr>
              <a:t>Market growth applies to Swire-CC</a:t>
            </a:r>
            <a:endParaRPr sz="2300">
              <a:solidFill>
                <a:schemeClr val="dk1"/>
              </a:solidFill>
            </a:endParaRPr>
          </a:p>
          <a:p>
            <a:pPr indent="-349250" lvl="0" marL="457200" rtl="0" algn="l">
              <a:lnSpc>
                <a:spcPct val="105000"/>
              </a:lnSpc>
              <a:spcBef>
                <a:spcPts val="0"/>
              </a:spcBef>
              <a:spcAft>
                <a:spcPts val="0"/>
              </a:spcAft>
              <a:buClr>
                <a:schemeClr val="dk1"/>
              </a:buClr>
              <a:buSzPts val="1900"/>
              <a:buChar char="●"/>
            </a:pPr>
            <a:r>
              <a:rPr lang="en" sz="2300">
                <a:solidFill>
                  <a:schemeClr val="dk1"/>
                </a:solidFill>
              </a:rPr>
              <a:t>Market demand ratio applies to Swire-CC</a:t>
            </a:r>
            <a:endParaRPr sz="1000">
              <a:solidFill>
                <a:schemeClr val="dk1"/>
              </a:solidFill>
            </a:endParaRPr>
          </a:p>
        </p:txBody>
      </p:sp>
      <p:sp>
        <p:nvSpPr>
          <p:cNvPr id="245" name="Google Shape;245;p26"/>
          <p:cNvSpPr/>
          <p:nvPr/>
        </p:nvSpPr>
        <p:spPr>
          <a:xfrm>
            <a:off x="518075" y="1412700"/>
            <a:ext cx="6247500" cy="572700"/>
          </a:xfrm>
          <a:prstGeom prst="flowChartAlternateProcess">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sz="2700">
                <a:solidFill>
                  <a:schemeClr val="dk1"/>
                </a:solidFill>
              </a:rPr>
              <a:t>Expected CAGR: </a:t>
            </a:r>
            <a:r>
              <a:rPr b="1" lang="en" sz="2700">
                <a:solidFill>
                  <a:schemeClr val="dk1"/>
                </a:solidFill>
              </a:rPr>
              <a:t>8.1% </a:t>
            </a:r>
            <a:r>
              <a:rPr b="1" baseline="30000" lang="en" sz="2700">
                <a:solidFill>
                  <a:schemeClr val="dk1"/>
                </a:solidFill>
              </a:rPr>
              <a:t>*</a:t>
            </a:r>
            <a:endParaRPr b="1" baseline="30000" sz="2700">
              <a:solidFill>
                <a:schemeClr val="dk1"/>
              </a:solidFill>
            </a:endParaRPr>
          </a:p>
        </p:txBody>
      </p:sp>
      <p:sp>
        <p:nvSpPr>
          <p:cNvPr id="246" name="Google Shape;246;p26"/>
          <p:cNvSpPr/>
          <p:nvPr/>
        </p:nvSpPr>
        <p:spPr>
          <a:xfrm>
            <a:off x="518075" y="2243825"/>
            <a:ext cx="6247500" cy="572700"/>
          </a:xfrm>
          <a:prstGeom prst="flowChartAlternateProcess">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sz="2700">
                <a:solidFill>
                  <a:schemeClr val="dk1"/>
                </a:solidFill>
              </a:rPr>
              <a:t>Launch period: </a:t>
            </a:r>
            <a:r>
              <a:rPr b="1" lang="en" sz="2700">
                <a:solidFill>
                  <a:schemeClr val="dk1"/>
                </a:solidFill>
              </a:rPr>
              <a:t>First 26 weeks</a:t>
            </a:r>
            <a:endParaRPr b="1" sz="27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27"/>
          <p:cNvPicPr preferRelativeResize="0"/>
          <p:nvPr/>
        </p:nvPicPr>
        <p:blipFill>
          <a:blip r:embed="rId3">
            <a:alphaModFix/>
          </a:blip>
          <a:stretch>
            <a:fillRect/>
          </a:stretch>
        </p:blipFill>
        <p:spPr>
          <a:xfrm>
            <a:off x="377400" y="1577225"/>
            <a:ext cx="5495700" cy="2913000"/>
          </a:xfrm>
          <a:prstGeom prst="rect">
            <a:avLst/>
          </a:prstGeom>
          <a:noFill/>
          <a:ln>
            <a:noFill/>
          </a:ln>
        </p:spPr>
      </p:pic>
      <p:sp>
        <p:nvSpPr>
          <p:cNvPr id="252" name="Google Shape;2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Penalty of Incorrect Prediction</a:t>
            </a:r>
            <a:endParaRPr/>
          </a:p>
        </p:txBody>
      </p:sp>
      <p:sp>
        <p:nvSpPr>
          <p:cNvPr id="253" name="Google Shape;253;p27"/>
          <p:cNvSpPr txBox="1"/>
          <p:nvPr>
            <p:ph idx="1" type="body"/>
          </p:nvPr>
        </p:nvSpPr>
        <p:spPr>
          <a:xfrm>
            <a:off x="311700" y="1152475"/>
            <a:ext cx="8520600" cy="119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rPr>
              <a:t>Nominally predictive value is only optimal if overage costs and underage costs are equivalent</a:t>
            </a:r>
            <a:endParaRPr sz="1500">
              <a:solidFill>
                <a:schemeClr val="dk1"/>
              </a:solidFill>
            </a:endParaRPr>
          </a:p>
        </p:txBody>
      </p:sp>
      <p:sp>
        <p:nvSpPr>
          <p:cNvPr id="254" name="Google Shape;254;p27"/>
          <p:cNvSpPr txBox="1"/>
          <p:nvPr/>
        </p:nvSpPr>
        <p:spPr>
          <a:xfrm>
            <a:off x="652250" y="4159700"/>
            <a:ext cx="5157900" cy="3231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rPr>
              <a:t>Time</a:t>
            </a:r>
            <a:endParaRPr sz="900">
              <a:solidFill>
                <a:schemeClr val="lt1"/>
              </a:solidFill>
            </a:endParaRPr>
          </a:p>
        </p:txBody>
      </p:sp>
      <p:sp>
        <p:nvSpPr>
          <p:cNvPr id="255" name="Google Shape;255;p27"/>
          <p:cNvSpPr txBox="1"/>
          <p:nvPr/>
        </p:nvSpPr>
        <p:spPr>
          <a:xfrm rot="-5400000">
            <a:off x="-685475" y="2743600"/>
            <a:ext cx="2516100" cy="3231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rPr>
              <a:t>Unit Sales</a:t>
            </a:r>
            <a:endParaRPr sz="9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Penalty of Incorrect Prediction</a:t>
            </a:r>
            <a:endParaRPr/>
          </a:p>
        </p:txBody>
      </p:sp>
      <p:sp>
        <p:nvSpPr>
          <p:cNvPr id="261" name="Google Shape;261;p28"/>
          <p:cNvSpPr txBox="1"/>
          <p:nvPr>
            <p:ph idx="1" type="body"/>
          </p:nvPr>
        </p:nvSpPr>
        <p:spPr>
          <a:xfrm>
            <a:off x="311700" y="1152475"/>
            <a:ext cx="8520600" cy="119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Nominally predictive value is only optimal if overage costs and underage costs are equivalent</a:t>
            </a:r>
            <a:endParaRPr sz="1500"/>
          </a:p>
        </p:txBody>
      </p:sp>
      <p:pic>
        <p:nvPicPr>
          <p:cNvPr id="262" name="Google Shape;262;p28"/>
          <p:cNvPicPr preferRelativeResize="0"/>
          <p:nvPr/>
        </p:nvPicPr>
        <p:blipFill>
          <a:blip r:embed="rId3">
            <a:alphaModFix/>
          </a:blip>
          <a:stretch>
            <a:fillRect/>
          </a:stretch>
        </p:blipFill>
        <p:spPr>
          <a:xfrm>
            <a:off x="377400" y="1594675"/>
            <a:ext cx="5495550" cy="2912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Penalty of Incorrect Prediction</a:t>
            </a:r>
            <a:endParaRPr/>
          </a:p>
        </p:txBody>
      </p:sp>
      <p:sp>
        <p:nvSpPr>
          <p:cNvPr id="268" name="Google Shape;268;p29"/>
          <p:cNvSpPr txBox="1"/>
          <p:nvPr>
            <p:ph idx="1" type="body"/>
          </p:nvPr>
        </p:nvSpPr>
        <p:spPr>
          <a:xfrm>
            <a:off x="311700" y="1152475"/>
            <a:ext cx="8520600" cy="119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Nominally predictive value is only optimal if overage costs and underage costs are equivalent</a:t>
            </a:r>
            <a:endParaRPr sz="1500"/>
          </a:p>
        </p:txBody>
      </p:sp>
      <p:pic>
        <p:nvPicPr>
          <p:cNvPr id="269" name="Google Shape;269;p29"/>
          <p:cNvPicPr preferRelativeResize="0"/>
          <p:nvPr/>
        </p:nvPicPr>
        <p:blipFill>
          <a:blip r:embed="rId3">
            <a:alphaModFix/>
          </a:blip>
          <a:stretch>
            <a:fillRect/>
          </a:stretch>
        </p:blipFill>
        <p:spPr>
          <a:xfrm>
            <a:off x="377400" y="1594675"/>
            <a:ext cx="5495550" cy="2912900"/>
          </a:xfrm>
          <a:prstGeom prst="rect">
            <a:avLst/>
          </a:prstGeom>
          <a:noFill/>
          <a:ln>
            <a:noFill/>
          </a:ln>
        </p:spPr>
      </p:pic>
      <p:graphicFrame>
        <p:nvGraphicFramePr>
          <p:cNvPr id="270" name="Google Shape;270;p29"/>
          <p:cNvGraphicFramePr/>
          <p:nvPr/>
        </p:nvGraphicFramePr>
        <p:xfrm>
          <a:off x="6102100" y="1676150"/>
          <a:ext cx="3000000" cy="3000000"/>
        </p:xfrm>
        <a:graphic>
          <a:graphicData uri="http://schemas.openxmlformats.org/drawingml/2006/table">
            <a:tbl>
              <a:tblPr>
                <a:noFill/>
                <a:tableStyleId>{C4046E97-FD8A-4B18-9CCA-3AFA96376734}</a:tableStyleId>
              </a:tblPr>
              <a:tblGrid>
                <a:gridCol w="1835725"/>
                <a:gridCol w="983025"/>
              </a:tblGrid>
              <a:tr h="381000">
                <a:tc>
                  <a:txBody>
                    <a:bodyPr/>
                    <a:lstStyle/>
                    <a:p>
                      <a:pPr indent="0" lvl="0" marL="0" rtl="0" algn="l">
                        <a:spcBef>
                          <a:spcPts val="0"/>
                        </a:spcBef>
                        <a:spcAft>
                          <a:spcPts val="0"/>
                        </a:spcAft>
                        <a:buNone/>
                      </a:pPr>
                      <a:r>
                        <a:rPr lang="en" sz="1600">
                          <a:solidFill>
                            <a:schemeClr val="dk1"/>
                          </a:solidFill>
                        </a:rPr>
                        <a:t>Demand Prediction</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 sz="1600">
                          <a:solidFill>
                            <a:schemeClr val="dk1"/>
                          </a:solidFill>
                        </a:rPr>
                        <a:t>15,000 units</a:t>
                      </a:r>
                      <a:endParaRPr sz="16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1600">
                          <a:solidFill>
                            <a:schemeClr val="dk1"/>
                          </a:solidFill>
                        </a:rPr>
                        <a:t>Production Recommendation</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 sz="1600">
                          <a:solidFill>
                            <a:schemeClr val="dk1"/>
                          </a:solidFill>
                        </a:rPr>
                        <a:t>11,000 units</a:t>
                      </a:r>
                      <a:endParaRPr sz="1600">
                        <a:solidFill>
                          <a:schemeClr val="dk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and Future Work</a:t>
            </a:r>
            <a:endParaRPr/>
          </a:p>
        </p:txBody>
      </p:sp>
      <p:grpSp>
        <p:nvGrpSpPr>
          <p:cNvPr id="276" name="Google Shape;276;p30"/>
          <p:cNvGrpSpPr/>
          <p:nvPr/>
        </p:nvGrpSpPr>
        <p:grpSpPr>
          <a:xfrm>
            <a:off x="569975" y="1128625"/>
            <a:ext cx="8004050" cy="788700"/>
            <a:chOff x="569975" y="1128625"/>
            <a:chExt cx="8004050" cy="788700"/>
          </a:xfrm>
        </p:grpSpPr>
        <p:sp>
          <p:nvSpPr>
            <p:cNvPr id="277" name="Google Shape;277;p30"/>
            <p:cNvSpPr/>
            <p:nvPr/>
          </p:nvSpPr>
          <p:spPr>
            <a:xfrm>
              <a:off x="1508725" y="1128625"/>
              <a:ext cx="70653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Our recommendation for 6-month demand of </a:t>
              </a:r>
              <a:r>
                <a:rPr lang="en" sz="1800">
                  <a:solidFill>
                    <a:schemeClr val="lt1"/>
                  </a:solidFill>
                </a:rPr>
                <a:t>Diet Energy Moonlit Cassava 2L Multi Jug</a:t>
              </a:r>
              <a:r>
                <a:rPr lang="en" sz="1800">
                  <a:solidFill>
                    <a:schemeClr val="lt1"/>
                  </a:solidFill>
                </a:rPr>
                <a:t> is </a:t>
              </a:r>
              <a:r>
                <a:rPr b="1" lang="en" sz="1800">
                  <a:solidFill>
                    <a:schemeClr val="lt1"/>
                  </a:solidFill>
                </a:rPr>
                <a:t>11,000 units</a:t>
              </a:r>
              <a:endParaRPr b="1" sz="1800">
                <a:solidFill>
                  <a:schemeClr val="lt1"/>
                </a:solidFill>
              </a:endParaRPr>
            </a:p>
          </p:txBody>
        </p:sp>
        <p:sp>
          <p:nvSpPr>
            <p:cNvPr id="278" name="Google Shape;278;p30"/>
            <p:cNvSpPr/>
            <p:nvPr/>
          </p:nvSpPr>
          <p:spPr>
            <a:xfrm>
              <a:off x="569975" y="1128625"/>
              <a:ext cx="7539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endParaRPr>
            </a:p>
          </p:txBody>
        </p:sp>
      </p:grpSp>
      <p:pic>
        <p:nvPicPr>
          <p:cNvPr id="279" name="Google Shape;279;p30"/>
          <p:cNvPicPr preferRelativeResize="0"/>
          <p:nvPr/>
        </p:nvPicPr>
        <p:blipFill>
          <a:blip r:embed="rId3">
            <a:alphaModFix/>
          </a:blip>
          <a:stretch>
            <a:fillRect/>
          </a:stretch>
        </p:blipFill>
        <p:spPr>
          <a:xfrm>
            <a:off x="569975" y="1173262"/>
            <a:ext cx="711950" cy="711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and Future Work</a:t>
            </a:r>
            <a:endParaRPr/>
          </a:p>
        </p:txBody>
      </p:sp>
      <p:grpSp>
        <p:nvGrpSpPr>
          <p:cNvPr id="285" name="Google Shape;285;p31"/>
          <p:cNvGrpSpPr/>
          <p:nvPr/>
        </p:nvGrpSpPr>
        <p:grpSpPr>
          <a:xfrm>
            <a:off x="569975" y="1128625"/>
            <a:ext cx="8004050" cy="788700"/>
            <a:chOff x="569975" y="1128625"/>
            <a:chExt cx="8004050" cy="788700"/>
          </a:xfrm>
        </p:grpSpPr>
        <p:sp>
          <p:nvSpPr>
            <p:cNvPr id="286" name="Google Shape;286;p31"/>
            <p:cNvSpPr/>
            <p:nvPr/>
          </p:nvSpPr>
          <p:spPr>
            <a:xfrm>
              <a:off x="1508725" y="1128625"/>
              <a:ext cx="70653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Our recommendation for 6-month demand of Diet Energy Moonlit Cassava 2L Multi Jug is </a:t>
              </a:r>
              <a:r>
                <a:rPr b="1" lang="en" sz="1800">
                  <a:solidFill>
                    <a:schemeClr val="lt1"/>
                  </a:solidFill>
                </a:rPr>
                <a:t>11,000 units</a:t>
              </a:r>
              <a:endParaRPr b="1" sz="1800">
                <a:solidFill>
                  <a:schemeClr val="lt1"/>
                </a:solidFill>
              </a:endParaRPr>
            </a:p>
          </p:txBody>
        </p:sp>
        <p:sp>
          <p:nvSpPr>
            <p:cNvPr id="287" name="Google Shape;287;p31"/>
            <p:cNvSpPr/>
            <p:nvPr/>
          </p:nvSpPr>
          <p:spPr>
            <a:xfrm>
              <a:off x="569975" y="1128625"/>
              <a:ext cx="7539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endParaRPr>
            </a:p>
          </p:txBody>
        </p:sp>
      </p:grpSp>
      <p:sp>
        <p:nvSpPr>
          <p:cNvPr id="288" name="Google Shape;288;p31"/>
          <p:cNvSpPr/>
          <p:nvPr/>
        </p:nvSpPr>
        <p:spPr>
          <a:xfrm>
            <a:off x="1508725" y="2040742"/>
            <a:ext cx="70653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We believe that </a:t>
            </a:r>
            <a:r>
              <a:rPr b="1" lang="en" sz="1800">
                <a:solidFill>
                  <a:schemeClr val="lt1"/>
                </a:solidFill>
              </a:rPr>
              <a:t>additional information </a:t>
            </a:r>
            <a:r>
              <a:rPr lang="en" sz="1800">
                <a:solidFill>
                  <a:schemeClr val="lt1"/>
                </a:solidFill>
              </a:rPr>
              <a:t>about the marketing budget should be included into the prediction </a:t>
            </a:r>
            <a:endParaRPr sz="1800">
              <a:solidFill>
                <a:schemeClr val="lt1"/>
              </a:solidFill>
            </a:endParaRPr>
          </a:p>
        </p:txBody>
      </p:sp>
      <p:sp>
        <p:nvSpPr>
          <p:cNvPr id="289" name="Google Shape;289;p31"/>
          <p:cNvSpPr/>
          <p:nvPr/>
        </p:nvSpPr>
        <p:spPr>
          <a:xfrm>
            <a:off x="569975" y="2040742"/>
            <a:ext cx="7539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endParaRPr>
          </a:p>
        </p:txBody>
      </p:sp>
      <p:pic>
        <p:nvPicPr>
          <p:cNvPr id="290" name="Google Shape;290;p31"/>
          <p:cNvPicPr preferRelativeResize="0"/>
          <p:nvPr/>
        </p:nvPicPr>
        <p:blipFill>
          <a:blip r:embed="rId3">
            <a:alphaModFix/>
          </a:blip>
          <a:stretch>
            <a:fillRect/>
          </a:stretch>
        </p:blipFill>
        <p:spPr>
          <a:xfrm>
            <a:off x="569975" y="1173262"/>
            <a:ext cx="711950" cy="711950"/>
          </a:xfrm>
          <a:prstGeom prst="rect">
            <a:avLst/>
          </a:prstGeom>
          <a:noFill/>
          <a:ln>
            <a:noFill/>
          </a:ln>
        </p:spPr>
      </p:pic>
      <p:pic>
        <p:nvPicPr>
          <p:cNvPr id="291" name="Google Shape;291;p31"/>
          <p:cNvPicPr preferRelativeResize="0"/>
          <p:nvPr/>
        </p:nvPicPr>
        <p:blipFill>
          <a:blip r:embed="rId4">
            <a:alphaModFix/>
          </a:blip>
          <a:stretch>
            <a:fillRect/>
          </a:stretch>
        </p:blipFill>
        <p:spPr>
          <a:xfrm>
            <a:off x="607838" y="2096000"/>
            <a:ext cx="678163" cy="6781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1419750" y="1236450"/>
            <a:ext cx="70653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lang="en" sz="1800">
                <a:solidFill>
                  <a:schemeClr val="lt1"/>
                </a:solidFill>
              </a:rPr>
              <a:t>Develop a predictive model to accurately forecast demand for Swire’s limited-release products</a:t>
            </a:r>
            <a:endParaRPr b="1" sz="1800">
              <a:solidFill>
                <a:schemeClr val="lt1"/>
              </a:solidFill>
            </a:endParaRPr>
          </a:p>
        </p:txBody>
      </p:sp>
      <p:sp>
        <p:nvSpPr>
          <p:cNvPr id="65" name="Google Shape;65;p14"/>
          <p:cNvSpPr txBox="1"/>
          <p:nvPr>
            <p:ph type="title"/>
          </p:nvPr>
        </p:nvSpPr>
        <p:spPr>
          <a:xfrm>
            <a:off x="311700" y="445025"/>
            <a:ext cx="8520600" cy="57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Introduction</a:t>
            </a:r>
            <a:endParaRPr sz="2500"/>
          </a:p>
        </p:txBody>
      </p:sp>
      <p:sp>
        <p:nvSpPr>
          <p:cNvPr id="66" name="Google Shape;66;p14"/>
          <p:cNvSpPr/>
          <p:nvPr/>
        </p:nvSpPr>
        <p:spPr>
          <a:xfrm>
            <a:off x="481100" y="1236450"/>
            <a:ext cx="7539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endParaRPr>
          </a:p>
        </p:txBody>
      </p:sp>
      <p:pic>
        <p:nvPicPr>
          <p:cNvPr id="67" name="Google Shape;67;p14"/>
          <p:cNvPicPr preferRelativeResize="0"/>
          <p:nvPr/>
        </p:nvPicPr>
        <p:blipFill>
          <a:blip r:embed="rId3">
            <a:alphaModFix/>
          </a:blip>
          <a:stretch>
            <a:fillRect/>
          </a:stretch>
        </p:blipFill>
        <p:spPr>
          <a:xfrm>
            <a:off x="524975" y="1297725"/>
            <a:ext cx="666150" cy="666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and Future Work</a:t>
            </a:r>
            <a:endParaRPr/>
          </a:p>
        </p:txBody>
      </p:sp>
      <p:grpSp>
        <p:nvGrpSpPr>
          <p:cNvPr id="297" name="Google Shape;297;p32"/>
          <p:cNvGrpSpPr/>
          <p:nvPr/>
        </p:nvGrpSpPr>
        <p:grpSpPr>
          <a:xfrm>
            <a:off x="569975" y="1128625"/>
            <a:ext cx="8004050" cy="788700"/>
            <a:chOff x="569975" y="1128625"/>
            <a:chExt cx="8004050" cy="788700"/>
          </a:xfrm>
        </p:grpSpPr>
        <p:sp>
          <p:nvSpPr>
            <p:cNvPr id="298" name="Google Shape;298;p32"/>
            <p:cNvSpPr/>
            <p:nvPr/>
          </p:nvSpPr>
          <p:spPr>
            <a:xfrm>
              <a:off x="1508725" y="1128625"/>
              <a:ext cx="70653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Our recommendation for 6-month demand of Diet Energy Moonlit Cassava 2L Multi Jug is </a:t>
              </a:r>
              <a:r>
                <a:rPr b="1" lang="en" sz="1800">
                  <a:solidFill>
                    <a:schemeClr val="lt1"/>
                  </a:solidFill>
                </a:rPr>
                <a:t>11,000 units</a:t>
              </a:r>
              <a:endParaRPr b="1" sz="1800">
                <a:solidFill>
                  <a:schemeClr val="lt1"/>
                </a:solidFill>
              </a:endParaRPr>
            </a:p>
          </p:txBody>
        </p:sp>
        <p:sp>
          <p:nvSpPr>
            <p:cNvPr id="299" name="Google Shape;299;p32"/>
            <p:cNvSpPr/>
            <p:nvPr/>
          </p:nvSpPr>
          <p:spPr>
            <a:xfrm>
              <a:off x="569975" y="1128625"/>
              <a:ext cx="7539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endParaRPr>
            </a:p>
          </p:txBody>
        </p:sp>
      </p:grpSp>
      <p:sp>
        <p:nvSpPr>
          <p:cNvPr id="300" name="Google Shape;300;p32"/>
          <p:cNvSpPr/>
          <p:nvPr/>
        </p:nvSpPr>
        <p:spPr>
          <a:xfrm>
            <a:off x="1508725" y="2040742"/>
            <a:ext cx="70653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We believe that </a:t>
            </a:r>
            <a:r>
              <a:rPr b="1" lang="en" sz="1800">
                <a:solidFill>
                  <a:schemeClr val="lt1"/>
                </a:solidFill>
              </a:rPr>
              <a:t>additional information </a:t>
            </a:r>
            <a:r>
              <a:rPr lang="en" sz="1800">
                <a:solidFill>
                  <a:schemeClr val="lt1"/>
                </a:solidFill>
              </a:rPr>
              <a:t>about the marketing budget should be included into the prediction </a:t>
            </a:r>
            <a:endParaRPr sz="1800">
              <a:solidFill>
                <a:schemeClr val="lt1"/>
              </a:solidFill>
            </a:endParaRPr>
          </a:p>
        </p:txBody>
      </p:sp>
      <p:sp>
        <p:nvSpPr>
          <p:cNvPr id="301" name="Google Shape;301;p32"/>
          <p:cNvSpPr/>
          <p:nvPr/>
        </p:nvSpPr>
        <p:spPr>
          <a:xfrm>
            <a:off x="569975" y="2040742"/>
            <a:ext cx="7539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endParaRPr>
          </a:p>
        </p:txBody>
      </p:sp>
      <p:sp>
        <p:nvSpPr>
          <p:cNvPr id="302" name="Google Shape;302;p32"/>
          <p:cNvSpPr/>
          <p:nvPr/>
        </p:nvSpPr>
        <p:spPr>
          <a:xfrm>
            <a:off x="1508725" y="2952858"/>
            <a:ext cx="70653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00">
              <a:solidFill>
                <a:schemeClr val="lt1"/>
              </a:solidFill>
            </a:endParaRPr>
          </a:p>
          <a:p>
            <a:pPr indent="0" lvl="0" marL="0" rtl="0" algn="ctr">
              <a:lnSpc>
                <a:spcPct val="115000"/>
              </a:lnSpc>
              <a:spcBef>
                <a:spcPts val="1200"/>
              </a:spcBef>
              <a:spcAft>
                <a:spcPts val="1200"/>
              </a:spcAft>
              <a:buNone/>
            </a:pPr>
            <a:r>
              <a:rPr lang="en" sz="1800">
                <a:solidFill>
                  <a:schemeClr val="lt1"/>
                </a:solidFill>
              </a:rPr>
              <a:t>Use</a:t>
            </a:r>
            <a:r>
              <a:rPr b="1" lang="en" sz="1800">
                <a:solidFill>
                  <a:schemeClr val="lt1"/>
                </a:solidFill>
              </a:rPr>
              <a:t> confidence intervals </a:t>
            </a:r>
            <a:r>
              <a:rPr lang="en" sz="1800">
                <a:solidFill>
                  <a:schemeClr val="lt1"/>
                </a:solidFill>
              </a:rPr>
              <a:t>to balance predicted demand vs recommended production</a:t>
            </a:r>
            <a:endParaRPr b="1" sz="1800">
              <a:solidFill>
                <a:schemeClr val="lt1"/>
              </a:solidFill>
            </a:endParaRPr>
          </a:p>
        </p:txBody>
      </p:sp>
      <p:sp>
        <p:nvSpPr>
          <p:cNvPr id="303" name="Google Shape;303;p32"/>
          <p:cNvSpPr/>
          <p:nvPr/>
        </p:nvSpPr>
        <p:spPr>
          <a:xfrm>
            <a:off x="569975" y="2952858"/>
            <a:ext cx="7539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endParaRPr>
          </a:p>
        </p:txBody>
      </p:sp>
      <p:pic>
        <p:nvPicPr>
          <p:cNvPr id="304" name="Google Shape;304;p32"/>
          <p:cNvPicPr preferRelativeResize="0"/>
          <p:nvPr/>
        </p:nvPicPr>
        <p:blipFill>
          <a:blip r:embed="rId3">
            <a:alphaModFix/>
          </a:blip>
          <a:stretch>
            <a:fillRect/>
          </a:stretch>
        </p:blipFill>
        <p:spPr>
          <a:xfrm>
            <a:off x="569975" y="1173262"/>
            <a:ext cx="711950" cy="711950"/>
          </a:xfrm>
          <a:prstGeom prst="rect">
            <a:avLst/>
          </a:prstGeom>
          <a:noFill/>
          <a:ln>
            <a:noFill/>
          </a:ln>
        </p:spPr>
      </p:pic>
      <p:pic>
        <p:nvPicPr>
          <p:cNvPr id="305" name="Google Shape;305;p32"/>
          <p:cNvPicPr preferRelativeResize="0"/>
          <p:nvPr/>
        </p:nvPicPr>
        <p:blipFill>
          <a:blip r:embed="rId4">
            <a:alphaModFix/>
          </a:blip>
          <a:stretch>
            <a:fillRect/>
          </a:stretch>
        </p:blipFill>
        <p:spPr>
          <a:xfrm>
            <a:off x="607838" y="2096000"/>
            <a:ext cx="678163" cy="678163"/>
          </a:xfrm>
          <a:prstGeom prst="rect">
            <a:avLst/>
          </a:prstGeom>
          <a:noFill/>
          <a:ln>
            <a:noFill/>
          </a:ln>
        </p:spPr>
      </p:pic>
      <p:pic>
        <p:nvPicPr>
          <p:cNvPr id="306" name="Google Shape;306;p32"/>
          <p:cNvPicPr preferRelativeResize="0"/>
          <p:nvPr/>
        </p:nvPicPr>
        <p:blipFill>
          <a:blip r:embed="rId5">
            <a:alphaModFix/>
          </a:blip>
          <a:stretch>
            <a:fillRect/>
          </a:stretch>
        </p:blipFill>
        <p:spPr>
          <a:xfrm>
            <a:off x="607850" y="2980500"/>
            <a:ext cx="678150" cy="678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and Future Work</a:t>
            </a:r>
            <a:endParaRPr/>
          </a:p>
        </p:txBody>
      </p:sp>
      <p:grpSp>
        <p:nvGrpSpPr>
          <p:cNvPr id="312" name="Google Shape;312;p33"/>
          <p:cNvGrpSpPr/>
          <p:nvPr/>
        </p:nvGrpSpPr>
        <p:grpSpPr>
          <a:xfrm>
            <a:off x="569975" y="1128625"/>
            <a:ext cx="8004050" cy="788700"/>
            <a:chOff x="569975" y="1128625"/>
            <a:chExt cx="8004050" cy="788700"/>
          </a:xfrm>
        </p:grpSpPr>
        <p:sp>
          <p:nvSpPr>
            <p:cNvPr id="313" name="Google Shape;313;p33"/>
            <p:cNvSpPr/>
            <p:nvPr/>
          </p:nvSpPr>
          <p:spPr>
            <a:xfrm>
              <a:off x="1508725" y="1128625"/>
              <a:ext cx="70653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Our recommendation for 6-month demand of Diet Energy Moonlit Cassava 2L Multi Jug is </a:t>
              </a:r>
              <a:r>
                <a:rPr b="1" lang="en" sz="1800">
                  <a:solidFill>
                    <a:schemeClr val="lt1"/>
                  </a:solidFill>
                </a:rPr>
                <a:t>11,000 units</a:t>
              </a:r>
              <a:endParaRPr b="1" sz="1800">
                <a:solidFill>
                  <a:schemeClr val="lt1"/>
                </a:solidFill>
              </a:endParaRPr>
            </a:p>
          </p:txBody>
        </p:sp>
        <p:sp>
          <p:nvSpPr>
            <p:cNvPr id="314" name="Google Shape;314;p33"/>
            <p:cNvSpPr/>
            <p:nvPr/>
          </p:nvSpPr>
          <p:spPr>
            <a:xfrm>
              <a:off x="569975" y="1128625"/>
              <a:ext cx="7539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endParaRPr>
            </a:p>
          </p:txBody>
        </p:sp>
      </p:grpSp>
      <p:sp>
        <p:nvSpPr>
          <p:cNvPr id="315" name="Google Shape;315;p33"/>
          <p:cNvSpPr/>
          <p:nvPr/>
        </p:nvSpPr>
        <p:spPr>
          <a:xfrm>
            <a:off x="1508725" y="2040742"/>
            <a:ext cx="70653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We believe that </a:t>
            </a:r>
            <a:r>
              <a:rPr b="1" lang="en" sz="1800">
                <a:solidFill>
                  <a:schemeClr val="lt1"/>
                </a:solidFill>
              </a:rPr>
              <a:t>additional information </a:t>
            </a:r>
            <a:r>
              <a:rPr lang="en" sz="1800">
                <a:solidFill>
                  <a:schemeClr val="lt1"/>
                </a:solidFill>
              </a:rPr>
              <a:t>about the</a:t>
            </a:r>
            <a:r>
              <a:rPr lang="en" sz="1800">
                <a:solidFill>
                  <a:schemeClr val="lt1"/>
                </a:solidFill>
              </a:rPr>
              <a:t> marketing budget should be included into the prediction </a:t>
            </a:r>
            <a:endParaRPr b="1" sz="1800">
              <a:solidFill>
                <a:schemeClr val="lt1"/>
              </a:solidFill>
            </a:endParaRPr>
          </a:p>
        </p:txBody>
      </p:sp>
      <p:sp>
        <p:nvSpPr>
          <p:cNvPr id="316" name="Google Shape;316;p33"/>
          <p:cNvSpPr/>
          <p:nvPr/>
        </p:nvSpPr>
        <p:spPr>
          <a:xfrm>
            <a:off x="569975" y="2040742"/>
            <a:ext cx="7539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endParaRPr>
          </a:p>
        </p:txBody>
      </p:sp>
      <p:sp>
        <p:nvSpPr>
          <p:cNvPr id="317" name="Google Shape;317;p33"/>
          <p:cNvSpPr/>
          <p:nvPr/>
        </p:nvSpPr>
        <p:spPr>
          <a:xfrm>
            <a:off x="1508725" y="2952858"/>
            <a:ext cx="70653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00">
              <a:solidFill>
                <a:schemeClr val="lt1"/>
              </a:solidFill>
            </a:endParaRPr>
          </a:p>
          <a:p>
            <a:pPr indent="0" lvl="0" marL="0" rtl="0" algn="ctr">
              <a:lnSpc>
                <a:spcPct val="115000"/>
              </a:lnSpc>
              <a:spcBef>
                <a:spcPts val="1200"/>
              </a:spcBef>
              <a:spcAft>
                <a:spcPts val="1200"/>
              </a:spcAft>
              <a:buNone/>
            </a:pPr>
            <a:r>
              <a:rPr lang="en" sz="1800">
                <a:solidFill>
                  <a:schemeClr val="lt1"/>
                </a:solidFill>
              </a:rPr>
              <a:t>Use</a:t>
            </a:r>
            <a:r>
              <a:rPr b="1" lang="en" sz="1800">
                <a:solidFill>
                  <a:schemeClr val="lt1"/>
                </a:solidFill>
              </a:rPr>
              <a:t> confidence intervals </a:t>
            </a:r>
            <a:r>
              <a:rPr lang="en" sz="1800">
                <a:solidFill>
                  <a:schemeClr val="lt1"/>
                </a:solidFill>
              </a:rPr>
              <a:t>to balance predicted demand vs recommended production</a:t>
            </a:r>
            <a:endParaRPr b="1" sz="1800">
              <a:solidFill>
                <a:schemeClr val="lt1"/>
              </a:solidFill>
            </a:endParaRPr>
          </a:p>
        </p:txBody>
      </p:sp>
      <p:sp>
        <p:nvSpPr>
          <p:cNvPr id="318" name="Google Shape;318;p33"/>
          <p:cNvSpPr/>
          <p:nvPr/>
        </p:nvSpPr>
        <p:spPr>
          <a:xfrm>
            <a:off x="569975" y="2952858"/>
            <a:ext cx="7539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endParaRPr>
          </a:p>
        </p:txBody>
      </p:sp>
      <p:grpSp>
        <p:nvGrpSpPr>
          <p:cNvPr id="319" name="Google Shape;319;p33"/>
          <p:cNvGrpSpPr/>
          <p:nvPr/>
        </p:nvGrpSpPr>
        <p:grpSpPr>
          <a:xfrm>
            <a:off x="569975" y="3864975"/>
            <a:ext cx="8004050" cy="788700"/>
            <a:chOff x="569975" y="1128625"/>
            <a:chExt cx="8004050" cy="788700"/>
          </a:xfrm>
        </p:grpSpPr>
        <p:sp>
          <p:nvSpPr>
            <p:cNvPr id="320" name="Google Shape;320;p33"/>
            <p:cNvSpPr/>
            <p:nvPr/>
          </p:nvSpPr>
          <p:spPr>
            <a:xfrm>
              <a:off x="1508725" y="1128625"/>
              <a:ext cx="70653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Lastly, every business analyst’s dream: </a:t>
              </a:r>
              <a:r>
                <a:rPr b="1" lang="en" sz="1800">
                  <a:solidFill>
                    <a:schemeClr val="lt1"/>
                  </a:solidFill>
                </a:rPr>
                <a:t>MORE DATA</a:t>
              </a:r>
              <a:endParaRPr b="1" sz="1800">
                <a:solidFill>
                  <a:schemeClr val="lt1"/>
                </a:solidFill>
              </a:endParaRPr>
            </a:p>
          </p:txBody>
        </p:sp>
        <p:sp>
          <p:nvSpPr>
            <p:cNvPr id="321" name="Google Shape;321;p33"/>
            <p:cNvSpPr/>
            <p:nvPr/>
          </p:nvSpPr>
          <p:spPr>
            <a:xfrm>
              <a:off x="569975" y="1128625"/>
              <a:ext cx="7539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endParaRPr>
            </a:p>
          </p:txBody>
        </p:sp>
      </p:grpSp>
      <p:pic>
        <p:nvPicPr>
          <p:cNvPr id="322" name="Google Shape;322;p33"/>
          <p:cNvPicPr preferRelativeResize="0"/>
          <p:nvPr/>
        </p:nvPicPr>
        <p:blipFill>
          <a:blip r:embed="rId3">
            <a:alphaModFix/>
          </a:blip>
          <a:stretch>
            <a:fillRect/>
          </a:stretch>
        </p:blipFill>
        <p:spPr>
          <a:xfrm>
            <a:off x="569975" y="1173262"/>
            <a:ext cx="711950" cy="711950"/>
          </a:xfrm>
          <a:prstGeom prst="rect">
            <a:avLst/>
          </a:prstGeom>
          <a:noFill/>
          <a:ln>
            <a:noFill/>
          </a:ln>
        </p:spPr>
      </p:pic>
      <p:pic>
        <p:nvPicPr>
          <p:cNvPr id="323" name="Google Shape;323;p33"/>
          <p:cNvPicPr preferRelativeResize="0"/>
          <p:nvPr/>
        </p:nvPicPr>
        <p:blipFill>
          <a:blip r:embed="rId4">
            <a:alphaModFix/>
          </a:blip>
          <a:stretch>
            <a:fillRect/>
          </a:stretch>
        </p:blipFill>
        <p:spPr>
          <a:xfrm>
            <a:off x="607838" y="2096000"/>
            <a:ext cx="678163" cy="678163"/>
          </a:xfrm>
          <a:prstGeom prst="rect">
            <a:avLst/>
          </a:prstGeom>
          <a:noFill/>
          <a:ln>
            <a:noFill/>
          </a:ln>
        </p:spPr>
      </p:pic>
      <p:pic>
        <p:nvPicPr>
          <p:cNvPr id="324" name="Google Shape;324;p33"/>
          <p:cNvPicPr preferRelativeResize="0"/>
          <p:nvPr/>
        </p:nvPicPr>
        <p:blipFill>
          <a:blip r:embed="rId5">
            <a:alphaModFix/>
          </a:blip>
          <a:stretch>
            <a:fillRect/>
          </a:stretch>
        </p:blipFill>
        <p:spPr>
          <a:xfrm>
            <a:off x="607850" y="2980500"/>
            <a:ext cx="678150" cy="678150"/>
          </a:xfrm>
          <a:prstGeom prst="rect">
            <a:avLst/>
          </a:prstGeom>
          <a:noFill/>
          <a:ln>
            <a:noFill/>
          </a:ln>
        </p:spPr>
      </p:pic>
      <p:pic>
        <p:nvPicPr>
          <p:cNvPr id="325" name="Google Shape;325;p33"/>
          <p:cNvPicPr preferRelativeResize="0"/>
          <p:nvPr/>
        </p:nvPicPr>
        <p:blipFill>
          <a:blip r:embed="rId6">
            <a:alphaModFix/>
          </a:blip>
          <a:stretch>
            <a:fillRect/>
          </a:stretch>
        </p:blipFill>
        <p:spPr>
          <a:xfrm>
            <a:off x="607850" y="3920225"/>
            <a:ext cx="678150" cy="678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4"/>
          <p:cNvSpPr txBox="1"/>
          <p:nvPr>
            <p:ph type="title"/>
          </p:nvPr>
        </p:nvSpPr>
        <p:spPr>
          <a:xfrm>
            <a:off x="311700" y="608250"/>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Questions?</a:t>
            </a:r>
            <a:endParaRPr/>
          </a:p>
        </p:txBody>
      </p:sp>
      <p:sp>
        <p:nvSpPr>
          <p:cNvPr id="331" name="Google Shape;331;p34"/>
          <p:cNvSpPr txBox="1"/>
          <p:nvPr>
            <p:ph idx="1" type="body"/>
          </p:nvPr>
        </p:nvSpPr>
        <p:spPr>
          <a:xfrm>
            <a:off x="3659550" y="2861925"/>
            <a:ext cx="1824900" cy="19635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200"/>
              <a:t>Group 1</a:t>
            </a:r>
            <a:endParaRPr b="1"/>
          </a:p>
          <a:p>
            <a:pPr indent="0" lvl="0" marL="0" rtl="0" algn="ctr">
              <a:lnSpc>
                <a:spcPct val="115000"/>
              </a:lnSpc>
              <a:spcBef>
                <a:spcPts val="0"/>
              </a:spcBef>
              <a:spcAft>
                <a:spcPts val="0"/>
              </a:spcAft>
              <a:buNone/>
            </a:pPr>
            <a:r>
              <a:rPr lang="en"/>
              <a:t>Louis Ackumey</a:t>
            </a:r>
            <a:endParaRPr/>
          </a:p>
          <a:p>
            <a:pPr indent="0" lvl="0" marL="0" rtl="0" algn="ctr">
              <a:lnSpc>
                <a:spcPct val="115000"/>
              </a:lnSpc>
              <a:spcBef>
                <a:spcPts val="0"/>
              </a:spcBef>
              <a:spcAft>
                <a:spcPts val="0"/>
              </a:spcAft>
              <a:buNone/>
            </a:pPr>
            <a:r>
              <a:rPr lang="en"/>
              <a:t>Gustav Vollo</a:t>
            </a:r>
            <a:endParaRPr/>
          </a:p>
          <a:p>
            <a:pPr indent="0" lvl="0" marL="0" rtl="0" algn="ctr">
              <a:lnSpc>
                <a:spcPct val="115000"/>
              </a:lnSpc>
              <a:spcBef>
                <a:spcPts val="0"/>
              </a:spcBef>
              <a:spcAft>
                <a:spcPts val="0"/>
              </a:spcAft>
              <a:buNone/>
            </a:pPr>
            <a:r>
              <a:rPr lang="en"/>
              <a:t>Shane Nisley</a:t>
            </a:r>
            <a:endParaRPr/>
          </a:p>
          <a:p>
            <a:pPr indent="0" lvl="0" marL="0" rtl="0" algn="ctr">
              <a:lnSpc>
                <a:spcPct val="115000"/>
              </a:lnSpc>
              <a:spcBef>
                <a:spcPts val="0"/>
              </a:spcBef>
              <a:spcAft>
                <a:spcPts val="0"/>
              </a:spcAft>
              <a:buNone/>
            </a:pPr>
            <a:r>
              <a:rPr lang="en"/>
              <a:t>Aiden Coutin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1419750" y="1236450"/>
            <a:ext cx="7065300" cy="7887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lang="en" sz="1800">
                <a:solidFill>
                  <a:srgbClr val="666666"/>
                </a:solidFill>
              </a:rPr>
              <a:t>Develop a predictive model to accurately forecast demand for Swire’s limited-release products</a:t>
            </a:r>
            <a:endParaRPr b="1" sz="1800">
              <a:solidFill>
                <a:srgbClr val="666666"/>
              </a:solidFill>
            </a:endParaRPr>
          </a:p>
        </p:txBody>
      </p:sp>
      <p:sp>
        <p:nvSpPr>
          <p:cNvPr id="73" name="Google Shape;73;p15"/>
          <p:cNvSpPr txBox="1"/>
          <p:nvPr>
            <p:ph type="title"/>
          </p:nvPr>
        </p:nvSpPr>
        <p:spPr>
          <a:xfrm>
            <a:off x="311700" y="445025"/>
            <a:ext cx="8520600" cy="57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Introduction</a:t>
            </a:r>
            <a:endParaRPr sz="2500"/>
          </a:p>
        </p:txBody>
      </p:sp>
      <p:sp>
        <p:nvSpPr>
          <p:cNvPr id="74" name="Google Shape;74;p15"/>
          <p:cNvSpPr/>
          <p:nvPr/>
        </p:nvSpPr>
        <p:spPr>
          <a:xfrm>
            <a:off x="1419850" y="2322113"/>
            <a:ext cx="70653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lang="en" sz="1800">
                <a:solidFill>
                  <a:schemeClr val="dk2"/>
                </a:solidFill>
              </a:rPr>
              <a:t>Ensure production meets consumer demand, preventing overproduction and shortages</a:t>
            </a:r>
            <a:endParaRPr b="1" sz="1800">
              <a:solidFill>
                <a:schemeClr val="dk2"/>
              </a:solidFill>
            </a:endParaRPr>
          </a:p>
        </p:txBody>
      </p:sp>
      <p:sp>
        <p:nvSpPr>
          <p:cNvPr id="75" name="Google Shape;75;p15"/>
          <p:cNvSpPr/>
          <p:nvPr/>
        </p:nvSpPr>
        <p:spPr>
          <a:xfrm>
            <a:off x="481100" y="1236450"/>
            <a:ext cx="753900" cy="7887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endParaRPr>
          </a:p>
        </p:txBody>
      </p:sp>
      <p:sp>
        <p:nvSpPr>
          <p:cNvPr id="76" name="Google Shape;76;p15"/>
          <p:cNvSpPr/>
          <p:nvPr/>
        </p:nvSpPr>
        <p:spPr>
          <a:xfrm>
            <a:off x="481100" y="2322113"/>
            <a:ext cx="7539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endParaRPr>
          </a:p>
        </p:txBody>
      </p:sp>
      <p:pic>
        <p:nvPicPr>
          <p:cNvPr id="77" name="Google Shape;77;p15"/>
          <p:cNvPicPr preferRelativeResize="0"/>
          <p:nvPr/>
        </p:nvPicPr>
        <p:blipFill>
          <a:blip r:embed="rId3">
            <a:alphaModFix/>
          </a:blip>
          <a:stretch>
            <a:fillRect/>
          </a:stretch>
        </p:blipFill>
        <p:spPr>
          <a:xfrm>
            <a:off x="571700" y="2430113"/>
            <a:ext cx="572700" cy="572700"/>
          </a:xfrm>
          <a:prstGeom prst="rect">
            <a:avLst/>
          </a:prstGeom>
          <a:noFill/>
          <a:ln>
            <a:noFill/>
          </a:ln>
        </p:spPr>
      </p:pic>
      <p:pic>
        <p:nvPicPr>
          <p:cNvPr id="78" name="Google Shape;78;p15"/>
          <p:cNvPicPr preferRelativeResize="0"/>
          <p:nvPr/>
        </p:nvPicPr>
        <p:blipFill>
          <a:blip r:embed="rId4">
            <a:alphaModFix/>
          </a:blip>
          <a:stretch>
            <a:fillRect/>
          </a:stretch>
        </p:blipFill>
        <p:spPr>
          <a:xfrm>
            <a:off x="524975" y="1297725"/>
            <a:ext cx="666150" cy="666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Introduction</a:t>
            </a:r>
            <a:endParaRPr sz="2500"/>
          </a:p>
        </p:txBody>
      </p:sp>
      <p:sp>
        <p:nvSpPr>
          <p:cNvPr id="84" name="Google Shape;84;p16"/>
          <p:cNvSpPr/>
          <p:nvPr/>
        </p:nvSpPr>
        <p:spPr>
          <a:xfrm>
            <a:off x="1419850" y="2322113"/>
            <a:ext cx="7065300" cy="7887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rPr lang="en" sz="1800">
                <a:solidFill>
                  <a:srgbClr val="666666"/>
                </a:solidFill>
              </a:rPr>
              <a:t>Ensure production meets consumer demand, preventing overproduction and shortages</a:t>
            </a:r>
            <a:endParaRPr b="1" sz="1800">
              <a:solidFill>
                <a:srgbClr val="666666"/>
              </a:solidFill>
            </a:endParaRPr>
          </a:p>
        </p:txBody>
      </p:sp>
      <p:sp>
        <p:nvSpPr>
          <p:cNvPr id="85" name="Google Shape;85;p16"/>
          <p:cNvSpPr/>
          <p:nvPr/>
        </p:nvSpPr>
        <p:spPr>
          <a:xfrm>
            <a:off x="1419850" y="3407775"/>
            <a:ext cx="70653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Adapt production strategies to reflect evolving consumer preferences and trends</a:t>
            </a:r>
            <a:endParaRPr b="1" sz="1800">
              <a:solidFill>
                <a:schemeClr val="lt1"/>
              </a:solidFill>
            </a:endParaRPr>
          </a:p>
        </p:txBody>
      </p:sp>
      <p:sp>
        <p:nvSpPr>
          <p:cNvPr id="86" name="Google Shape;86;p16"/>
          <p:cNvSpPr/>
          <p:nvPr/>
        </p:nvSpPr>
        <p:spPr>
          <a:xfrm>
            <a:off x="481100" y="2322113"/>
            <a:ext cx="753900" cy="7887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endParaRPr>
          </a:p>
        </p:txBody>
      </p:sp>
      <p:sp>
        <p:nvSpPr>
          <p:cNvPr id="87" name="Google Shape;87;p16"/>
          <p:cNvSpPr/>
          <p:nvPr/>
        </p:nvSpPr>
        <p:spPr>
          <a:xfrm>
            <a:off x="481100" y="3407775"/>
            <a:ext cx="753900" cy="7887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endParaRPr>
          </a:p>
        </p:txBody>
      </p:sp>
      <p:pic>
        <p:nvPicPr>
          <p:cNvPr id="88" name="Google Shape;88;p16"/>
          <p:cNvPicPr preferRelativeResize="0"/>
          <p:nvPr/>
        </p:nvPicPr>
        <p:blipFill>
          <a:blip r:embed="rId3">
            <a:alphaModFix/>
          </a:blip>
          <a:stretch>
            <a:fillRect/>
          </a:stretch>
        </p:blipFill>
        <p:spPr>
          <a:xfrm>
            <a:off x="571700" y="2430113"/>
            <a:ext cx="572700" cy="572700"/>
          </a:xfrm>
          <a:prstGeom prst="rect">
            <a:avLst/>
          </a:prstGeom>
          <a:noFill/>
          <a:ln>
            <a:noFill/>
          </a:ln>
        </p:spPr>
      </p:pic>
      <p:pic>
        <p:nvPicPr>
          <p:cNvPr id="89" name="Google Shape;89;p16"/>
          <p:cNvPicPr preferRelativeResize="0"/>
          <p:nvPr/>
        </p:nvPicPr>
        <p:blipFill>
          <a:blip r:embed="rId4">
            <a:alphaModFix/>
          </a:blip>
          <a:stretch>
            <a:fillRect/>
          </a:stretch>
        </p:blipFill>
        <p:spPr>
          <a:xfrm>
            <a:off x="571700" y="3515775"/>
            <a:ext cx="572700" cy="572700"/>
          </a:xfrm>
          <a:prstGeom prst="rect">
            <a:avLst/>
          </a:prstGeom>
          <a:noFill/>
          <a:ln>
            <a:noFill/>
          </a:ln>
        </p:spPr>
      </p:pic>
      <p:sp>
        <p:nvSpPr>
          <p:cNvPr id="90" name="Google Shape;90;p16"/>
          <p:cNvSpPr/>
          <p:nvPr/>
        </p:nvSpPr>
        <p:spPr>
          <a:xfrm>
            <a:off x="1419750" y="1236450"/>
            <a:ext cx="7065300" cy="7887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lang="en" sz="1800">
                <a:solidFill>
                  <a:srgbClr val="666666"/>
                </a:solidFill>
              </a:rPr>
              <a:t>Develop a predictive model to accurately forecast demand for Swire’s limited-release products</a:t>
            </a:r>
            <a:endParaRPr b="1" sz="1800">
              <a:solidFill>
                <a:srgbClr val="666666"/>
              </a:solidFill>
            </a:endParaRPr>
          </a:p>
        </p:txBody>
      </p:sp>
      <p:sp>
        <p:nvSpPr>
          <p:cNvPr id="91" name="Google Shape;91;p16"/>
          <p:cNvSpPr/>
          <p:nvPr/>
        </p:nvSpPr>
        <p:spPr>
          <a:xfrm>
            <a:off x="481100" y="1236450"/>
            <a:ext cx="753900" cy="788700"/>
          </a:xfrm>
          <a:prstGeom prst="flowChartAlternateProcess">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endParaRPr>
          </a:p>
        </p:txBody>
      </p:sp>
      <p:pic>
        <p:nvPicPr>
          <p:cNvPr id="92" name="Google Shape;92;p16"/>
          <p:cNvPicPr preferRelativeResize="0"/>
          <p:nvPr/>
        </p:nvPicPr>
        <p:blipFill>
          <a:blip r:embed="rId5">
            <a:alphaModFix/>
          </a:blip>
          <a:stretch>
            <a:fillRect/>
          </a:stretch>
        </p:blipFill>
        <p:spPr>
          <a:xfrm>
            <a:off x="524975" y="1297725"/>
            <a:ext cx="666150" cy="666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Project Goal Overview</a:t>
            </a:r>
            <a:endParaRPr sz="2500"/>
          </a:p>
        </p:txBody>
      </p:sp>
      <p:grpSp>
        <p:nvGrpSpPr>
          <p:cNvPr id="98" name="Google Shape;98;p17"/>
          <p:cNvGrpSpPr/>
          <p:nvPr/>
        </p:nvGrpSpPr>
        <p:grpSpPr>
          <a:xfrm>
            <a:off x="938400" y="3210043"/>
            <a:ext cx="3557400" cy="1061985"/>
            <a:chOff x="1572250" y="3562150"/>
            <a:chExt cx="3557400" cy="788700"/>
          </a:xfrm>
        </p:grpSpPr>
        <p:sp>
          <p:nvSpPr>
            <p:cNvPr id="99" name="Google Shape;99;p17"/>
            <p:cNvSpPr/>
            <p:nvPr/>
          </p:nvSpPr>
          <p:spPr>
            <a:xfrm>
              <a:off x="1572250" y="3562150"/>
              <a:ext cx="2864400" cy="788700"/>
            </a:xfrm>
            <a:prstGeom prst="flowChartAlternateProcess">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endParaRPr>
            </a:p>
          </p:txBody>
        </p:sp>
        <p:pic>
          <p:nvPicPr>
            <p:cNvPr id="100" name="Google Shape;100;p17"/>
            <p:cNvPicPr preferRelativeResize="0"/>
            <p:nvPr/>
          </p:nvPicPr>
          <p:blipFill rotWithShape="1">
            <a:blip r:embed="rId3">
              <a:alphaModFix/>
            </a:blip>
            <a:srcRect b="-14103" l="15604" r="0" t="0"/>
            <a:stretch/>
          </p:blipFill>
          <p:spPr>
            <a:xfrm>
              <a:off x="1699300" y="3610716"/>
              <a:ext cx="736925" cy="739974"/>
            </a:xfrm>
            <a:prstGeom prst="rect">
              <a:avLst/>
            </a:prstGeom>
            <a:noFill/>
            <a:ln>
              <a:noFill/>
            </a:ln>
          </p:spPr>
        </p:pic>
        <p:sp>
          <p:nvSpPr>
            <p:cNvPr id="101" name="Google Shape;101;p17"/>
            <p:cNvSpPr/>
            <p:nvPr/>
          </p:nvSpPr>
          <p:spPr>
            <a:xfrm>
              <a:off x="2265250" y="3562150"/>
              <a:ext cx="2864400" cy="788700"/>
            </a:xfrm>
            <a:prstGeom prst="flowChartAlternateProcess">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6-month demand</a:t>
              </a:r>
              <a:endParaRPr sz="1800">
                <a:solidFill>
                  <a:schemeClr val="lt1"/>
                </a:solidFill>
              </a:endParaRPr>
            </a:p>
            <a:p>
              <a:pPr indent="0" lvl="0" marL="0" rtl="0" algn="ctr">
                <a:spcBef>
                  <a:spcPts val="0"/>
                </a:spcBef>
                <a:spcAft>
                  <a:spcPts val="0"/>
                </a:spcAft>
                <a:buNone/>
              </a:pPr>
              <a:r>
                <a:rPr lang="en" sz="1800">
                  <a:solidFill>
                    <a:schemeClr val="lt1"/>
                  </a:solidFill>
                </a:rPr>
                <a:t>Diet Energy Moonlit Cassava 2L Multi Jug</a:t>
              </a:r>
              <a:endParaRPr sz="1800">
                <a:solidFill>
                  <a:schemeClr val="lt1"/>
                </a:solidFill>
              </a:endParaRPr>
            </a:p>
          </p:txBody>
        </p:sp>
      </p:grpSp>
      <p:grpSp>
        <p:nvGrpSpPr>
          <p:cNvPr id="102" name="Google Shape;102;p17"/>
          <p:cNvGrpSpPr/>
          <p:nvPr/>
        </p:nvGrpSpPr>
        <p:grpSpPr>
          <a:xfrm>
            <a:off x="4648200" y="3210043"/>
            <a:ext cx="3557400" cy="1061985"/>
            <a:chOff x="4771350" y="3564243"/>
            <a:chExt cx="3557400" cy="1061985"/>
          </a:xfrm>
        </p:grpSpPr>
        <p:grpSp>
          <p:nvGrpSpPr>
            <p:cNvPr id="103" name="Google Shape;103;p17"/>
            <p:cNvGrpSpPr/>
            <p:nvPr/>
          </p:nvGrpSpPr>
          <p:grpSpPr>
            <a:xfrm>
              <a:off x="4771350" y="3564243"/>
              <a:ext cx="3557400" cy="1061985"/>
              <a:chOff x="1572250" y="3562150"/>
              <a:chExt cx="3557400" cy="788700"/>
            </a:xfrm>
          </p:grpSpPr>
          <p:sp>
            <p:nvSpPr>
              <p:cNvPr id="104" name="Google Shape;104;p17"/>
              <p:cNvSpPr/>
              <p:nvPr/>
            </p:nvSpPr>
            <p:spPr>
              <a:xfrm>
                <a:off x="1572250" y="3562150"/>
                <a:ext cx="2864400" cy="788700"/>
              </a:xfrm>
              <a:prstGeom prst="flowChartAlternateProcess">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endParaRPr>
              </a:p>
            </p:txBody>
          </p:sp>
          <p:sp>
            <p:nvSpPr>
              <p:cNvPr id="105" name="Google Shape;105;p17"/>
              <p:cNvSpPr/>
              <p:nvPr/>
            </p:nvSpPr>
            <p:spPr>
              <a:xfrm>
                <a:off x="2265250" y="3562150"/>
                <a:ext cx="2864400" cy="788700"/>
              </a:xfrm>
              <a:prstGeom prst="flowChartAlternateProcess">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13-week demand</a:t>
                </a:r>
                <a:endParaRPr sz="1800">
                  <a:solidFill>
                    <a:schemeClr val="lt1"/>
                  </a:solidFill>
                </a:endParaRPr>
              </a:p>
              <a:p>
                <a:pPr indent="0" lvl="0" marL="0" rtl="0" algn="ctr">
                  <a:spcBef>
                    <a:spcPts val="0"/>
                  </a:spcBef>
                  <a:spcAft>
                    <a:spcPts val="0"/>
                  </a:spcAft>
                  <a:buNone/>
                </a:pPr>
                <a:r>
                  <a:rPr lang="en" sz="1800">
                    <a:solidFill>
                      <a:schemeClr val="lt1"/>
                    </a:solidFill>
                  </a:rPr>
                  <a:t>Peppy Gentle Drink Pink Woodsy 0.5L Multi Jug</a:t>
                </a:r>
                <a:endParaRPr sz="1800">
                  <a:solidFill>
                    <a:schemeClr val="lt1"/>
                  </a:solidFill>
                </a:endParaRPr>
              </a:p>
            </p:txBody>
          </p:sp>
        </p:grpSp>
        <p:pic>
          <p:nvPicPr>
            <p:cNvPr id="106" name="Google Shape;106;p17"/>
            <p:cNvPicPr preferRelativeResize="0"/>
            <p:nvPr/>
          </p:nvPicPr>
          <p:blipFill>
            <a:blip r:embed="rId4">
              <a:alphaModFix/>
            </a:blip>
            <a:stretch>
              <a:fillRect/>
            </a:stretch>
          </p:blipFill>
          <p:spPr>
            <a:xfrm>
              <a:off x="4863750" y="3726773"/>
              <a:ext cx="736925" cy="736925"/>
            </a:xfrm>
            <a:prstGeom prst="rect">
              <a:avLst/>
            </a:prstGeom>
            <a:noFill/>
            <a:ln>
              <a:noFill/>
            </a:ln>
          </p:spPr>
        </p:pic>
      </p:grpSp>
      <p:sp>
        <p:nvSpPr>
          <p:cNvPr id="107" name="Google Shape;107;p17"/>
          <p:cNvSpPr/>
          <p:nvPr/>
        </p:nvSpPr>
        <p:spPr>
          <a:xfrm>
            <a:off x="938400" y="1505599"/>
            <a:ext cx="7267200" cy="1498500"/>
          </a:xfrm>
          <a:prstGeom prst="flowChartAlternateProcess">
            <a:avLst/>
          </a:prstGeom>
          <a:solidFill>
            <a:srgbClr val="A4C2F4"/>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100">
                <a:solidFill>
                  <a:schemeClr val="lt1"/>
                </a:solidFill>
              </a:rPr>
              <a:t>Utilize market insights for diet energy and SSD beverages to refine forecasts based on consumer preferences and product dynamics</a:t>
            </a:r>
            <a:endParaRPr sz="21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445025"/>
            <a:ext cx="8520600" cy="57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Project Goal Overview</a:t>
            </a:r>
            <a:endParaRPr sz="2500"/>
          </a:p>
        </p:txBody>
      </p:sp>
      <p:grpSp>
        <p:nvGrpSpPr>
          <p:cNvPr id="113" name="Google Shape;113;p18"/>
          <p:cNvGrpSpPr/>
          <p:nvPr/>
        </p:nvGrpSpPr>
        <p:grpSpPr>
          <a:xfrm>
            <a:off x="938400" y="3210043"/>
            <a:ext cx="3557400" cy="1061985"/>
            <a:chOff x="1572250" y="3562150"/>
            <a:chExt cx="3557400" cy="788700"/>
          </a:xfrm>
        </p:grpSpPr>
        <p:sp>
          <p:nvSpPr>
            <p:cNvPr id="114" name="Google Shape;114;p18"/>
            <p:cNvSpPr/>
            <p:nvPr/>
          </p:nvSpPr>
          <p:spPr>
            <a:xfrm>
              <a:off x="1572250" y="3562150"/>
              <a:ext cx="2864400" cy="788700"/>
            </a:xfrm>
            <a:prstGeom prst="flowChartAlternateProcess">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endParaRPr>
            </a:p>
          </p:txBody>
        </p:sp>
        <p:pic>
          <p:nvPicPr>
            <p:cNvPr id="115" name="Google Shape;115;p18"/>
            <p:cNvPicPr preferRelativeResize="0"/>
            <p:nvPr/>
          </p:nvPicPr>
          <p:blipFill rotWithShape="1">
            <a:blip r:embed="rId3">
              <a:alphaModFix/>
            </a:blip>
            <a:srcRect b="-14103" l="15604" r="0" t="0"/>
            <a:stretch/>
          </p:blipFill>
          <p:spPr>
            <a:xfrm>
              <a:off x="1699300" y="3610716"/>
              <a:ext cx="736925" cy="739974"/>
            </a:xfrm>
            <a:prstGeom prst="rect">
              <a:avLst/>
            </a:prstGeom>
            <a:noFill/>
            <a:ln>
              <a:noFill/>
            </a:ln>
          </p:spPr>
        </p:pic>
        <p:sp>
          <p:nvSpPr>
            <p:cNvPr id="116" name="Google Shape;116;p18"/>
            <p:cNvSpPr/>
            <p:nvPr/>
          </p:nvSpPr>
          <p:spPr>
            <a:xfrm>
              <a:off x="2265250" y="3562150"/>
              <a:ext cx="2864400" cy="788700"/>
            </a:xfrm>
            <a:prstGeom prst="flowChartAlternateProcess">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6-month demand</a:t>
              </a:r>
              <a:endParaRPr sz="1800">
                <a:solidFill>
                  <a:schemeClr val="lt1"/>
                </a:solidFill>
              </a:endParaRPr>
            </a:p>
            <a:p>
              <a:pPr indent="0" lvl="0" marL="0" rtl="0" algn="ctr">
                <a:spcBef>
                  <a:spcPts val="0"/>
                </a:spcBef>
                <a:spcAft>
                  <a:spcPts val="0"/>
                </a:spcAft>
                <a:buNone/>
              </a:pPr>
              <a:r>
                <a:rPr lang="en" sz="1800">
                  <a:solidFill>
                    <a:schemeClr val="lt1"/>
                  </a:solidFill>
                </a:rPr>
                <a:t>Diet Energy Moonlit Cassava 2L Multi Jug</a:t>
              </a:r>
              <a:endParaRPr sz="1800">
                <a:solidFill>
                  <a:schemeClr val="lt1"/>
                </a:solidFill>
              </a:endParaRPr>
            </a:p>
          </p:txBody>
        </p:sp>
      </p:grpSp>
      <p:grpSp>
        <p:nvGrpSpPr>
          <p:cNvPr id="117" name="Google Shape;117;p18"/>
          <p:cNvGrpSpPr/>
          <p:nvPr/>
        </p:nvGrpSpPr>
        <p:grpSpPr>
          <a:xfrm>
            <a:off x="4648200" y="3210043"/>
            <a:ext cx="3557400" cy="1061985"/>
            <a:chOff x="4771350" y="3564243"/>
            <a:chExt cx="3557400" cy="1061985"/>
          </a:xfrm>
        </p:grpSpPr>
        <p:grpSp>
          <p:nvGrpSpPr>
            <p:cNvPr id="118" name="Google Shape;118;p18"/>
            <p:cNvGrpSpPr/>
            <p:nvPr/>
          </p:nvGrpSpPr>
          <p:grpSpPr>
            <a:xfrm>
              <a:off x="4771350" y="3564243"/>
              <a:ext cx="3557400" cy="1061985"/>
              <a:chOff x="1572250" y="3562150"/>
              <a:chExt cx="3557400" cy="788700"/>
            </a:xfrm>
          </p:grpSpPr>
          <p:sp>
            <p:nvSpPr>
              <p:cNvPr id="119" name="Google Shape;119;p18"/>
              <p:cNvSpPr/>
              <p:nvPr/>
            </p:nvSpPr>
            <p:spPr>
              <a:xfrm>
                <a:off x="1572250" y="3562150"/>
                <a:ext cx="2864400" cy="788700"/>
              </a:xfrm>
              <a:prstGeom prst="flowChartAlternateProcess">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endParaRPr>
              </a:p>
            </p:txBody>
          </p:sp>
          <p:sp>
            <p:nvSpPr>
              <p:cNvPr id="120" name="Google Shape;120;p18"/>
              <p:cNvSpPr/>
              <p:nvPr/>
            </p:nvSpPr>
            <p:spPr>
              <a:xfrm>
                <a:off x="2265250" y="3562150"/>
                <a:ext cx="2864400" cy="788700"/>
              </a:xfrm>
              <a:prstGeom prst="flowChartAlternateProcess">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13-week demand</a:t>
                </a:r>
                <a:endParaRPr sz="1800">
                  <a:solidFill>
                    <a:schemeClr val="lt1"/>
                  </a:solidFill>
                </a:endParaRPr>
              </a:p>
              <a:p>
                <a:pPr indent="0" lvl="0" marL="0" rtl="0" algn="ctr">
                  <a:spcBef>
                    <a:spcPts val="0"/>
                  </a:spcBef>
                  <a:spcAft>
                    <a:spcPts val="0"/>
                  </a:spcAft>
                  <a:buNone/>
                </a:pPr>
                <a:r>
                  <a:rPr lang="en" sz="1800">
                    <a:solidFill>
                      <a:schemeClr val="lt1"/>
                    </a:solidFill>
                  </a:rPr>
                  <a:t>Peppy Gentle Drink Pink Woodsy .5L Multi Jug</a:t>
                </a:r>
                <a:endParaRPr sz="1800">
                  <a:solidFill>
                    <a:schemeClr val="lt1"/>
                  </a:solidFill>
                </a:endParaRPr>
              </a:p>
            </p:txBody>
          </p:sp>
        </p:grpSp>
        <p:pic>
          <p:nvPicPr>
            <p:cNvPr id="121" name="Google Shape;121;p18"/>
            <p:cNvPicPr preferRelativeResize="0"/>
            <p:nvPr/>
          </p:nvPicPr>
          <p:blipFill>
            <a:blip r:embed="rId4">
              <a:alphaModFix/>
            </a:blip>
            <a:stretch>
              <a:fillRect/>
            </a:stretch>
          </p:blipFill>
          <p:spPr>
            <a:xfrm>
              <a:off x="4863750" y="3726773"/>
              <a:ext cx="736925" cy="736925"/>
            </a:xfrm>
            <a:prstGeom prst="rect">
              <a:avLst/>
            </a:prstGeom>
            <a:noFill/>
            <a:ln>
              <a:noFill/>
            </a:ln>
          </p:spPr>
        </p:pic>
      </p:grpSp>
      <p:sp>
        <p:nvSpPr>
          <p:cNvPr id="122" name="Google Shape;122;p18"/>
          <p:cNvSpPr/>
          <p:nvPr/>
        </p:nvSpPr>
        <p:spPr>
          <a:xfrm>
            <a:off x="938400" y="1505599"/>
            <a:ext cx="7267200" cy="1498500"/>
          </a:xfrm>
          <a:prstGeom prst="flowChartAlternateProcess">
            <a:avLst/>
          </a:prstGeom>
          <a:solidFill>
            <a:srgbClr val="A4C2F4"/>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100">
                <a:solidFill>
                  <a:schemeClr val="lt1"/>
                </a:solidFill>
              </a:rPr>
              <a:t>Utilize market insights for diet energy and SSD beverages to refine forecasts based on consumer preferences and product dynamics</a:t>
            </a:r>
            <a:endParaRPr sz="2100">
              <a:solidFill>
                <a:schemeClr val="lt1"/>
              </a:solidFill>
            </a:endParaRPr>
          </a:p>
        </p:txBody>
      </p:sp>
      <p:sp>
        <p:nvSpPr>
          <p:cNvPr id="123" name="Google Shape;123;p18"/>
          <p:cNvSpPr/>
          <p:nvPr/>
        </p:nvSpPr>
        <p:spPr>
          <a:xfrm>
            <a:off x="4688700" y="2783138"/>
            <a:ext cx="3476400" cy="1915800"/>
          </a:xfrm>
          <a:prstGeom prst="mathMultiply">
            <a:avLst>
              <a:gd fmla="val 23520" name="adj1"/>
            </a:avLst>
          </a:prstGeom>
          <a:solidFill>
            <a:srgbClr val="A61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Recommendation</a:t>
            </a:r>
            <a:endParaRPr/>
          </a:p>
        </p:txBody>
      </p:sp>
      <p:sp>
        <p:nvSpPr>
          <p:cNvPr id="129" name="Google Shape;129;p19"/>
          <p:cNvSpPr/>
          <p:nvPr/>
        </p:nvSpPr>
        <p:spPr>
          <a:xfrm>
            <a:off x="498350" y="1665250"/>
            <a:ext cx="2864400" cy="1882800"/>
          </a:xfrm>
          <a:prstGeom prst="flowChartAlternateProcess">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endParaRPr>
          </a:p>
        </p:txBody>
      </p:sp>
      <p:sp>
        <p:nvSpPr>
          <p:cNvPr id="130" name="Google Shape;130;p19"/>
          <p:cNvSpPr/>
          <p:nvPr/>
        </p:nvSpPr>
        <p:spPr>
          <a:xfrm>
            <a:off x="1191350" y="1665250"/>
            <a:ext cx="7235400" cy="1882800"/>
          </a:xfrm>
          <a:prstGeom prst="flowChartAlternateProcess">
            <a:avLst/>
          </a:prstGeom>
          <a:solidFill>
            <a:srgbClr val="A4C2F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6-month dema</a:t>
            </a:r>
            <a:r>
              <a:rPr b="1" lang="en" sz="1800">
                <a:solidFill>
                  <a:schemeClr val="lt1"/>
                </a:solidFill>
              </a:rPr>
              <a:t>nd for</a:t>
            </a:r>
            <a:endParaRPr b="1" sz="1800">
              <a:solidFill>
                <a:schemeClr val="lt1"/>
              </a:solidFill>
            </a:endParaRPr>
          </a:p>
          <a:p>
            <a:pPr indent="0" lvl="0" marL="0" rtl="0" algn="ctr">
              <a:spcBef>
                <a:spcPts val="0"/>
              </a:spcBef>
              <a:spcAft>
                <a:spcPts val="0"/>
              </a:spcAft>
              <a:buNone/>
            </a:pPr>
            <a:r>
              <a:rPr b="1" lang="en" sz="1800">
                <a:solidFill>
                  <a:schemeClr val="lt1"/>
                </a:solidFill>
              </a:rPr>
              <a:t>Diet Energy Moonlit Cassava 2L Multi Jug</a:t>
            </a:r>
            <a:endParaRPr b="1" sz="1800">
              <a:solidFill>
                <a:schemeClr val="lt1"/>
              </a:solidFill>
            </a:endParaRPr>
          </a:p>
          <a:p>
            <a:pPr indent="0" lvl="0" marL="0" rtl="0" algn="ctr">
              <a:spcBef>
                <a:spcPts val="0"/>
              </a:spcBef>
              <a:spcAft>
                <a:spcPts val="0"/>
              </a:spcAft>
              <a:buNone/>
            </a:pPr>
            <a:r>
              <a:t/>
            </a:r>
            <a:endParaRPr sz="1800">
              <a:solidFill>
                <a:schemeClr val="lt1"/>
              </a:solidFill>
            </a:endParaRPr>
          </a:p>
          <a:p>
            <a:pPr indent="0" lvl="0" marL="0" rtl="0" algn="ctr">
              <a:spcBef>
                <a:spcPts val="0"/>
              </a:spcBef>
              <a:spcAft>
                <a:spcPts val="0"/>
              </a:spcAft>
              <a:buNone/>
            </a:pPr>
            <a:r>
              <a:rPr lang="en" sz="1800">
                <a:solidFill>
                  <a:schemeClr val="lt1"/>
                </a:solidFill>
              </a:rPr>
              <a:t>Demand Prediction: </a:t>
            </a:r>
            <a:r>
              <a:rPr b="1" lang="en" sz="1800">
                <a:solidFill>
                  <a:schemeClr val="lt1"/>
                </a:solidFill>
              </a:rPr>
              <a:t>15,000 units</a:t>
            </a:r>
            <a:endParaRPr b="1" sz="1800">
              <a:solidFill>
                <a:schemeClr val="lt1"/>
              </a:solidFill>
            </a:endParaRPr>
          </a:p>
          <a:p>
            <a:pPr indent="0" lvl="0" marL="0" rtl="0" algn="ctr">
              <a:spcBef>
                <a:spcPts val="0"/>
              </a:spcBef>
              <a:spcAft>
                <a:spcPts val="0"/>
              </a:spcAft>
              <a:buNone/>
            </a:pPr>
            <a:r>
              <a:rPr lang="en" sz="1800">
                <a:solidFill>
                  <a:schemeClr val="lt1"/>
                </a:solidFill>
              </a:rPr>
              <a:t>Production Recommendation: </a:t>
            </a:r>
            <a:r>
              <a:rPr b="1" lang="en" sz="1800">
                <a:solidFill>
                  <a:schemeClr val="lt1"/>
                </a:solidFill>
              </a:rPr>
              <a:t>11,000 units</a:t>
            </a:r>
            <a:endParaRPr b="1" sz="1800">
              <a:solidFill>
                <a:schemeClr val="lt1"/>
              </a:solidFill>
            </a:endParaRPr>
          </a:p>
        </p:txBody>
      </p:sp>
      <p:pic>
        <p:nvPicPr>
          <p:cNvPr id="131" name="Google Shape;131;p19"/>
          <p:cNvPicPr preferRelativeResize="0"/>
          <p:nvPr/>
        </p:nvPicPr>
        <p:blipFill rotWithShape="1">
          <a:blip r:embed="rId3">
            <a:alphaModFix/>
          </a:blip>
          <a:srcRect b="-14103" l="15604" r="0" t="0"/>
          <a:stretch/>
        </p:blipFill>
        <p:spPr>
          <a:xfrm>
            <a:off x="906850" y="1850998"/>
            <a:ext cx="1194850" cy="1615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a:t>
            </a:r>
            <a:endParaRPr/>
          </a:p>
        </p:txBody>
      </p:sp>
      <p:sp>
        <p:nvSpPr>
          <p:cNvPr id="137" name="Google Shape;137;p20"/>
          <p:cNvSpPr/>
          <p:nvPr/>
        </p:nvSpPr>
        <p:spPr>
          <a:xfrm>
            <a:off x="1063700" y="1080706"/>
            <a:ext cx="1645800" cy="5943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Linear</a:t>
            </a:r>
            <a:endParaRPr b="1" sz="1800"/>
          </a:p>
          <a:p>
            <a:pPr indent="0" lvl="0" marL="0" rtl="0" algn="ctr">
              <a:spcBef>
                <a:spcPts val="0"/>
              </a:spcBef>
              <a:spcAft>
                <a:spcPts val="0"/>
              </a:spcAft>
              <a:buNone/>
            </a:pPr>
            <a:r>
              <a:rPr b="1" lang="en" sz="1800"/>
              <a:t>Regression</a:t>
            </a:r>
            <a:endParaRPr b="1" sz="1800"/>
          </a:p>
        </p:txBody>
      </p:sp>
      <p:grpSp>
        <p:nvGrpSpPr>
          <p:cNvPr id="138" name="Google Shape;138;p20"/>
          <p:cNvGrpSpPr/>
          <p:nvPr/>
        </p:nvGrpSpPr>
        <p:grpSpPr>
          <a:xfrm>
            <a:off x="1063819" y="1798010"/>
            <a:ext cx="1645864" cy="1398979"/>
            <a:chOff x="566925" y="1753225"/>
            <a:chExt cx="1623300" cy="1655400"/>
          </a:xfrm>
        </p:grpSpPr>
        <p:sp>
          <p:nvSpPr>
            <p:cNvPr id="139" name="Google Shape;139;p20"/>
            <p:cNvSpPr/>
            <p:nvPr/>
          </p:nvSpPr>
          <p:spPr>
            <a:xfrm>
              <a:off x="566925" y="1753225"/>
              <a:ext cx="1623300" cy="1655400"/>
            </a:xfrm>
            <a:prstGeom prst="flowChartAlternate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pic>
          <p:nvPicPr>
            <p:cNvPr id="140" name="Google Shape;140;p20"/>
            <p:cNvPicPr preferRelativeResize="0"/>
            <p:nvPr/>
          </p:nvPicPr>
          <p:blipFill rotWithShape="1">
            <a:blip r:embed="rId3">
              <a:alphaModFix/>
            </a:blip>
            <a:srcRect b="0" l="-5820" r="0" t="0"/>
            <a:stretch/>
          </p:blipFill>
          <p:spPr>
            <a:xfrm>
              <a:off x="665276" y="1941988"/>
              <a:ext cx="1352251" cy="1277875"/>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p:nvPr/>
        </p:nvSpPr>
        <p:spPr>
          <a:xfrm>
            <a:off x="1063700" y="1080706"/>
            <a:ext cx="1645800" cy="594300"/>
          </a:xfrm>
          <a:prstGeom prst="flowChartAlternateProcess">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Linear</a:t>
            </a:r>
            <a:endParaRPr b="1" sz="1800"/>
          </a:p>
          <a:p>
            <a:pPr indent="0" lvl="0" marL="0" rtl="0" algn="ctr">
              <a:spcBef>
                <a:spcPts val="0"/>
              </a:spcBef>
              <a:spcAft>
                <a:spcPts val="0"/>
              </a:spcAft>
              <a:buNone/>
            </a:pPr>
            <a:r>
              <a:rPr b="1" lang="en" sz="1800"/>
              <a:t>Regression</a:t>
            </a:r>
            <a:endParaRPr b="1" sz="1800"/>
          </a:p>
        </p:txBody>
      </p:sp>
      <p:grpSp>
        <p:nvGrpSpPr>
          <p:cNvPr id="146" name="Google Shape;146;p21"/>
          <p:cNvGrpSpPr/>
          <p:nvPr/>
        </p:nvGrpSpPr>
        <p:grpSpPr>
          <a:xfrm>
            <a:off x="1063819" y="1798010"/>
            <a:ext cx="1645864" cy="1398979"/>
            <a:chOff x="566925" y="1753225"/>
            <a:chExt cx="1623300" cy="1655400"/>
          </a:xfrm>
        </p:grpSpPr>
        <p:sp>
          <p:nvSpPr>
            <p:cNvPr id="147" name="Google Shape;147;p21"/>
            <p:cNvSpPr/>
            <p:nvPr/>
          </p:nvSpPr>
          <p:spPr>
            <a:xfrm>
              <a:off x="566925" y="1753225"/>
              <a:ext cx="1623300" cy="1655400"/>
            </a:xfrm>
            <a:prstGeom prst="flowChartAlternate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pic>
          <p:nvPicPr>
            <p:cNvPr id="148" name="Google Shape;148;p21"/>
            <p:cNvPicPr preferRelativeResize="0"/>
            <p:nvPr/>
          </p:nvPicPr>
          <p:blipFill rotWithShape="1">
            <a:blip r:embed="rId3">
              <a:alphaModFix/>
            </a:blip>
            <a:srcRect b="0" l="-5820" r="0" t="0"/>
            <a:stretch/>
          </p:blipFill>
          <p:spPr>
            <a:xfrm>
              <a:off x="665276" y="1941988"/>
              <a:ext cx="1352251" cy="1277875"/>
            </a:xfrm>
            <a:prstGeom prst="rect">
              <a:avLst/>
            </a:prstGeom>
            <a:noFill/>
            <a:ln>
              <a:noFill/>
            </a:ln>
          </p:spPr>
        </p:pic>
      </p:grpSp>
      <p:sp>
        <p:nvSpPr>
          <p:cNvPr id="149" name="Google Shape;149;p21"/>
          <p:cNvSpPr/>
          <p:nvPr/>
        </p:nvSpPr>
        <p:spPr>
          <a:xfrm>
            <a:off x="1063709" y="3319994"/>
            <a:ext cx="1645800" cy="365700"/>
          </a:xfrm>
          <a:prstGeom prst="flowChartAlternate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a:t>
            </a:r>
            <a:r>
              <a:rPr b="1" baseline="30000" lang="en" sz="1800"/>
              <a:t>2</a:t>
            </a:r>
            <a:r>
              <a:rPr b="1" lang="en" sz="1800"/>
              <a:t> = 0.86</a:t>
            </a:r>
            <a:endParaRPr b="1" sz="1800"/>
          </a:p>
        </p:txBody>
      </p:sp>
      <p:sp>
        <p:nvSpPr>
          <p:cNvPr id="150" name="Google Shape;150;p21"/>
          <p:cNvSpPr/>
          <p:nvPr/>
        </p:nvSpPr>
        <p:spPr>
          <a:xfrm>
            <a:off x="1063708" y="3808698"/>
            <a:ext cx="1645800" cy="1043700"/>
          </a:xfrm>
          <a:prstGeom prst="flowChartAlternate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Lack of similar products in data</a:t>
            </a:r>
            <a:endParaRPr sz="1600"/>
          </a:p>
        </p:txBody>
      </p:sp>
      <p:sp>
        <p:nvSpPr>
          <p:cNvPr id="151" name="Google Shape;15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