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GgYdQOlM9P1KhF1PTAqz7zo/5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35BC04-E6F2-4AC2-9974-BF411AA2CD1D}">
  <a:tblStyle styleId="{5135BC04-E6F2-4AC2-9974-BF411AA2CD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e2947e7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ee2947e72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e2947e72f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ee2947e72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e2947e72f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ee2947e72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e2947e72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ee2947e72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e2947e72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ee2947e7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a7b48cd3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aa7b48cd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e2947e72f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ee2947e72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a85a11ca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aa85a11c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a85a11ca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aa85a11c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e2947e72f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ee2947e72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e2947e72f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ee2947e72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a9ee30fbb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aa9ee30f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e2947e72f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ee2947e72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cf780b2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acf780b2c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cf780b2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2acf780b2c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e2947e7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ee2947e72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e2947e7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ee2947e72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e2947e7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ee2947e72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e714990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8e714990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surferhelp.goldensoftware.com/projections/Characteristics_of_Projections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canvas.cmu.edu/courses/39497/files/folder/Labs/Lab1?preview=10706759" TargetMode="External"/><Relationship Id="rId5" Type="http://schemas.openxmlformats.org/officeDocument/2006/relationships/hyperlink" Target="https://canvas.cmu.edu/courses/39497/files/folder/Labs/Lab1?preview=1070675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masterplan2020.kigalicity.gov.rw/portal/apps/webappviewer/index.html?id=218a2e3088064fc6b13198b4304f3d35/" TargetMode="External"/><Relationship Id="rId5" Type="http://schemas.openxmlformats.org/officeDocument/2006/relationships/hyperlink" Target="https://www.arcgis.com/apps/dashboards/e505698fc93343fa91802d8315ad4d91" TargetMode="External"/><Relationship Id="rId6" Type="http://schemas.openxmlformats.org/officeDocument/2006/relationships/image" Target="../media/image4.jp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canvas.cmu.edu/courses/39497/files/folder/Labs/Lab1?preview=10706761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933677"/>
            <a:ext cx="9144000" cy="1215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GB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04-800 AB Machine Learning for Earth Observation: </a:t>
            </a: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LAB1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810000" y="2655716"/>
            <a:ext cx="5029200" cy="12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Session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Introduction to ArcGIS Pro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  25</a:t>
            </a:r>
            <a:r>
              <a:rPr baseline="30000" lang="en-GB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January 2024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802500" y="3871374"/>
            <a:ext cx="51330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2024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e2947e72f_0_32"/>
          <p:cNvSpPr txBox="1"/>
          <p:nvPr>
            <p:ph type="ctrTitle"/>
          </p:nvPr>
        </p:nvSpPr>
        <p:spPr>
          <a:xfrm>
            <a:off x="1524000" y="138546"/>
            <a:ext cx="91440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Add data to a project (cont’d)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1ee2947e72f_0_32"/>
          <p:cNvSpPr txBox="1"/>
          <p:nvPr>
            <p:ph idx="1" type="subTitle"/>
          </p:nvPr>
        </p:nvSpPr>
        <p:spPr>
          <a:xfrm>
            <a:off x="2289628" y="1522964"/>
            <a:ext cx="76128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Create a Bookmark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Zoom in to region of interest (Africa in this case)</a:t>
            </a:r>
            <a:endParaRPr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the </a:t>
            </a:r>
            <a:r>
              <a:rPr b="1"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tab, in the </a:t>
            </a:r>
            <a:r>
              <a:rPr b="1"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Navigate</a:t>
            </a:r>
            <a:r>
              <a:rPr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group, click </a:t>
            </a:r>
            <a:r>
              <a:rPr b="1"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Bookmarks</a:t>
            </a:r>
            <a:endParaRPr b="1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 b="1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Times New Roman"/>
              <a:buChar char="➔"/>
            </a:pPr>
            <a:r>
              <a:rPr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on </a:t>
            </a:r>
            <a:r>
              <a:rPr b="1"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bookmark</a:t>
            </a:r>
            <a:r>
              <a:rPr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provide necessary inputs</a:t>
            </a:r>
            <a:endParaRPr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Times New Roman"/>
              <a:buChar char="➔"/>
            </a:pPr>
            <a:r>
              <a:rPr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Experiment:  (Create bookmark for Burundi, Rwanda, Uganda)</a:t>
            </a:r>
            <a:endParaRPr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ct val="100000"/>
              <a:buFont typeface="Times New Roman"/>
              <a:buChar char="➔"/>
            </a:pPr>
            <a:r>
              <a:rPr lang="en-GB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Symbolize a layer (no color fill, black outline of 1.5 pt width)</a:t>
            </a:r>
            <a:endParaRPr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e2947e72f_1_31"/>
          <p:cNvSpPr txBox="1"/>
          <p:nvPr>
            <p:ph type="ctrTitle"/>
          </p:nvPr>
        </p:nvSpPr>
        <p:spPr>
          <a:xfrm>
            <a:off x="1524000" y="583275"/>
            <a:ext cx="9144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Update the Geodatabase</a:t>
            </a:r>
            <a:endParaRPr/>
          </a:p>
        </p:txBody>
      </p:sp>
      <p:sp>
        <p:nvSpPr>
          <p:cNvPr id="155" name="Google Shape;155;g1ee2947e72f_1_31"/>
          <p:cNvSpPr txBox="1"/>
          <p:nvPr>
            <p:ph idx="1" type="subTitle"/>
          </p:nvPr>
        </p:nvSpPr>
        <p:spPr>
          <a:xfrm>
            <a:off x="1524000" y="1428751"/>
            <a:ext cx="9144000" cy="4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Creating folder connection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Under View tab in Windows group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Click on Catalog pane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Right click on Folders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Select Add Folder Connection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Browse desired folder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Select the folder and click Ok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data in connected folder can be added to the database or current map via catalog pane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e2947e72f_1_36"/>
          <p:cNvSpPr txBox="1"/>
          <p:nvPr>
            <p:ph type="title"/>
          </p:nvPr>
        </p:nvSpPr>
        <p:spPr>
          <a:xfrm>
            <a:off x="839800" y="365125"/>
            <a:ext cx="105156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Update the Geodatabase cont’d</a:t>
            </a:r>
            <a:endParaRPr/>
          </a:p>
        </p:txBody>
      </p:sp>
      <p:sp>
        <p:nvSpPr>
          <p:cNvPr id="161" name="Google Shape;161;g1ee2947e72f_1_36"/>
          <p:cNvSpPr txBox="1"/>
          <p:nvPr>
            <p:ph idx="1" type="body"/>
          </p:nvPr>
        </p:nvSpPr>
        <p:spPr>
          <a:xfrm>
            <a:off x="1178100" y="1572175"/>
            <a:ext cx="5157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Export feature layers to the database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Analysis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1ee2947e72f_1_36"/>
          <p:cNvSpPr txBox="1"/>
          <p:nvPr>
            <p:ph idx="2" type="body"/>
          </p:nvPr>
        </p:nvSpPr>
        <p:spPr>
          <a:xfrm>
            <a:off x="1178100" y="2597725"/>
            <a:ext cx="4767000" cy="3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Under Analysis tab in Geoprocessing group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Click tools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Search Export Features (Conversion tools)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Fill the required fields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run the tool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1ee2947e72f_1_36"/>
          <p:cNvSpPr txBox="1"/>
          <p:nvPr>
            <p:ph idx="3" type="body"/>
          </p:nvPr>
        </p:nvSpPr>
        <p:spPr>
          <a:xfrm>
            <a:off x="6172300" y="1572176"/>
            <a:ext cx="5183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GB" sz="2440">
                <a:latin typeface="Times New Roman"/>
                <a:ea typeface="Times New Roman"/>
                <a:cs typeface="Times New Roman"/>
                <a:sym typeface="Times New Roman"/>
              </a:rPr>
              <a:t>Export feature layers to the database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GB" sz="2440">
                <a:latin typeface="Times New Roman"/>
                <a:ea typeface="Times New Roman"/>
                <a:cs typeface="Times New Roman"/>
                <a:sym typeface="Times New Roman"/>
              </a:rPr>
              <a:t>Shortcut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1ee2947e72f_1_36"/>
          <p:cNvSpPr txBox="1"/>
          <p:nvPr>
            <p:ph idx="4" type="body"/>
          </p:nvPr>
        </p:nvSpPr>
        <p:spPr>
          <a:xfrm>
            <a:off x="6429400" y="2597725"/>
            <a:ext cx="4926000" cy="3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Right click on the feature in content pane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Drop down on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Choose Export feature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Fill the required fields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Click Ok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e2947e72f_1_5"/>
          <p:cNvSpPr txBox="1"/>
          <p:nvPr>
            <p:ph type="ctrTitle"/>
          </p:nvPr>
        </p:nvSpPr>
        <p:spPr>
          <a:xfrm>
            <a:off x="1524000" y="169018"/>
            <a:ext cx="91440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Coordinate systems</a:t>
            </a:r>
            <a:endParaRPr b="1" sz="4000"/>
          </a:p>
        </p:txBody>
      </p:sp>
      <p:sp>
        <p:nvSpPr>
          <p:cNvPr id="170" name="Google Shape;170;g1ee2947e72f_1_5"/>
          <p:cNvSpPr txBox="1"/>
          <p:nvPr>
            <p:ph idx="1" type="subTitle"/>
          </p:nvPr>
        </p:nvSpPr>
        <p:spPr>
          <a:xfrm>
            <a:off x="1124200" y="2130050"/>
            <a:ext cx="91440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Geographic Coordinates Systems (3D)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Expressed in angular Units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Projected Coordinates Systems (2D)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Expressed in linear units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e2947e72f_0_39"/>
          <p:cNvSpPr txBox="1"/>
          <p:nvPr>
            <p:ph type="ctrTitle"/>
          </p:nvPr>
        </p:nvSpPr>
        <p:spPr>
          <a:xfrm>
            <a:off x="1524000" y="70726"/>
            <a:ext cx="9144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Coordinate systems (cont’d)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1ee2947e72f_0_39"/>
          <p:cNvSpPr txBox="1"/>
          <p:nvPr>
            <p:ph idx="1" type="subTitle"/>
          </p:nvPr>
        </p:nvSpPr>
        <p:spPr>
          <a:xfrm>
            <a:off x="1139575" y="977925"/>
            <a:ext cx="108834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Add the world shapefile to the map.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 the content pane, right click on the map, go to properties, go to coordinates systems.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g1ee2947e72f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2363" y="2041525"/>
            <a:ext cx="715327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a7b48cd35_0_1"/>
          <p:cNvSpPr txBox="1"/>
          <p:nvPr>
            <p:ph type="ctrTitle"/>
          </p:nvPr>
        </p:nvSpPr>
        <p:spPr>
          <a:xfrm>
            <a:off x="1524000" y="70726"/>
            <a:ext cx="9144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Coordinate systems (cont’d)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2aa7b48cd35_0_1"/>
          <p:cNvSpPr txBox="1"/>
          <p:nvPr>
            <p:ph idx="1" type="subTitle"/>
          </p:nvPr>
        </p:nvSpPr>
        <p:spPr>
          <a:xfrm>
            <a:off x="1139575" y="977925"/>
            <a:ext cx="108834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Select a coordinate system and check the details (Geographic)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Select the projected coordinate system and check the details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Experiment: Try the following projected coordinate systems and note the difference on the map.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https://surferhelp.goldensoftware.com/projections/Characteristics_of_Projections.htm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4" name="Google Shape;184;g2aa7b48cd35_0_1"/>
          <p:cNvGraphicFramePr/>
          <p:nvPr/>
        </p:nvGraphicFramePr>
        <p:xfrm>
          <a:off x="1139575" y="406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{5135BC04-E6F2-4AC2-9974-BF411AA2CD1D}</a:tableStyleId>
              </a:tblPr>
              <a:tblGrid>
                <a:gridCol w="1679900"/>
                <a:gridCol w="1741425"/>
                <a:gridCol w="3786475"/>
                <a:gridCol w="3079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GB" sz="2400" u="none" cap="none" strike="noStrike"/>
                        <a:t>CS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GB" sz="2400" u="none" cap="none" strike="noStrike"/>
                        <a:t>Category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GB" sz="2400" u="none" cap="none" strike="noStrike"/>
                        <a:t>True measurements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GB" sz="2400" u="none" cap="none" strike="noStrike"/>
                        <a:t>Measured units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/>
                        <a:t>Bonne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/>
                        <a:t>(World)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-Australia: 7.688 million km²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solidFill>
                            <a:schemeClr val="dk1"/>
                          </a:solidFill>
                        </a:rPr>
                        <a:t>-Distance btn Africa &amp; Australia: </a:t>
                      </a:r>
                      <a:r>
                        <a:rPr lang="en-GB" sz="24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10,503 km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/>
                        <a:t>Area:</a:t>
                      </a:r>
                      <a:endParaRPr sz="2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/>
                        <a:t>Distance: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/>
                        <a:t>Equidistant conic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/>
                        <a:t>(World)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solidFill>
                            <a:schemeClr val="dk1"/>
                          </a:solidFill>
                        </a:rPr>
                        <a:t>Area: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solidFill>
                            <a:schemeClr val="dk1"/>
                          </a:solidFill>
                        </a:rPr>
                        <a:t>Distance: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e2947e72f_1_10"/>
          <p:cNvSpPr txBox="1"/>
          <p:nvPr>
            <p:ph type="ctrTitle"/>
          </p:nvPr>
        </p:nvSpPr>
        <p:spPr>
          <a:xfrm>
            <a:off x="1524000" y="320268"/>
            <a:ext cx="91440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Create a region of interest (cliping)</a:t>
            </a:r>
            <a:endParaRPr b="1" sz="4000"/>
          </a:p>
        </p:txBody>
      </p:sp>
      <p:sp>
        <p:nvSpPr>
          <p:cNvPr id="190" name="Google Shape;190;g1ee2947e72f_1_10"/>
          <p:cNvSpPr txBox="1"/>
          <p:nvPr>
            <p:ph idx="1" type="subTitle"/>
          </p:nvPr>
        </p:nvSpPr>
        <p:spPr>
          <a:xfrm>
            <a:off x="1524000" y="1438144"/>
            <a:ext cx="9144000" cy="4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By using the analysis tool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Set the CS to WGS 1984 (Geographic coordinates system)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Africa </a:t>
            </a: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shapefile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to the map or use existing 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Go to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tab, in the geoprocessing group, click on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the search box, type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clip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and choose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clip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(Analysis tools)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a85a11ca2_0_4"/>
          <p:cNvSpPr txBox="1"/>
          <p:nvPr>
            <p:ph type="ctrTitle"/>
          </p:nvPr>
        </p:nvSpPr>
        <p:spPr>
          <a:xfrm>
            <a:off x="1524000" y="320268"/>
            <a:ext cx="91440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Create a region of interest (cliping)</a:t>
            </a:r>
            <a:endParaRPr b="1" sz="4000"/>
          </a:p>
        </p:txBody>
      </p:sp>
      <p:sp>
        <p:nvSpPr>
          <p:cNvPr id="196" name="Google Shape;196;g2aa85a11ca2_0_4"/>
          <p:cNvSpPr txBox="1"/>
          <p:nvPr>
            <p:ph idx="1" type="subTitle"/>
          </p:nvPr>
        </p:nvSpPr>
        <p:spPr>
          <a:xfrm>
            <a:off x="1524000" y="1438144"/>
            <a:ext cx="9144000" cy="4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By using the analysis tool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world_boundaries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layer as input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Africa_boundaries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layer as clip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Rename the output feature to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Africa_boundaries_clipped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Run 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he tool and symbolize the layer if necessary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g2aa85a11ca2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3713" y="3625700"/>
            <a:ext cx="60483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a85a11ca2_0_11"/>
          <p:cNvSpPr txBox="1"/>
          <p:nvPr>
            <p:ph type="ctrTitle"/>
          </p:nvPr>
        </p:nvSpPr>
        <p:spPr>
          <a:xfrm>
            <a:off x="1524000" y="-7"/>
            <a:ext cx="91440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Create a region of interest </a:t>
            </a:r>
            <a:endParaRPr b="1" sz="4000"/>
          </a:p>
        </p:txBody>
      </p:sp>
      <p:sp>
        <p:nvSpPr>
          <p:cNvPr id="203" name="Google Shape;203;g2aa85a11ca2_0_11"/>
          <p:cNvSpPr txBox="1"/>
          <p:nvPr>
            <p:ph idx="1" type="subTitle"/>
          </p:nvPr>
        </p:nvSpPr>
        <p:spPr>
          <a:xfrm>
            <a:off x="1524000" y="964651"/>
            <a:ext cx="10345200" cy="5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By location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Remove all layer from the content pane and keep Africa_boundaries_clipped layer only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Label with the country name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Zoom to clearly see Rwanda and Burundi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Go to map tap, in the selection group, expand selection and choose rectangle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 the map, select Rwanda boundary, hold the shift key and select Burundi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 shortcut to export the feature (export data) to database and name the output feature as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Rwanda_Burundi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e2947e72f_1_15"/>
          <p:cNvSpPr txBox="1"/>
          <p:nvPr>
            <p:ph type="ctrTitle"/>
          </p:nvPr>
        </p:nvSpPr>
        <p:spPr>
          <a:xfrm>
            <a:off x="1524000" y="107523"/>
            <a:ext cx="914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Export to shapefile.</a:t>
            </a:r>
            <a:endParaRPr b="1" sz="4000"/>
          </a:p>
        </p:txBody>
      </p:sp>
      <p:sp>
        <p:nvSpPr>
          <p:cNvPr id="209" name="Google Shape;209;g1ee2947e72f_1_15"/>
          <p:cNvSpPr txBox="1"/>
          <p:nvPr>
            <p:ph idx="1" type="subTitle"/>
          </p:nvPr>
        </p:nvSpPr>
        <p:spPr>
          <a:xfrm>
            <a:off x="1447100" y="1510850"/>
            <a:ext cx="105450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Expand the project geodatabase, on the catalog pane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Right click on Rwanda_Burundi feature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Expand export and choose feature class to shapefiles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Choose where to save the output feature class and name it Rwanda Burundi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Run the tool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Check the files destination and organize them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1524000" y="138546"/>
            <a:ext cx="9144000" cy="1215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GB" sz="4000"/>
            </a:br>
            <a:br>
              <a:rPr b="1" lang="en-GB" sz="4000"/>
            </a:br>
            <a: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3780975" y="1463375"/>
            <a:ext cx="76128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GIS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Create a project in ArcGIS Pro.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Add data to a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Update the Geodatabase.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Add files to the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Export feature layers to the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Coordinate systems.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Create a region of interest.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Export to shapefile.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Create a layout.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Handin (what to submit)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e2947e72f_1_20"/>
          <p:cNvSpPr txBox="1"/>
          <p:nvPr>
            <p:ph type="ctrTitle"/>
          </p:nvPr>
        </p:nvSpPr>
        <p:spPr>
          <a:xfrm>
            <a:off x="1524000" y="184398"/>
            <a:ext cx="9144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Create a layout</a:t>
            </a:r>
            <a:endParaRPr b="1" sz="4000"/>
          </a:p>
        </p:txBody>
      </p:sp>
      <p:sp>
        <p:nvSpPr>
          <p:cNvPr id="215" name="Google Shape;215;g1ee2947e72f_1_20"/>
          <p:cNvSpPr txBox="1"/>
          <p:nvPr>
            <p:ph idx="1" type="subTitle"/>
          </p:nvPr>
        </p:nvSpPr>
        <p:spPr>
          <a:xfrm>
            <a:off x="1524000" y="1126400"/>
            <a:ext cx="103146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 the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Insert tab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, click the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New Layout button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, click ANSI – Portrait, and click Letter 8.5” × 11”.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the Catalog pane, rename the layout Africa.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the contents pane, right-click the layout name (Africa) and click Zoom Page.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 the Insert tab, in the Map Frames group, click the Map Frame arrow, select the Africa  map with the Default Extent, click and drag a bounding box.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Zoom to the desired map view.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a9ee30fbb_1_8"/>
          <p:cNvSpPr txBox="1"/>
          <p:nvPr>
            <p:ph type="ctrTitle"/>
          </p:nvPr>
        </p:nvSpPr>
        <p:spPr>
          <a:xfrm>
            <a:off x="1524000" y="184398"/>
            <a:ext cx="9144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Create a layout (Cont’d)</a:t>
            </a:r>
            <a:endParaRPr b="1" sz="4000"/>
          </a:p>
        </p:txBody>
      </p:sp>
      <p:sp>
        <p:nvSpPr>
          <p:cNvPr id="221" name="Google Shape;221;g2aa9ee30fbb_1_8"/>
          <p:cNvSpPr txBox="1"/>
          <p:nvPr>
            <p:ph idx="1" type="subTitle"/>
          </p:nvPr>
        </p:nvSpPr>
        <p:spPr>
          <a:xfrm>
            <a:off x="1524000" y="1126400"/>
            <a:ext cx="103146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Note: Activate or deactivate the layout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Add legends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On the Insert tab, in the Map Surrounds group, click the Legend button, and drag a rectangle.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the calog pane, right click on the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layout name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, go to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export to File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Fill export properties: file type (JPEG) and name the file and choose the location.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Click on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export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e2947e72f_1_25"/>
          <p:cNvSpPr txBox="1"/>
          <p:nvPr>
            <p:ph type="ctrTitle"/>
          </p:nvPr>
        </p:nvSpPr>
        <p:spPr>
          <a:xfrm>
            <a:off x="1524000" y="1122367"/>
            <a:ext cx="9144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Handin (What to submit)</a:t>
            </a:r>
            <a:endParaRPr sz="4000"/>
          </a:p>
        </p:txBody>
      </p:sp>
      <p:sp>
        <p:nvSpPr>
          <p:cNvPr id="227" name="Google Shape;227;g1ee2947e72f_1_25"/>
          <p:cNvSpPr txBox="1"/>
          <p:nvPr>
            <p:ph idx="1" type="subTitle"/>
          </p:nvPr>
        </p:nvSpPr>
        <p:spPr>
          <a:xfrm>
            <a:off x="1524000" y="2280110"/>
            <a:ext cx="91440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Export the map layout that you have created in this lab as a jpg file to the project folder.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Zip your completed project folder and submit on Canvas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Deadline: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Today, 11:59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cf780b2c1_0_5"/>
          <p:cNvSpPr txBox="1"/>
          <p:nvPr>
            <p:ph type="ctrTitle"/>
          </p:nvPr>
        </p:nvSpPr>
        <p:spPr>
          <a:xfrm>
            <a:off x="1524000" y="138546"/>
            <a:ext cx="91440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GIS Overview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2acf780b2c1_0_5"/>
          <p:cNvSpPr txBox="1"/>
          <p:nvPr>
            <p:ph idx="1" type="subTitle"/>
          </p:nvPr>
        </p:nvSpPr>
        <p:spPr>
          <a:xfrm>
            <a:off x="1195700" y="1775475"/>
            <a:ext cx="9792600" cy="4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Geographic Information System (GIS):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is a computer system that captures, stores, checks, and displays Earth's surface-related data, enabling a comprehensive understanding of spatial patterns and relationships by linking seemingly unrelated information.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Common examples of GIS softwares: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ArcGIS Pro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QGIS (Open source)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This lab will only focus on the basic introduction to ArcGIS Pro (Per the agenda).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cf780b2c1_0_15"/>
          <p:cNvSpPr txBox="1"/>
          <p:nvPr>
            <p:ph type="ctrTitle"/>
          </p:nvPr>
        </p:nvSpPr>
        <p:spPr>
          <a:xfrm>
            <a:off x="1524000" y="0"/>
            <a:ext cx="9144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GIS Overview (Cont’d)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acf780b2c1_0_15"/>
          <p:cNvSpPr txBox="1"/>
          <p:nvPr>
            <p:ph idx="1" type="subTitle"/>
          </p:nvPr>
        </p:nvSpPr>
        <p:spPr>
          <a:xfrm>
            <a:off x="1026175" y="682200"/>
            <a:ext cx="10935600" cy="51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Examples of Application: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Kigali City Master Plan 2020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Malaria prevalence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flood monitoring (Kigali Elevation model)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g2acf780b2c1_0_15"/>
          <p:cNvPicPr preferRelativeResize="0"/>
          <p:nvPr/>
        </p:nvPicPr>
        <p:blipFill rotWithShape="1">
          <a:blip r:embed="rId6">
            <a:alphaModFix/>
          </a:blip>
          <a:srcRect b="35550" l="0" r="0" t="0"/>
          <a:stretch/>
        </p:blipFill>
        <p:spPr>
          <a:xfrm>
            <a:off x="5931307" y="2419675"/>
            <a:ext cx="6260694" cy="4012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acf780b2c1_0_15"/>
          <p:cNvPicPr preferRelativeResize="0"/>
          <p:nvPr/>
        </p:nvPicPr>
        <p:blipFill rotWithShape="1">
          <a:blip r:embed="rId7">
            <a:alphaModFix/>
          </a:blip>
          <a:srcRect b="37762" l="0" r="0" t="2542"/>
          <a:stretch/>
        </p:blipFill>
        <p:spPr>
          <a:xfrm>
            <a:off x="1026175" y="2419675"/>
            <a:ext cx="5300901" cy="40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ctrTitle"/>
          </p:nvPr>
        </p:nvSpPr>
        <p:spPr>
          <a:xfrm>
            <a:off x="1524000" y="138546"/>
            <a:ext cx="9144000" cy="1215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GB" sz="4000"/>
            </a:br>
            <a:b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  <a:t>Create a project in ArcGIS Pro.</a:t>
            </a:r>
            <a:b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 txBox="1"/>
          <p:nvPr>
            <p:ph idx="1" type="subTitle"/>
          </p:nvPr>
        </p:nvSpPr>
        <p:spPr>
          <a:xfrm>
            <a:off x="2289628" y="1522964"/>
            <a:ext cx="7612743" cy="4427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2289625" y="1522975"/>
            <a:ext cx="8687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Start ArcGIS Pro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the start page, under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Project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click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Type your project name (ML4EO_Lab1_AndrewId)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Specify the project files location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3188" y="2870138"/>
            <a:ext cx="4752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e2947e72f_0_10"/>
          <p:cNvSpPr txBox="1"/>
          <p:nvPr>
            <p:ph type="ctrTitle"/>
          </p:nvPr>
        </p:nvSpPr>
        <p:spPr>
          <a:xfrm>
            <a:off x="1524000" y="138546"/>
            <a:ext cx="91440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GB" sz="4000"/>
            </a:br>
            <a:b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  <a:t>Create a project in ArcGIS Pro. (cont’d)</a:t>
            </a:r>
            <a:b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1ee2947e72f_0_10"/>
          <p:cNvSpPr txBox="1"/>
          <p:nvPr>
            <p:ph idx="1" type="subTitle"/>
          </p:nvPr>
        </p:nvSpPr>
        <p:spPr>
          <a:xfrm>
            <a:off x="2289628" y="1522964"/>
            <a:ext cx="76128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1" name="Google Shape;121;g1ee2947e72f_0_10"/>
          <p:cNvSpPr txBox="1"/>
          <p:nvPr/>
        </p:nvSpPr>
        <p:spPr>
          <a:xfrm>
            <a:off x="2289625" y="1522975"/>
            <a:ext cx="8687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Tick 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new folder for this project. (Experiment: create a project and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untick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create a new folder for this project and note the difference)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Click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ok</a:t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Close ArcGIS and check the location where you saved your project.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.aprx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(ArcGIS project file)</a:t>
            </a:r>
            <a:endParaRPr b="1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e2947e72f_0_17"/>
          <p:cNvSpPr txBox="1"/>
          <p:nvPr>
            <p:ph type="ctrTitle"/>
          </p:nvPr>
        </p:nvSpPr>
        <p:spPr>
          <a:xfrm>
            <a:off x="1524000" y="138550"/>
            <a:ext cx="92778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b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Create a project in ArcGIS Pro. (cont’d)</a:t>
            </a:r>
            <a:b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1ee2947e72f_0_17"/>
          <p:cNvSpPr txBox="1"/>
          <p:nvPr>
            <p:ph idx="1" type="subTitle"/>
          </p:nvPr>
        </p:nvSpPr>
        <p:spPr>
          <a:xfrm>
            <a:off x="2289628" y="1522964"/>
            <a:ext cx="76128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8" name="Google Shape;128;g1ee2947e72f_0_17"/>
          <p:cNvSpPr txBox="1"/>
          <p:nvPr/>
        </p:nvSpPr>
        <p:spPr>
          <a:xfrm>
            <a:off x="2289625" y="1522975"/>
            <a:ext cx="8687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Renaming the map: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 the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 tab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in the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windows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group , click on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catalog pane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the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catalog pane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expand the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maps folder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rename the map to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lab1_map.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g1ee2947e72f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3500" y="3233500"/>
            <a:ext cx="7380400" cy="15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e2947e72f_0_24"/>
          <p:cNvSpPr txBox="1"/>
          <p:nvPr>
            <p:ph type="ctrTitle"/>
          </p:nvPr>
        </p:nvSpPr>
        <p:spPr>
          <a:xfrm>
            <a:off x="1524000" y="138546"/>
            <a:ext cx="91440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GB" sz="4000"/>
            </a:br>
            <a:b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  <a:t>Create a project in ArcGIS Pro. (cont’d)</a:t>
            </a:r>
            <a:b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1ee2947e72f_0_24"/>
          <p:cNvSpPr txBox="1"/>
          <p:nvPr>
            <p:ph idx="1" type="subTitle"/>
          </p:nvPr>
        </p:nvSpPr>
        <p:spPr>
          <a:xfrm>
            <a:off x="2289628" y="1522964"/>
            <a:ext cx="76128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6" name="Google Shape;136;g1ee2947e72f_0_24"/>
          <p:cNvSpPr txBox="1"/>
          <p:nvPr/>
        </p:nvSpPr>
        <p:spPr>
          <a:xfrm>
            <a:off x="2289625" y="1522975"/>
            <a:ext cx="8687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basemap: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 tab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in the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group, expand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Basemap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select </a:t>
            </a:r>
            <a:r>
              <a:rPr b="1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Light Gray Canvas</a:t>
            </a: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the content pane, remove Light Gray Reference.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Times New Roman"/>
              <a:buChar char="➔"/>
            </a:pPr>
            <a:r>
              <a:rPr b="0" i="0" lang="en-GB" sz="24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Save the project.</a:t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e714990ab_0_0"/>
          <p:cNvSpPr txBox="1"/>
          <p:nvPr>
            <p:ph type="ctrTitle"/>
          </p:nvPr>
        </p:nvSpPr>
        <p:spPr>
          <a:xfrm>
            <a:off x="1524000" y="138546"/>
            <a:ext cx="91440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Add data to a project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8e714990ab_0_0"/>
          <p:cNvSpPr txBox="1"/>
          <p:nvPr>
            <p:ph idx="1" type="subTitle"/>
          </p:nvPr>
        </p:nvSpPr>
        <p:spPr>
          <a:xfrm>
            <a:off x="2289628" y="1522964"/>
            <a:ext cx="76128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Under map tab in Layer group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Click add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Select data (</a:t>
            </a: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World shapefile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Click ok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g28e714990a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3150" y="2375299"/>
            <a:ext cx="5002425" cy="21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2023-12-24T19:48:56Z</dcterms:created>
  <dc:creator>Deo Uwimpuhwe</dc:creator>
</cp:coreProperties>
</file>