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Open Sans ExtraBold"/>
      <p:bold r:id="rId15"/>
      <p:boldItalic r:id="rId16"/>
    </p:embeddedFont>
    <p:embeddedFont>
      <p:font typeface="Crimson Text"/>
      <p:regular r:id="rId17"/>
      <p:bold r:id="rId18"/>
      <p:italic r:id="rId19"/>
      <p:boldItalic r:id="rId20"/>
    </p:embeddedFont>
    <p:embeddedFont>
      <p:font typeface="Open Sans Ligh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rimsonText-boldItalic.fntdata"/><Relationship Id="rId22" Type="http://schemas.openxmlformats.org/officeDocument/2006/relationships/font" Target="fonts/OpenSansLight-bold.fntdata"/><Relationship Id="rId21" Type="http://schemas.openxmlformats.org/officeDocument/2006/relationships/font" Target="fonts/OpenSansLight-regular.fntdata"/><Relationship Id="rId24" Type="http://schemas.openxmlformats.org/officeDocument/2006/relationships/font" Target="fonts/OpenSansLight-boldItalic.fntdata"/><Relationship Id="rId23" Type="http://schemas.openxmlformats.org/officeDocument/2006/relationships/font" Target="fonts/OpenSans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penSansExtraBold-bold.fntdata"/><Relationship Id="rId14" Type="http://schemas.openxmlformats.org/officeDocument/2006/relationships/slide" Target="slides/slide9.xml"/><Relationship Id="rId17" Type="http://schemas.openxmlformats.org/officeDocument/2006/relationships/font" Target="fonts/CrimsonText-regular.fntdata"/><Relationship Id="rId16" Type="http://schemas.openxmlformats.org/officeDocument/2006/relationships/font" Target="fonts/OpenSansExtraBold-boldItalic.fntdata"/><Relationship Id="rId19" Type="http://schemas.openxmlformats.org/officeDocument/2006/relationships/font" Target="fonts/CrimsonText-italic.fntdata"/><Relationship Id="rId18" Type="http://schemas.openxmlformats.org/officeDocument/2006/relationships/font" Target="fonts/CrimsonTex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aa7e0510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aaa7e0510c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aa7e0510c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aa7e0510c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aa7e0510c_0_2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aa7e0510c_0_2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aa7e0510c_0_3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aa7e0510c_0_3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aa7e0510c_0_3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aa7e0510c_0_3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aa7e0510c_0_3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aa7e0510c_0_3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aa7e0510c_0_3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aa7e0510c_0_3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aa7e0510c_0_3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aa7e0510c_0_3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aa7e0510c_0_3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aa7e0510c_0_3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4972833" y="0"/>
            <a:ext cx="721916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"/>
          <p:cNvCxnSpPr/>
          <p:nvPr/>
        </p:nvCxnSpPr>
        <p:spPr>
          <a:xfrm>
            <a:off x="5776231" y="3745282"/>
            <a:ext cx="5687223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732463" y="2284413"/>
            <a:ext cx="57308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5788025" y="4026802"/>
            <a:ext cx="32702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b="1" sz="1600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543" y="2556221"/>
            <a:ext cx="2078103" cy="13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3" type="body"/>
          </p:nvPr>
        </p:nvSpPr>
        <p:spPr>
          <a:xfrm>
            <a:off x="5781891" y="4449077"/>
            <a:ext cx="59261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Slide Photo">
  <p:cSld name="Full-Slide Photo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8610600" y="6356350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p1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8" name="Google Shape;158;p2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9" name="Google Shape;159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588723" y="588724"/>
            <a:ext cx="11014553" cy="56805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4;p3"/>
          <p:cNvCxnSpPr/>
          <p:nvPr/>
        </p:nvCxnSpPr>
        <p:spPr>
          <a:xfrm>
            <a:off x="1757819" y="2035793"/>
            <a:ext cx="8538576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720850" y="2438400"/>
            <a:ext cx="8575545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Open Sans ExtraBold"/>
              <a:buAutoNum type="arabicPeriod"/>
              <a:defRPr sz="24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1820450" y="1220947"/>
            <a:ext cx="5883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</a:pPr>
            <a:r>
              <a:rPr b="0" i="0" lang="en-US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Agenda</a:t>
            </a:r>
            <a:endParaRPr b="0" i="0" sz="3600" u="none" cap="none" strike="noStrike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54363" y="3044825"/>
            <a:ext cx="58832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indent="-508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2pPr>
            <a:lvl3pPr indent="-508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3pPr>
            <a:lvl4pPr indent="-508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4pPr>
            <a:lvl5pPr indent="-508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Headline">
  <p:cSld name="Text with Headlin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384125" y="83048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2346325" y="3081338"/>
            <a:ext cx="67468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2346325" y="2535238"/>
            <a:ext cx="6638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2346325" y="631804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">
  <p:cSld name="Two-Colum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346325" y="2978150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6"/>
          <p:cNvCxnSpPr/>
          <p:nvPr/>
        </p:nvCxnSpPr>
        <p:spPr>
          <a:xfrm flipH="1">
            <a:off x="6861569" y="2624443"/>
            <a:ext cx="36096" cy="260002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2347175" y="80893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2346324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7269053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5" type="body"/>
          </p:nvPr>
        </p:nvSpPr>
        <p:spPr>
          <a:xfrm>
            <a:off x="7272098" y="2974975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2347165" y="6318250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2346544" y="2596953"/>
            <a:ext cx="3930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Crimson Text"/>
              <a:buNone/>
            </a:pPr>
            <a:r>
              <a:rPr b="0" i="0" lang="en-US" sz="5400" u="none" cap="none" strike="noStrike">
                <a:solidFill>
                  <a:srgbClr val="A5A5A5"/>
                </a:solidFill>
                <a:latin typeface="Crimson Text"/>
                <a:ea typeface="Crimson Text"/>
                <a:cs typeface="Crimson Text"/>
                <a:sym typeface="Crimson Text"/>
              </a:rPr>
              <a:t>“</a:t>
            </a:r>
            <a:endParaRPr b="0" i="0" sz="5400" u="none" cap="none" strike="noStrike">
              <a:solidFill>
                <a:srgbClr val="A5A5A5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57" name="Google Shape;57;p7"/>
          <p:cNvSpPr/>
          <p:nvPr>
            <p:ph idx="2" type="pic"/>
          </p:nvPr>
        </p:nvSpPr>
        <p:spPr>
          <a:xfrm rot="429021">
            <a:off x="8715166" y="1582670"/>
            <a:ext cx="2665962" cy="41751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2676100" y="5367415"/>
            <a:ext cx="4413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cap="none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2676525" y="2779713"/>
            <a:ext cx="5286375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None/>
              <a:defRPr sz="2400">
                <a:solidFill>
                  <a:srgbClr val="5D5D5D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2378063" y="7867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2325685" y="6332948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2335568" y="6328495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2384125" y="2171238"/>
            <a:ext cx="68166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2708275" y="6342063"/>
            <a:ext cx="5768163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i="1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-Out">
  <p:cSld name="Call-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9"/>
          <p:cNvCxnSpPr/>
          <p:nvPr/>
        </p:nvCxnSpPr>
        <p:spPr>
          <a:xfrm>
            <a:off x="2382685" y="3389704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" name="Google Shape;77;p9"/>
          <p:cNvCxnSpPr/>
          <p:nvPr/>
        </p:nvCxnSpPr>
        <p:spPr>
          <a:xfrm>
            <a:off x="2382685" y="4675735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" name="Google Shape;78;p9"/>
          <p:cNvCxnSpPr/>
          <p:nvPr/>
        </p:nvCxnSpPr>
        <p:spPr>
          <a:xfrm>
            <a:off x="2382685" y="6017521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2384125" y="86701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2457450" y="23786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302125" y="24480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2457450" y="36011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5" type="body"/>
          </p:nvPr>
        </p:nvSpPr>
        <p:spPr>
          <a:xfrm>
            <a:off x="4302125" y="36705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6" type="body"/>
          </p:nvPr>
        </p:nvSpPr>
        <p:spPr>
          <a:xfrm>
            <a:off x="2457450" y="4884025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7" type="body"/>
          </p:nvPr>
        </p:nvSpPr>
        <p:spPr>
          <a:xfrm>
            <a:off x="4302125" y="4953380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2341697" y="631647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9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89" name="Google Shape;8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2308225" y="6320927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/>
          <p:nvPr>
            <p:ph idx="2" type="chart"/>
          </p:nvPr>
        </p:nvSpPr>
        <p:spPr>
          <a:xfrm>
            <a:off x="2308225" y="2682875"/>
            <a:ext cx="7102475" cy="318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cxnSp>
        <p:nvCxnSpPr>
          <p:cNvPr id="94" name="Google Shape;94;p10"/>
          <p:cNvCxnSpPr/>
          <p:nvPr/>
        </p:nvCxnSpPr>
        <p:spPr>
          <a:xfrm>
            <a:off x="2384121" y="1615723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5" name="Google Shape;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4639" y="2683253"/>
            <a:ext cx="4782721" cy="31884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2384125" y="7803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3" type="body"/>
          </p:nvPr>
        </p:nvSpPr>
        <p:spPr>
          <a:xfrm>
            <a:off x="2308225" y="2179638"/>
            <a:ext cx="667655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b="1"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" name="Google Shape;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b="0" i="0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6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4972833" y="0"/>
            <a:ext cx="72192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543" y="2556221"/>
            <a:ext cx="2078103" cy="13196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sciencedirect.com/science/article/pii/S003442570200096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sciencedirect.com/science/article/pii/S0034425796000673" TargetMode="External"/><Relationship Id="rId4" Type="http://schemas.openxmlformats.org/officeDocument/2006/relationships/hyperlink" Target="http://www.tandfonline.com/doi/abs/10.1080/0143116030498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uzC3DhXq9OUi0rlT-7PvSYoCB5CQHLhU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ctrTitle"/>
          </p:nvPr>
        </p:nvSpPr>
        <p:spPr>
          <a:xfrm>
            <a:off x="1524000" y="933677"/>
            <a:ext cx="91440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US" sz="4000"/>
            </a:br>
            <a:br>
              <a:rPr b="1" lang="en-US" sz="4000"/>
            </a:br>
            <a:r>
              <a:rPr b="1" i="0" lang="en-US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04-800 AB Machine Learning for Earth Observation: </a:t>
            </a: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LAB2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5"/>
          <p:cNvSpPr txBox="1"/>
          <p:nvPr>
            <p:ph idx="1" type="subTitle"/>
          </p:nvPr>
        </p:nvSpPr>
        <p:spPr>
          <a:xfrm>
            <a:off x="3810000" y="2655725"/>
            <a:ext cx="52044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Session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Introduction to Google Earth Engine (GEE)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  8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February 2024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10000" y="3887424"/>
            <a:ext cx="51330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Moise Busogi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Gustave Munezero Bwirayesu &amp;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Deo Uwimpuhwe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1156950" y="91675"/>
            <a:ext cx="10293300" cy="8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Agenda</a:t>
            </a:r>
            <a:endParaRPr b="1" sz="4000"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1156950" y="1032225"/>
            <a:ext cx="10293300" cy="50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0525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Font typeface="Times New Roman"/>
              <a:buChar char="➢"/>
            </a:pP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Introduction to GEE</a:t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550"/>
              <a:buFont typeface="Times New Roman"/>
              <a:buChar char="➢"/>
            </a:pP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Characteristics of remotely sensed data</a:t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Times New Roman"/>
              <a:buChar char="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Spectral indices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Times New Roman"/>
              <a:buChar char="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1025100" y="365125"/>
            <a:ext cx="10328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Intro to </a:t>
            </a: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Google Earth Engine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1025175" y="1825625"/>
            <a:ext cx="10328700" cy="341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loud-based geospatial analysis platform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Brings together more than 40 years of historical and current global satellite imagery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Provides the tools and computational power necessary to analyze and mine vast data warehouse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Enables visualization and examination of satellite imagery of Earth.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Utilized for tasks such as remote sensing research, managing natural resources, etc.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1046200" y="365125"/>
            <a:ext cx="10309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Characteristics of remotely sensed data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1046200" y="1681175"/>
            <a:ext cx="49515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/>
              <a:t>Spatial resolution</a:t>
            </a:r>
            <a:endParaRPr/>
          </a:p>
        </p:txBody>
      </p:sp>
      <p:sp>
        <p:nvSpPr>
          <p:cNvPr id="208" name="Google Shape;208;p28"/>
          <p:cNvSpPr txBox="1"/>
          <p:nvPr>
            <p:ph idx="2" type="body"/>
          </p:nvPr>
        </p:nvSpPr>
        <p:spPr>
          <a:xfrm>
            <a:off x="1046200" y="2505075"/>
            <a:ext cx="49515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Important for capturing spatial information on the ground.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Spatial resolution determines the pixel information.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High or low resolution (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Choice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follows application and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resources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Practically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sensor's instantaneous field of view (IFOV) on the ground follows spatial resolution.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400"/>
              <a:t>Spectral resolution</a:t>
            </a:r>
            <a:endParaRPr sz="2400"/>
          </a:p>
        </p:txBody>
      </p:sp>
      <p:sp>
        <p:nvSpPr>
          <p:cNvPr id="210" name="Google Shape;210;p2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It refers to the number of spectral bands in which the sensor takes measurements.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 sensor that measures radiance in multiple bands is called a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multi-spectral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sensor,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 sensor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that measures radiance in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many bands (possibly hundreds) is called a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hyper-spectral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sensor.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Ground features may differ or resembles in certain wavelengths (reflectance).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1014950" y="365125"/>
            <a:ext cx="10340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Characteristics of remotely sensed data (cont’d)</a:t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1014950" y="1681175"/>
            <a:ext cx="49827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Temporal resolution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9"/>
          <p:cNvSpPr txBox="1"/>
          <p:nvPr>
            <p:ph idx="2" type="body"/>
          </p:nvPr>
        </p:nvSpPr>
        <p:spPr>
          <a:xfrm>
            <a:off x="1015000" y="2505075"/>
            <a:ext cx="51573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It refers to the amount of time the sensor takes to return at a location through it's IFOV.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Also known as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revisit time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, or temporal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cadence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of the image data.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Think of this as the frequency of pixels in a time series at a given location.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Sensors (or satellites)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constellation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is mostly used to reduce revisit time.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9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Radiometric resolution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9"/>
          <p:cNvSpPr txBox="1"/>
          <p:nvPr>
            <p:ph idx="4" type="body"/>
          </p:nvPr>
        </p:nvSpPr>
        <p:spPr>
          <a:xfrm>
            <a:off x="6172250" y="2505075"/>
            <a:ext cx="56013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Determined from: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 minimum radiance to which the detector is sensitive (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),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 maximum radiance at which the sensor saturates (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), and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 number of bits used to store the DNs (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Radiometric resolution = (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aseline="-25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)/2</a:t>
            </a:r>
            <a:r>
              <a:rPr baseline="30000"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Provides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distinction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within the same spectral band.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Necessary when interested in phenomena that are distinguished by very subtle changes in radiance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1025175" y="457200"/>
            <a:ext cx="10328700" cy="90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Spectral Indices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5183175" y="1848550"/>
            <a:ext cx="6172200" cy="45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8" name="Google Shape;228;p30"/>
          <p:cNvSpPr txBox="1"/>
          <p:nvPr>
            <p:ph idx="2" type="body"/>
          </p:nvPr>
        </p:nvSpPr>
        <p:spPr>
          <a:xfrm>
            <a:off x="1025175" y="1848550"/>
            <a:ext cx="4158000" cy="45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Reflectance spectra of different land covers are different.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Indices exploit these differences to accentuate particular land cover types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225" y="2168625"/>
            <a:ext cx="7191776" cy="4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1046200" y="365125"/>
            <a:ext cx="10307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Examples Spectral Indices 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1046200" y="1848000"/>
            <a:ext cx="10231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Times New Roman"/>
              <a:buChar char="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Normalized Difference Vegetation Index (NDVI)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Determines the amount and health of vegetation in an area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DVI = (NIR -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RED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 / (NIR +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RED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Times New Roman"/>
              <a:buChar char="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Enhanced Vegetation Index (EVI) </a:t>
            </a:r>
            <a:r>
              <a:rPr lang="en-US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Huete et al. 2002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inimizes saturation and background effects in NDVI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2.5 * ((NIR - RED) / (NIR + 6 * RED - 7.5 * BLUE + 1))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999350" y="365125"/>
            <a:ext cx="10354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Examples Spectral Indices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1077425" y="1825625"/>
            <a:ext cx="102765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Times New Roman"/>
              <a:buChar char="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Normalized Difference Water Index (NDWI) </a:t>
            </a:r>
            <a:r>
              <a:rPr lang="en-US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Gao (1996)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used to monitor changes related to water content in water bodies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Times New Roman"/>
              <a:buChar char="○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NDWI = (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NIR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SWIR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 / (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NIR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SWIR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Times New Roman"/>
              <a:buChar char="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Normalized Difference Bare Index (NDBI) </a:t>
            </a:r>
            <a:r>
              <a:rPr lang="en-US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Zha et al. (2003)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Times New Roman"/>
              <a:buChar char="○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Aid in the differentiation of urban areas.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Note that NDBI is the negative of NDWI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Times New Roman"/>
              <a:buChar char="○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NDBI = (SWIR - NIR) / (SWIR + NIR)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GEE Lab</a:t>
            </a:r>
            <a:endParaRPr sz="4000"/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1201925" y="1825625"/>
            <a:ext cx="10152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Link to the lab: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Colab: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https://colab.research.google.com/drive/1uzC3DhXq9OUi0rlT-7PvSYoCB5CQHLhU?usp=sharing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