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774" r:id="rId3"/>
    <p:sldMasterId id="2147483739" r:id="rId4"/>
    <p:sldMasterId id="2147483751" r:id="rId5"/>
    <p:sldMasterId id="2147483767" r:id="rId6"/>
    <p:sldMasterId id="2147483769" r:id="rId7"/>
    <p:sldMasterId id="2147483776" r:id="rId8"/>
    <p:sldMasterId id="2147483771" r:id="rId9"/>
    <p:sldMasterId id="2147483749" r:id="rId10"/>
  </p:sldMasterIdLst>
  <p:notesMasterIdLst>
    <p:notesMasterId r:id="rId45"/>
  </p:notesMasterIdLst>
  <p:handoutMasterIdLst>
    <p:handoutMasterId r:id="rId46"/>
  </p:handoutMasterIdLst>
  <p:sldIdLst>
    <p:sldId id="256" r:id="rId11"/>
    <p:sldId id="266" r:id="rId12"/>
    <p:sldId id="276" r:id="rId13"/>
    <p:sldId id="273" r:id="rId14"/>
    <p:sldId id="281" r:id="rId15"/>
    <p:sldId id="270" r:id="rId16"/>
    <p:sldId id="277" r:id="rId17"/>
    <p:sldId id="278" r:id="rId18"/>
    <p:sldId id="283" r:id="rId19"/>
    <p:sldId id="279" r:id="rId20"/>
    <p:sldId id="309" r:id="rId21"/>
    <p:sldId id="282" r:id="rId22"/>
    <p:sldId id="298" r:id="rId23"/>
    <p:sldId id="280" r:id="rId24"/>
    <p:sldId id="295" r:id="rId25"/>
    <p:sldId id="296" r:id="rId26"/>
    <p:sldId id="299" r:id="rId27"/>
    <p:sldId id="306" r:id="rId28"/>
    <p:sldId id="297" r:id="rId29"/>
    <p:sldId id="311" r:id="rId30"/>
    <p:sldId id="312" r:id="rId31"/>
    <p:sldId id="313" r:id="rId32"/>
    <p:sldId id="310" r:id="rId33"/>
    <p:sldId id="314" r:id="rId34"/>
    <p:sldId id="300" r:id="rId35"/>
    <p:sldId id="301" r:id="rId36"/>
    <p:sldId id="302" r:id="rId37"/>
    <p:sldId id="315" r:id="rId38"/>
    <p:sldId id="303" r:id="rId39"/>
    <p:sldId id="307" r:id="rId40"/>
    <p:sldId id="304" r:id="rId41"/>
    <p:sldId id="308" r:id="rId42"/>
    <p:sldId id="274" r:id="rId43"/>
    <p:sldId id="269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00"/>
    <a:srgbClr val="F0265D"/>
    <a:srgbClr val="407DD6"/>
    <a:srgbClr val="F6F6F6"/>
    <a:srgbClr val="EBAFB5"/>
    <a:srgbClr val="F4D3D6"/>
    <a:srgbClr val="F9E8EA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382" autoAdjust="0"/>
  </p:normalViewPr>
  <p:slideViewPr>
    <p:cSldViewPr snapToGrid="0" snapToObjects="1">
      <p:cViewPr varScale="1">
        <p:scale>
          <a:sx n="64" d="100"/>
          <a:sy n="64" d="100"/>
        </p:scale>
        <p:origin x="16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5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Romero" userId="28c8cfd9d331312c" providerId="LiveId" clId="{4D64008C-2B83-4447-868B-BEF7A8CC698E}"/>
    <pc:docChg chg="undo custSel modSld modMainMaster">
      <pc:chgData name="Elias Romero" userId="28c8cfd9d331312c" providerId="LiveId" clId="{4D64008C-2B83-4447-868B-BEF7A8CC698E}" dt="2022-09-19T22:33:22.603" v="150" actId="20577"/>
      <pc:docMkLst>
        <pc:docMk/>
      </pc:docMkLst>
      <pc:sldChg chg="modSp mod">
        <pc:chgData name="Elias Romero" userId="28c8cfd9d331312c" providerId="LiveId" clId="{4D64008C-2B83-4447-868B-BEF7A8CC698E}" dt="2022-09-19T22:33:22.603" v="150" actId="20577"/>
        <pc:sldMkLst>
          <pc:docMk/>
          <pc:sldMk cId="1418144865" sldId="266"/>
        </pc:sldMkLst>
        <pc:spChg chg="mod">
          <ac:chgData name="Elias Romero" userId="28c8cfd9d331312c" providerId="LiveId" clId="{4D64008C-2B83-4447-868B-BEF7A8CC698E}" dt="2022-09-19T22:33:22.603" v="150" actId="20577"/>
          <ac:spMkLst>
            <pc:docMk/>
            <pc:sldMk cId="1418144865" sldId="266"/>
            <ac:spMk id="3" creationId="{00000000-0000-0000-0000-000000000000}"/>
          </ac:spMkLst>
        </pc:spChg>
      </pc:sldChg>
      <pc:sldMasterChg chg="modSp mod">
        <pc:chgData name="Elias Romero" userId="28c8cfd9d331312c" providerId="LiveId" clId="{4D64008C-2B83-4447-868B-BEF7A8CC698E}" dt="2022-09-19T22:32:10.695" v="94" actId="20577"/>
        <pc:sldMasterMkLst>
          <pc:docMk/>
          <pc:sldMasterMk cId="0" sldId="2147483662"/>
        </pc:sldMasterMkLst>
        <pc:spChg chg="mod">
          <ac:chgData name="Elias Romero" userId="28c8cfd9d331312c" providerId="LiveId" clId="{4D64008C-2B83-4447-868B-BEF7A8CC698E}" dt="2022-09-19T22:31:52.649" v="34" actId="1038"/>
          <ac:spMkLst>
            <pc:docMk/>
            <pc:sldMasterMk cId="0" sldId="2147483662"/>
            <ac:spMk id="13" creationId="{00000000-0000-0000-0000-000000000000}"/>
          </ac:spMkLst>
        </pc:spChg>
        <pc:spChg chg="mod">
          <ac:chgData name="Elias Romero" userId="28c8cfd9d331312c" providerId="LiveId" clId="{4D64008C-2B83-4447-868B-BEF7A8CC698E}" dt="2022-09-19T22:32:10.695" v="94" actId="20577"/>
          <ac:spMkLst>
            <pc:docMk/>
            <pc:sldMasterMk cId="0" sldId="2147483662"/>
            <ac:spMk id="16" creationId="{00000000-0000-0000-0000-000000000000}"/>
          </ac:spMkLst>
        </pc:spChg>
        <pc:spChg chg="mod">
          <ac:chgData name="Elias Romero" userId="28c8cfd9d331312c" providerId="LiveId" clId="{4D64008C-2B83-4447-868B-BEF7A8CC698E}" dt="2022-09-19T22:32:05.699" v="92" actId="1037"/>
          <ac:spMkLst>
            <pc:docMk/>
            <pc:sldMasterMk cId="0" sldId="2147483662"/>
            <ac:spMk id="17" creationId="{00000000-0000-0000-0000-000000000000}"/>
          </ac:spMkLst>
        </pc:spChg>
        <pc:picChg chg="mod">
          <ac:chgData name="Elias Romero" userId="28c8cfd9d331312c" providerId="LiveId" clId="{4D64008C-2B83-4447-868B-BEF7A8CC698E}" dt="2022-09-19T22:32:05.699" v="92" actId="1037"/>
          <ac:picMkLst>
            <pc:docMk/>
            <pc:sldMasterMk cId="0" sldId="2147483662"/>
            <ac:picMk id="2" creationId="{B033A20B-E51C-5248-818A-087B1E173327}"/>
          </ac:picMkLst>
        </pc:picChg>
      </pc:sldMasterChg>
      <pc:sldMasterChg chg="modSp mod">
        <pc:chgData name="Elias Romero" userId="28c8cfd9d331312c" providerId="LiveId" clId="{4D64008C-2B83-4447-868B-BEF7A8CC698E}" dt="2022-09-19T22:32:38.147" v="112" actId="20577"/>
        <pc:sldMasterMkLst>
          <pc:docMk/>
          <pc:sldMasterMk cId="3371062211" sldId="2147483739"/>
        </pc:sldMasterMkLst>
        <pc:spChg chg="mod">
          <ac:chgData name="Elias Romero" userId="28c8cfd9d331312c" providerId="LiveId" clId="{4D64008C-2B83-4447-868B-BEF7A8CC698E}" dt="2022-09-19T22:32:38.147" v="112" actId="20577"/>
          <ac:spMkLst>
            <pc:docMk/>
            <pc:sldMasterMk cId="3371062211" sldId="2147483739"/>
            <ac:spMk id="4" creationId="{00000000-0000-0000-0000-000000000000}"/>
          </ac:spMkLst>
        </pc:spChg>
      </pc:sldMasterChg>
      <pc:sldMasterChg chg="modSp mod">
        <pc:chgData name="Elias Romero" userId="28c8cfd9d331312c" providerId="LiveId" clId="{4D64008C-2B83-4447-868B-BEF7A8CC698E}" dt="2022-09-19T22:32:59.406" v="130" actId="20577"/>
        <pc:sldMasterMkLst>
          <pc:docMk/>
          <pc:sldMasterMk cId="384478339" sldId="2147483749"/>
        </pc:sldMasterMkLst>
        <pc:spChg chg="mod">
          <ac:chgData name="Elias Romero" userId="28c8cfd9d331312c" providerId="LiveId" clId="{4D64008C-2B83-4447-868B-BEF7A8CC698E}" dt="2022-09-19T22:32:59.406" v="130" actId="20577"/>
          <ac:spMkLst>
            <pc:docMk/>
            <pc:sldMasterMk cId="384478339" sldId="2147483749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A63A9-F13B-46F1-A93F-27AA737FD7E7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F50FE-E718-42E3-9D8A-946F780C7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13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716DE93D-0248-614D-BE3B-4770938B4D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69111" y="2947682"/>
            <a:ext cx="5783223" cy="682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7CA8D-8A67-4C4F-A3FF-FA741C54EBD2}"/>
              </a:ext>
            </a:extLst>
          </p:cNvPr>
          <p:cNvSpPr txBox="1"/>
          <p:nvPr userDrawn="1"/>
        </p:nvSpPr>
        <p:spPr>
          <a:xfrm>
            <a:off x="2310581" y="22614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58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37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2477728" y="32852"/>
            <a:ext cx="9409471" cy="78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9663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50" y="214619"/>
            <a:ext cx="7315197" cy="397308"/>
          </a:xfrm>
        </p:spPr>
        <p:txBody>
          <a:bodyPr>
            <a:no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379" y="996849"/>
            <a:ext cx="748347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379" y="1835241"/>
            <a:ext cx="7618230" cy="395128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0CCA8-89A0-034C-BF08-223BAC7095AC}"/>
              </a:ext>
            </a:extLst>
          </p:cNvPr>
          <p:cNvSpPr txBox="1"/>
          <p:nvPr userDrawn="1"/>
        </p:nvSpPr>
        <p:spPr>
          <a:xfrm>
            <a:off x="8780206" y="294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4424516" y="2766219"/>
            <a:ext cx="40908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52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2477728" y="32852"/>
            <a:ext cx="9409471" cy="78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48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4424516" y="2766219"/>
            <a:ext cx="40908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7920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4424516" y="2766219"/>
            <a:ext cx="40908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8667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2497086" y="278658"/>
            <a:ext cx="8102088" cy="43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9781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tif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tif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if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iff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tif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7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95265" y="3028007"/>
            <a:ext cx="45719" cy="172097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Rectangle 1026"/>
          <p:cNvSpPr>
            <a:spLocks noChangeArrowheads="1"/>
          </p:cNvSpPr>
          <p:nvPr userDrawn="1"/>
        </p:nvSpPr>
        <p:spPr bwMode="auto">
          <a:xfrm>
            <a:off x="500427" y="2956857"/>
            <a:ext cx="8299634" cy="163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400" b="1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Copyright ©</a:t>
            </a:r>
            <a:r>
              <a:rPr kumimoji="1" lang="en-US" sz="2400" b="1" baseline="0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 </a:t>
            </a:r>
            <a:r>
              <a:rPr kumimoji="1" lang="en-US" sz="2400" b="1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2013 – 2022</a:t>
            </a:r>
          </a:p>
          <a:p>
            <a:pPr>
              <a:defRPr/>
            </a:pPr>
            <a:r>
              <a:rPr kumimoji="1" lang="en-US" sz="2400" b="1" dirty="0">
                <a:solidFill>
                  <a:schemeClr val="bg1"/>
                </a:solidFill>
                <a:latin typeface="Gotham HTF Book" pitchFamily="2" charset="0"/>
                <a:cs typeface="Gotham-Bold"/>
              </a:rPr>
              <a:t>Prof. Elias R. </a:t>
            </a:r>
            <a:r>
              <a:rPr kumimoji="1" lang="en-US" sz="2400" b="1" dirty="0" err="1">
                <a:solidFill>
                  <a:schemeClr val="bg1"/>
                </a:solidFill>
                <a:latin typeface="Gotham HTF Book" pitchFamily="2" charset="0"/>
                <a:cs typeface="Gotham-Bold"/>
              </a:rPr>
              <a:t>Belinello</a:t>
            </a:r>
            <a:endParaRPr kumimoji="1" lang="en-US" sz="2400" b="1" dirty="0">
              <a:solidFill>
                <a:schemeClr val="bg1"/>
              </a:solidFill>
              <a:latin typeface="Gotham HTF Book" pitchFamily="2" charset="0"/>
              <a:cs typeface="Gotham-Bold"/>
            </a:endParaRPr>
          </a:p>
          <a:p>
            <a:pPr>
              <a:defRPr/>
            </a:pPr>
            <a:endParaRPr kumimoji="1" lang="en-US" sz="1800" dirty="0">
              <a:solidFill>
                <a:srgbClr val="FFC000"/>
              </a:solidFill>
              <a:latin typeface="Gotham HTF Book" pitchFamily="2" charset="0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47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22"/>
          <p:cNvSpPr/>
          <p:nvPr userDrawn="1"/>
        </p:nvSpPr>
        <p:spPr>
          <a:xfrm flipH="1">
            <a:off x="476230" y="2441967"/>
            <a:ext cx="45719" cy="124876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"/>
          <p:cNvSpPr/>
          <p:nvPr userDrawn="1"/>
        </p:nvSpPr>
        <p:spPr>
          <a:xfrm flipV="1">
            <a:off x="0" y="6291072"/>
            <a:ext cx="9144000" cy="591789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39504" y="6436820"/>
            <a:ext cx="27862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0" i="1" dirty="0">
                <a:latin typeface="Gotham HTF Book" pitchFamily="2" charset="0"/>
              </a:rPr>
              <a:t>profelias.belinello@fiap.com.br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133029" y="6435148"/>
            <a:ext cx="1382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0" i="1" dirty="0">
                <a:latin typeface="Gotham HTF Book" pitchFamily="2" charset="0"/>
              </a:rPr>
              <a:t>eliasromero72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33A20B-E51C-5248-818A-087B1E17332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22054" y="6422127"/>
            <a:ext cx="346545" cy="3465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9B3DB8-C9D9-2B48-9C99-AA8A437843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1405" y="6440283"/>
            <a:ext cx="334826" cy="3348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bg1"/>
          </a:solidFill>
          <a:latin typeface="Gotham-Bold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 flipH="1">
            <a:off x="0" y="0"/>
            <a:ext cx="238924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94721" y="6578093"/>
            <a:ext cx="352661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tx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tx1"/>
              </a:solidFill>
              <a:latin typeface="Gotham HTF Book" pitchFamily="2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EE1BB19-37F3-614C-8A0C-69335A40C4C7}"/>
              </a:ext>
            </a:extLst>
          </p:cNvPr>
          <p:cNvSpPr/>
          <p:nvPr userDrawn="1"/>
        </p:nvSpPr>
        <p:spPr>
          <a:xfrm rot="5400000">
            <a:off x="4971030" y="-1722933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3482DAC-11EF-C94C-90DA-06A52F43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432" y="203155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32398B-88EF-BD42-B16D-6DD7FA7C7BA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5393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7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568311"/>
            <a:ext cx="9144000" cy="30310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099" y="117018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926" y="1090050"/>
            <a:ext cx="7921590" cy="49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11" name="Rectangle 20"/>
          <p:cNvSpPr/>
          <p:nvPr userDrawn="1"/>
        </p:nvSpPr>
        <p:spPr>
          <a:xfrm>
            <a:off x="189235" y="277077"/>
            <a:ext cx="72000" cy="284481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574706"/>
            <a:ext cx="3313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0" i="0" baseline="0" dirty="0">
                <a:solidFill>
                  <a:schemeClr val="bg1"/>
                </a:solidFill>
                <a:latin typeface="Gotham HTF Book" pitchFamily="2" charset="0"/>
              </a:rPr>
              <a:t>Enterprise </a:t>
            </a:r>
            <a:r>
              <a:rPr lang="pt-BR" sz="1100" b="0" i="0" baseline="0" dirty="0" err="1">
                <a:solidFill>
                  <a:schemeClr val="bg1"/>
                </a:solidFill>
                <a:latin typeface="Gotham HTF Book" pitchFamily="2" charset="0"/>
              </a:rPr>
              <a:t>Application</a:t>
            </a:r>
            <a:r>
              <a:rPr lang="pt-BR" sz="1100" b="0" i="0" baseline="0" dirty="0">
                <a:solidFill>
                  <a:schemeClr val="bg1"/>
                </a:solidFill>
                <a:latin typeface="Gotham HTF Book" pitchFamily="2" charset="0"/>
              </a:rPr>
              <a:t> </a:t>
            </a:r>
            <a:r>
              <a:rPr lang="pt-BR" sz="1100" b="0" i="0" baseline="0" dirty="0" err="1">
                <a:solidFill>
                  <a:schemeClr val="bg1"/>
                </a:solidFill>
                <a:latin typeface="Gotham HTF Book" pitchFamily="2" charset="0"/>
              </a:rPr>
              <a:t>Development</a:t>
            </a:r>
            <a:r>
              <a:rPr lang="pt-BR" sz="1100" b="0" i="0" baseline="0" dirty="0">
                <a:solidFill>
                  <a:schemeClr val="bg1"/>
                </a:solidFill>
                <a:latin typeface="Gotham HTF Book" pitchFamily="2" charset="0"/>
              </a:rPr>
              <a:t> | Elias R. </a:t>
            </a:r>
            <a:r>
              <a:rPr lang="pt-BR" sz="1100" b="0" i="0" baseline="0" dirty="0" err="1">
                <a:solidFill>
                  <a:schemeClr val="bg1"/>
                </a:solidFill>
                <a:latin typeface="Gotham HTF Book" pitchFamily="2" charset="0"/>
              </a:rPr>
              <a:t>Belinello</a:t>
            </a:r>
            <a:endParaRPr lang="pt-BR" sz="1100" b="0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pic>
        <p:nvPicPr>
          <p:cNvPr id="10" name="Picture 18">
            <a:extLst>
              <a:ext uri="{FF2B5EF4-FFF2-40B4-BE49-F238E27FC236}">
                <a16:creationId xmlns:a16="http://schemas.microsoft.com/office/drawing/2014/main" id="{F4AAB385-15FA-8847-955F-22F817F7BB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Gotham HTF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>
            <a:off x="2397055" y="0"/>
            <a:ext cx="677821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3126658" y="2766219"/>
            <a:ext cx="5388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BC271-E5BE-0348-B23E-4A106BC7DE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549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 flipH="1">
            <a:off x="0" y="0"/>
            <a:ext cx="238924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94721" y="6578093"/>
            <a:ext cx="352661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tx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tx1"/>
              </a:solidFill>
              <a:latin typeface="Gotham HTF Book" pitchFamily="2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EE1BB19-37F3-614C-8A0C-69335A40C4C7}"/>
              </a:ext>
            </a:extLst>
          </p:cNvPr>
          <p:cNvSpPr/>
          <p:nvPr userDrawn="1"/>
        </p:nvSpPr>
        <p:spPr>
          <a:xfrm rot="5400000">
            <a:off x="4971030" y="-1722933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3482DAC-11EF-C94C-90DA-06A52F43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432" y="203155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DBAADB-C7AD-7E43-9BAF-488BC9D1F6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82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>
            <a:off x="2389240" y="0"/>
            <a:ext cx="677821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3126658" y="2766219"/>
            <a:ext cx="5388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2A7C3-130D-114A-BCD0-828C838594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549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>
            <a:off x="2389240" y="0"/>
            <a:ext cx="677821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3126658" y="2766219"/>
            <a:ext cx="5388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81897" y="6578093"/>
            <a:ext cx="378309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bg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bg1"/>
              </a:solidFill>
              <a:latin typeface="Gotham HTF Book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3E67D9-C314-D942-9EC9-422E375D6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0067" y="2592476"/>
            <a:ext cx="1673047" cy="16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7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4EF8-800A-FB4D-9D5D-9641071AD5B9}"/>
              </a:ext>
            </a:extLst>
          </p:cNvPr>
          <p:cNvSpPr/>
          <p:nvPr userDrawn="1"/>
        </p:nvSpPr>
        <p:spPr>
          <a:xfrm flipH="1">
            <a:off x="0" y="0"/>
            <a:ext cx="2389240" cy="6858000"/>
          </a:xfrm>
          <a:prstGeom prst="rect">
            <a:avLst/>
          </a:prstGeom>
          <a:solidFill>
            <a:srgbClr val="407DD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176404"/>
            <a:ext cx="975616" cy="267011"/>
          </a:xfrm>
          <a:prstGeom prst="rect">
            <a:avLst/>
          </a:prstGeom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auto">
          <a:xfrm>
            <a:off x="8694721" y="6578093"/>
            <a:ext cx="352661" cy="26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100" b="1" i="0">
                <a:solidFill>
                  <a:schemeClr val="tx1"/>
                </a:solidFill>
                <a:latin typeface="Gotham HTF Book" pitchFamily="2" charset="0"/>
              </a:rPr>
              <a:pPr algn="ctr">
                <a:defRPr/>
              </a:pPr>
              <a:t>‹nº›</a:t>
            </a:fld>
            <a:endParaRPr lang="en-US" sz="1100" b="1" i="0" dirty="0">
              <a:solidFill>
                <a:schemeClr val="tx1"/>
              </a:solidFill>
              <a:latin typeface="Gotham HTF Book" pitchFamily="2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35B51C0-34EB-F24C-A813-1802D6634817}"/>
              </a:ext>
            </a:extLst>
          </p:cNvPr>
          <p:cNvSpPr/>
          <p:nvPr userDrawn="1"/>
        </p:nvSpPr>
        <p:spPr>
          <a:xfrm rot="5400000">
            <a:off x="4971030" y="-1722933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D754C080-A6A1-A342-9F6A-62F4D828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090" y="-149843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8D45F-3789-E047-9AD7-F9C4FC0C5B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82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Gotham HTF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7B81-9ACD-074F-A350-E6A27AC0A903}"/>
              </a:ext>
            </a:extLst>
          </p:cNvPr>
          <p:cNvSpPr txBox="1">
            <a:spLocks/>
          </p:cNvSpPr>
          <p:nvPr/>
        </p:nvSpPr>
        <p:spPr bwMode="auto">
          <a:xfrm>
            <a:off x="366712" y="889896"/>
            <a:ext cx="8260821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HTML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Helpers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é um método utilizado na 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view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para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construir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algum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elemento HTML</a:t>
            </a:r>
            <a:r>
              <a:rPr lang="pt-BR" altLang="pt-BR" kern="0" dirty="0">
                <a:latin typeface="Gotham HTF Book" pitchFamily="2" charset="0"/>
                <a:cs typeface="Arial"/>
              </a:rPr>
              <a:t>, como links, formulários e seus campos;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Facilita a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construção das páginas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e a interação com os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dados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e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controller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A83EFE8B-877D-4E4C-A175-FA6AB6A702DD}"/>
              </a:ext>
            </a:extLst>
          </p:cNvPr>
          <p:cNvSpPr/>
          <p:nvPr/>
        </p:nvSpPr>
        <p:spPr>
          <a:xfrm>
            <a:off x="653255" y="4172635"/>
            <a:ext cx="7890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Html.ActionLink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"Texto do Link"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pt-BR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</a:t>
            </a:r>
            <a:r>
              <a:rPr lang="pt-BR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pt-BR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Controller</a:t>
            </a:r>
            <a:r>
              <a:rPr lang="pt-BR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pt-BR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2B8B4F-6134-EC4D-AC63-3A9C132A707B}"/>
              </a:ext>
            </a:extLst>
          </p:cNvPr>
          <p:cNvSpPr/>
          <p:nvPr/>
        </p:nvSpPr>
        <p:spPr>
          <a:xfrm>
            <a:off x="468312" y="3894666"/>
            <a:ext cx="8260821" cy="905933"/>
          </a:xfrm>
          <a:prstGeom prst="round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B271F-CBB0-1F42-BDA2-32A8EEF81C58}"/>
              </a:ext>
            </a:extLst>
          </p:cNvPr>
          <p:cNvSpPr txBox="1"/>
          <p:nvPr/>
        </p:nvSpPr>
        <p:spPr>
          <a:xfrm>
            <a:off x="720753" y="5300133"/>
            <a:ext cx="6459589" cy="7772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latin typeface="Gotham Book" panose="02000504050000020004" pitchFamily="2" charset="0"/>
              </a:rPr>
              <a:t>Gera um </a:t>
            </a:r>
            <a:r>
              <a:rPr lang="pt-BR" sz="1600" b="1" dirty="0">
                <a:latin typeface="Gotham Book" panose="02000504050000020004" pitchFamily="2" charset="0"/>
              </a:rPr>
              <a:t>link</a:t>
            </a:r>
            <a:r>
              <a:rPr lang="pt-BR" sz="1600" dirty="0">
                <a:latin typeface="Gotham Book" panose="02000504050000020004" pitchFamily="2" charset="0"/>
              </a:rPr>
              <a:t> para uma determinada </a:t>
            </a:r>
            <a:r>
              <a:rPr lang="pt-BR" sz="1600" b="1" dirty="0" err="1">
                <a:latin typeface="Gotham Book" panose="02000504050000020004" pitchFamily="2" charset="0"/>
              </a:rPr>
              <a:t>Action</a:t>
            </a:r>
            <a:r>
              <a:rPr lang="pt-BR" sz="1600" dirty="0">
                <a:latin typeface="Gotham Book" panose="02000504050000020004" pitchFamily="2" charset="0"/>
              </a:rPr>
              <a:t> de um </a:t>
            </a:r>
            <a:r>
              <a:rPr lang="pt-BR" sz="1600" b="1" dirty="0" err="1">
                <a:latin typeface="Gotham Book" panose="02000504050000020004" pitchFamily="2" charset="0"/>
              </a:rPr>
              <a:t>Controller</a:t>
            </a:r>
            <a:r>
              <a:rPr lang="pt-BR" sz="1600" dirty="0">
                <a:latin typeface="Gotham Book" panose="02000504050000020004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Gotham Book" panose="02000504050000020004" pitchFamily="2" charset="0"/>
              </a:rPr>
              <a:t>&lt;a </a:t>
            </a:r>
            <a:r>
              <a:rPr lang="pt-BR" sz="1600" b="1" dirty="0" err="1">
                <a:latin typeface="Gotham Book" panose="02000504050000020004" pitchFamily="2" charset="0"/>
              </a:rPr>
              <a:t>href</a:t>
            </a:r>
            <a:r>
              <a:rPr lang="pt-BR" sz="1600" b="1" dirty="0">
                <a:latin typeface="Gotham Book" panose="02000504050000020004" pitchFamily="2" charset="0"/>
              </a:rPr>
              <a:t>=“/</a:t>
            </a:r>
            <a:r>
              <a:rPr lang="pt-BR" sz="1600" b="1" dirty="0" err="1">
                <a:latin typeface="Gotham Book" panose="02000504050000020004" pitchFamily="2" charset="0"/>
              </a:rPr>
              <a:t>Controller</a:t>
            </a:r>
            <a:r>
              <a:rPr lang="pt-BR" sz="1600" b="1" dirty="0">
                <a:latin typeface="Gotham Book" panose="02000504050000020004" pitchFamily="2" charset="0"/>
              </a:rPr>
              <a:t>/</a:t>
            </a:r>
            <a:r>
              <a:rPr lang="pt-BR" sz="1600" b="1" dirty="0" err="1">
                <a:latin typeface="Gotham Book" panose="02000504050000020004" pitchFamily="2" charset="0"/>
              </a:rPr>
              <a:t>Action</a:t>
            </a:r>
            <a:r>
              <a:rPr lang="pt-BR" sz="1600" b="1" dirty="0">
                <a:latin typeface="Gotham Book" panose="02000504050000020004" pitchFamily="2" charset="0"/>
              </a:rPr>
              <a:t>”&gt;Texto do Link&lt;/a&gt;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49C023-7D10-DD40-A7EF-B532DD3D0D04}"/>
              </a:ext>
            </a:extLst>
          </p:cNvPr>
          <p:cNvCxnSpPr/>
          <p:nvPr/>
        </p:nvCxnSpPr>
        <p:spPr>
          <a:xfrm flipV="1">
            <a:off x="1964267" y="4541967"/>
            <a:ext cx="0" cy="758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1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7B81-9ACD-074F-A350-E6A27AC0A903}"/>
              </a:ext>
            </a:extLst>
          </p:cNvPr>
          <p:cNvSpPr txBox="1">
            <a:spLocks/>
          </p:cNvSpPr>
          <p:nvPr/>
        </p:nvSpPr>
        <p:spPr bwMode="auto">
          <a:xfrm>
            <a:off x="234156" y="833154"/>
            <a:ext cx="8706644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Existem vários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Helpers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, para construir diversos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elementos HTML</a:t>
            </a:r>
            <a:r>
              <a:rPr lang="pt-BR" altLang="pt-BR" kern="0" dirty="0">
                <a:latin typeface="Gotham HTF Book" pitchFamily="2" charset="0"/>
                <a:cs typeface="Arial"/>
              </a:rPr>
              <a:t>:</a:t>
            </a: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EDC355-F9C8-488D-88B1-1C34FA3377DE}"/>
              </a:ext>
            </a:extLst>
          </p:cNvPr>
          <p:cNvSpPr/>
          <p:nvPr/>
        </p:nvSpPr>
        <p:spPr>
          <a:xfrm>
            <a:off x="1924241" y="1627826"/>
            <a:ext cx="7633646" cy="1706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Html.BeginForm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"Cadastrar"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"Cliente"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2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@</a:t>
            </a:r>
            <a:r>
              <a:rPr lang="pt-BR" dirty="0" err="1">
                <a:solidFill>
                  <a:srgbClr val="02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Html.LabelFor</a:t>
            </a:r>
            <a:r>
              <a:rPr lang="pt-BR" dirty="0">
                <a:solidFill>
                  <a:srgbClr val="02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pt-BR" dirty="0" err="1">
                <a:solidFill>
                  <a:srgbClr val="02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pt-BR" dirty="0">
                <a:solidFill>
                  <a:srgbClr val="02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pt-BR" dirty="0" err="1">
                <a:solidFill>
                  <a:srgbClr val="02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c.Nome</a:t>
            </a:r>
            <a:r>
              <a:rPr lang="pt-BR" dirty="0">
                <a:solidFill>
                  <a:srgbClr val="02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2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@</a:t>
            </a:r>
            <a:r>
              <a:rPr lang="pt-BR" dirty="0" err="1">
                <a:solidFill>
                  <a:srgbClr val="02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Html.TextBoxFor</a:t>
            </a:r>
            <a:r>
              <a:rPr lang="pt-BR" dirty="0">
                <a:solidFill>
                  <a:srgbClr val="02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pt-BR" dirty="0" err="1">
                <a:solidFill>
                  <a:srgbClr val="02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pt-BR" dirty="0">
                <a:solidFill>
                  <a:srgbClr val="02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pt-BR" dirty="0" err="1">
                <a:solidFill>
                  <a:srgbClr val="02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c.Nome</a:t>
            </a:r>
            <a:r>
              <a:rPr lang="pt-BR" dirty="0">
                <a:solidFill>
                  <a:srgbClr val="02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pt-BR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Html.EndForm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pt-BR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76E959-5B09-234A-9C02-00C46951670A}"/>
              </a:ext>
            </a:extLst>
          </p:cNvPr>
          <p:cNvSpPr/>
          <p:nvPr/>
        </p:nvSpPr>
        <p:spPr>
          <a:xfrm>
            <a:off x="1406450" y="1521028"/>
            <a:ext cx="6331099" cy="2000031"/>
          </a:xfrm>
          <a:prstGeom prst="round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FD632-3D1C-A54A-A476-3F82DA3A4946}"/>
              </a:ext>
            </a:extLst>
          </p:cNvPr>
          <p:cNvSpPr txBox="1"/>
          <p:nvPr/>
        </p:nvSpPr>
        <p:spPr>
          <a:xfrm>
            <a:off x="361158" y="3912128"/>
            <a:ext cx="8579642" cy="6914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latin typeface="Gotham Book" panose="02000504050000020004" pitchFamily="2" charset="0"/>
              </a:rPr>
              <a:t>Gera um </a:t>
            </a:r>
            <a:r>
              <a:rPr lang="pt-BR" sz="1400" b="1" dirty="0">
                <a:latin typeface="Gotham Book" panose="02000504050000020004" pitchFamily="2" charset="0"/>
              </a:rPr>
              <a:t>formulário</a:t>
            </a:r>
            <a:r>
              <a:rPr lang="pt-BR" sz="1400" dirty="0">
                <a:latin typeface="Gotham Book" panose="02000504050000020004" pitchFamily="2" charset="0"/>
              </a:rPr>
              <a:t> para o </a:t>
            </a:r>
            <a:r>
              <a:rPr lang="pt-BR" sz="1400" dirty="0" err="1">
                <a:latin typeface="Gotham Book" panose="02000504050000020004" pitchFamily="2" charset="0"/>
              </a:rPr>
              <a:t>controller</a:t>
            </a:r>
            <a:r>
              <a:rPr lang="pt-BR" sz="1400" dirty="0">
                <a:latin typeface="Gotham Book" panose="02000504050000020004" pitchFamily="2" charset="0"/>
              </a:rPr>
              <a:t> </a:t>
            </a:r>
            <a:r>
              <a:rPr lang="pt-BR" sz="1400" b="1" dirty="0">
                <a:latin typeface="Gotham Book" panose="02000504050000020004" pitchFamily="2" charset="0"/>
              </a:rPr>
              <a:t>Cliente</a:t>
            </a:r>
            <a:r>
              <a:rPr lang="pt-BR" sz="1400" dirty="0">
                <a:latin typeface="Gotham Book" panose="02000504050000020004" pitchFamily="2" charset="0"/>
              </a:rPr>
              <a:t> e </a:t>
            </a:r>
            <a:r>
              <a:rPr lang="pt-BR" sz="1400" dirty="0" err="1">
                <a:latin typeface="Gotham Book" panose="02000504050000020004" pitchFamily="2" charset="0"/>
              </a:rPr>
              <a:t>action</a:t>
            </a:r>
            <a:r>
              <a:rPr lang="pt-BR" sz="1400" dirty="0">
                <a:latin typeface="Gotham Book" panose="02000504050000020004" pitchFamily="2" charset="0"/>
              </a:rPr>
              <a:t> </a:t>
            </a:r>
            <a:r>
              <a:rPr lang="pt-BR" sz="1400" b="1" dirty="0">
                <a:latin typeface="Gotham Book" panose="02000504050000020004" pitchFamily="2" charset="0"/>
              </a:rPr>
              <a:t>Cadastrar</a:t>
            </a:r>
            <a:r>
              <a:rPr lang="pt-BR" sz="1400" dirty="0">
                <a:latin typeface="Gotham Book" panose="02000504050000020004" pitchFamily="2" charset="0"/>
              </a:rPr>
              <a:t> com um </a:t>
            </a:r>
            <a:r>
              <a:rPr lang="pt-BR" sz="1400" b="1" dirty="0" err="1">
                <a:latin typeface="Gotham Book" panose="02000504050000020004" pitchFamily="2" charset="0"/>
              </a:rPr>
              <a:t>label</a:t>
            </a:r>
            <a:r>
              <a:rPr lang="pt-BR" sz="1400" dirty="0">
                <a:latin typeface="Gotham Book" panose="02000504050000020004" pitchFamily="2" charset="0"/>
              </a:rPr>
              <a:t> e um campo </a:t>
            </a:r>
            <a:r>
              <a:rPr lang="pt-BR" sz="1400" b="1" dirty="0">
                <a:latin typeface="Gotham Book" panose="02000504050000020004" pitchFamily="2" charset="0"/>
              </a:rPr>
              <a:t>input</a:t>
            </a:r>
            <a:r>
              <a:rPr lang="pt-BR" sz="1400" dirty="0">
                <a:latin typeface="Gotham Book" panose="02000504050000020004" pitchFamily="2" charset="0"/>
              </a:rPr>
              <a:t> do tipo texto para a propriedade </a:t>
            </a:r>
            <a:r>
              <a:rPr lang="pt-BR" sz="1400" b="1" dirty="0">
                <a:latin typeface="Gotham Book" panose="02000504050000020004" pitchFamily="2" charset="0"/>
              </a:rPr>
              <a:t>Nome</a:t>
            </a:r>
            <a:r>
              <a:rPr lang="pt-BR" sz="1400" dirty="0">
                <a:latin typeface="Gotham Book" panose="02000504050000020004" pitchFamily="2" charset="0"/>
              </a:rPr>
              <a:t> da classe modelo </a:t>
            </a:r>
            <a:r>
              <a:rPr lang="pt-BR" sz="1400" b="1" dirty="0">
                <a:latin typeface="Gotham Book" panose="02000504050000020004" pitchFamily="2" charset="0"/>
              </a:rPr>
              <a:t>Cliente</a:t>
            </a:r>
            <a:r>
              <a:rPr lang="pt-BR" sz="1400" dirty="0">
                <a:latin typeface="Gotham Book" panose="02000504050000020004" pitchFamily="2" charset="0"/>
              </a:rPr>
              <a:t>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793326-75FD-9942-8AF3-D6C875C84138}"/>
              </a:ext>
            </a:extLst>
          </p:cNvPr>
          <p:cNvCxnSpPr>
            <a:cxnSpLocks/>
          </p:cNvCxnSpPr>
          <p:nvPr/>
        </p:nvCxnSpPr>
        <p:spPr>
          <a:xfrm flipV="1">
            <a:off x="2861733" y="3521059"/>
            <a:ext cx="0" cy="391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A14FFD-2487-424B-A5E1-75D0C41283C4}"/>
              </a:ext>
            </a:extLst>
          </p:cNvPr>
          <p:cNvSpPr txBox="1">
            <a:spLocks/>
          </p:cNvSpPr>
          <p:nvPr/>
        </p:nvSpPr>
        <p:spPr bwMode="auto">
          <a:xfrm>
            <a:off x="344224" y="4910403"/>
            <a:ext cx="8596576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É possível utilizar os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HTML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Helpers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no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ASP.NET Core</a:t>
            </a:r>
            <a:r>
              <a:rPr lang="pt-BR" altLang="pt-BR" kern="0" dirty="0">
                <a:latin typeface="Gotham HTF Book" pitchFamily="2" charset="0"/>
                <a:cs typeface="Arial"/>
              </a:rPr>
              <a:t>, porém, existe uma outra forma mais amigável para trabalhar com os elementos HTML, os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Tag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Helpers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;</a:t>
            </a:r>
            <a:endParaRPr kumimoji="0" lang="pt-BR" altLang="pt-BR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494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2505-979E-AF41-ACB2-D81391F5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692" y="2654707"/>
            <a:ext cx="4534365" cy="1325563"/>
          </a:xfrm>
        </p:spPr>
        <p:txBody>
          <a:bodyPr/>
          <a:lstStyle/>
          <a:p>
            <a:r>
              <a:rPr lang="pt-BR" dirty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389895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FDAFD-1CC1-8749-87A8-379726FCB4BE}"/>
              </a:ext>
            </a:extLst>
          </p:cNvPr>
          <p:cNvSpPr txBox="1">
            <a:spLocks/>
          </p:cNvSpPr>
          <p:nvPr/>
        </p:nvSpPr>
        <p:spPr bwMode="auto">
          <a:xfrm>
            <a:off x="358245" y="850088"/>
            <a:ext cx="850841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Permite que o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c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ódigo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do lado do servidor participe da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criação e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renderização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de elementos HTML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em arquivos 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razor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Fornece uma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experiência de desenvolvimento 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amigável com HTML, pois é muito similar a marcação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HTML padrão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b="1" kern="0" dirty="0">
                <a:latin typeface="Gotham HTF Book" pitchFamily="2" charset="0"/>
                <a:cs typeface="Arial"/>
              </a:rPr>
              <a:t>Desenvolvedores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familiarizados com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HTML/CSS/JS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podem trabalhar com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Razor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sem dificuldades;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A maioria das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Tag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Helpers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são direcionadas a elementos HTML padrão, fornecendo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atributos do lado do servidor 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para esse elemento, os atributos começam com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asp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-...;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4" name="Retângulo 2">
            <a:extLst>
              <a:ext uri="{FF2B5EF4-FFF2-40B4-BE49-F238E27FC236}">
                <a16:creationId xmlns:a16="http://schemas.microsoft.com/office/drawing/2014/main" id="{F845197B-3CC1-2041-AA02-2BA69445237D}"/>
              </a:ext>
            </a:extLst>
          </p:cNvPr>
          <p:cNvSpPr/>
          <p:nvPr/>
        </p:nvSpPr>
        <p:spPr>
          <a:xfrm>
            <a:off x="1716103" y="5809086"/>
            <a:ext cx="6751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asp-controller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="Home"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asp-action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="Index"&gt;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Home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B87606-CA18-8F43-9F47-889CE8F4A31B}"/>
              </a:ext>
            </a:extLst>
          </p:cNvPr>
          <p:cNvSpPr/>
          <p:nvPr/>
        </p:nvSpPr>
        <p:spPr>
          <a:xfrm>
            <a:off x="1626584" y="5689600"/>
            <a:ext cx="6751468" cy="626534"/>
          </a:xfrm>
          <a:prstGeom prst="round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05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7A3B7-8305-AA44-BF59-85B9EEF7F05C}"/>
              </a:ext>
            </a:extLst>
          </p:cNvPr>
          <p:cNvSpPr txBox="1">
            <a:spLocks/>
          </p:cNvSpPr>
          <p:nvPr/>
        </p:nvSpPr>
        <p:spPr bwMode="auto">
          <a:xfrm>
            <a:off x="317790" y="854969"/>
            <a:ext cx="850841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Para utilizar os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Tag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Helpers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nas </a:t>
            </a:r>
            <a:r>
              <a:rPr kumimoji="0" lang="pt-BR" altLang="pt-BR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views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precisamos modificar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o arquivo _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ViewImports.cshtml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A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tag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@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addTagHelper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kumimoji="0" lang="pt-BR" altLang="pt-BR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disponibiliza as </a:t>
            </a:r>
            <a:r>
              <a:rPr kumimoji="0" lang="pt-BR" altLang="pt-BR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Tag</a:t>
            </a:r>
            <a:r>
              <a:rPr kumimoji="0" lang="pt-BR" altLang="pt-BR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kumimoji="0" lang="pt-BR" altLang="pt-BR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Helpers</a:t>
            </a:r>
            <a:r>
              <a:rPr kumimoji="0" lang="pt-BR" altLang="pt-BR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para as </a:t>
            </a:r>
            <a:r>
              <a:rPr kumimoji="0" lang="pt-BR" altLang="pt-BR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views</a:t>
            </a:r>
            <a:r>
              <a:rPr kumimoji="0" lang="pt-BR" altLang="pt-BR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:</a:t>
            </a:r>
            <a:endParaRPr kumimoji="0" lang="pt-BR" altLang="pt-BR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HABILITANDO OS TAG HELPERS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F3B53A-E3DC-4EFD-9093-0D6ACFD8D189}"/>
              </a:ext>
            </a:extLst>
          </p:cNvPr>
          <p:cNvSpPr/>
          <p:nvPr/>
        </p:nvSpPr>
        <p:spPr>
          <a:xfrm>
            <a:off x="623149" y="3691469"/>
            <a:ext cx="6880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addTagHelper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*, </a:t>
            </a:r>
            <a:r>
              <a:rPr lang="pt-BR" sz="1400" dirty="0" err="1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Microsoft.AspNetCore.Mvc.TagHelpers</a:t>
            </a:r>
            <a:endParaRPr lang="pt-BR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0615C-B58D-3E44-8745-23487B86F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232" y="2590517"/>
            <a:ext cx="1953766" cy="379991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3F6725-F931-8E4D-9746-76A153FBFACD}"/>
              </a:ext>
            </a:extLst>
          </p:cNvPr>
          <p:cNvSpPr/>
          <p:nvPr/>
        </p:nvSpPr>
        <p:spPr>
          <a:xfrm>
            <a:off x="375178" y="3437469"/>
            <a:ext cx="6331099" cy="821267"/>
          </a:xfrm>
          <a:prstGeom prst="round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BE678-CF7A-094C-8B21-3934C936780B}"/>
              </a:ext>
            </a:extLst>
          </p:cNvPr>
          <p:cNvSpPr txBox="1"/>
          <p:nvPr/>
        </p:nvSpPr>
        <p:spPr>
          <a:xfrm>
            <a:off x="400579" y="5121957"/>
            <a:ext cx="5949421" cy="69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latin typeface="Gotham Book" panose="02000504050000020004" pitchFamily="2" charset="0"/>
              </a:rPr>
              <a:t>Arquivo para adicionar </a:t>
            </a:r>
            <a:r>
              <a:rPr lang="pt-BR" sz="1400" b="1" dirty="0">
                <a:latin typeface="Gotham Book" panose="02000504050000020004" pitchFamily="2" charset="0"/>
              </a:rPr>
              <a:t>diretivas</a:t>
            </a:r>
            <a:r>
              <a:rPr lang="pt-BR" sz="1400" dirty="0">
                <a:latin typeface="Gotham Book" panose="02000504050000020004" pitchFamily="2" charset="0"/>
              </a:rPr>
              <a:t> e </a:t>
            </a:r>
            <a:r>
              <a:rPr lang="pt-BR" sz="1400" b="1" dirty="0" err="1">
                <a:latin typeface="Gotham Book" panose="02000504050000020004" pitchFamily="2" charset="0"/>
              </a:rPr>
              <a:t>namespaces</a:t>
            </a:r>
            <a:r>
              <a:rPr lang="pt-BR" sz="1400" dirty="0">
                <a:latin typeface="Gotham Book" panose="02000504050000020004" pitchFamily="2" charset="0"/>
              </a:rPr>
              <a:t> </a:t>
            </a:r>
            <a:r>
              <a:rPr lang="pt-BR" sz="1400" b="1" dirty="0">
                <a:latin typeface="Gotham Book" panose="02000504050000020004" pitchFamily="2" charset="0"/>
              </a:rPr>
              <a:t>comuns</a:t>
            </a:r>
            <a:r>
              <a:rPr lang="pt-BR" sz="1400" dirty="0">
                <a:latin typeface="Gotham Book" panose="02000504050000020004" pitchFamily="2" charset="0"/>
              </a:rPr>
              <a:t> a todas as </a:t>
            </a:r>
            <a:r>
              <a:rPr lang="pt-BR" sz="1400" b="1" dirty="0" err="1">
                <a:latin typeface="Gotham Book" panose="02000504050000020004" pitchFamily="2" charset="0"/>
              </a:rPr>
              <a:t>views</a:t>
            </a:r>
            <a:r>
              <a:rPr lang="pt-BR" sz="1400" dirty="0">
                <a:latin typeface="Gotham Book" panose="02000504050000020004" pitchFamily="2" charset="0"/>
              </a:rPr>
              <a:t>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AC6715-DE35-FA4E-9F39-DD0CF447AD12}"/>
              </a:ext>
            </a:extLst>
          </p:cNvPr>
          <p:cNvCxnSpPr>
            <a:cxnSpLocks/>
          </p:cNvCxnSpPr>
          <p:nvPr/>
        </p:nvCxnSpPr>
        <p:spPr>
          <a:xfrm>
            <a:off x="6350000" y="5513027"/>
            <a:ext cx="965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B2F96A-F8B1-8341-9B21-E451D3ADA9EB}"/>
              </a:ext>
            </a:extLst>
          </p:cNvPr>
          <p:cNvSpPr/>
          <p:nvPr/>
        </p:nvSpPr>
        <p:spPr>
          <a:xfrm>
            <a:off x="7374467" y="5381143"/>
            <a:ext cx="1430866" cy="26881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00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F832B15-7150-D847-87A0-0BBDD1EF7687}"/>
              </a:ext>
            </a:extLst>
          </p:cNvPr>
          <p:cNvSpPr txBox="1">
            <a:spLocks/>
          </p:cNvSpPr>
          <p:nvPr/>
        </p:nvSpPr>
        <p:spPr bwMode="auto">
          <a:xfrm>
            <a:off x="300856" y="829568"/>
            <a:ext cx="850841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Podemos definir a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action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e o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controller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para o destino de um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link</a:t>
            </a:r>
            <a:r>
              <a:rPr lang="pt-BR" altLang="pt-BR" kern="0" dirty="0">
                <a:latin typeface="Gotham HTF Book" pitchFamily="2" charset="0"/>
                <a:cs typeface="Arial"/>
              </a:rPr>
              <a:t>, caso o 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controller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não seja fornecido</a:t>
            </a:r>
            <a:r>
              <a:rPr lang="pt-BR" altLang="pt-BR" kern="0" dirty="0">
                <a:latin typeface="Gotham HTF Book" pitchFamily="2" charset="0"/>
                <a:cs typeface="Arial"/>
              </a:rPr>
              <a:t>, será utilizado o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controller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atual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  <a:endParaRPr kumimoji="0" lang="pt-BR" altLang="pt-BR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063EA82-EE24-434B-A6DD-5B29A4B9641B}"/>
              </a:ext>
            </a:extLst>
          </p:cNvPr>
          <p:cNvSpPr/>
          <p:nvPr/>
        </p:nvSpPr>
        <p:spPr>
          <a:xfrm>
            <a:off x="1263999" y="2597206"/>
            <a:ext cx="6751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asp-controller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="Home"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asp-action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="Index"&gt;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Home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FA82DA-7A71-4794-AF6E-490E5DFD4095}"/>
              </a:ext>
            </a:extLst>
          </p:cNvPr>
          <p:cNvSpPr/>
          <p:nvPr/>
        </p:nvSpPr>
        <p:spPr>
          <a:xfrm>
            <a:off x="1263999" y="3177463"/>
            <a:ext cx="71687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asp-action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="Index"&gt;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Home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C039BD-C466-4519-9EBC-FE5793F409E6}"/>
              </a:ext>
            </a:extLst>
          </p:cNvPr>
          <p:cNvSpPr/>
          <p:nvPr/>
        </p:nvSpPr>
        <p:spPr>
          <a:xfrm>
            <a:off x="451158" y="4335711"/>
            <a:ext cx="865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asp-action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editar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asp-route-id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produto.Codigo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Editar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E41945-AA06-44A3-9699-5D9D25111BE5}"/>
              </a:ext>
            </a:extLst>
          </p:cNvPr>
          <p:cNvSpPr/>
          <p:nvPr/>
        </p:nvSpPr>
        <p:spPr>
          <a:xfrm>
            <a:off x="499369" y="4915968"/>
            <a:ext cx="81452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pt-BR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HttpGet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IActionResult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Editar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id)</a:t>
            </a:r>
          </a:p>
          <a:p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//...</a:t>
            </a:r>
          </a:p>
          <a:p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pt-BR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074056-D99C-8945-A3E5-541047CB364E}"/>
              </a:ext>
            </a:extLst>
          </p:cNvPr>
          <p:cNvSpPr/>
          <p:nvPr/>
        </p:nvSpPr>
        <p:spPr>
          <a:xfrm>
            <a:off x="205845" y="4094008"/>
            <a:ext cx="8658934" cy="2264459"/>
          </a:xfrm>
          <a:prstGeom prst="round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512944-A6E4-D14B-93DB-7374C345316A}"/>
              </a:ext>
            </a:extLst>
          </p:cNvPr>
          <p:cNvCxnSpPr>
            <a:cxnSpLocks/>
          </p:cNvCxnSpPr>
          <p:nvPr/>
        </p:nvCxnSpPr>
        <p:spPr>
          <a:xfrm>
            <a:off x="4639733" y="4657331"/>
            <a:ext cx="0" cy="549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DEF2BA-1D58-D842-A2F8-408C15FBCB23}"/>
              </a:ext>
            </a:extLst>
          </p:cNvPr>
          <p:cNvSpPr txBox="1"/>
          <p:nvPr/>
        </p:nvSpPr>
        <p:spPr>
          <a:xfrm>
            <a:off x="5194471" y="4839486"/>
            <a:ext cx="3382256" cy="10138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latin typeface="Gotham Book" panose="02000504050000020004" pitchFamily="2" charset="0"/>
              </a:rPr>
              <a:t>O </a:t>
            </a:r>
            <a:r>
              <a:rPr lang="pt-BR" sz="1400" b="1" dirty="0">
                <a:latin typeface="Gotham Book" panose="02000504050000020004" pitchFamily="2" charset="0"/>
              </a:rPr>
              <a:t>link</a:t>
            </a:r>
            <a:r>
              <a:rPr lang="pt-BR" sz="1400" dirty="0">
                <a:latin typeface="Gotham Book" panose="02000504050000020004" pitchFamily="2" charset="0"/>
              </a:rPr>
              <a:t> envia um </a:t>
            </a:r>
            <a:r>
              <a:rPr lang="pt-BR" sz="1400" b="1" dirty="0">
                <a:latin typeface="Gotham Book" panose="02000504050000020004" pitchFamily="2" charset="0"/>
              </a:rPr>
              <a:t>valor</a:t>
            </a:r>
            <a:r>
              <a:rPr lang="pt-BR" sz="1400" dirty="0">
                <a:latin typeface="Gotham Book" panose="02000504050000020004" pitchFamily="2" charset="0"/>
              </a:rPr>
              <a:t> para a </a:t>
            </a:r>
            <a:r>
              <a:rPr lang="pt-BR" sz="1400" dirty="0" err="1">
                <a:latin typeface="Gotham Book" panose="02000504050000020004" pitchFamily="2" charset="0"/>
              </a:rPr>
              <a:t>action</a:t>
            </a:r>
            <a:r>
              <a:rPr lang="pt-BR" sz="1400" dirty="0">
                <a:latin typeface="Gotham Book" panose="02000504050000020004" pitchFamily="2" charset="0"/>
              </a:rPr>
              <a:t> através da rota; Lembre-se de que os links enviam requisições </a:t>
            </a:r>
            <a:r>
              <a:rPr lang="pt-BR" sz="1400" b="1" dirty="0">
                <a:latin typeface="Gotham Book" panose="02000504050000020004" pitchFamily="2" charset="0"/>
              </a:rPr>
              <a:t>GET</a:t>
            </a:r>
            <a:r>
              <a:rPr lang="pt-BR" sz="1400" dirty="0">
                <a:latin typeface="Gotham Book" panose="02000504050000020004" pitchFamily="2" charset="0"/>
              </a:rPr>
              <a:t>;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6A33D6-DC8E-C34F-BB41-93E630ACED5B}"/>
              </a:ext>
            </a:extLst>
          </p:cNvPr>
          <p:cNvSpPr/>
          <p:nvPr/>
        </p:nvSpPr>
        <p:spPr>
          <a:xfrm>
            <a:off x="990600" y="2403822"/>
            <a:ext cx="6951134" cy="1349825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56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3C442-F4B3-574E-87DF-774FBE4F77F0}"/>
              </a:ext>
            </a:extLst>
          </p:cNvPr>
          <p:cNvSpPr txBox="1">
            <a:spLocks/>
          </p:cNvSpPr>
          <p:nvPr/>
        </p:nvSpPr>
        <p:spPr bwMode="auto">
          <a:xfrm>
            <a:off x="300856" y="829568"/>
            <a:ext cx="850841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b="1" kern="0" dirty="0">
                <a:latin typeface="Gotham HTF Book" pitchFamily="2" charset="0"/>
                <a:cs typeface="Arial"/>
              </a:rPr>
              <a:t>Por padrão</a:t>
            </a:r>
            <a:r>
              <a:rPr lang="pt-BR" altLang="pt-BR" kern="0" dirty="0">
                <a:latin typeface="Gotham HTF Book" pitchFamily="2" charset="0"/>
                <a:cs typeface="Arial"/>
              </a:rPr>
              <a:t>, um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formulário HTML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envia requisição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GET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e envia as informações para a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URL atual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Caso algum atributo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asp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-..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for definido, o formulário será construído para enviar requisição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POST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  <a:endParaRPr kumimoji="0" lang="pt-BR" altLang="pt-BR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FORMULÁRIO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9EFEC30-B633-44BF-8845-1D486AB86E44}"/>
              </a:ext>
            </a:extLst>
          </p:cNvPr>
          <p:cNvSpPr/>
          <p:nvPr/>
        </p:nvSpPr>
        <p:spPr>
          <a:xfrm>
            <a:off x="1291459" y="3688413"/>
            <a:ext cx="9414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asp-action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Cadastrar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asp-controller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Produto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pt-BR" sz="1600" dirty="0">
              <a:solidFill>
                <a:srgbClr val="00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sz="1600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</a:t>
            </a:r>
            <a:r>
              <a:rPr lang="pt-BR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A1047B-4D8D-6344-8AB1-BE9938CF41D1}"/>
              </a:ext>
            </a:extLst>
          </p:cNvPr>
          <p:cNvSpPr/>
          <p:nvPr/>
        </p:nvSpPr>
        <p:spPr>
          <a:xfrm>
            <a:off x="1049866" y="3429000"/>
            <a:ext cx="7315197" cy="1349825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60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86F0-C86F-014A-B387-150FB5E0AD4D}"/>
              </a:ext>
            </a:extLst>
          </p:cNvPr>
          <p:cNvSpPr txBox="1">
            <a:spLocks/>
          </p:cNvSpPr>
          <p:nvPr/>
        </p:nvSpPr>
        <p:spPr bwMode="auto">
          <a:xfrm>
            <a:off x="300856" y="829568"/>
            <a:ext cx="850841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sz="1800" kern="0" dirty="0">
                <a:latin typeface="Gotham HTF Book" pitchFamily="2" charset="0"/>
                <a:cs typeface="Arial"/>
              </a:rPr>
              <a:t>Para implementar os 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campos do formulário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, vamos utilizar como exemplo o modelo 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Produto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abaixo;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Categoria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é uma 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classe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e o 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Estado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é um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enum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O caractere 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?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define que a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CategoriaId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pode receber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null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;</a:t>
            </a:r>
            <a:endParaRPr kumimoji="0" lang="pt-BR" altLang="pt-BR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FORMULÁRIO -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82CD4BF-B2EB-473E-AD48-DC87A936CD78}"/>
              </a:ext>
            </a:extLst>
          </p:cNvPr>
          <p:cNvSpPr/>
          <p:nvPr/>
        </p:nvSpPr>
        <p:spPr>
          <a:xfrm>
            <a:off x="992487" y="3097690"/>
            <a:ext cx="78167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6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Produto</a:t>
            </a:r>
            <a:endParaRPr lang="pt-BR" sz="16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ProdutoId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Nome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Descricao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DataLancamento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Valor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Categoria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Categoria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CategoriaId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Estado </a:t>
            </a:r>
            <a:r>
              <a:rPr lang="pt-BR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Estado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pt-BR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pt-BR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Importado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  <a:endParaRPr lang="pt-BR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CBA9044-F5CB-DE4B-99D3-B374967C58EC}"/>
              </a:ext>
            </a:extLst>
          </p:cNvPr>
          <p:cNvSpPr/>
          <p:nvPr/>
        </p:nvSpPr>
        <p:spPr>
          <a:xfrm>
            <a:off x="930013" y="2971800"/>
            <a:ext cx="7315197" cy="3285067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94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C70F1-AD76-D24B-9D02-7687169DD20B}"/>
              </a:ext>
            </a:extLst>
          </p:cNvPr>
          <p:cNvSpPr txBox="1">
            <a:spLocks/>
          </p:cNvSpPr>
          <p:nvPr/>
        </p:nvSpPr>
        <p:spPr bwMode="auto">
          <a:xfrm>
            <a:off x="317789" y="811206"/>
            <a:ext cx="850841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sz="1800" kern="0" dirty="0">
                <a:latin typeface="Gotham HTF Book" pitchFamily="2" charset="0"/>
                <a:cs typeface="Arial"/>
              </a:rPr>
              <a:t>Nas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views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definimos na primeira linha a 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classe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Model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que será utilizada na </a:t>
            </a:r>
            <a:r>
              <a:rPr lang="pt-BR" altLang="pt-BR" sz="1800" kern="0" dirty="0" err="1">
                <a:latin typeface="Gotham HTF Book" pitchFamily="2" charset="0"/>
                <a:cs typeface="Arial"/>
              </a:rPr>
              <a:t>view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altLang="pt-BR" sz="1800" kern="0" dirty="0"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altLang="pt-BR" sz="1800" kern="0" dirty="0"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Para facilitar, é possível modificar o arquivo 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_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V</a:t>
            </a: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iewImports.cshtml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para adicionar o </a:t>
            </a: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namespace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para todas as </a:t>
            </a:r>
            <a:r>
              <a:rPr kumimoji="0" lang="pt-BR" altLang="pt-BR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views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altLang="pt-BR" sz="1800" kern="0" dirty="0"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sz="1800" kern="0" dirty="0">
                <a:latin typeface="Gotham HTF Book" pitchFamily="2" charset="0"/>
                <a:cs typeface="Arial"/>
              </a:rPr>
              <a:t>Dessa forma, 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não é preciso 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definir o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namespace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na página:</a:t>
            </a:r>
            <a:endParaRPr kumimoji="0" lang="pt-BR" altLang="pt-BR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IMPORTS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B94E7E7-8611-48B3-BA7E-7B2177FB0B6F}"/>
              </a:ext>
            </a:extLst>
          </p:cNvPr>
          <p:cNvSpPr/>
          <p:nvPr/>
        </p:nvSpPr>
        <p:spPr>
          <a:xfrm>
            <a:off x="1238333" y="3858543"/>
            <a:ext cx="767474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Fiap.Exemplo.Models</a:t>
            </a:r>
            <a:endParaRPr lang="pt-BR" sz="16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pt-BR" sz="16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addTagHelper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*, </a:t>
            </a:r>
            <a:r>
              <a:rPr lang="pt-BR" sz="1600" dirty="0" err="1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Microsoft.AspNetCore.Mvc.TagHelpers</a:t>
            </a:r>
            <a:endParaRPr lang="pt-BR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C2BB9FF-96C9-4732-BCB0-70C122769513}"/>
              </a:ext>
            </a:extLst>
          </p:cNvPr>
          <p:cNvSpPr/>
          <p:nvPr/>
        </p:nvSpPr>
        <p:spPr>
          <a:xfrm>
            <a:off x="1238333" y="1996898"/>
            <a:ext cx="4381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Fiap.Exemplo.Models.Produto</a:t>
            </a:r>
            <a:endParaRPr lang="pt-BR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etângulo 5">
            <a:extLst>
              <a:ext uri="{FF2B5EF4-FFF2-40B4-BE49-F238E27FC236}">
                <a16:creationId xmlns:a16="http://schemas.microsoft.com/office/drawing/2014/main" id="{A849A5C9-CCF7-BB4C-A599-9EF5A5DF27C2}"/>
              </a:ext>
            </a:extLst>
          </p:cNvPr>
          <p:cNvSpPr/>
          <p:nvPr/>
        </p:nvSpPr>
        <p:spPr>
          <a:xfrm>
            <a:off x="1238333" y="5877517"/>
            <a:ext cx="1912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Produto</a:t>
            </a:r>
            <a:endParaRPr lang="pt-BR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F93DE9-7BB4-D44F-94EB-8ECEA664411D}"/>
              </a:ext>
            </a:extLst>
          </p:cNvPr>
          <p:cNvSpPr/>
          <p:nvPr/>
        </p:nvSpPr>
        <p:spPr>
          <a:xfrm>
            <a:off x="990599" y="1817456"/>
            <a:ext cx="7315197" cy="674913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F8AE3C-E5AD-2743-933B-6B069A63B5AA}"/>
              </a:ext>
            </a:extLst>
          </p:cNvPr>
          <p:cNvSpPr/>
          <p:nvPr/>
        </p:nvSpPr>
        <p:spPr>
          <a:xfrm>
            <a:off x="990599" y="3738663"/>
            <a:ext cx="7315197" cy="1095801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2A8165-3436-FC42-ACD6-7E7469172591}"/>
              </a:ext>
            </a:extLst>
          </p:cNvPr>
          <p:cNvSpPr/>
          <p:nvPr/>
        </p:nvSpPr>
        <p:spPr>
          <a:xfrm>
            <a:off x="990598" y="5709337"/>
            <a:ext cx="7315197" cy="674913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8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A3F640-9FBF-3441-8E68-E30333460348}"/>
              </a:ext>
            </a:extLst>
          </p:cNvPr>
          <p:cNvSpPr txBox="1">
            <a:spLocks/>
          </p:cNvSpPr>
          <p:nvPr/>
        </p:nvSpPr>
        <p:spPr bwMode="auto">
          <a:xfrm>
            <a:off x="317789" y="811206"/>
            <a:ext cx="850841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sz="1800" kern="0" dirty="0">
                <a:latin typeface="Gotham HTF Book" pitchFamily="2" charset="0"/>
                <a:cs typeface="Arial"/>
              </a:rPr>
              <a:t>O atributo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asp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-for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na </a:t>
            </a:r>
            <a:r>
              <a:rPr lang="pt-BR" altLang="pt-BR" sz="1800" kern="0" dirty="0" err="1">
                <a:latin typeface="Gotham HTF Book" pitchFamily="2" charset="0"/>
                <a:cs typeface="Arial"/>
              </a:rPr>
              <a:t>tag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input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define os valores para os atributos 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id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name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 e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type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662E131-5055-4560-9276-34A9F5D2CEC6}"/>
              </a:ext>
            </a:extLst>
          </p:cNvPr>
          <p:cNvSpPr/>
          <p:nvPr/>
        </p:nvSpPr>
        <p:spPr>
          <a:xfrm>
            <a:off x="1343324" y="2394060"/>
            <a:ext cx="60146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Produto</a:t>
            </a:r>
          </a:p>
          <a:p>
            <a:endParaRPr lang="pt-BR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Nome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"/&gt;</a:t>
            </a:r>
          </a:p>
          <a:p>
            <a:endParaRPr lang="en-US" dirty="0">
              <a:solidFill>
                <a:srgbClr val="00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DataLancamento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"/&gt;</a:t>
            </a:r>
          </a:p>
          <a:p>
            <a:endParaRPr lang="en-US" dirty="0">
              <a:solidFill>
                <a:srgbClr val="00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</a:t>
            </a:r>
            <a:r>
              <a:rPr lang="pt-BR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Importado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”/&gt;</a:t>
            </a:r>
            <a:endParaRPr lang="pt-BR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51B7938-704D-1A4B-B9CD-F83124D597CA}"/>
              </a:ext>
            </a:extLst>
          </p:cNvPr>
          <p:cNvSpPr/>
          <p:nvPr/>
        </p:nvSpPr>
        <p:spPr>
          <a:xfrm>
            <a:off x="1075267" y="2155616"/>
            <a:ext cx="7315197" cy="2546768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9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378" y="2610379"/>
            <a:ext cx="64004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Gotham HTF Book" pitchFamily="2" charset="0"/>
              </a:rPr>
              <a:t>ENTERPRISE APPLICATION DEVELOPMENT</a:t>
            </a:r>
          </a:p>
          <a:p>
            <a:r>
              <a:rPr lang="pt-BR" sz="2400" dirty="0">
                <a:latin typeface="Gotham HTF Book" pitchFamily="2" charset="0"/>
              </a:rPr>
              <a:t>Prof. Elias R. </a:t>
            </a:r>
            <a:r>
              <a:rPr lang="pt-BR" sz="2400" dirty="0" err="1">
                <a:latin typeface="Gotham HTF Book" pitchFamily="2" charset="0"/>
              </a:rPr>
              <a:t>Belinello</a:t>
            </a:r>
            <a:endParaRPr lang="pt-BR" sz="2400" dirty="0">
              <a:latin typeface="Gotham HTF Book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9228" y="4667317"/>
            <a:ext cx="429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20000"/>
                </a:solidFill>
                <a:latin typeface="Gotham HTF Book" pitchFamily="2" charset="0"/>
              </a:rPr>
              <a:t>#04 – RAZOR E TAG HELPERS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04923" y="4521160"/>
            <a:ext cx="4871608" cy="692425"/>
          </a:xfrm>
          <a:prstGeom prst="rect">
            <a:avLst/>
          </a:prstGeom>
          <a:noFill/>
          <a:ln>
            <a:solidFill>
              <a:srgbClr val="0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14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A3F640-9FBF-3441-8E68-E30333460348}"/>
              </a:ext>
            </a:extLst>
          </p:cNvPr>
          <p:cNvSpPr txBox="1">
            <a:spLocks/>
          </p:cNvSpPr>
          <p:nvPr/>
        </p:nvSpPr>
        <p:spPr bwMode="auto">
          <a:xfrm>
            <a:off x="317789" y="811206"/>
            <a:ext cx="850841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O atributo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type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é definido com base no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tipo da propriedade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do 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model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Caso o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type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seja especificado no HTML,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não será sobrescrito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o seu valor;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-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DEB7B-2232-644D-9081-E478A3198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45904"/>
              </p:ext>
            </p:extLst>
          </p:nvPr>
        </p:nvGraphicFramePr>
        <p:xfrm>
          <a:off x="1735664" y="3267381"/>
          <a:ext cx="6096000" cy="2612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5738206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1476212"/>
                    </a:ext>
                  </a:extLst>
                </a:gridCol>
              </a:tblGrid>
              <a:tr h="387773">
                <a:tc>
                  <a:txBody>
                    <a:bodyPr/>
                    <a:lstStyle/>
                    <a:p>
                      <a:r>
                        <a:rPr lang="pt-BR" dirty="0">
                          <a:latin typeface="Gotham Book" panose="02000504050000020004" pitchFamily="2" charset="0"/>
                        </a:rPr>
                        <a:t>Tipo 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Gotham Book" panose="02000504050000020004" pitchFamily="2" charset="0"/>
                        </a:rPr>
                        <a:t>Tipo do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6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Gotham Book" panose="02000504050000020004" pitchFamily="2" charset="0"/>
                        </a:rPr>
                        <a:t>Bool</a:t>
                      </a:r>
                      <a:endParaRPr lang="pt-BR" dirty="0">
                        <a:latin typeface="Gotham Book" panose="0200050405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Gotham Book" panose="02000504050000020004" pitchFamily="2" charset="0"/>
                        </a:rPr>
                        <a:t>checkbox</a:t>
                      </a:r>
                      <a:endParaRPr lang="pt-BR" dirty="0">
                        <a:latin typeface="Gotham Book" panose="0200050405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3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Gotham Book" panose="02000504050000020004" pitchFamily="2" charset="0"/>
                        </a:rPr>
                        <a:t>String</a:t>
                      </a:r>
                      <a:endParaRPr lang="pt-BR" dirty="0">
                        <a:latin typeface="Gotham Book" panose="0200050405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Gotham Book" panose="02000504050000020004" pitchFamily="2" charset="0"/>
                        </a:rPr>
                        <a:t>text</a:t>
                      </a:r>
                      <a:endParaRPr lang="pt-BR" dirty="0">
                        <a:latin typeface="Gotham Book" panose="0200050405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5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Gotham Book" panose="02000504050000020004" pitchFamily="2" charset="0"/>
                        </a:rPr>
                        <a:t>DateTime</a:t>
                      </a:r>
                      <a:endParaRPr lang="pt-BR" dirty="0">
                        <a:latin typeface="Gotham Book" panose="0200050405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Gotham Book" panose="02000504050000020004" pitchFamily="2" charset="0"/>
                        </a:rPr>
                        <a:t>datetime</a:t>
                      </a:r>
                      <a:endParaRPr lang="pt-BR" dirty="0">
                        <a:latin typeface="Gotham Book" panose="0200050405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7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Gotham Book" panose="02000504050000020004" pitchFamily="2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Gotham Book" panose="02000504050000020004" pitchFamily="2" charset="0"/>
                        </a:rPr>
                        <a:t>number</a:t>
                      </a:r>
                      <a:endParaRPr lang="pt-BR" dirty="0">
                        <a:latin typeface="Gotham Book" panose="0200050405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0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Gotham Book" panose="02000504050000020004" pitchFamily="2" charset="0"/>
                        </a:rPr>
                        <a:t>int</a:t>
                      </a:r>
                      <a:endParaRPr lang="pt-BR" dirty="0">
                        <a:latin typeface="Gotham Book" panose="0200050405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Gotham Book" panose="02000504050000020004" pitchFamily="2" charset="0"/>
                        </a:rPr>
                        <a:t>number</a:t>
                      </a:r>
                      <a:endParaRPr lang="pt-BR" dirty="0">
                        <a:latin typeface="Gotham Book" panose="0200050405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5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Gotham Book" panose="02000504050000020004" pitchFamily="2" charset="0"/>
                        </a:rPr>
                        <a:t>Single e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Gotham Book" panose="02000504050000020004" pitchFamily="2" charset="0"/>
                        </a:rPr>
                        <a:t>number</a:t>
                      </a:r>
                      <a:r>
                        <a:rPr lang="pt-BR" dirty="0">
                          <a:latin typeface="Gotham Book" panose="02000504050000020004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27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3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A3F640-9FBF-3441-8E68-E30333460348}"/>
              </a:ext>
            </a:extLst>
          </p:cNvPr>
          <p:cNvSpPr txBox="1">
            <a:spLocks/>
          </p:cNvSpPr>
          <p:nvPr/>
        </p:nvSpPr>
        <p:spPr bwMode="auto">
          <a:xfrm>
            <a:off x="317789" y="811206"/>
            <a:ext cx="850841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É possível utilizar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anotações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para auxiliar no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tipo de campo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gerado na 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view</a:t>
            </a:r>
            <a:r>
              <a:rPr lang="pt-BR" altLang="pt-BR" kern="0" dirty="0">
                <a:latin typeface="Gotham HTF Book" pitchFamily="2" charset="0"/>
                <a:cs typeface="Arial"/>
              </a:rPr>
              <a:t>:</a:t>
            </a: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- </a:t>
            </a:r>
            <a:r>
              <a:rPr lang="en-US" dirty="0">
                <a:solidFill>
                  <a:schemeClr val="accent1"/>
                </a:solidFill>
              </a:rPr>
              <a:t>ANNOTATION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DEB7B-2232-644D-9081-E478A3198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82740"/>
              </p:ext>
            </p:extLst>
          </p:nvPr>
        </p:nvGraphicFramePr>
        <p:xfrm>
          <a:off x="1684867" y="2285248"/>
          <a:ext cx="6316133" cy="2983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450">
                  <a:extLst>
                    <a:ext uri="{9D8B030D-6E8A-4147-A177-3AD203B41FA5}">
                      <a16:colId xmlns:a16="http://schemas.microsoft.com/office/drawing/2014/main" val="3457382063"/>
                    </a:ext>
                  </a:extLst>
                </a:gridCol>
                <a:gridCol w="1834683">
                  <a:extLst>
                    <a:ext uri="{9D8B030D-6E8A-4147-A177-3AD203B41FA5}">
                      <a16:colId xmlns:a16="http://schemas.microsoft.com/office/drawing/2014/main" val="201476212"/>
                    </a:ext>
                  </a:extLst>
                </a:gridCol>
              </a:tblGrid>
              <a:tr h="387773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Gotham Book" panose="02000504050000020004" pitchFamily="2" charset="0"/>
                        </a:rPr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Gotham Book" panose="02000504050000020004" pitchFamily="2" charset="0"/>
                        </a:rPr>
                        <a:t>Tipo do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6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Gotham Book" panose="02000504050000020004" pitchFamily="2" charset="0"/>
                        </a:rPr>
                        <a:t>[</a:t>
                      </a:r>
                      <a:r>
                        <a:rPr lang="pt-BR" sz="1800" dirty="0" err="1">
                          <a:latin typeface="Gotham Book" panose="02000504050000020004" pitchFamily="2" charset="0"/>
                        </a:rPr>
                        <a:t>EmailAddress</a:t>
                      </a:r>
                      <a:r>
                        <a:rPr lang="pt-BR" sz="1800" dirty="0">
                          <a:latin typeface="Gotham Book" panose="02000504050000020004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Gotham Book" panose="02000504050000020004" pitchFamily="2" charset="0"/>
                        </a:rPr>
                        <a:t>email</a:t>
                      </a:r>
                      <a:endParaRPr lang="pt-BR" sz="1800" dirty="0">
                        <a:latin typeface="Gotham Book" panose="0200050405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3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Gotham Book" panose="02000504050000020004" pitchFamily="2" charset="0"/>
                        </a:rPr>
                        <a:t>[</a:t>
                      </a:r>
                      <a:r>
                        <a:rPr lang="pt-BR" sz="1800" dirty="0" err="1">
                          <a:latin typeface="Gotham Book" panose="02000504050000020004" pitchFamily="2" charset="0"/>
                        </a:rPr>
                        <a:t>Url</a:t>
                      </a:r>
                      <a:r>
                        <a:rPr lang="pt-BR" sz="1800" dirty="0">
                          <a:latin typeface="Gotham Book" panose="02000504050000020004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Gotham Book" panose="02000504050000020004" pitchFamily="2" charset="0"/>
                        </a:rPr>
                        <a:t>url</a:t>
                      </a:r>
                      <a:endParaRPr lang="pt-BR" sz="1800" dirty="0">
                        <a:latin typeface="Gotham Book" panose="0200050405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5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Gotham Book" panose="02000504050000020004" pitchFamily="2" charset="0"/>
                        </a:rPr>
                        <a:t>[</a:t>
                      </a:r>
                      <a:r>
                        <a:rPr lang="pt-BR" sz="1800" dirty="0" err="1">
                          <a:latin typeface="Gotham Book" panose="02000504050000020004" pitchFamily="2" charset="0"/>
                        </a:rPr>
                        <a:t>HiddenInput</a:t>
                      </a:r>
                      <a:r>
                        <a:rPr lang="pt-BR" sz="1800" dirty="0">
                          <a:latin typeface="Gotham Book" panose="02000504050000020004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Gotham Book" panose="02000504050000020004" pitchFamily="2" charset="0"/>
                        </a:rPr>
                        <a:t>hidden</a:t>
                      </a:r>
                      <a:endParaRPr lang="pt-BR" sz="1800" dirty="0">
                        <a:latin typeface="Gotham Book" panose="0200050405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7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Gotham Book" panose="02000504050000020004" pitchFamily="2" charset="0"/>
                        </a:rPr>
                        <a:t>[Phone]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Gotham Book" panose="02000504050000020004" pitchFamily="2" charset="0"/>
                        </a:rPr>
                        <a:t>tel</a:t>
                      </a:r>
                      <a:endParaRPr lang="pt-BR" sz="1800" dirty="0">
                        <a:latin typeface="Gotham Book" panose="0200050405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0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Gotham Book" panose="02000504050000020004" pitchFamily="2" charset="0"/>
                        </a:rPr>
                        <a:t>[</a:t>
                      </a:r>
                      <a:r>
                        <a:rPr lang="pt-BR" sz="1800" dirty="0" err="1">
                          <a:latin typeface="Gotham Book" panose="02000504050000020004" pitchFamily="2" charset="0"/>
                        </a:rPr>
                        <a:t>DataType</a:t>
                      </a:r>
                      <a:r>
                        <a:rPr lang="pt-BR" sz="1800" dirty="0">
                          <a:latin typeface="Gotham Book" panose="02000504050000020004" pitchFamily="2" charset="0"/>
                        </a:rPr>
                        <a:t>(</a:t>
                      </a:r>
                      <a:r>
                        <a:rPr lang="pt-BR" sz="1800" dirty="0" err="1">
                          <a:latin typeface="Gotham Book" panose="02000504050000020004" pitchFamily="2" charset="0"/>
                        </a:rPr>
                        <a:t>DataType.Password</a:t>
                      </a:r>
                      <a:r>
                        <a:rPr lang="pt-BR" sz="1800" dirty="0">
                          <a:latin typeface="Gotham Book" panose="02000504050000020004" pitchFamily="2" charset="0"/>
                        </a:rPr>
                        <a:t>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Gotham Book" panose="02000504050000020004" pitchFamily="2" charset="0"/>
                        </a:rPr>
                        <a:t>password</a:t>
                      </a:r>
                      <a:endParaRPr lang="pt-BR" sz="1800" dirty="0">
                        <a:latin typeface="Gotham Book" panose="0200050405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5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Gotham Book" panose="02000504050000020004" pitchFamily="2" charset="0"/>
                        </a:rPr>
                        <a:t>[</a:t>
                      </a:r>
                      <a:r>
                        <a:rPr lang="pt-BR" sz="1800" dirty="0" err="1">
                          <a:latin typeface="Gotham Book" panose="02000504050000020004" pitchFamily="2" charset="0"/>
                        </a:rPr>
                        <a:t>DataType</a:t>
                      </a:r>
                      <a:r>
                        <a:rPr lang="pt-BR" sz="1800" dirty="0">
                          <a:latin typeface="Gotham Book" panose="02000504050000020004" pitchFamily="2" charset="0"/>
                        </a:rPr>
                        <a:t>(</a:t>
                      </a:r>
                      <a:r>
                        <a:rPr lang="pt-BR" sz="1800" dirty="0" err="1">
                          <a:latin typeface="Gotham Book" panose="02000504050000020004" pitchFamily="2" charset="0"/>
                        </a:rPr>
                        <a:t>DataType.Date</a:t>
                      </a:r>
                      <a:r>
                        <a:rPr lang="pt-BR" sz="1800" dirty="0">
                          <a:latin typeface="Gotham Book" panose="02000504050000020004" pitchFamily="2" charset="0"/>
                        </a:rPr>
                        <a:t>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Gotham Book" panose="02000504050000020004" pitchFamily="2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2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Gotham Book" panose="02000504050000020004" pitchFamily="2" charset="0"/>
                        </a:rPr>
                        <a:t>[</a:t>
                      </a:r>
                      <a:r>
                        <a:rPr lang="pt-BR" sz="1800" dirty="0" err="1">
                          <a:latin typeface="Gotham Book" panose="02000504050000020004" pitchFamily="2" charset="0"/>
                        </a:rPr>
                        <a:t>DataType</a:t>
                      </a:r>
                      <a:r>
                        <a:rPr lang="pt-BR" sz="1800" dirty="0">
                          <a:latin typeface="Gotham Book" panose="02000504050000020004" pitchFamily="2" charset="0"/>
                        </a:rPr>
                        <a:t>(</a:t>
                      </a:r>
                      <a:r>
                        <a:rPr lang="pt-BR" sz="1800" dirty="0" err="1">
                          <a:latin typeface="Gotham Book" panose="02000504050000020004" pitchFamily="2" charset="0"/>
                        </a:rPr>
                        <a:t>DataType.Time</a:t>
                      </a:r>
                      <a:r>
                        <a:rPr lang="pt-BR" sz="1800" dirty="0">
                          <a:latin typeface="Gotham Book" panose="02000504050000020004" pitchFamily="2" charset="0"/>
                        </a:rPr>
                        <a:t>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Gotham Book" panose="02000504050000020004" pitchFamily="2" charset="0"/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3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96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A3F640-9FBF-3441-8E68-E30333460348}"/>
              </a:ext>
            </a:extLst>
          </p:cNvPr>
          <p:cNvSpPr txBox="1">
            <a:spLocks/>
          </p:cNvSpPr>
          <p:nvPr/>
        </p:nvSpPr>
        <p:spPr bwMode="auto">
          <a:xfrm>
            <a:off x="317789" y="811206"/>
            <a:ext cx="850841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O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ProdutoId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será um campo do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tipo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hidden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e a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DataLancamento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do tipo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date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– </a:t>
            </a:r>
            <a:r>
              <a:rPr lang="en-US" dirty="0">
                <a:solidFill>
                  <a:schemeClr val="accent1"/>
                </a:solidFill>
              </a:rPr>
              <a:t>ANNOTATION EXEMPLO</a:t>
            </a:r>
          </a:p>
        </p:txBody>
      </p:sp>
      <p:sp>
        <p:nvSpPr>
          <p:cNvPr id="5" name="Retângulo 2">
            <a:extLst>
              <a:ext uri="{FF2B5EF4-FFF2-40B4-BE49-F238E27FC236}">
                <a16:creationId xmlns:a16="http://schemas.microsoft.com/office/drawing/2014/main" id="{D97AAA0E-0259-9440-8C10-4FAE523E0618}"/>
              </a:ext>
            </a:extLst>
          </p:cNvPr>
          <p:cNvSpPr/>
          <p:nvPr/>
        </p:nvSpPr>
        <p:spPr>
          <a:xfrm>
            <a:off x="972348" y="2327226"/>
            <a:ext cx="78167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6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Produto</a:t>
            </a:r>
            <a:endParaRPr lang="pt-BR" sz="16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HiddenInput</a:t>
            </a:r>
            <a:r>
              <a:rPr lang="en-US" sz="16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ProdutoId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Nome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Descricao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[</a:t>
            </a:r>
            <a:r>
              <a:rPr lang="en-US" sz="16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DataType</a:t>
            </a:r>
            <a:r>
              <a:rPr lang="en-US" sz="16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DataType.Date</a:t>
            </a:r>
            <a:r>
              <a:rPr lang="en-US" sz="16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)]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DataLancamento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decimal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Valor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Categoria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Categoria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CategoriaId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Estado </a:t>
            </a:r>
            <a:r>
              <a:rPr lang="pt-BR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Estado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pt-BR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pt-BR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Importado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  <a:endParaRPr lang="pt-BR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5539505-C046-5845-B6B3-61BE837B8BC7}"/>
              </a:ext>
            </a:extLst>
          </p:cNvPr>
          <p:cNvSpPr/>
          <p:nvPr/>
        </p:nvSpPr>
        <p:spPr>
          <a:xfrm>
            <a:off x="972348" y="2032004"/>
            <a:ext cx="7315197" cy="4309534"/>
          </a:xfrm>
          <a:prstGeom prst="roundRect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809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971FBE-961F-1240-8599-F14B85AFBB09}"/>
              </a:ext>
            </a:extLst>
          </p:cNvPr>
          <p:cNvSpPr txBox="1">
            <a:spLocks/>
          </p:cNvSpPr>
          <p:nvPr/>
        </p:nvSpPr>
        <p:spPr bwMode="auto">
          <a:xfrm>
            <a:off x="317789" y="811206"/>
            <a:ext cx="850841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A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tag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label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também possui o atributo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asp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-for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para determinar a propriedade do 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model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para o 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label</a:t>
            </a:r>
            <a:r>
              <a:rPr lang="pt-BR" altLang="pt-BR" kern="0" dirty="0">
                <a:latin typeface="Gotham HTF Book" pitchFamily="2" charset="0"/>
                <a:cs typeface="Arial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O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nome da propriedade 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será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exibida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no </a:t>
            </a:r>
            <a:r>
              <a:rPr kumimoji="0" lang="pt-BR" altLang="pt-BR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label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da </a:t>
            </a:r>
            <a:r>
              <a:rPr kumimoji="0" lang="pt-BR" altLang="pt-BR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ágina</a:t>
            </a:r>
            <a:r>
              <a:rPr lang="pt-BR" altLang="pt-BR" kern="0" dirty="0">
                <a:latin typeface="Gotham HTF Book" pitchFamily="2" charset="0"/>
                <a:cs typeface="Arial"/>
              </a:rPr>
              <a:t>:</a:t>
            </a: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662E131-5055-4560-9276-34A9F5D2CEC6}"/>
              </a:ext>
            </a:extLst>
          </p:cNvPr>
          <p:cNvSpPr/>
          <p:nvPr/>
        </p:nvSpPr>
        <p:spPr>
          <a:xfrm>
            <a:off x="1488575" y="2930308"/>
            <a:ext cx="6014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Produto</a:t>
            </a:r>
          </a:p>
          <a:p>
            <a:endParaRPr lang="pt-BR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</a:t>
            </a:r>
            <a:r>
              <a:rPr lang="pt-BR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Nome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"&gt;&lt;/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Nome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"/&gt;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AD72A4A-5F84-4FD0-B539-E53895868558}"/>
              </a:ext>
            </a:extLst>
          </p:cNvPr>
          <p:cNvSpPr/>
          <p:nvPr/>
        </p:nvSpPr>
        <p:spPr>
          <a:xfrm>
            <a:off x="1488575" y="5009282"/>
            <a:ext cx="7315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</a:t>
            </a:r>
            <a:r>
              <a:rPr lang="pt-BR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Importado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/&gt;</a:t>
            </a:r>
            <a:endParaRPr lang="pt-BR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</a:t>
            </a:r>
            <a:r>
              <a:rPr lang="pt-BR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Importado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"&gt;&lt;/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3102555-3E8A-4AF2-A4C8-AFEA02768554}"/>
              </a:ext>
            </a:extLst>
          </p:cNvPr>
          <p:cNvSpPr/>
          <p:nvPr/>
        </p:nvSpPr>
        <p:spPr>
          <a:xfrm>
            <a:off x="1300412" y="4203364"/>
            <a:ext cx="10045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</a:t>
            </a:r>
            <a:r>
              <a:rPr lang="pt-BR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pt-BR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DataLancamento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"&gt;&lt;/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DataLancamento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"/&gt;</a:t>
            </a:r>
            <a:endParaRPr lang="pt-BR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5A64C06-66C0-BF48-B998-EE4064B93EF1}"/>
              </a:ext>
            </a:extLst>
          </p:cNvPr>
          <p:cNvSpPr/>
          <p:nvPr/>
        </p:nvSpPr>
        <p:spPr>
          <a:xfrm>
            <a:off x="914401" y="2660127"/>
            <a:ext cx="7315197" cy="3386667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1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971FBE-961F-1240-8599-F14B85AFBB09}"/>
              </a:ext>
            </a:extLst>
          </p:cNvPr>
          <p:cNvSpPr txBox="1">
            <a:spLocks/>
          </p:cNvSpPr>
          <p:nvPr/>
        </p:nvSpPr>
        <p:spPr bwMode="auto">
          <a:xfrm>
            <a:off x="317789" y="811206"/>
            <a:ext cx="850841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Para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modificar o valor 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que será exibido no 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label</a:t>
            </a:r>
            <a:r>
              <a:rPr lang="pt-BR" altLang="pt-BR" kern="0" dirty="0">
                <a:latin typeface="Gotham HTF Book" pitchFamily="2" charset="0"/>
                <a:cs typeface="Arial"/>
              </a:rPr>
              <a:t>, utilizamos a anotação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[Display]:</a:t>
            </a:r>
            <a:endParaRPr kumimoji="0" lang="pt-BR" altLang="pt-BR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- </a:t>
            </a:r>
            <a:r>
              <a:rPr lang="en-US" dirty="0">
                <a:solidFill>
                  <a:schemeClr val="accent1"/>
                </a:solidFill>
              </a:rPr>
              <a:t>DISPLAY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5A64C06-66C0-BF48-B998-EE4064B93EF1}"/>
              </a:ext>
            </a:extLst>
          </p:cNvPr>
          <p:cNvSpPr/>
          <p:nvPr/>
        </p:nvSpPr>
        <p:spPr>
          <a:xfrm>
            <a:off x="1066801" y="2556932"/>
            <a:ext cx="7010398" cy="1049867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2">
            <a:extLst>
              <a:ext uri="{FF2B5EF4-FFF2-40B4-BE49-F238E27FC236}">
                <a16:creationId xmlns:a16="http://schemas.microsoft.com/office/drawing/2014/main" id="{8F3C72C9-8FBE-F640-B56E-2659ED06017A}"/>
              </a:ext>
            </a:extLst>
          </p:cNvPr>
          <p:cNvSpPr/>
          <p:nvPr/>
        </p:nvSpPr>
        <p:spPr>
          <a:xfrm>
            <a:off x="1507067" y="2784100"/>
            <a:ext cx="6900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[Display(</a:t>
            </a:r>
            <a:r>
              <a:rPr lang="pt-BR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pt-BR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</a:t>
            </a:r>
            <a:r>
              <a:rPr lang="pt-BR" b="1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"Data de Lançamento"</a:t>
            </a:r>
            <a:r>
              <a:rPr lang="pt-BR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DataLancamento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  <a:endParaRPr lang="pt-BR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12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- </a:t>
            </a:r>
            <a:r>
              <a:rPr lang="en-US" dirty="0">
                <a:solidFill>
                  <a:schemeClr val="accent1"/>
                </a:solidFill>
              </a:rPr>
              <a:t>ENUM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46C795-062E-4D00-BAEF-BBE10056107E}"/>
              </a:ext>
            </a:extLst>
          </p:cNvPr>
          <p:cNvSpPr/>
          <p:nvPr/>
        </p:nvSpPr>
        <p:spPr>
          <a:xfrm>
            <a:off x="927951" y="3366567"/>
            <a:ext cx="9746464" cy="2122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</a:t>
            </a:r>
            <a:r>
              <a:rPr lang="pt-BR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Estado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"&gt;&lt;/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asp-for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Estado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asp-items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Html.GetEnumSelectList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&lt;Estado&gt;()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Selecione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FE57B9-C8B3-9F4E-A359-B1A1C4624899}"/>
              </a:ext>
            </a:extLst>
          </p:cNvPr>
          <p:cNvSpPr txBox="1">
            <a:spLocks/>
          </p:cNvSpPr>
          <p:nvPr/>
        </p:nvSpPr>
        <p:spPr bwMode="auto">
          <a:xfrm>
            <a:off x="317789" y="811206"/>
            <a:ext cx="850841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Para trabalhar com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enum</a:t>
            </a:r>
            <a:r>
              <a:rPr lang="pt-BR" altLang="pt-BR" kern="0" dirty="0">
                <a:latin typeface="Gotham HTF Book" pitchFamily="2" charset="0"/>
                <a:cs typeface="Arial"/>
              </a:rPr>
              <a:t>, podemos utilizar a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tag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select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com o atributo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asp-items</a:t>
            </a:r>
            <a:r>
              <a:rPr lang="pt-BR" altLang="pt-BR" kern="0" dirty="0">
                <a:latin typeface="Gotham HTF Book" pitchFamily="2" charset="0"/>
                <a:cs typeface="Arial"/>
              </a:rPr>
              <a:t>, para definir os valores (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options</a:t>
            </a:r>
            <a:r>
              <a:rPr lang="pt-BR" altLang="pt-BR" kern="0" dirty="0">
                <a:latin typeface="Gotham HTF Book" pitchFamily="2" charset="0"/>
                <a:cs typeface="Arial"/>
              </a:rPr>
              <a:t>) do 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select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O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HTML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Helper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@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Html.GetEnumSelectList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() </a:t>
            </a:r>
            <a:r>
              <a:rPr kumimoji="0" lang="pt-BR" altLang="pt-BR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recupera os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valores</a:t>
            </a:r>
            <a:r>
              <a:rPr kumimoji="0" lang="pt-BR" altLang="pt-BR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definidos no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enum</a:t>
            </a:r>
            <a:r>
              <a:rPr kumimoji="0" lang="pt-BR" altLang="pt-BR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DFFFA7-D4FB-3646-8EFE-A0FCF08DDC03}"/>
              </a:ext>
            </a:extLst>
          </p:cNvPr>
          <p:cNvSpPr/>
          <p:nvPr/>
        </p:nvSpPr>
        <p:spPr>
          <a:xfrm>
            <a:off x="736602" y="3183467"/>
            <a:ext cx="7882466" cy="2556934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016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- </a:t>
            </a:r>
            <a:r>
              <a:rPr lang="en-US" dirty="0">
                <a:solidFill>
                  <a:schemeClr val="accent1"/>
                </a:solidFill>
              </a:rPr>
              <a:t>RELACIONAMENTO</a:t>
            </a:r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24B01D1-C49C-4889-8B3D-E47F01B86ECB}"/>
              </a:ext>
            </a:extLst>
          </p:cNvPr>
          <p:cNvSpPr/>
          <p:nvPr/>
        </p:nvSpPr>
        <p:spPr>
          <a:xfrm>
            <a:off x="690320" y="3308861"/>
            <a:ext cx="8944746" cy="1527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sz="1600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600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</a:t>
            </a:r>
            <a:r>
              <a:rPr lang="pt-BR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</a:t>
            </a:r>
            <a:r>
              <a:rPr lang="pt-BR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Categoria</a:t>
            </a:r>
            <a:r>
              <a:rPr lang="pt-BR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"&gt;&lt;/</a:t>
            </a:r>
            <a:r>
              <a:rPr lang="pt-BR" sz="1600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label</a:t>
            </a:r>
            <a:r>
              <a:rPr lang="pt-BR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asp-for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CategoriaId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asp-items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ViewBag.categorias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pt-BR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sz="1600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</a:t>
            </a:r>
            <a:r>
              <a:rPr lang="pt-BR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Selecione</a:t>
            </a:r>
            <a:r>
              <a:rPr lang="pt-BR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sz="1600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</a:t>
            </a:r>
            <a:r>
              <a:rPr lang="pt-BR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pt-BR" sz="1600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lang="pt-BR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B7239D-0B6E-B04D-84E3-D7D2213C3601}"/>
              </a:ext>
            </a:extLst>
          </p:cNvPr>
          <p:cNvSpPr/>
          <p:nvPr/>
        </p:nvSpPr>
        <p:spPr>
          <a:xfrm>
            <a:off x="491067" y="2794001"/>
            <a:ext cx="8161865" cy="2556934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0FF93-5695-C341-9B30-7947984B2BD8}"/>
              </a:ext>
            </a:extLst>
          </p:cNvPr>
          <p:cNvSpPr txBox="1">
            <a:spLocks/>
          </p:cNvSpPr>
          <p:nvPr/>
        </p:nvSpPr>
        <p:spPr bwMode="auto">
          <a:xfrm>
            <a:off x="292950" y="957254"/>
            <a:ext cx="846158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Para implementar um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select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com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opções dinâmicas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(valores cadastrados no banco de dados, por exemplo) o valor do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asp-items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deve ser do tipo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SelectList</a:t>
            </a:r>
            <a:r>
              <a:rPr lang="pt-BR" altLang="pt-BR" kern="0" dirty="0">
                <a:latin typeface="Gotham HTF Book" pitchFamily="2" charset="0"/>
                <a:cs typeface="Arial"/>
              </a:rPr>
              <a:t>, enviado pelo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controller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  <a:endParaRPr kumimoji="0" lang="pt-BR" altLang="pt-BR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04F07-48BB-7D4B-B11A-8A571E66DE44}"/>
              </a:ext>
            </a:extLst>
          </p:cNvPr>
          <p:cNvSpPr txBox="1"/>
          <p:nvPr/>
        </p:nvSpPr>
        <p:spPr>
          <a:xfrm>
            <a:off x="3160350" y="5546569"/>
            <a:ext cx="4611689" cy="3675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latin typeface="Gotham Book" panose="02000504050000020004" pitchFamily="2" charset="0"/>
              </a:rPr>
              <a:t>Valor enviado através da </a:t>
            </a:r>
            <a:r>
              <a:rPr lang="pt-BR" sz="1400" b="1" dirty="0" err="1">
                <a:latin typeface="Gotham Book" panose="02000504050000020004" pitchFamily="2" charset="0"/>
              </a:rPr>
              <a:t>ViewBag</a:t>
            </a:r>
            <a:r>
              <a:rPr lang="pt-BR" sz="1400" dirty="0">
                <a:latin typeface="Gotham Book" panose="02000504050000020004" pitchFamily="2" charset="0"/>
              </a:rPr>
              <a:t> pelo </a:t>
            </a:r>
            <a:r>
              <a:rPr lang="pt-BR" sz="1400" b="1" dirty="0" err="1">
                <a:latin typeface="Gotham Book" panose="02000504050000020004" pitchFamily="2" charset="0"/>
              </a:rPr>
              <a:t>controller</a:t>
            </a:r>
            <a:endParaRPr lang="pt-BR" sz="1400" b="1" dirty="0">
              <a:latin typeface="Gotham Book" panose="02000504050000020004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93A302-1E92-5942-BC0E-6529C2071562}"/>
              </a:ext>
            </a:extLst>
          </p:cNvPr>
          <p:cNvCxnSpPr>
            <a:cxnSpLocks/>
          </p:cNvCxnSpPr>
          <p:nvPr/>
        </p:nvCxnSpPr>
        <p:spPr>
          <a:xfrm flipV="1">
            <a:off x="5536839" y="4097507"/>
            <a:ext cx="0" cy="14490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47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- </a:t>
            </a:r>
            <a:r>
              <a:rPr lang="en-US" dirty="0">
                <a:solidFill>
                  <a:schemeClr val="accent1"/>
                </a:solidFill>
              </a:rPr>
              <a:t>RELACIONAMENTO</a:t>
            </a:r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8712AB-F174-4BD2-BCC5-C5F50105CB1B}"/>
              </a:ext>
            </a:extLst>
          </p:cNvPr>
          <p:cNvSpPr/>
          <p:nvPr/>
        </p:nvSpPr>
        <p:spPr>
          <a:xfrm>
            <a:off x="812800" y="4307374"/>
            <a:ext cx="6680200" cy="1896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6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Categoria</a:t>
            </a:r>
            <a:endParaRPr lang="pt-BR" sz="16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CategoriaId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Nome {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pt-BR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C2C86E-C6D7-4346-9440-E9A3FBF1FD4D}"/>
              </a:ext>
            </a:extLst>
          </p:cNvPr>
          <p:cNvSpPr/>
          <p:nvPr/>
        </p:nvSpPr>
        <p:spPr>
          <a:xfrm>
            <a:off x="803429" y="1119379"/>
            <a:ext cx="8340571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pt-BR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HttpGet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IActionResult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Cadastrar()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ViewBag.categorias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 </a:t>
            </a:r>
            <a:r>
              <a:rPr lang="pt-BR" sz="16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SelectList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(categorias, </a:t>
            </a:r>
            <a:r>
              <a:rPr lang="pt-BR" sz="1600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pt-BR" sz="1600" dirty="0" err="1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CategoriaId</a:t>
            </a:r>
            <a:r>
              <a:rPr lang="pt-BR" sz="1600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, </a:t>
            </a:r>
            <a:r>
              <a:rPr lang="pt-BR" sz="1600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"Nome"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pt-BR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F11622-4175-EB42-B835-479FD204FF89}"/>
              </a:ext>
            </a:extLst>
          </p:cNvPr>
          <p:cNvSpPr/>
          <p:nvPr/>
        </p:nvSpPr>
        <p:spPr>
          <a:xfrm>
            <a:off x="381000" y="1077043"/>
            <a:ext cx="8161865" cy="2766821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6F121B-3DF1-FC49-8C13-6568FFECE12D}"/>
              </a:ext>
            </a:extLst>
          </p:cNvPr>
          <p:cNvSpPr/>
          <p:nvPr/>
        </p:nvSpPr>
        <p:spPr>
          <a:xfrm>
            <a:off x="381000" y="4216400"/>
            <a:ext cx="8161865" cy="2209797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E1DDB-0A5B-BD47-85EC-80E9CEBE7B89}"/>
              </a:ext>
            </a:extLst>
          </p:cNvPr>
          <p:cNvSpPr txBox="1"/>
          <p:nvPr/>
        </p:nvSpPr>
        <p:spPr>
          <a:xfrm>
            <a:off x="4572000" y="1167781"/>
            <a:ext cx="3601576" cy="3820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latin typeface="Gotham Book" panose="02000504050000020004" pitchFamily="2" charset="0"/>
              </a:rPr>
              <a:t>Valor enviado através da </a:t>
            </a:r>
            <a:r>
              <a:rPr lang="pt-BR" sz="1400" b="1" dirty="0" err="1">
                <a:latin typeface="Gotham Book" panose="02000504050000020004" pitchFamily="2" charset="0"/>
              </a:rPr>
              <a:t>ViewBag</a:t>
            </a:r>
            <a:r>
              <a:rPr lang="pt-BR" sz="1400" dirty="0">
                <a:latin typeface="Gotham Book" panose="02000504050000020004" pitchFamily="2" charset="0"/>
              </a:rPr>
              <a:t> para a </a:t>
            </a:r>
            <a:r>
              <a:rPr lang="pt-BR" sz="1400" b="1" dirty="0" err="1">
                <a:latin typeface="Gotham Book" panose="02000504050000020004" pitchFamily="2" charset="0"/>
              </a:rPr>
              <a:t>view</a:t>
            </a:r>
            <a:endParaRPr lang="pt-BR" sz="1400" b="1" dirty="0">
              <a:latin typeface="Gotham Book" panose="02000504050000020004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C8996F-6A62-9F40-AA4B-30407FD7684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438400" y="1358827"/>
            <a:ext cx="2133600" cy="96554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91DC51-51B0-7B45-AEFD-AE11BAC4CBC4}"/>
              </a:ext>
            </a:extLst>
          </p:cNvPr>
          <p:cNvSpPr txBox="1"/>
          <p:nvPr/>
        </p:nvSpPr>
        <p:spPr>
          <a:xfrm>
            <a:off x="4855453" y="1665671"/>
            <a:ext cx="1685227" cy="3820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latin typeface="Gotham Book" panose="02000504050000020004" pitchFamily="2" charset="0"/>
              </a:rPr>
              <a:t>Lista</a:t>
            </a:r>
            <a:r>
              <a:rPr lang="pt-BR" sz="1400" dirty="0">
                <a:latin typeface="Gotham Book" panose="02000504050000020004" pitchFamily="2" charset="0"/>
              </a:rPr>
              <a:t> de categorias</a:t>
            </a:r>
            <a:endParaRPr lang="pt-BR" sz="1400" b="1" dirty="0">
              <a:latin typeface="Gotham Book" panose="02000504050000020004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4364A7-6BC5-114D-9C02-46380D8639D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70119" y="1856717"/>
            <a:ext cx="1185334" cy="47446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F26CFE-8C99-974B-A5B7-6EF56B9F7FC3}"/>
              </a:ext>
            </a:extLst>
          </p:cNvPr>
          <p:cNvCxnSpPr>
            <a:cxnSpLocks/>
          </p:cNvCxnSpPr>
          <p:nvPr/>
        </p:nvCxnSpPr>
        <p:spPr>
          <a:xfrm flipH="1">
            <a:off x="2472085" y="2761498"/>
            <a:ext cx="3119517" cy="218069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6A333C-2A17-E643-9F4D-D76298A03E29}"/>
              </a:ext>
            </a:extLst>
          </p:cNvPr>
          <p:cNvCxnSpPr>
            <a:cxnSpLocks/>
          </p:cNvCxnSpPr>
          <p:nvPr/>
        </p:nvCxnSpPr>
        <p:spPr>
          <a:xfrm flipH="1">
            <a:off x="2912352" y="2767060"/>
            <a:ext cx="3669849" cy="267498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E3EFA66-B557-D64C-AE58-BF088D4CF153}"/>
              </a:ext>
            </a:extLst>
          </p:cNvPr>
          <p:cNvSpPr txBox="1"/>
          <p:nvPr/>
        </p:nvSpPr>
        <p:spPr>
          <a:xfrm rot="19462038">
            <a:off x="3175417" y="3472463"/>
            <a:ext cx="1691489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chemeClr val="accent4"/>
                </a:solidFill>
                <a:latin typeface="Gotham Book" panose="02000504050000020004" pitchFamily="2" charset="0"/>
              </a:rPr>
              <a:t>value</a:t>
            </a:r>
            <a:r>
              <a:rPr lang="pt-BR" sz="1200" dirty="0">
                <a:solidFill>
                  <a:schemeClr val="accent4"/>
                </a:solidFill>
                <a:latin typeface="Gotham Book" panose="02000504050000020004" pitchFamily="2" charset="0"/>
              </a:rPr>
              <a:t> da </a:t>
            </a:r>
            <a:r>
              <a:rPr lang="pt-BR" sz="1200" dirty="0" err="1">
                <a:solidFill>
                  <a:schemeClr val="accent4"/>
                </a:solidFill>
                <a:latin typeface="Gotham Book" panose="02000504050000020004" pitchFamily="2" charset="0"/>
              </a:rPr>
              <a:t>tag</a:t>
            </a:r>
            <a:r>
              <a:rPr lang="pt-BR" sz="1200" dirty="0">
                <a:solidFill>
                  <a:schemeClr val="accent4"/>
                </a:solidFill>
                <a:latin typeface="Gotham Book" panose="02000504050000020004" pitchFamily="2" charset="0"/>
              </a:rPr>
              <a:t> </a:t>
            </a:r>
            <a:r>
              <a:rPr lang="pt-BR" sz="1200" dirty="0" err="1">
                <a:solidFill>
                  <a:schemeClr val="accent4"/>
                </a:solidFill>
                <a:latin typeface="Gotham Book" panose="02000504050000020004" pitchFamily="2" charset="0"/>
              </a:rPr>
              <a:t>option</a:t>
            </a:r>
            <a:endParaRPr lang="pt-BR" sz="1200" dirty="0">
              <a:solidFill>
                <a:schemeClr val="accent4"/>
              </a:solidFill>
              <a:latin typeface="Gotham Book" panose="0200050405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0DA283-5294-814F-ABB0-84294CF1B6E1}"/>
              </a:ext>
            </a:extLst>
          </p:cNvPr>
          <p:cNvSpPr txBox="1"/>
          <p:nvPr/>
        </p:nvSpPr>
        <p:spPr>
          <a:xfrm rot="19462038">
            <a:off x="3571653" y="3971966"/>
            <a:ext cx="1685077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4"/>
                </a:solidFill>
                <a:latin typeface="Gotham Book" panose="02000504050000020004" pitchFamily="2" charset="0"/>
              </a:rPr>
              <a:t>texto</a:t>
            </a:r>
            <a:r>
              <a:rPr lang="pt-BR" sz="1200" dirty="0">
                <a:solidFill>
                  <a:schemeClr val="accent4"/>
                </a:solidFill>
                <a:latin typeface="Gotham Book" panose="02000504050000020004" pitchFamily="2" charset="0"/>
              </a:rPr>
              <a:t> da </a:t>
            </a:r>
            <a:r>
              <a:rPr lang="pt-BR" sz="1200" dirty="0" err="1">
                <a:solidFill>
                  <a:schemeClr val="accent4"/>
                </a:solidFill>
                <a:latin typeface="Gotham Book" panose="02000504050000020004" pitchFamily="2" charset="0"/>
              </a:rPr>
              <a:t>tag</a:t>
            </a:r>
            <a:r>
              <a:rPr lang="pt-BR" sz="1200" dirty="0">
                <a:solidFill>
                  <a:schemeClr val="accent4"/>
                </a:solidFill>
                <a:latin typeface="Gotham Book" panose="02000504050000020004" pitchFamily="2" charset="0"/>
              </a:rPr>
              <a:t> </a:t>
            </a:r>
            <a:r>
              <a:rPr lang="pt-BR" sz="1200" dirty="0" err="1">
                <a:solidFill>
                  <a:schemeClr val="accent4"/>
                </a:solidFill>
                <a:latin typeface="Gotham Book" panose="02000504050000020004" pitchFamily="2" charset="0"/>
              </a:rPr>
              <a:t>option</a:t>
            </a:r>
            <a:endParaRPr lang="pt-BR" sz="1200" dirty="0">
              <a:solidFill>
                <a:schemeClr val="accent4"/>
              </a:solidFill>
              <a:latin typeface="Gotham Book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44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3BD2-B516-2943-86F6-429563A9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33" y="2766218"/>
            <a:ext cx="4400550" cy="1325563"/>
          </a:xfrm>
        </p:spPr>
        <p:txBody>
          <a:bodyPr>
            <a:normAutofit/>
          </a:bodyPr>
          <a:lstStyle/>
          <a:p>
            <a:r>
              <a:rPr lang="pt-BR" dirty="0"/>
              <a:t>CRIANDO TAG HELPER</a:t>
            </a:r>
          </a:p>
        </p:txBody>
      </p:sp>
    </p:spTree>
    <p:extLst>
      <p:ext uri="{BB962C8B-B14F-4D97-AF65-F5344CB8AC3E}">
        <p14:creationId xmlns:p14="http://schemas.microsoft.com/office/powerpoint/2010/main" val="531721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CRIANDO TAG HELPERS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ED910-39E2-CD4B-96FC-9D6CBA8F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334" y="2359035"/>
            <a:ext cx="2378341" cy="37719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E23E5D-BA3B-0E44-B957-834429D59F62}"/>
              </a:ext>
            </a:extLst>
          </p:cNvPr>
          <p:cNvSpPr txBox="1">
            <a:spLocks/>
          </p:cNvSpPr>
          <p:nvPr/>
        </p:nvSpPr>
        <p:spPr bwMode="auto">
          <a:xfrm>
            <a:off x="292950" y="957254"/>
            <a:ext cx="846158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Podemos criar os nossos próprios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Tag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Helpers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Crie uma pasta chamada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TagHelpers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e depois uma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classe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que termine com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TagHelper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  <a:endParaRPr kumimoji="0" lang="pt-BR" altLang="pt-BR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99517-27F5-5C48-BB05-BE7ECC58B420}"/>
              </a:ext>
            </a:extLst>
          </p:cNvPr>
          <p:cNvSpPr txBox="1"/>
          <p:nvPr/>
        </p:nvSpPr>
        <p:spPr>
          <a:xfrm>
            <a:off x="627325" y="4790569"/>
            <a:ext cx="4398085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Crie uma pasta chamada </a:t>
            </a:r>
            <a:r>
              <a:rPr lang="pt-BR" altLang="pt-BR" sz="1400" b="1" kern="0" dirty="0" err="1">
                <a:solidFill>
                  <a:srgbClr val="000000"/>
                </a:solidFill>
                <a:latin typeface="Gotham HTF Book" pitchFamily="2" charset="0"/>
                <a:cs typeface="Arial"/>
              </a:rPr>
              <a:t>TagHelpers</a:t>
            </a:r>
            <a:endParaRPr kumimoji="0" lang="pt-BR" altLang="pt-B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117247-202A-2343-814D-3F8BCBB93EE9}"/>
              </a:ext>
            </a:extLst>
          </p:cNvPr>
          <p:cNvCxnSpPr>
            <a:cxnSpLocks/>
          </p:cNvCxnSpPr>
          <p:nvPr/>
        </p:nvCxnSpPr>
        <p:spPr>
          <a:xfrm>
            <a:off x="5025410" y="4975235"/>
            <a:ext cx="748857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5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8B9E23-E872-5A4C-A242-A8B5464CE7E1}"/>
              </a:ext>
            </a:extLst>
          </p:cNvPr>
          <p:cNvCxnSpPr/>
          <p:nvPr/>
        </p:nvCxnSpPr>
        <p:spPr>
          <a:xfrm>
            <a:off x="3210472" y="1040524"/>
            <a:ext cx="0" cy="50554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8212FD-CD42-A744-89E8-62FB08FD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TRAJETÓRIA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8AB11-AFBE-F549-BAA6-6943AACC5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35" y="1263874"/>
            <a:ext cx="434421" cy="4344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22D74E-A5FF-CE42-837F-3C213022D142}"/>
              </a:ext>
            </a:extLst>
          </p:cNvPr>
          <p:cNvSpPr/>
          <p:nvPr/>
        </p:nvSpPr>
        <p:spPr>
          <a:xfrm>
            <a:off x="3439510" y="1310575"/>
            <a:ext cx="204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Plataforma .NET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483C68-6D02-6A46-9189-C185DAD0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945" y="1815612"/>
            <a:ext cx="434421" cy="4344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4C2067-33E5-0D4F-8CFB-B0C42EA66EAF}"/>
              </a:ext>
            </a:extLst>
          </p:cNvPr>
          <p:cNvSpPr/>
          <p:nvPr/>
        </p:nvSpPr>
        <p:spPr>
          <a:xfrm>
            <a:off x="3450020" y="1862313"/>
            <a:ext cx="458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Linguagem C# e Orientação a Objetos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55C9D1-3777-3746-AC14-FC8CE93A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945" y="2385738"/>
            <a:ext cx="434421" cy="4344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5D4F92-7DEB-CC48-A859-2797E015A430}"/>
              </a:ext>
            </a:extLst>
          </p:cNvPr>
          <p:cNvSpPr/>
          <p:nvPr/>
        </p:nvSpPr>
        <p:spPr>
          <a:xfrm>
            <a:off x="3450020" y="2432439"/>
            <a:ext cx="412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ASP.NET Core – Rotas e </a:t>
            </a:r>
            <a:r>
              <a:rPr lang="pt-BR" altLang="pt-BR" dirty="0" err="1">
                <a:solidFill>
                  <a:srgbClr val="0070C0"/>
                </a:solidFill>
                <a:latin typeface="Gotham HTF Book" pitchFamily="2" charset="0"/>
              </a:rPr>
              <a:t>Controller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D9618F-ADFF-304A-8EEF-7E4B5843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945" y="2909163"/>
            <a:ext cx="434421" cy="43442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A24A1FE-5014-E141-A579-A50CB28CC21F}"/>
              </a:ext>
            </a:extLst>
          </p:cNvPr>
          <p:cNvSpPr/>
          <p:nvPr/>
        </p:nvSpPr>
        <p:spPr>
          <a:xfrm>
            <a:off x="3450020" y="2955864"/>
            <a:ext cx="434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ASP.NET Core – </a:t>
            </a:r>
            <a:r>
              <a:rPr lang="pt-BR" altLang="pt-BR" dirty="0" err="1">
                <a:solidFill>
                  <a:srgbClr val="0070C0"/>
                </a:solidFill>
                <a:latin typeface="Gotham HTF Book" pitchFamily="2" charset="0"/>
              </a:rPr>
              <a:t>Razor</a:t>
            </a:r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 e </a:t>
            </a:r>
            <a:r>
              <a:rPr lang="pt-BR" altLang="pt-BR" dirty="0" err="1">
                <a:solidFill>
                  <a:srgbClr val="0070C0"/>
                </a:solidFill>
                <a:latin typeface="Gotham HTF Book" pitchFamily="2" charset="0"/>
              </a:rPr>
              <a:t>Tag</a:t>
            </a:r>
            <a:r>
              <a:rPr lang="pt-BR" altLang="pt-BR" dirty="0">
                <a:solidFill>
                  <a:srgbClr val="0070C0"/>
                </a:solidFill>
                <a:latin typeface="Gotham HTF Book" pitchFamily="2" charset="0"/>
              </a:rPr>
              <a:t> </a:t>
            </a:r>
            <a:r>
              <a:rPr lang="pt-BR" altLang="pt-BR" dirty="0" err="1">
                <a:solidFill>
                  <a:srgbClr val="0070C0"/>
                </a:solidFill>
                <a:latin typeface="Gotham HTF Book" pitchFamily="2" charset="0"/>
              </a:rPr>
              <a:t>Helpers</a:t>
            </a:r>
            <a:endParaRPr lang="pt-BR" altLang="pt-BR" dirty="0">
              <a:solidFill>
                <a:srgbClr val="0070C0"/>
              </a:solidFill>
              <a:latin typeface="Gotham HTF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93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 TAG HELPER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5099A4B-A98C-E142-B9D9-50DD5A5D2DF8}"/>
              </a:ext>
            </a:extLst>
          </p:cNvPr>
          <p:cNvSpPr/>
          <p:nvPr/>
        </p:nvSpPr>
        <p:spPr>
          <a:xfrm>
            <a:off x="449309" y="3024691"/>
            <a:ext cx="82961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MessageTagHelper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</a:t>
            </a:r>
            <a:r>
              <a:rPr lang="pt-BR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TagHelper</a:t>
            </a:r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Mensagem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}</a:t>
            </a:r>
          </a:p>
          <a:p>
            <a:endParaRPr lang="pt-BR" sz="1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Process(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TagHelperContext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context,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TagHelperOutput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output)</a:t>
            </a: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output.TagName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pt-BR" sz="1400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pt-BR" sz="1400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output.Attributes.SetAttribute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pt-BR" sz="1400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alert</a:t>
            </a:r>
            <a:r>
              <a:rPr lang="pt-BR" sz="1400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sz="1400" dirty="0" err="1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alert-danger</a:t>
            </a:r>
            <a:r>
              <a:rPr lang="pt-BR" sz="1400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output.Content.SetContent</a:t>
            </a:r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(Mensagem);</a:t>
            </a: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}</a:t>
            </a:r>
            <a:endParaRPr lang="pt-BR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E7213A-C7A0-1F43-9AA6-A9F289004A6F}"/>
              </a:ext>
            </a:extLst>
          </p:cNvPr>
          <p:cNvSpPr txBox="1">
            <a:spLocks/>
          </p:cNvSpPr>
          <p:nvPr/>
        </p:nvSpPr>
        <p:spPr bwMode="auto">
          <a:xfrm>
            <a:off x="292950" y="838720"/>
            <a:ext cx="846158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sz="1800" kern="0" dirty="0">
                <a:latin typeface="Gotham HTF Book" pitchFamily="2" charset="0"/>
                <a:cs typeface="Arial"/>
              </a:rPr>
              <a:t>A classe deve 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herdar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de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TagHelper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As 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propriedades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da classe serão 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atributos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da </a:t>
            </a:r>
            <a:r>
              <a:rPr kumimoji="0" lang="pt-BR" altLang="pt-BR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tag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HTML;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sz="1800" kern="0" dirty="0">
                <a:latin typeface="Gotham HTF Book" pitchFamily="2" charset="0"/>
                <a:cs typeface="Arial"/>
              </a:rPr>
              <a:t>A classe deve 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sobrescrever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o método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Process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();</a:t>
            </a:r>
            <a:endParaRPr kumimoji="0" lang="pt-BR" altLang="pt-BR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E4C6F0B-D54E-5B4A-B602-E0C3EBFA4A60}"/>
              </a:ext>
            </a:extLst>
          </p:cNvPr>
          <p:cNvSpPr/>
          <p:nvPr/>
        </p:nvSpPr>
        <p:spPr>
          <a:xfrm>
            <a:off x="318351" y="2721276"/>
            <a:ext cx="8427141" cy="3120722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243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IMPORTS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5D05A16-F633-46E7-848B-DF12C1FF36A6}"/>
              </a:ext>
            </a:extLst>
          </p:cNvPr>
          <p:cNvSpPr/>
          <p:nvPr/>
        </p:nvSpPr>
        <p:spPr>
          <a:xfrm>
            <a:off x="677332" y="3510240"/>
            <a:ext cx="8398933" cy="1706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Fiap.Exemplo.Models</a:t>
            </a:r>
            <a:endParaRPr lang="pt-BR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addTagHelper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*, </a:t>
            </a:r>
            <a:r>
              <a:rPr lang="pt-BR" dirty="0" err="1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Microsoft.AspNetCore.Mvc.TagHelpers</a:t>
            </a:r>
            <a:endParaRPr lang="pt-BR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pt-BR" b="1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addTagHelper</a:t>
            </a:r>
            <a:r>
              <a:rPr lang="pt-BR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b="1" dirty="0" err="1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Fiap.Exemplo.TagHelpers</a:t>
            </a:r>
            <a:r>
              <a:rPr lang="pt-BR" b="1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.*, </a:t>
            </a:r>
            <a:r>
              <a:rPr lang="pt-BR" b="1" dirty="0" err="1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Fiap.Exemplo</a:t>
            </a:r>
            <a:endParaRPr lang="pt-BR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B26DF-D875-004E-B289-9F6DE8D8242C}"/>
              </a:ext>
            </a:extLst>
          </p:cNvPr>
          <p:cNvSpPr txBox="1">
            <a:spLocks/>
          </p:cNvSpPr>
          <p:nvPr/>
        </p:nvSpPr>
        <p:spPr bwMode="auto">
          <a:xfrm>
            <a:off x="292950" y="889515"/>
            <a:ext cx="846158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sz="1800" kern="0" dirty="0">
                <a:latin typeface="Gotham HTF Book" pitchFamily="2" charset="0"/>
                <a:cs typeface="Arial"/>
              </a:rPr>
              <a:t>Da mesma forma que habilitamos o uso dos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Tag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Helpers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, precisamos 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adicionar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 os 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nossos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tag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sz="1800" b="1" kern="0" dirty="0" err="1">
                <a:latin typeface="Gotham HTF Book" pitchFamily="2" charset="0"/>
                <a:cs typeface="Arial"/>
              </a:rPr>
              <a:t>helpers</a:t>
            </a:r>
            <a:r>
              <a:rPr lang="pt-BR" altLang="pt-BR" sz="1800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para as </a:t>
            </a:r>
            <a:r>
              <a:rPr lang="pt-BR" altLang="pt-BR" sz="1800" kern="0" dirty="0" err="1">
                <a:latin typeface="Gotham HTF Book" pitchFamily="2" charset="0"/>
                <a:cs typeface="Arial"/>
              </a:rPr>
              <a:t>views</a:t>
            </a:r>
            <a:r>
              <a:rPr lang="pt-BR" altLang="pt-BR" sz="1800" kern="0" dirty="0"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Modifique o arquivo 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_</a:t>
            </a: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ViewImports.cshtml</a:t>
            </a:r>
            <a:endParaRPr kumimoji="0" lang="pt-BR" altLang="pt-BR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1E821A-F7AB-054A-A90F-20F309087E75}"/>
              </a:ext>
            </a:extLst>
          </p:cNvPr>
          <p:cNvSpPr/>
          <p:nvPr/>
        </p:nvSpPr>
        <p:spPr>
          <a:xfrm>
            <a:off x="310170" y="3428999"/>
            <a:ext cx="8427141" cy="1947333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973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UTILIZANDO O TAG HELPER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231D877-78C2-486C-8AAF-7E5FF7EC56DA}"/>
              </a:ext>
            </a:extLst>
          </p:cNvPr>
          <p:cNvSpPr/>
          <p:nvPr/>
        </p:nvSpPr>
        <p:spPr>
          <a:xfrm>
            <a:off x="1123755" y="2847998"/>
            <a:ext cx="6884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</a:t>
            </a:r>
            <a:r>
              <a:rPr lang="pt-BR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t-BR" b="1" dirty="0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mensagem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='Texto da mensagem'&gt;&lt;/</a:t>
            </a:r>
            <a:r>
              <a:rPr lang="pt-BR" b="1" dirty="0" err="1">
                <a:solidFill>
                  <a:srgbClr val="8000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</a:t>
            </a:r>
            <a:r>
              <a:rPr lang="pt-BR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pt-BR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9D7BD1-9086-AE4F-AA96-0C1425F0BDAC}"/>
              </a:ext>
            </a:extLst>
          </p:cNvPr>
          <p:cNvSpPr txBox="1">
            <a:spLocks/>
          </p:cNvSpPr>
          <p:nvPr/>
        </p:nvSpPr>
        <p:spPr bwMode="auto">
          <a:xfrm>
            <a:off x="292950" y="889515"/>
            <a:ext cx="846158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Agora podemos utilizar o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nosso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tag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helper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nas 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views</a:t>
            </a:r>
            <a:r>
              <a:rPr lang="pt-BR" altLang="pt-BR" kern="0" dirty="0">
                <a:latin typeface="Gotham HTF Book" pitchFamily="2" charset="0"/>
                <a:cs typeface="Arial"/>
              </a:rPr>
              <a:t>:</a:t>
            </a:r>
            <a:endParaRPr kumimoji="0" lang="pt-BR" altLang="pt-BR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BFCC3E-E6B9-7C46-837E-FFEFEE6F1401}"/>
              </a:ext>
            </a:extLst>
          </p:cNvPr>
          <p:cNvSpPr/>
          <p:nvPr/>
        </p:nvSpPr>
        <p:spPr>
          <a:xfrm>
            <a:off x="694266" y="2624666"/>
            <a:ext cx="7755467" cy="804334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117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65C2577-7EEB-8444-8840-81E01CE2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728" y="32852"/>
            <a:ext cx="9409471" cy="783226"/>
          </a:xfrm>
        </p:spPr>
        <p:txBody>
          <a:bodyPr/>
          <a:lstStyle/>
          <a:p>
            <a:r>
              <a:rPr lang="pt-BR" dirty="0"/>
              <a:t>VOCÊ APRENDEU..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3CEE1F-8B7C-3E41-AB81-7B3E9BDE9FDE}"/>
              </a:ext>
            </a:extLst>
          </p:cNvPr>
          <p:cNvSpPr txBox="1">
            <a:spLocks/>
          </p:cNvSpPr>
          <p:nvPr/>
        </p:nvSpPr>
        <p:spPr bwMode="auto">
          <a:xfrm>
            <a:off x="2615879" y="917500"/>
            <a:ext cx="6319778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Sobre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Razor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e HTML </a:t>
            </a:r>
            <a:r>
              <a:rPr kumimoji="0" lang="pt-BR" altLang="pt-BR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Helpers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Implementar </a:t>
            </a:r>
            <a:r>
              <a:rPr kumimoji="0" lang="pt-BR" altLang="pt-BR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Views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utilizando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Tag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Helpers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  <a:endParaRPr kumimoji="0" lang="pt-BR" altLang="pt-BR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altLang="pt-BR" kern="0" dirty="0">
                <a:latin typeface="Gotham HTF Book" pitchFamily="2" charset="0"/>
                <a:cs typeface="Arial"/>
              </a:rPr>
              <a:t>Trabalhar com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links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e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formulários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Utilizar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tag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helpers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par</a:t>
            </a:r>
            <a:r>
              <a:rPr lang="pt-BR" altLang="pt-BR" kern="0" dirty="0">
                <a:latin typeface="Gotham HTF Book" pitchFamily="2" charset="0"/>
                <a:cs typeface="Arial"/>
              </a:rPr>
              <a:t>a gerar 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inputs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com as propriedades de um 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model</a:t>
            </a:r>
            <a:r>
              <a:rPr lang="pt-BR" altLang="pt-BR" kern="0" dirty="0"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Desenvolver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selects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com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enums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e 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relacionamentos</a:t>
            </a: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C</a:t>
            </a:r>
            <a:r>
              <a:rPr lang="pt-BR" altLang="pt-BR" kern="0" dirty="0" err="1">
                <a:latin typeface="Gotham HTF Book" pitchFamily="2" charset="0"/>
                <a:cs typeface="Arial"/>
              </a:rPr>
              <a:t>riar</a:t>
            </a:r>
            <a:r>
              <a:rPr lang="pt-BR" altLang="pt-BR" kern="0" dirty="0">
                <a:latin typeface="Gotham HTF Book" pitchFamily="2" charset="0"/>
                <a:cs typeface="Arial"/>
              </a:rPr>
              <a:t> um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Tag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b="1" kern="0" dirty="0" err="1">
                <a:latin typeface="Gotham HTF Book" pitchFamily="2" charset="0"/>
                <a:cs typeface="Arial"/>
              </a:rPr>
              <a:t>Helper</a:t>
            </a:r>
            <a:r>
              <a:rPr lang="pt-BR" altLang="pt-BR" b="1" kern="0" dirty="0">
                <a:latin typeface="Gotham HTF Book" pitchFamily="2" charset="0"/>
                <a:cs typeface="Arial"/>
              </a:rPr>
              <a:t> </a:t>
            </a:r>
            <a:r>
              <a:rPr lang="pt-BR" altLang="pt-BR" kern="0" dirty="0">
                <a:latin typeface="Gotham HTF Book" pitchFamily="2" charset="0"/>
                <a:cs typeface="Arial"/>
              </a:rPr>
              <a:t>customizado;</a:t>
            </a: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48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E84A7D-BD16-8144-9F4B-6C8FFD768456}"/>
              </a:ext>
            </a:extLst>
          </p:cNvPr>
          <p:cNvSpPr/>
          <p:nvPr/>
        </p:nvSpPr>
        <p:spPr>
          <a:xfrm>
            <a:off x="4309544" y="609816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1400" i="1" dirty="0">
                <a:solidFill>
                  <a:schemeClr val="bg1"/>
                </a:solidFill>
                <a:latin typeface="Gotham HTF Book" pitchFamily="2" charset="0"/>
              </a:rPr>
              <a:t>“O sucesso normalmente vem para quem está ocupado demais para pensar nele”</a:t>
            </a:r>
            <a:endParaRPr lang="pt-BR" sz="1400" dirty="0">
              <a:solidFill>
                <a:schemeClr val="bg1"/>
              </a:solidFill>
              <a:latin typeface="Gotham HTF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1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6A22F6A-D5CD-8C40-A5B5-EC664A89C563}"/>
              </a:ext>
            </a:extLst>
          </p:cNvPr>
          <p:cNvSpPr txBox="1">
            <a:spLocks/>
          </p:cNvSpPr>
          <p:nvPr/>
        </p:nvSpPr>
        <p:spPr>
          <a:xfrm>
            <a:off x="2354317" y="447839"/>
            <a:ext cx="3035300" cy="396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Gotham HTF Book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Gotham-Book"/>
              </a:rPr>
              <a:t>#04 - AGENDA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5FE1A678-9EA2-B44C-85C2-5543A70E6005}"/>
              </a:ext>
            </a:extLst>
          </p:cNvPr>
          <p:cNvSpPr txBox="1">
            <a:spLocks/>
          </p:cNvSpPr>
          <p:nvPr/>
        </p:nvSpPr>
        <p:spPr>
          <a:xfrm>
            <a:off x="2723274" y="1301750"/>
            <a:ext cx="5937250" cy="39512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Razor</a:t>
            </a:r>
            <a:endParaRPr lang="pt-BR" altLang="pt-BR" sz="2000" dirty="0">
              <a:solidFill>
                <a:schemeClr val="bg1"/>
              </a:solidFill>
              <a:latin typeface="Gotham HTF Book" pitchFamily="2" charset="0"/>
            </a:endParaRP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HTML </a:t>
            </a: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Helpers</a:t>
            </a:r>
            <a:endParaRPr lang="pt-BR" altLang="pt-BR" sz="2000" dirty="0">
              <a:solidFill>
                <a:schemeClr val="bg1"/>
              </a:solidFill>
              <a:latin typeface="Gotham HTF Book" pitchFamily="2" charset="0"/>
            </a:endParaRPr>
          </a:p>
          <a:p>
            <a:pPr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Tag</a:t>
            </a:r>
            <a:r>
              <a:rPr lang="pt-BR" altLang="pt-BR" sz="2000" dirty="0">
                <a:solidFill>
                  <a:schemeClr val="bg1"/>
                </a:solidFill>
                <a:latin typeface="Gotham HTF Book" pitchFamily="2" charset="0"/>
              </a:rPr>
              <a:t> </a:t>
            </a:r>
            <a:r>
              <a:rPr lang="pt-BR" altLang="pt-BR" sz="2000" dirty="0" err="1">
                <a:solidFill>
                  <a:schemeClr val="bg1"/>
                </a:solidFill>
                <a:latin typeface="Gotham HTF Book" pitchFamily="2" charset="0"/>
              </a:rPr>
              <a:t>Helpers</a:t>
            </a:r>
            <a:endParaRPr lang="pt-BR" altLang="pt-BR" sz="2000" dirty="0">
              <a:solidFill>
                <a:schemeClr val="bg1"/>
              </a:solidFill>
              <a:latin typeface="Gotham HTF Book" pitchFamily="2" charset="0"/>
            </a:endParaRPr>
          </a:p>
          <a:p>
            <a:pPr lvl="1"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1600" dirty="0">
                <a:solidFill>
                  <a:schemeClr val="bg1"/>
                </a:solidFill>
                <a:latin typeface="Gotham HTF Book" pitchFamily="2" charset="0"/>
              </a:rPr>
              <a:t>Habilitando os </a:t>
            </a:r>
            <a:r>
              <a:rPr lang="pt-BR" altLang="pt-BR" sz="1600" dirty="0" err="1">
                <a:solidFill>
                  <a:schemeClr val="bg1"/>
                </a:solidFill>
                <a:latin typeface="Gotham HTF Book" pitchFamily="2" charset="0"/>
              </a:rPr>
              <a:t>Tag</a:t>
            </a:r>
            <a:r>
              <a:rPr lang="pt-BR" altLang="pt-BR" sz="1600" dirty="0">
                <a:solidFill>
                  <a:schemeClr val="bg1"/>
                </a:solidFill>
                <a:latin typeface="Gotham HTF Book" pitchFamily="2" charset="0"/>
              </a:rPr>
              <a:t> </a:t>
            </a:r>
            <a:r>
              <a:rPr lang="pt-BR" altLang="pt-BR" sz="1600" dirty="0" err="1">
                <a:solidFill>
                  <a:schemeClr val="bg1"/>
                </a:solidFill>
                <a:latin typeface="Gotham HTF Book" pitchFamily="2" charset="0"/>
              </a:rPr>
              <a:t>Helpers</a:t>
            </a:r>
            <a:endParaRPr lang="pt-BR" altLang="pt-BR" sz="1600" dirty="0">
              <a:solidFill>
                <a:schemeClr val="bg1"/>
              </a:solidFill>
              <a:latin typeface="Gotham HTF Book" pitchFamily="2" charset="0"/>
            </a:endParaRPr>
          </a:p>
          <a:p>
            <a:pPr lvl="1"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1600" dirty="0">
                <a:solidFill>
                  <a:schemeClr val="bg1"/>
                </a:solidFill>
                <a:latin typeface="Gotham HTF Book" pitchFamily="2" charset="0"/>
              </a:rPr>
              <a:t>Links e Formulários</a:t>
            </a:r>
          </a:p>
          <a:p>
            <a:pPr lvl="1"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1600" dirty="0">
                <a:solidFill>
                  <a:schemeClr val="bg1"/>
                </a:solidFill>
                <a:latin typeface="Gotham HTF Book" pitchFamily="2" charset="0"/>
              </a:rPr>
              <a:t>Input e </a:t>
            </a:r>
            <a:r>
              <a:rPr lang="pt-BR" altLang="pt-BR" sz="1600" dirty="0" err="1">
                <a:solidFill>
                  <a:schemeClr val="bg1"/>
                </a:solidFill>
                <a:latin typeface="Gotham HTF Book" pitchFamily="2" charset="0"/>
              </a:rPr>
              <a:t>Selects</a:t>
            </a:r>
            <a:endParaRPr lang="pt-BR" altLang="pt-BR" sz="1600" dirty="0">
              <a:solidFill>
                <a:schemeClr val="bg1"/>
              </a:solidFill>
              <a:latin typeface="Gotham HTF Book" pitchFamily="2" charset="0"/>
            </a:endParaRPr>
          </a:p>
          <a:p>
            <a:pPr lvl="1"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1600" dirty="0" err="1">
                <a:solidFill>
                  <a:schemeClr val="bg1"/>
                </a:solidFill>
                <a:latin typeface="Gotham HTF Book" pitchFamily="2" charset="0"/>
              </a:rPr>
              <a:t>Label</a:t>
            </a:r>
            <a:r>
              <a:rPr lang="pt-BR" altLang="pt-BR" sz="1600" dirty="0">
                <a:solidFill>
                  <a:schemeClr val="bg1"/>
                </a:solidFill>
                <a:latin typeface="Gotham HTF Book" pitchFamily="2" charset="0"/>
              </a:rPr>
              <a:t> e Display</a:t>
            </a:r>
          </a:p>
          <a:p>
            <a:pPr lvl="1" algn="just">
              <a:spcBef>
                <a:spcPts val="1500"/>
              </a:spcBef>
              <a:buFont typeface="Wingdings" pitchFamily="2" charset="2"/>
              <a:buChar char="§"/>
            </a:pPr>
            <a:r>
              <a:rPr lang="pt-BR" altLang="pt-BR" sz="1600" dirty="0">
                <a:solidFill>
                  <a:schemeClr val="bg1"/>
                </a:solidFill>
                <a:latin typeface="Gotham HTF Book" pitchFamily="2" charset="0"/>
              </a:rPr>
              <a:t>Criando </a:t>
            </a:r>
            <a:r>
              <a:rPr lang="pt-BR" altLang="pt-BR" sz="1600" dirty="0" err="1">
                <a:solidFill>
                  <a:schemeClr val="bg1"/>
                </a:solidFill>
                <a:latin typeface="Gotham HTF Book" pitchFamily="2" charset="0"/>
              </a:rPr>
              <a:t>Tag</a:t>
            </a:r>
            <a:r>
              <a:rPr lang="pt-BR" altLang="pt-BR" sz="1600" dirty="0">
                <a:solidFill>
                  <a:schemeClr val="bg1"/>
                </a:solidFill>
                <a:latin typeface="Gotham HTF Book" pitchFamily="2" charset="0"/>
              </a:rPr>
              <a:t> </a:t>
            </a:r>
            <a:r>
              <a:rPr lang="pt-BR" altLang="pt-BR" sz="1600" dirty="0" err="1">
                <a:solidFill>
                  <a:schemeClr val="bg1"/>
                </a:solidFill>
                <a:latin typeface="Gotham HTF Book" pitchFamily="2" charset="0"/>
              </a:rPr>
              <a:t>Helpers</a:t>
            </a:r>
            <a:endParaRPr lang="pt-BR" altLang="pt-BR" sz="1600" dirty="0">
              <a:solidFill>
                <a:schemeClr val="bg1"/>
              </a:solidFill>
              <a:latin typeface="Gotham HTF Book" pitchFamily="2" charset="0"/>
            </a:endParaRPr>
          </a:p>
          <a:p>
            <a:pPr>
              <a:buFont typeface="Wingdings" pitchFamily="2" charset="2"/>
              <a:buChar char="§"/>
            </a:pP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02678-4BAD-D842-994C-E30059A71B8D}"/>
              </a:ext>
            </a:extLst>
          </p:cNvPr>
          <p:cNvSpPr/>
          <p:nvPr/>
        </p:nvSpPr>
        <p:spPr>
          <a:xfrm rot="5400000">
            <a:off x="4971030" y="-1546471"/>
            <a:ext cx="45719" cy="497691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6B48-0F25-AB41-B597-B5FF469B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239" y="2754496"/>
            <a:ext cx="4090834" cy="1325563"/>
          </a:xfrm>
        </p:spPr>
        <p:txBody>
          <a:bodyPr/>
          <a:lstStyle/>
          <a:p>
            <a:r>
              <a:rPr lang="pt-BR" dirty="0"/>
              <a:t>RAZOR</a:t>
            </a:r>
          </a:p>
        </p:txBody>
      </p:sp>
    </p:spTree>
    <p:extLst>
      <p:ext uri="{BB962C8B-B14F-4D97-AF65-F5344CB8AC3E}">
        <p14:creationId xmlns:p14="http://schemas.microsoft.com/office/powerpoint/2010/main" val="254887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8557-AED3-624E-A336-5E1D50DA53D5}"/>
              </a:ext>
            </a:extLst>
          </p:cNvPr>
          <p:cNvSpPr txBox="1">
            <a:spLocks/>
          </p:cNvSpPr>
          <p:nvPr/>
        </p:nvSpPr>
        <p:spPr bwMode="auto">
          <a:xfrm>
            <a:off x="292950" y="930308"/>
            <a:ext cx="861676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kumimoji="0" lang="pt-BR" altLang="pt-B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View</a:t>
            </a:r>
            <a:r>
              <a:rPr kumimoji="0" lang="pt-BR" alt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kumimoji="0" lang="pt-BR" altLang="pt-B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engine</a:t>
            </a:r>
            <a:r>
              <a:rPr kumimoji="0" lang="pt-BR" alt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, para construção de páginas </a:t>
            </a:r>
            <a:r>
              <a:rPr kumimoji="0" lang="pt-BR" alt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dinâmicas</a:t>
            </a:r>
            <a:r>
              <a:rPr kumimoji="0" lang="pt-BR" alt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:</a:t>
            </a:r>
          </a:p>
          <a:p>
            <a:pPr lvl="1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kumimoji="0" lang="pt-BR" alt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Lançada na versão MVC 3, em </a:t>
            </a:r>
            <a:r>
              <a:rPr kumimoji="0" lang="pt-BR" alt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janeiro 2011</a:t>
            </a:r>
            <a:r>
              <a:rPr kumimoji="0" lang="pt-BR" alt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;</a:t>
            </a:r>
          </a:p>
          <a:p>
            <a:pPr lvl="1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kumimoji="0" lang="pt-BR" alt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Sintaxe simplificada;</a:t>
            </a:r>
          </a:p>
          <a:p>
            <a:pPr lvl="1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kumimoji="0" lang="pt-BR" alt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Fácil de aprender;</a:t>
            </a:r>
          </a:p>
          <a:p>
            <a:pPr lvl="1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kumimoji="0" lang="pt-BR" alt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Possui extensão </a:t>
            </a:r>
            <a:r>
              <a:rPr kumimoji="0" lang="pt-BR" alt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.</a:t>
            </a:r>
            <a:r>
              <a:rPr kumimoji="0" lang="pt-BR" altLang="pt-B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cshtml</a:t>
            </a:r>
            <a:r>
              <a:rPr kumimoji="0" lang="pt-BR" alt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C9ABF-7F75-D046-9042-4BA419FD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08" y="4530970"/>
            <a:ext cx="1524000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45BA28-409A-4345-B70F-6B1190C26246}"/>
              </a:ext>
            </a:extLst>
          </p:cNvPr>
          <p:cNvSpPr txBox="1"/>
          <p:nvPr/>
        </p:nvSpPr>
        <p:spPr>
          <a:xfrm>
            <a:off x="8274739" y="5670249"/>
            <a:ext cx="737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latin typeface="Gotham Book" panose="02000504050000020004" pitchFamily="2" charset="0"/>
              </a:rPr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405125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A7FE-094D-594F-94D5-E49DA926ABB7}"/>
              </a:ext>
            </a:extLst>
          </p:cNvPr>
          <p:cNvSpPr txBox="1">
            <a:spLocks/>
          </p:cNvSpPr>
          <p:nvPr/>
        </p:nvSpPr>
        <p:spPr bwMode="auto">
          <a:xfrm>
            <a:off x="474524" y="770223"/>
            <a:ext cx="82296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Toda expressão </a:t>
            </a:r>
            <a:r>
              <a:rPr kumimoji="0" lang="pt-BR" altLang="pt-B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Razor</a:t>
            </a:r>
            <a:r>
              <a:rPr kumimoji="0" lang="pt-BR" alt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começa com o </a:t>
            </a:r>
            <a:r>
              <a:rPr kumimoji="0" lang="pt-BR" alt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caracter</a:t>
            </a:r>
            <a:r>
              <a:rPr kumimoji="0" lang="pt-BR" alt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</a:t>
            </a:r>
            <a:r>
              <a:rPr kumimoji="0" lang="pt-BR" alt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@</a:t>
            </a:r>
          </a:p>
          <a:p>
            <a:pPr marL="685800" marR="0" lvl="1" indent="-22860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–"/>
              <a:tabLst/>
              <a:defRPr/>
            </a:pPr>
            <a:r>
              <a:rPr kumimoji="0" lang="pt-BR" alt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Neste exemplo estamos declarando um bloco</a:t>
            </a:r>
            <a:r>
              <a:rPr lang="pt-BR" altLang="pt-BR" sz="2400" kern="0" dirty="0">
                <a:latin typeface="Gotham HTF Book" pitchFamily="2" charset="0"/>
                <a:cs typeface="Arial"/>
              </a:rPr>
              <a:t> para </a:t>
            </a:r>
            <a:r>
              <a:rPr kumimoji="0" lang="pt-BR" alt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inserir </a:t>
            </a:r>
            <a:r>
              <a:rPr kumimoji="0" lang="pt-BR" alt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código C#: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BLOCO RAZOR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6978B-48F8-534E-9CEF-23DAC4A4B74F}"/>
              </a:ext>
            </a:extLst>
          </p:cNvPr>
          <p:cNvSpPr/>
          <p:nvPr/>
        </p:nvSpPr>
        <p:spPr>
          <a:xfrm>
            <a:off x="502851" y="3293153"/>
            <a:ext cx="2790679" cy="1847076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68DB4A-61D4-3044-A488-66955F703D60}"/>
              </a:ext>
            </a:extLst>
          </p:cNvPr>
          <p:cNvSpPr/>
          <p:nvPr/>
        </p:nvSpPr>
        <p:spPr>
          <a:xfrm>
            <a:off x="3793062" y="3055120"/>
            <a:ext cx="4995333" cy="226303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F8FE99-DCFA-45F7-A7D7-1BE1C66C98C7}"/>
              </a:ext>
            </a:extLst>
          </p:cNvPr>
          <p:cNvSpPr/>
          <p:nvPr/>
        </p:nvSpPr>
        <p:spPr>
          <a:xfrm>
            <a:off x="4148661" y="331816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@{</a:t>
            </a:r>
          </a:p>
          <a:p>
            <a:r>
              <a:rPr lang="nn-NO" dirty="0">
                <a:solidFill>
                  <a:srgbClr val="000000"/>
                </a:solidFill>
                <a:latin typeface="Menlo" panose="020B0609030804020204"/>
              </a:rPr>
              <a:t>    </a:t>
            </a:r>
            <a:r>
              <a:rPr lang="nn-NO" dirty="0">
                <a:solidFill>
                  <a:srgbClr val="0000FF"/>
                </a:solidFill>
                <a:latin typeface="Menlo" panose="020B0609030804020204"/>
              </a:rPr>
              <a:t>for</a:t>
            </a:r>
            <a:r>
              <a:rPr lang="nn-NO" dirty="0">
                <a:solidFill>
                  <a:srgbClr val="000000"/>
                </a:solidFill>
                <a:latin typeface="Menlo" panose="020B0609030804020204"/>
              </a:rPr>
              <a:t> (</a:t>
            </a:r>
            <a:r>
              <a:rPr lang="nn-NO" dirty="0">
                <a:solidFill>
                  <a:srgbClr val="0000FF"/>
                </a:solidFill>
                <a:latin typeface="Menlo" panose="020B0609030804020204"/>
              </a:rPr>
              <a:t>int</a:t>
            </a:r>
            <a:r>
              <a:rPr lang="nn-NO" dirty="0">
                <a:solidFill>
                  <a:srgbClr val="000000"/>
                </a:solidFill>
                <a:latin typeface="Menlo" panose="020B0609030804020204"/>
              </a:rPr>
              <a:t> i = 0; i&lt; 10; i++)</a:t>
            </a:r>
          </a:p>
          <a:p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        &lt;p&gt;@i&lt;/p&gt;</a:t>
            </a:r>
          </a:p>
          <a:p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    }</a:t>
            </a:r>
          </a:p>
          <a:p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}</a:t>
            </a:r>
            <a:endParaRPr lang="pt-BR" dirty="0">
              <a:latin typeface="Menlo" panose="020B0609030804020204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1E5A9D7-EC68-468B-B1FE-FF196FD508AE}"/>
              </a:ext>
            </a:extLst>
          </p:cNvPr>
          <p:cNvSpPr/>
          <p:nvPr/>
        </p:nvSpPr>
        <p:spPr>
          <a:xfrm>
            <a:off x="701358" y="369774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Menlo" panose="020B0609030804020204"/>
              </a:rPr>
              <a:t>@{</a:t>
            </a:r>
          </a:p>
          <a:p>
            <a:r>
              <a:rPr lang="pt-BR" sz="2000" dirty="0">
                <a:solidFill>
                  <a:srgbClr val="000000"/>
                </a:solidFill>
                <a:latin typeface="Menlo" panose="020B0609030804020204"/>
              </a:rPr>
              <a:t>   </a:t>
            </a:r>
            <a:r>
              <a:rPr lang="pt-BR" sz="2000" dirty="0">
                <a:solidFill>
                  <a:srgbClr val="008000"/>
                </a:solidFill>
                <a:latin typeface="Menlo" panose="020B0609030804020204"/>
              </a:rPr>
              <a:t>//Código C#</a:t>
            </a:r>
            <a:endParaRPr lang="pt-BR" sz="2000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pt-BR" sz="2000" dirty="0">
                <a:solidFill>
                  <a:srgbClr val="000000"/>
                </a:solidFill>
                <a:latin typeface="Menlo" panose="020B0609030804020204"/>
              </a:rPr>
              <a:t>}</a:t>
            </a:r>
            <a:endParaRPr lang="pt-BR" sz="2000" dirty="0">
              <a:latin typeface="Menlo" panose="020B0609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90393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D139-6955-0D48-A849-E32785C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E 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02A0-3EE9-E345-A18E-3B35C743E114}"/>
              </a:ext>
            </a:extLst>
          </p:cNvPr>
          <p:cNvSpPr txBox="1">
            <a:spLocks/>
          </p:cNvSpPr>
          <p:nvPr/>
        </p:nvSpPr>
        <p:spPr bwMode="auto">
          <a:xfrm>
            <a:off x="468312" y="807754"/>
            <a:ext cx="850841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4574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146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3718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29050" indent="-17145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Além do bloco, é possível inserir </a:t>
            </a:r>
            <a:r>
              <a:rPr kumimoji="0" lang="pt-BR" alt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comandos C#</a:t>
            </a:r>
            <a:r>
              <a:rPr kumimoji="0" lang="pt-BR" alt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HTF Book" pitchFamily="2" charset="0"/>
                <a:cs typeface="Arial"/>
              </a:rPr>
              <a:t> de forma mais simples: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HTF Book" pitchFamily="2" charset="0"/>
              <a:cs typeface="Arial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E4CC51F-E826-8A4D-A8E2-EE0BD057ECE8}"/>
              </a:ext>
            </a:extLst>
          </p:cNvPr>
          <p:cNvSpPr/>
          <p:nvPr/>
        </p:nvSpPr>
        <p:spPr>
          <a:xfrm>
            <a:off x="206927" y="2472792"/>
            <a:ext cx="4102601" cy="2818179"/>
          </a:xfrm>
          <a:prstGeom prst="roundRect">
            <a:avLst/>
          </a:prstGeom>
          <a:noFill/>
          <a:ln w="28575">
            <a:solidFill>
              <a:srgbClr val="F0265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5E2F85-2A3E-2B4C-B896-D48FA201DE59}"/>
              </a:ext>
            </a:extLst>
          </p:cNvPr>
          <p:cNvSpPr/>
          <p:nvPr/>
        </p:nvSpPr>
        <p:spPr>
          <a:xfrm>
            <a:off x="4834473" y="2722320"/>
            <a:ext cx="4207926" cy="1427357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AF0456-5897-7D4E-9EFB-94664CFCA6B7}"/>
              </a:ext>
            </a:extLst>
          </p:cNvPr>
          <p:cNvSpPr txBox="1"/>
          <p:nvPr/>
        </p:nvSpPr>
        <p:spPr>
          <a:xfrm>
            <a:off x="5212285" y="4830364"/>
            <a:ext cx="3271314" cy="69147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latin typeface="Gotham Book" panose="02000504050000020004" pitchFamily="2" charset="0"/>
              </a:rPr>
              <a:t>Para acessar uma variável, utilize a sintaxe </a:t>
            </a:r>
            <a:r>
              <a:rPr lang="pt-BR" sz="1400" b="1" dirty="0">
                <a:latin typeface="Gotham Book" panose="02000504050000020004" pitchFamily="2" charset="0"/>
              </a:rPr>
              <a:t>@NomeDaVariavel</a:t>
            </a:r>
          </a:p>
        </p:txBody>
      </p:sp>
      <p:cxnSp>
        <p:nvCxnSpPr>
          <p:cNvPr id="11" name="Straight Arrow Connector 5">
            <a:extLst>
              <a:ext uri="{FF2B5EF4-FFF2-40B4-BE49-F238E27FC236}">
                <a16:creationId xmlns:a16="http://schemas.microsoft.com/office/drawing/2014/main" id="{E80A1C24-4632-7343-9EF7-4F679A33F69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65839" y="3766674"/>
            <a:ext cx="0" cy="1065999"/>
          </a:xfrm>
          <a:prstGeom prst="straightConnector1">
            <a:avLst/>
          </a:prstGeom>
          <a:noFill/>
          <a:ln w="38100" algn="ctr">
            <a:solidFill>
              <a:schemeClr val="accent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4847FE9B-DC56-4AD2-8690-C5E5C6AF0C75}"/>
              </a:ext>
            </a:extLst>
          </p:cNvPr>
          <p:cNvSpPr/>
          <p:nvPr/>
        </p:nvSpPr>
        <p:spPr>
          <a:xfrm>
            <a:off x="362752" y="2727719"/>
            <a:ext cx="51412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@</a:t>
            </a:r>
            <a:r>
              <a:rPr lang="pt-BR" dirty="0" err="1">
                <a:solidFill>
                  <a:srgbClr val="000000"/>
                </a:solidFill>
                <a:latin typeface="Menlo" panose="020B0609030804020204"/>
              </a:rPr>
              <a:t>if</a:t>
            </a:r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Menlo" panose="020B0609030804020204"/>
              </a:rPr>
              <a:t>true</a:t>
            </a:r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   &lt;</a:t>
            </a:r>
            <a:r>
              <a:rPr lang="pt-BR" dirty="0" err="1">
                <a:solidFill>
                  <a:srgbClr val="000000"/>
                </a:solidFill>
                <a:latin typeface="Menlo" panose="020B0609030804020204"/>
              </a:rPr>
              <a:t>p</a:t>
            </a:r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&gt;Olá </a:t>
            </a:r>
            <a:r>
              <a:rPr lang="pt-BR" dirty="0" err="1">
                <a:solidFill>
                  <a:srgbClr val="000000"/>
                </a:solidFill>
                <a:latin typeface="Menlo" panose="020B0609030804020204"/>
              </a:rPr>
              <a:t>Adminstrador</a:t>
            </a:r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!&lt;/</a:t>
            </a:r>
            <a:r>
              <a:rPr lang="pt-BR" dirty="0" err="1">
                <a:solidFill>
                  <a:srgbClr val="000000"/>
                </a:solidFill>
                <a:latin typeface="Menlo" panose="020B0609030804020204"/>
              </a:rPr>
              <a:t>p</a:t>
            </a:r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&gt;</a:t>
            </a:r>
          </a:p>
          <a:p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}</a:t>
            </a:r>
          </a:p>
          <a:p>
            <a:r>
              <a:rPr lang="pt-BR" dirty="0" err="1">
                <a:solidFill>
                  <a:srgbClr val="0000FF"/>
                </a:solidFill>
                <a:latin typeface="Menlo" panose="020B0609030804020204"/>
              </a:rPr>
              <a:t>else</a:t>
            </a:r>
            <a:endParaRPr lang="pt-BR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   &lt;p&gt;Olá Usuário&lt;/p&gt;</a:t>
            </a:r>
          </a:p>
          <a:p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}</a:t>
            </a:r>
            <a:endParaRPr lang="pt-BR" dirty="0">
              <a:latin typeface="Menlo" panose="020B0609030804020204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6F05155-BEF0-4C2D-8791-7E94F501AA5C}"/>
              </a:ext>
            </a:extLst>
          </p:cNvPr>
          <p:cNvSpPr/>
          <p:nvPr/>
        </p:nvSpPr>
        <p:spPr>
          <a:xfrm>
            <a:off x="5034280" y="28487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Menlo" panose="020B0609030804020204"/>
              </a:rPr>
              <a:t>@for(</a:t>
            </a:r>
            <a:r>
              <a:rPr lang="nn-NO" dirty="0">
                <a:solidFill>
                  <a:srgbClr val="0000FF"/>
                </a:solidFill>
                <a:latin typeface="Menlo" panose="020B0609030804020204"/>
              </a:rPr>
              <a:t>int</a:t>
            </a:r>
            <a:r>
              <a:rPr lang="nn-NO" dirty="0">
                <a:solidFill>
                  <a:srgbClr val="000000"/>
                </a:solidFill>
                <a:latin typeface="Menlo" panose="020B0609030804020204"/>
              </a:rPr>
              <a:t> i = 0; i&lt; 10; i++)</a:t>
            </a:r>
          </a:p>
          <a:p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   &lt;p&gt;@i&lt;/p&gt;</a:t>
            </a:r>
          </a:p>
          <a:p>
            <a:r>
              <a:rPr lang="pt-BR" dirty="0">
                <a:solidFill>
                  <a:srgbClr val="000000"/>
                </a:solidFill>
                <a:latin typeface="Menlo" panose="020B0609030804020204"/>
              </a:rPr>
              <a:t>}</a:t>
            </a:r>
            <a:endParaRPr lang="pt-BR" dirty="0">
              <a:latin typeface="Menlo" panose="020B06090308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34301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F388-284D-8C4D-9066-409AC051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800" y="2766218"/>
            <a:ext cx="5035550" cy="1325563"/>
          </a:xfrm>
        </p:spPr>
        <p:txBody>
          <a:bodyPr/>
          <a:lstStyle/>
          <a:p>
            <a:r>
              <a:rPr lang="pt-BR" dirty="0"/>
              <a:t>HTML </a:t>
            </a:r>
            <a:r>
              <a:rPr lang="pt-BR" dirty="0" err="1"/>
              <a:t>Helpers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8798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1135</TotalTime>
  <Words>1850</Words>
  <Application>Microsoft Office PowerPoint</Application>
  <PresentationFormat>Apresentação na tela (4:3)</PresentationFormat>
  <Paragraphs>311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10</vt:i4>
      </vt:variant>
      <vt:variant>
        <vt:lpstr>Títulos de slides</vt:lpstr>
      </vt:variant>
      <vt:variant>
        <vt:i4>34</vt:i4>
      </vt:variant>
    </vt:vector>
  </HeadingPairs>
  <TitlesOfParts>
    <vt:vector size="53" baseType="lpstr">
      <vt:lpstr>Arial</vt:lpstr>
      <vt:lpstr>Calibri</vt:lpstr>
      <vt:lpstr>Gotham Book</vt:lpstr>
      <vt:lpstr>Gotham HTF</vt:lpstr>
      <vt:lpstr>Gotham HTF Book</vt:lpstr>
      <vt:lpstr>Gotham-Bold</vt:lpstr>
      <vt:lpstr>Gotham-Book</vt:lpstr>
      <vt:lpstr>Menlo</vt:lpstr>
      <vt:lpstr>Wingdings</vt:lpstr>
      <vt:lpstr>Default Theme</vt:lpstr>
      <vt:lpstr>1_Personalizar design</vt:lpstr>
      <vt:lpstr>6_Personalizar design</vt:lpstr>
      <vt:lpstr>Office Theme</vt:lpstr>
      <vt:lpstr>2_Personalizar design</vt:lpstr>
      <vt:lpstr>3_Personalizar design</vt:lpstr>
      <vt:lpstr>4_Personalizar design</vt:lpstr>
      <vt:lpstr>7_Personalizar design</vt:lpstr>
      <vt:lpstr>5_Personalizar design</vt:lpstr>
      <vt:lpstr>Personalizar design</vt:lpstr>
      <vt:lpstr>Apresentação do PowerPoint</vt:lpstr>
      <vt:lpstr>Apresentação do PowerPoint</vt:lpstr>
      <vt:lpstr>TRAJETÓRIA</vt:lpstr>
      <vt:lpstr>Apresentação do PowerPoint</vt:lpstr>
      <vt:lpstr>RAZOR</vt:lpstr>
      <vt:lpstr>RAZOR</vt:lpstr>
      <vt:lpstr>BLOCO RAZOR</vt:lpstr>
      <vt:lpstr>LOOPS E IF-ELSE</vt:lpstr>
      <vt:lpstr>HTML Helpers</vt:lpstr>
      <vt:lpstr>HTML HELPERS</vt:lpstr>
      <vt:lpstr>HTML HELPERS</vt:lpstr>
      <vt:lpstr>TAG HELPERS</vt:lpstr>
      <vt:lpstr>TAG HELPERS</vt:lpstr>
      <vt:lpstr>HABILITANDO OS TAG HELPERS</vt:lpstr>
      <vt:lpstr>LINKS</vt:lpstr>
      <vt:lpstr>FORMULÁRIO</vt:lpstr>
      <vt:lpstr>FORMULÁRIO - MODEL</vt:lpstr>
      <vt:lpstr>VIEW IMPORTS</vt:lpstr>
      <vt:lpstr>INPUT</vt:lpstr>
      <vt:lpstr>INPUT - TYPE</vt:lpstr>
      <vt:lpstr>INPUT - ANNOTATION</vt:lpstr>
      <vt:lpstr>INPUT – ANNOTATION EXEMPLO</vt:lpstr>
      <vt:lpstr>LABEL</vt:lpstr>
      <vt:lpstr>LABEL - DISPLAY</vt:lpstr>
      <vt:lpstr>SELECT - ENUM</vt:lpstr>
      <vt:lpstr>SELECT - RELACIONAMENTO</vt:lpstr>
      <vt:lpstr>SELECT - RELACIONAMENTO</vt:lpstr>
      <vt:lpstr>CRIANDO TAG HELPER</vt:lpstr>
      <vt:lpstr>CRIANDO TAG HELPERS</vt:lpstr>
      <vt:lpstr>CLASSE TAG HELPER</vt:lpstr>
      <vt:lpstr>VIEW IMPORTS</vt:lpstr>
      <vt:lpstr>UTILIZANDO O TAG HELPER</vt:lpstr>
      <vt:lpstr>VOCÊ APRENDEU..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Elias Romero</cp:lastModifiedBy>
  <cp:revision>283</cp:revision>
  <dcterms:created xsi:type="dcterms:W3CDTF">2015-01-30T10:46:50Z</dcterms:created>
  <dcterms:modified xsi:type="dcterms:W3CDTF">2022-09-19T22:33:27Z</dcterms:modified>
</cp:coreProperties>
</file>