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Default Extension="tiff" ContentType="image/tiff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emf" ContentType="image/x-emf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774" r:id="rId3"/>
    <p:sldMasterId id="2147483739" r:id="rId4"/>
    <p:sldMasterId id="2147483751" r:id="rId5"/>
    <p:sldMasterId id="2147483767" r:id="rId6"/>
    <p:sldMasterId id="2147483769" r:id="rId7"/>
    <p:sldMasterId id="2147483776" r:id="rId8"/>
    <p:sldMasterId id="2147483771" r:id="rId9"/>
    <p:sldMasterId id="2147483749" r:id="rId10"/>
  </p:sldMasterIdLst>
  <p:notesMasterIdLst>
    <p:notesMasterId r:id="rId32"/>
  </p:notesMasterIdLst>
  <p:handoutMasterIdLst>
    <p:handoutMasterId r:id="rId33"/>
  </p:handoutMasterIdLst>
  <p:sldIdLst>
    <p:sldId id="256" r:id="rId11"/>
    <p:sldId id="266" r:id="rId12"/>
    <p:sldId id="276" r:id="rId13"/>
    <p:sldId id="273" r:id="rId14"/>
    <p:sldId id="281" r:id="rId15"/>
    <p:sldId id="270" r:id="rId16"/>
    <p:sldId id="277" r:id="rId17"/>
    <p:sldId id="278" r:id="rId18"/>
    <p:sldId id="279" r:id="rId19"/>
    <p:sldId id="280" r:id="rId20"/>
    <p:sldId id="261" r:id="rId21"/>
    <p:sldId id="282" r:id="rId22"/>
    <p:sldId id="286" r:id="rId23"/>
    <p:sldId id="288" r:id="rId24"/>
    <p:sldId id="285" r:id="rId25"/>
    <p:sldId id="283" r:id="rId26"/>
    <p:sldId id="289" r:id="rId27"/>
    <p:sldId id="287" r:id="rId28"/>
    <p:sldId id="284" r:id="rId29"/>
    <p:sldId id="275" r:id="rId30"/>
    <p:sldId id="269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99CFF"/>
    <a:srgbClr val="407DD6"/>
    <a:srgbClr val="020000"/>
    <a:srgbClr val="F0265D"/>
    <a:srgbClr val="F6F6F6"/>
    <a:srgbClr val="EBAFB5"/>
    <a:srgbClr val="F4D3D6"/>
    <a:srgbClr val="F9E8EA"/>
    <a:srgbClr val="3030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362" autoAdjust="0"/>
    <p:restoredTop sz="94452" autoAdjust="0"/>
  </p:normalViewPr>
  <p:slideViewPr>
    <p:cSldViewPr snapToGrid="0" snapToObjects="1">
      <p:cViewPr varScale="1">
        <p:scale>
          <a:sx n="69" d="100"/>
          <a:sy n="69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2720" y="17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A63A9-F13B-46F1-A93F-27AA737FD7E7}" type="datetimeFigureOut">
              <a:rPr lang="pt-BR" smtClean="0"/>
              <a:pPr/>
              <a:t>22/09/2022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F50FE-E718-42E3-9D8A-946F780C79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5713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942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889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674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716DE93D-0248-614D-BE3B-4770938B4D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69111" y="2947682"/>
            <a:ext cx="5783223" cy="682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297CA8D-8A67-4C4F-A3FF-FA741C54EBD2}"/>
              </a:ext>
            </a:extLst>
          </p:cNvPr>
          <p:cNvSpPr txBox="1"/>
          <p:nvPr userDrawn="1"/>
        </p:nvSpPr>
        <p:spPr>
          <a:xfrm>
            <a:off x="2310581" y="22614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8958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4337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2477728" y="32852"/>
            <a:ext cx="9409471" cy="78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69663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50" y="214619"/>
            <a:ext cx="7315197" cy="397308"/>
          </a:xfrm>
        </p:spPr>
        <p:txBody>
          <a:bodyPr>
            <a:no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379" y="996849"/>
            <a:ext cx="748347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379" y="1835241"/>
            <a:ext cx="7618230" cy="395128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840CCA8-89A0-034C-BF08-223BAC7095AC}"/>
              </a:ext>
            </a:extLst>
          </p:cNvPr>
          <p:cNvSpPr txBox="1"/>
          <p:nvPr userDrawn="1"/>
        </p:nvSpPr>
        <p:spPr>
          <a:xfrm>
            <a:off x="8780206" y="294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182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4424516" y="2766219"/>
            <a:ext cx="40908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11152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2477728" y="32852"/>
            <a:ext cx="9409471" cy="78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62048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4424516" y="2766219"/>
            <a:ext cx="40908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07920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4424516" y="2766219"/>
            <a:ext cx="40908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418667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2497086" y="278658"/>
            <a:ext cx="8102088" cy="43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179781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tif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tif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if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iff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tif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95265" y="3028007"/>
            <a:ext cx="45719" cy="172097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Rectangle 1026"/>
          <p:cNvSpPr>
            <a:spLocks noChangeArrowheads="1"/>
          </p:cNvSpPr>
          <p:nvPr userDrawn="1"/>
        </p:nvSpPr>
        <p:spPr bwMode="auto">
          <a:xfrm>
            <a:off x="500427" y="2956857"/>
            <a:ext cx="8299634" cy="165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400" b="1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Copyright ©</a:t>
            </a:r>
            <a:r>
              <a:rPr kumimoji="1" lang="en-US" sz="2400" b="1" baseline="0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 </a:t>
            </a:r>
            <a:r>
              <a:rPr kumimoji="1" lang="en-US" sz="2400" b="1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2013 – 2022</a:t>
            </a:r>
          </a:p>
          <a:p>
            <a:pPr>
              <a:defRPr/>
            </a:pPr>
            <a:r>
              <a:rPr kumimoji="1" lang="en-US" sz="2400" b="1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Prof. </a:t>
            </a:r>
            <a:r>
              <a:rPr kumimoji="1" lang="en-US" sz="2400" b="1" dirty="0" smtClean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Elias R</a:t>
            </a:r>
            <a:r>
              <a:rPr kumimoji="1" lang="en-US" sz="2400" b="1" smtClean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. Belinello</a:t>
            </a:r>
            <a:endParaRPr kumimoji="1" lang="en-US" sz="2400" b="1" dirty="0">
              <a:solidFill>
                <a:schemeClr val="bg1"/>
              </a:solidFill>
              <a:latin typeface="Gotham HTF Book" pitchFamily="2" charset="0"/>
              <a:cs typeface="Gotham-Bold"/>
            </a:endParaRPr>
          </a:p>
          <a:p>
            <a:pPr>
              <a:defRPr/>
            </a:pPr>
            <a:endParaRPr kumimoji="1" lang="en-US" sz="1800" dirty="0">
              <a:solidFill>
                <a:srgbClr val="FFC000"/>
              </a:solidFill>
              <a:latin typeface="Gotham HTF Book" pitchFamily="2" charset="0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38447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22"/>
          <p:cNvSpPr/>
          <p:nvPr userDrawn="1"/>
        </p:nvSpPr>
        <p:spPr>
          <a:xfrm flipH="1">
            <a:off x="476230" y="2441967"/>
            <a:ext cx="45719" cy="124876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"/>
          <p:cNvSpPr/>
          <p:nvPr userDrawn="1"/>
        </p:nvSpPr>
        <p:spPr>
          <a:xfrm flipV="1">
            <a:off x="0" y="6291072"/>
            <a:ext cx="9144000" cy="591789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39504" y="6436820"/>
            <a:ext cx="2975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0" i="1" dirty="0" smtClean="0">
                <a:latin typeface="Gotham HTF Book" pitchFamily="2" charset="0"/>
              </a:rPr>
              <a:t>profelias.belinello@fiap.com.br</a:t>
            </a:r>
            <a:endParaRPr lang="pt-BR" sz="1600" b="0" i="1" dirty="0">
              <a:latin typeface="Gotham HTF Book" pitchFamily="2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5144582" y="6435148"/>
            <a:ext cx="1471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0" i="1" dirty="0" smtClean="0">
                <a:latin typeface="Gotham HTF Book" pitchFamily="2" charset="0"/>
              </a:rPr>
              <a:t>eliasromero72</a:t>
            </a:r>
            <a:endParaRPr lang="pt-BR" sz="1600" b="0" i="1" dirty="0">
              <a:latin typeface="Gotham HTF Book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033A20B-E51C-5248-818A-087B1E17332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833607" y="6422127"/>
            <a:ext cx="346545" cy="3465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D9B3DB8-C9D9-2B48-9C99-AA8A437843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1405" y="6440283"/>
            <a:ext cx="334826" cy="3348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bg1"/>
          </a:solidFill>
          <a:latin typeface="Gotham-Bold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2FD4EF8-800A-FB4D-9D5D-9641071AD5B9}"/>
              </a:ext>
            </a:extLst>
          </p:cNvPr>
          <p:cNvSpPr/>
          <p:nvPr userDrawn="1"/>
        </p:nvSpPr>
        <p:spPr>
          <a:xfrm flipH="1">
            <a:off x="0" y="0"/>
            <a:ext cx="238924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94721" y="6578093"/>
            <a:ext cx="352661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tx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tx1"/>
              </a:solidFill>
              <a:latin typeface="Gotham HTF Book" pitchFamily="2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4EE1BB19-37F3-614C-8A0C-69335A40C4C7}"/>
              </a:ext>
            </a:extLst>
          </p:cNvPr>
          <p:cNvSpPr/>
          <p:nvPr userDrawn="1"/>
        </p:nvSpPr>
        <p:spPr>
          <a:xfrm rot="5400000">
            <a:off x="4971030" y="-1722933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23482DAC-11EF-C94C-90DA-06A52F43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432" y="203155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732398B-88EF-BD42-B16D-6DD7FA7C7BA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5393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847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568311"/>
            <a:ext cx="9144000" cy="30310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099" y="117018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926" y="1090050"/>
            <a:ext cx="7921590" cy="49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1" name="Rectangle 20"/>
          <p:cNvSpPr/>
          <p:nvPr userDrawn="1"/>
        </p:nvSpPr>
        <p:spPr>
          <a:xfrm>
            <a:off x="189235" y="277077"/>
            <a:ext cx="72000" cy="284481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574706"/>
            <a:ext cx="3531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0" i="0" baseline="0" dirty="0">
                <a:solidFill>
                  <a:schemeClr val="bg1"/>
                </a:solidFill>
                <a:latin typeface="Gotham HTF Book" pitchFamily="2" charset="0"/>
              </a:rPr>
              <a:t>Enterprise Application </a:t>
            </a:r>
            <a:r>
              <a:rPr lang="pt-BR" sz="1100" b="0" i="0" baseline="0" dirty="0" err="1">
                <a:solidFill>
                  <a:schemeClr val="bg1"/>
                </a:solidFill>
                <a:latin typeface="Gotham HTF Book" pitchFamily="2" charset="0"/>
              </a:rPr>
              <a:t>Development</a:t>
            </a:r>
            <a:r>
              <a:rPr lang="pt-BR" sz="1100" b="0" i="0" baseline="0" dirty="0">
                <a:solidFill>
                  <a:schemeClr val="bg1"/>
                </a:solidFill>
                <a:latin typeface="Gotham HTF Book" pitchFamily="2" charset="0"/>
              </a:rPr>
              <a:t> | </a:t>
            </a:r>
            <a:r>
              <a:rPr lang="pt-BR" sz="1100" b="0" i="0" baseline="0" dirty="0" smtClean="0">
                <a:solidFill>
                  <a:schemeClr val="bg1"/>
                </a:solidFill>
                <a:latin typeface="Gotham HTF Book" pitchFamily="2" charset="0"/>
              </a:rPr>
              <a:t>Elias R. </a:t>
            </a:r>
            <a:r>
              <a:rPr lang="pt-BR" sz="1100" b="0" i="0" baseline="0" dirty="0" err="1" smtClean="0">
                <a:solidFill>
                  <a:schemeClr val="bg1"/>
                </a:solidFill>
                <a:latin typeface="Gotham HTF Book" pitchFamily="2" charset="0"/>
              </a:rPr>
              <a:t>Belinello</a:t>
            </a:r>
            <a:endParaRPr lang="pt-BR" sz="1100" b="0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pic>
        <p:nvPicPr>
          <p:cNvPr id="10" name="Picture 18">
            <a:extLst>
              <a:ext uri="{FF2B5EF4-FFF2-40B4-BE49-F238E27FC236}">
                <a16:creationId xmlns:a16="http://schemas.microsoft.com/office/drawing/2014/main" xmlns="" id="{F4AAB385-15FA-8847-955F-22F817F7BB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Gotham HTF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2FD4EF8-800A-FB4D-9D5D-9641071AD5B9}"/>
              </a:ext>
            </a:extLst>
          </p:cNvPr>
          <p:cNvSpPr/>
          <p:nvPr userDrawn="1"/>
        </p:nvSpPr>
        <p:spPr>
          <a:xfrm>
            <a:off x="2397055" y="0"/>
            <a:ext cx="677821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3126658" y="2766219"/>
            <a:ext cx="5388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D9BC271-E5BE-0348-B23E-4A106BC7DE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549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03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2FD4EF8-800A-FB4D-9D5D-9641071AD5B9}"/>
              </a:ext>
            </a:extLst>
          </p:cNvPr>
          <p:cNvSpPr/>
          <p:nvPr userDrawn="1"/>
        </p:nvSpPr>
        <p:spPr>
          <a:xfrm flipH="1">
            <a:off x="0" y="0"/>
            <a:ext cx="238924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94721" y="6578093"/>
            <a:ext cx="352661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tx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tx1"/>
              </a:solidFill>
              <a:latin typeface="Gotham HTF Book" pitchFamily="2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4EE1BB19-37F3-614C-8A0C-69335A40C4C7}"/>
              </a:ext>
            </a:extLst>
          </p:cNvPr>
          <p:cNvSpPr/>
          <p:nvPr userDrawn="1"/>
        </p:nvSpPr>
        <p:spPr>
          <a:xfrm rot="5400000">
            <a:off x="4971030" y="-1722933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23482DAC-11EF-C94C-90DA-06A52F43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432" y="203155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2DBAADB-C7AD-7E43-9BAF-488BC9D1F6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82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33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2FD4EF8-800A-FB4D-9D5D-9641071AD5B9}"/>
              </a:ext>
            </a:extLst>
          </p:cNvPr>
          <p:cNvSpPr/>
          <p:nvPr userDrawn="1"/>
        </p:nvSpPr>
        <p:spPr>
          <a:xfrm>
            <a:off x="2389240" y="0"/>
            <a:ext cx="677821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3126658" y="2766219"/>
            <a:ext cx="5388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E2A7C3-130D-114A-BCD0-828C838594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549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47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2FD4EF8-800A-FB4D-9D5D-9641071AD5B9}"/>
              </a:ext>
            </a:extLst>
          </p:cNvPr>
          <p:cNvSpPr/>
          <p:nvPr userDrawn="1"/>
        </p:nvSpPr>
        <p:spPr>
          <a:xfrm>
            <a:off x="2389240" y="0"/>
            <a:ext cx="677821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3126658" y="2766219"/>
            <a:ext cx="5388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33E67D9-C314-D942-9EC9-422E375D6F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20067" y="2592476"/>
            <a:ext cx="1673047" cy="16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347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2FD4EF8-800A-FB4D-9D5D-9641071AD5B9}"/>
              </a:ext>
            </a:extLst>
          </p:cNvPr>
          <p:cNvSpPr/>
          <p:nvPr userDrawn="1"/>
        </p:nvSpPr>
        <p:spPr>
          <a:xfrm flipH="1">
            <a:off x="0" y="0"/>
            <a:ext cx="238924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176404"/>
            <a:ext cx="975616" cy="267011"/>
          </a:xfrm>
          <a:prstGeom prst="rect">
            <a:avLst/>
          </a:prstGeom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94721" y="6578093"/>
            <a:ext cx="352661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tx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tx1"/>
              </a:solidFill>
              <a:latin typeface="Gotham HTF Book" pitchFamily="2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A35B51C0-34EB-F24C-A813-1802D6634817}"/>
              </a:ext>
            </a:extLst>
          </p:cNvPr>
          <p:cNvSpPr/>
          <p:nvPr userDrawn="1"/>
        </p:nvSpPr>
        <p:spPr>
          <a:xfrm rot="5400000">
            <a:off x="4971030" y="-1722933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D754C080-A6A1-A342-9F6A-62F4D828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090" y="-149843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38D45F-3789-E047-9AD7-F9C4FC0C5B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82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33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bootstrap.com/" TargetMode="External"/><Relationship Id="rId2" Type="http://schemas.openxmlformats.org/officeDocument/2006/relationships/hyperlink" Target="https://bootswatch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9519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01DCB4-AFA2-CE41-827B-E36559CF1811}"/>
              </a:ext>
            </a:extLst>
          </p:cNvPr>
          <p:cNvSpPr txBox="1">
            <a:spLocks/>
          </p:cNvSpPr>
          <p:nvPr/>
        </p:nvSpPr>
        <p:spPr bwMode="auto">
          <a:xfrm>
            <a:off x="445353" y="916343"/>
            <a:ext cx="8516938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ASP.NET Core 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utiliza o </a:t>
            </a:r>
            <a:r>
              <a:rPr kumimoji="0" lang="pt-BR" altLang="pt-BR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Twitter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kumimoji="0" lang="pt-BR" altLang="pt-BR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Bootstrap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;</a:t>
            </a:r>
            <a:endParaRPr lang="pt-BR" altLang="pt-BR" kern="0" dirty="0"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A </a:t>
            </a:r>
            <a:r>
              <a:rPr kumimoji="0" lang="pt-BR" altLang="pt-BR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tag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&lt;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title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&gt; 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possui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@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ViewData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[“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Title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”]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, para que cada página possa definir o seu título;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@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RenderBody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() 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indica onde o conteúdo de cada página será inserido;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400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39762" y="2749888"/>
            <a:ext cx="4789837" cy="1325563"/>
          </a:xfrm>
        </p:spPr>
        <p:txBody>
          <a:bodyPr>
            <a:normAutofit/>
          </a:bodyPr>
          <a:lstStyle/>
          <a:p>
            <a:r>
              <a:rPr lang="pt-BR" dirty="0"/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36223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DE38AB-E018-D242-89EB-6B90707AF988}"/>
              </a:ext>
            </a:extLst>
          </p:cNvPr>
          <p:cNvSpPr txBox="1">
            <a:spLocks/>
          </p:cNvSpPr>
          <p:nvPr/>
        </p:nvSpPr>
        <p:spPr bwMode="auto">
          <a:xfrm>
            <a:off x="212118" y="804271"/>
            <a:ext cx="8931881" cy="31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É possível criar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outras áreas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, além do @</a:t>
            </a:r>
            <a:r>
              <a:rPr kumimoji="0" lang="pt-BR" altLang="pt-BR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RenderBody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(), no layout para serem preenchidos pelas páginas;</a:t>
            </a:r>
            <a:endParaRPr kumimoji="0" lang="pt-BR" altLang="pt-BR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@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RenderSection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cria a seção (área):</a:t>
            </a:r>
          </a:p>
          <a:p>
            <a:pPr lvl="1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O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primeiro parâmetro 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é o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nome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da seção;</a:t>
            </a:r>
          </a:p>
          <a:p>
            <a:pPr lvl="1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O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segundo parâmetro 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define se é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obrigatório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as páginas definirem essa seção;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7CE406E9-D4AB-4599-8B04-863E8513D931}"/>
              </a:ext>
            </a:extLst>
          </p:cNvPr>
          <p:cNvSpPr/>
          <p:nvPr/>
        </p:nvSpPr>
        <p:spPr>
          <a:xfrm>
            <a:off x="1284462" y="4530432"/>
            <a:ext cx="893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da-DK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RenderSection</a:t>
            </a:r>
            <a:r>
              <a:rPr lang="da-DK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"MenuLateral"</a:t>
            </a:r>
            <a:r>
              <a:rPr lang="da-DK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required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a-DK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  <a:r>
              <a:rPr lang="da-DK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pt-BR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F816AA5C-9DBF-4C40-95CE-47283A395F4E}"/>
              </a:ext>
            </a:extLst>
          </p:cNvPr>
          <p:cNvSpPr/>
          <p:nvPr/>
        </p:nvSpPr>
        <p:spPr>
          <a:xfrm>
            <a:off x="893135" y="4327445"/>
            <a:ext cx="7336466" cy="786809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8612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DDF05E20-390A-2643-B01C-4FAAB9CEDA65}"/>
              </a:ext>
            </a:extLst>
          </p:cNvPr>
          <p:cNvSpPr txBox="1">
            <a:spLocks/>
          </p:cNvSpPr>
          <p:nvPr/>
        </p:nvSpPr>
        <p:spPr bwMode="auto">
          <a:xfrm>
            <a:off x="382151" y="878331"/>
            <a:ext cx="8516938" cy="85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O 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template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define uma seção chamada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MenuLateral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para que as páginas possam adicionar informação neste local;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- </a:t>
            </a:r>
            <a:r>
              <a:rPr lang="en-US" dirty="0">
                <a:solidFill>
                  <a:schemeClr val="accent1"/>
                </a:solidFill>
              </a:rPr>
              <a:t>EXEMPLO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xmlns="" id="{59B40635-2DD5-4E3A-BEB6-9704252188E2}"/>
              </a:ext>
            </a:extLst>
          </p:cNvPr>
          <p:cNvSpPr/>
          <p:nvPr/>
        </p:nvSpPr>
        <p:spPr>
          <a:xfrm>
            <a:off x="382151" y="2205501"/>
            <a:ext cx="8296183" cy="197436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EF0C7EF2-87F8-4950-9F77-7EF9320E7392}"/>
              </a:ext>
            </a:extLst>
          </p:cNvPr>
          <p:cNvSpPr/>
          <p:nvPr/>
        </p:nvSpPr>
        <p:spPr>
          <a:xfrm>
            <a:off x="643939" y="2388159"/>
            <a:ext cx="99829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sz="2000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body</a:t>
            </a:r>
            <a:r>
              <a:rPr lang="pt-BR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20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sz="2000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pt-BR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pt-BR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RenderBody</a:t>
            </a:r>
            <a:r>
              <a:rPr lang="pt-BR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pt-BR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sz="2000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pt-BR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pt-BR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&lt;!– Código --&gt;</a:t>
            </a:r>
            <a:endParaRPr lang="pt-BR" sz="20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a-DK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a-DK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da-DK" sz="2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da-DK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da-DK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@RenderSection(</a:t>
            </a:r>
            <a:r>
              <a:rPr lang="da-DK" sz="2000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"MenuLateral"</a:t>
            </a:r>
            <a:r>
              <a:rPr lang="da-DK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a-DK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  <a:r>
              <a:rPr lang="da-DK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da-DK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da-DK" sz="2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da-DK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da-DK" sz="20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sz="2000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body</a:t>
            </a:r>
            <a:r>
              <a:rPr lang="pt-BR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2405AD3A-DE39-4F83-A311-0757105B0FC7}"/>
              </a:ext>
            </a:extLst>
          </p:cNvPr>
          <p:cNvSpPr/>
          <p:nvPr/>
        </p:nvSpPr>
        <p:spPr>
          <a:xfrm>
            <a:off x="729285" y="5187058"/>
            <a:ext cx="82961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section</a:t>
            </a:r>
            <a:r>
              <a:rPr lang="pt-BR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MenuLateral</a:t>
            </a:r>
            <a:r>
              <a:rPr lang="pt-BR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r>
              <a:rPr lang="pt-BR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&lt;!– Código --&gt;</a:t>
            </a:r>
            <a:endParaRPr lang="pt-BR" sz="20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pt-BR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xmlns="" id="{7870DAA4-7668-8941-87ED-359083382F82}"/>
              </a:ext>
            </a:extLst>
          </p:cNvPr>
          <p:cNvSpPr/>
          <p:nvPr/>
        </p:nvSpPr>
        <p:spPr>
          <a:xfrm>
            <a:off x="382151" y="5020732"/>
            <a:ext cx="8296184" cy="1295401"/>
          </a:xfrm>
          <a:prstGeom prst="round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6AA329-657C-7E4D-AC81-37D22B20E694}"/>
              </a:ext>
            </a:extLst>
          </p:cNvPr>
          <p:cNvSpPr txBox="1"/>
          <p:nvPr/>
        </p:nvSpPr>
        <p:spPr>
          <a:xfrm>
            <a:off x="6628122" y="2003472"/>
            <a:ext cx="167481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Layout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4E3A1D9-E25C-134D-889B-8E4A327EE774}"/>
              </a:ext>
            </a:extLst>
          </p:cNvPr>
          <p:cNvSpPr txBox="1"/>
          <p:nvPr/>
        </p:nvSpPr>
        <p:spPr>
          <a:xfrm>
            <a:off x="6628122" y="4836066"/>
            <a:ext cx="1674812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Página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A399099-E9BC-B14F-B3EB-BF3CC690C7CA}"/>
              </a:ext>
            </a:extLst>
          </p:cNvPr>
          <p:cNvCxnSpPr>
            <a:cxnSpLocks/>
          </p:cNvCxnSpPr>
          <p:nvPr/>
        </p:nvCxnSpPr>
        <p:spPr>
          <a:xfrm flipV="1">
            <a:off x="2997200" y="3649133"/>
            <a:ext cx="1955800" cy="1537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4286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39762" y="2749888"/>
            <a:ext cx="4871900" cy="1325563"/>
          </a:xfrm>
        </p:spPr>
        <p:txBody>
          <a:bodyPr>
            <a:normAutofit/>
          </a:bodyPr>
          <a:lstStyle/>
          <a:p>
            <a:r>
              <a:rPr lang="pt-BR" dirty="0"/>
              <a:t>PARTIAL VIEWS</a:t>
            </a:r>
          </a:p>
        </p:txBody>
      </p:sp>
    </p:spTree>
    <p:extLst>
      <p:ext uri="{BB962C8B-B14F-4D97-AF65-F5344CB8AC3E}">
        <p14:creationId xmlns:p14="http://schemas.microsoft.com/office/powerpoint/2010/main" xmlns="" val="322018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E4A77B-9F1C-2141-A557-E20F29EF8DBD}"/>
              </a:ext>
            </a:extLst>
          </p:cNvPr>
          <p:cNvSpPr txBox="1">
            <a:spLocks/>
          </p:cNvSpPr>
          <p:nvPr/>
        </p:nvSpPr>
        <p:spPr bwMode="auto">
          <a:xfrm>
            <a:off x="292950" y="980430"/>
            <a:ext cx="858141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É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possível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separar uma página 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em partes, ou seja, em arquivos separados;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Isso é útil quando uma página é muito extensa, ou a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mesma parte 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de uma página aparece em várias outras páginas e etc..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876C0BB-67D3-DB4D-AD50-87C7D6EDFC1A}"/>
              </a:ext>
            </a:extLst>
          </p:cNvPr>
          <p:cNvSpPr txBox="1"/>
          <p:nvPr/>
        </p:nvSpPr>
        <p:spPr>
          <a:xfrm>
            <a:off x="1819073" y="5163923"/>
            <a:ext cx="6935462" cy="69070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Adiciona o conteúdo do arquivo 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_</a:t>
            </a:r>
            <a:r>
              <a:rPr kumimoji="0" lang="pt-B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promocao.cshtml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, o arquivo  deve estar na pasta 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Views/</a:t>
            </a:r>
            <a:r>
              <a:rPr kumimoji="0" lang="pt-B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NomeDoController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lang="pt-BR" sz="1400" kern="0" dirty="0">
                <a:solidFill>
                  <a:srgbClr val="FFFFFF"/>
                </a:solidFill>
                <a:latin typeface="Gotham HTF Book" pitchFamily="2" charset="0"/>
                <a:cs typeface="Arial"/>
              </a:rPr>
              <a:t>ou </a:t>
            </a:r>
            <a:r>
              <a:rPr lang="pt-BR" sz="1400" b="1" kern="0" dirty="0" err="1">
                <a:solidFill>
                  <a:srgbClr val="FFFFFF"/>
                </a:solidFill>
                <a:latin typeface="Gotham HTF Book" pitchFamily="2" charset="0"/>
                <a:cs typeface="Arial"/>
              </a:rPr>
              <a:t>Views</a:t>
            </a:r>
            <a:r>
              <a:rPr lang="pt-BR" sz="1400" b="1" kern="0" dirty="0">
                <a:solidFill>
                  <a:srgbClr val="FFFFFF"/>
                </a:solidFill>
                <a:latin typeface="Gotham HTF Book" pitchFamily="2" charset="0"/>
                <a:cs typeface="Arial"/>
              </a:rPr>
              <a:t>/</a:t>
            </a:r>
            <a:r>
              <a:rPr kumimoji="0" lang="pt-B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Shared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\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xmlns="" id="{62DCAE3F-DCCC-904F-AA21-6163342D098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89707" y="4257460"/>
            <a:ext cx="0" cy="906463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7993B435-DB9B-40FB-A0BF-3FD331C8B5AA}"/>
              </a:ext>
            </a:extLst>
          </p:cNvPr>
          <p:cNvSpPr/>
          <p:nvPr/>
        </p:nvSpPr>
        <p:spPr>
          <a:xfrm>
            <a:off x="2413833" y="3857350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sz="2000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partial</a:t>
            </a:r>
            <a:r>
              <a:rPr lang="pt-BR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2000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pt-BR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="_</a:t>
            </a:r>
            <a:r>
              <a:rPr lang="pt-BR" sz="20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promocao</a:t>
            </a:r>
            <a:r>
              <a:rPr lang="pt-BR" sz="20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"/&gt;</a:t>
            </a:r>
            <a:endParaRPr lang="pt-BR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xmlns="" id="{BA825CBB-F3C0-4A83-AC4C-436AAED1E45F}"/>
              </a:ext>
            </a:extLst>
          </p:cNvPr>
          <p:cNvSpPr/>
          <p:nvPr/>
        </p:nvSpPr>
        <p:spPr>
          <a:xfrm>
            <a:off x="2145258" y="3612309"/>
            <a:ext cx="4876801" cy="859218"/>
          </a:xfrm>
          <a:prstGeom prst="round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113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PARTIAL VIEWS – </a:t>
            </a:r>
            <a:r>
              <a:rPr lang="en-US" sz="2400" dirty="0">
                <a:solidFill>
                  <a:schemeClr val="accent1"/>
                </a:solidFill>
              </a:rPr>
              <a:t>STRONGLY TYPED 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00180E8-8F24-2F48-BE71-C191B2A3A7F2}"/>
              </a:ext>
            </a:extLst>
          </p:cNvPr>
          <p:cNvSpPr txBox="1">
            <a:spLocks/>
          </p:cNvSpPr>
          <p:nvPr/>
        </p:nvSpPr>
        <p:spPr bwMode="auto">
          <a:xfrm>
            <a:off x="400454" y="913985"/>
            <a:ext cx="82296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É possível enviar um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model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ao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Partial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View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D703EA82-3477-4E09-BFB0-434BCB824C17}"/>
              </a:ext>
            </a:extLst>
          </p:cNvPr>
          <p:cNvSpPr/>
          <p:nvPr/>
        </p:nvSpPr>
        <p:spPr>
          <a:xfrm>
            <a:off x="1005068" y="1946152"/>
            <a:ext cx="7503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sv-SE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(var item </a:t>
            </a:r>
            <a:r>
              <a:rPr lang="sv-SE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@Model)</a:t>
            </a:r>
          </a:p>
          <a:p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</a:t>
            </a:r>
            <a:r>
              <a:rPr lang="pt-BR" b="1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partial</a:t>
            </a:r>
            <a:r>
              <a:rPr lang="pt-BR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pt-B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"_</a:t>
            </a:r>
            <a:r>
              <a:rPr lang="pt-BR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ClienteLinha</a:t>
            </a:r>
            <a:r>
              <a:rPr lang="pt-B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pt-BR" b="1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</a:t>
            </a:r>
            <a:r>
              <a:rPr lang="pt-B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="@item" 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</a:p>
          <a:p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pt-BR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0974C5D1-86AF-4082-B398-E3F384AB0404}"/>
              </a:ext>
            </a:extLst>
          </p:cNvPr>
          <p:cNvSpPr/>
          <p:nvPr/>
        </p:nvSpPr>
        <p:spPr>
          <a:xfrm>
            <a:off x="1005068" y="4145782"/>
            <a:ext cx="57682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@model FIAP.Turismo.Models.Cliente</a:t>
            </a:r>
          </a:p>
          <a:p>
            <a:endParaRPr lang="pt-BR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td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Model.Nome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td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td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Model.DataNascimento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td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td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Model.Genero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td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xmlns="" id="{BB68D5B2-BAC1-1549-A11F-751A4038034F}"/>
              </a:ext>
            </a:extLst>
          </p:cNvPr>
          <p:cNvSpPr/>
          <p:nvPr/>
        </p:nvSpPr>
        <p:spPr>
          <a:xfrm>
            <a:off x="429977" y="1672101"/>
            <a:ext cx="8296183" cy="174843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475DBE-86CF-1A40-9FB2-F3F0B71F44A9}"/>
              </a:ext>
            </a:extLst>
          </p:cNvPr>
          <p:cNvSpPr txBox="1"/>
          <p:nvPr/>
        </p:nvSpPr>
        <p:spPr>
          <a:xfrm>
            <a:off x="6318240" y="1477709"/>
            <a:ext cx="167481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Página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xmlns="" id="{FC4A01AE-91F7-9C49-BCEA-590AFC1848FB}"/>
              </a:ext>
            </a:extLst>
          </p:cNvPr>
          <p:cNvSpPr/>
          <p:nvPr/>
        </p:nvSpPr>
        <p:spPr>
          <a:xfrm>
            <a:off x="449887" y="3933968"/>
            <a:ext cx="8296184" cy="2382166"/>
          </a:xfrm>
          <a:prstGeom prst="round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35008B0-E083-154F-B6BC-823F939E3B9E}"/>
              </a:ext>
            </a:extLst>
          </p:cNvPr>
          <p:cNvSpPr txBox="1"/>
          <p:nvPr/>
        </p:nvSpPr>
        <p:spPr>
          <a:xfrm>
            <a:off x="6036733" y="3776450"/>
            <a:ext cx="2237827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_</a:t>
            </a:r>
            <a:r>
              <a:rPr lang="pt-BR" dirty="0" err="1"/>
              <a:t>ClienteLinha.cshtml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16826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E2E987-1760-0240-9C65-36FDAE7C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409" y="2801388"/>
            <a:ext cx="4090834" cy="1325563"/>
          </a:xfrm>
        </p:spPr>
        <p:txBody>
          <a:bodyPr/>
          <a:lstStyle/>
          <a:p>
            <a:r>
              <a:rPr lang="pt-BR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xmlns="" val="1071039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FBD9F85-E14B-F343-BA00-3363F104260A}"/>
              </a:ext>
            </a:extLst>
          </p:cNvPr>
          <p:cNvSpPr txBox="1">
            <a:spLocks/>
          </p:cNvSpPr>
          <p:nvPr/>
        </p:nvSpPr>
        <p:spPr bwMode="auto">
          <a:xfrm>
            <a:off x="292950" y="796754"/>
            <a:ext cx="82296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Bootstrap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é um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framework web </a:t>
            </a:r>
            <a:r>
              <a:rPr lang="pt-BR" altLang="pt-BR" i="1" kern="0" dirty="0" err="1">
                <a:latin typeface="Gotham HTF Book" pitchFamily="2" charset="0"/>
                <a:cs typeface="Arial"/>
              </a:rPr>
              <a:t>opensource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para desenvolvimento de componentes de interface utilizando HTML, CSS e 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Javascript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Facilita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o desenvolvimento de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aplicações web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para vários dispositivos (responsivo), melhorando a experiência do usuário;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  <a:hlinkClick r:id="rId2"/>
              </a:rPr>
              <a:t>http://getbootstrap.com</a:t>
            </a:r>
            <a:endParaRPr lang="pt-BR" altLang="pt-BR" kern="0" dirty="0">
              <a:latin typeface="Gotham HTF Book" pitchFamily="2" charset="0"/>
              <a:cs typeface="Arial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None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4EED289-A911-BC47-B428-096670F3DC2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7845" y="3563816"/>
            <a:ext cx="4522419" cy="267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246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28465F-6AF2-6746-8AF8-BE280F7F09F7}"/>
              </a:ext>
            </a:extLst>
          </p:cNvPr>
          <p:cNvSpPr txBox="1">
            <a:spLocks/>
          </p:cNvSpPr>
          <p:nvPr/>
        </p:nvSpPr>
        <p:spPr bwMode="auto">
          <a:xfrm>
            <a:off x="292950" y="816915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O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bootstrap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possui milhares de </a:t>
            </a:r>
            <a:r>
              <a:rPr lang="pt-BR" altLang="pt-BR" sz="1800" kern="0" dirty="0" err="1">
                <a:latin typeface="Gotham HTF Book" pitchFamily="2" charset="0"/>
                <a:cs typeface="Arial"/>
              </a:rPr>
              <a:t>templates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e temas pagos e gratuitos;</a:t>
            </a:r>
          </a:p>
          <a:p>
            <a:pPr lvl="0" algn="just">
              <a:lnSpc>
                <a:spcPct val="150000"/>
              </a:lnSpc>
              <a:buClr>
                <a:srgbClr val="000000"/>
              </a:buClr>
              <a:defRPr/>
            </a:pPr>
            <a:r>
              <a:rPr kumimoji="0" lang="pt-BR" alt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O </a:t>
            </a: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bootswatch</a:t>
            </a:r>
            <a:r>
              <a:rPr kumimoji="0" lang="pt-BR" alt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possui temas 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gratuitos: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  <a:defRPr/>
            </a:pPr>
            <a:r>
              <a:rPr lang="pt-BR" altLang="pt-BR" sz="1800" kern="0" dirty="0">
                <a:latin typeface="Gotham HTF Book" pitchFamily="2" charset="0"/>
                <a:cs typeface="Arial"/>
                <a:hlinkClick r:id="rId2"/>
              </a:rPr>
              <a:t>https://bootswatch.com/</a:t>
            </a:r>
            <a:endParaRPr lang="pt-BR" altLang="pt-BR" sz="1800" kern="0" dirty="0">
              <a:latin typeface="Gotham HTF Book" pitchFamily="2" charset="0"/>
              <a:cs typeface="Arial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defRPr/>
            </a:pPr>
            <a:endParaRPr lang="pt-BR" altLang="pt-BR" sz="1800" kern="0" dirty="0">
              <a:latin typeface="Gotham HTF Book" pitchFamily="2" charset="0"/>
              <a:cs typeface="Arial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defRPr/>
            </a:pPr>
            <a:endParaRPr lang="pt-BR" altLang="pt-BR" sz="1800" kern="0" dirty="0">
              <a:latin typeface="Gotham HTF Book" pitchFamily="2" charset="0"/>
              <a:cs typeface="Arial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defRPr/>
            </a:pPr>
            <a:r>
              <a:rPr lang="pt-BR" altLang="pt-BR" sz="1800" kern="0" dirty="0">
                <a:latin typeface="Gotham HTF Book" pitchFamily="2" charset="0"/>
                <a:cs typeface="Arial"/>
              </a:rPr>
              <a:t>O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startbootstrap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possui temas e </a:t>
            </a:r>
            <a:r>
              <a:rPr lang="pt-BR" altLang="pt-BR" sz="1800" kern="0" dirty="0" err="1">
                <a:latin typeface="Gotham HTF Book" pitchFamily="2" charset="0"/>
                <a:cs typeface="Arial"/>
              </a:rPr>
              <a:t>templates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gratuitos: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  <a:defRPr/>
            </a:pPr>
            <a:r>
              <a:rPr lang="pt-BR" altLang="pt-BR" sz="1800" kern="0" dirty="0">
                <a:latin typeface="Gotham HTF Book" pitchFamily="2" charset="0"/>
                <a:cs typeface="Arial"/>
                <a:hlinkClick r:id="rId3"/>
              </a:rPr>
              <a:t>https://startbootstrap.com/</a:t>
            </a:r>
            <a:endParaRPr lang="pt-BR" altLang="pt-BR" sz="1800" kern="0" dirty="0">
              <a:latin typeface="Gotham HTF Book" pitchFamily="2" charset="0"/>
              <a:cs typeface="Arial"/>
            </a:endParaRPr>
          </a:p>
          <a:p>
            <a:pPr lvl="1" algn="just">
              <a:lnSpc>
                <a:spcPct val="150000"/>
              </a:lnSpc>
              <a:buClr>
                <a:srgbClr val="000000"/>
              </a:buClr>
              <a:defRPr/>
            </a:pPr>
            <a:endParaRPr lang="pt-BR" altLang="pt-BR" sz="1800" kern="0" dirty="0">
              <a:latin typeface="Gotham HTF Book" pitchFamily="2" charset="0"/>
              <a:cs typeface="Arial"/>
            </a:endParaRPr>
          </a:p>
          <a:p>
            <a:pPr marL="0" lvl="0" indent="0" algn="just">
              <a:lnSpc>
                <a:spcPct val="150000"/>
              </a:lnSpc>
              <a:buClr>
                <a:srgbClr val="000000"/>
              </a:buClr>
              <a:buNone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E2D506-3EFF-354E-A51B-983010B51B9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31877" y="4161693"/>
            <a:ext cx="2880629" cy="2309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095698-15BC-7B4B-B8CB-D10FF454AD2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05505" y="1561932"/>
            <a:ext cx="2875078" cy="21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164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378" y="2610379"/>
            <a:ext cx="73965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Gotham HTF Book" pitchFamily="2" charset="0"/>
              </a:rPr>
              <a:t>ENTERPRISE APPLICATION DEVELOPMENT</a:t>
            </a:r>
          </a:p>
          <a:p>
            <a:r>
              <a:rPr lang="pt-BR" sz="2400" dirty="0">
                <a:latin typeface="Gotham HTF Book" pitchFamily="2" charset="0"/>
              </a:rPr>
              <a:t>Prof. </a:t>
            </a:r>
            <a:r>
              <a:rPr lang="pt-BR" sz="2400" dirty="0" smtClean="0">
                <a:latin typeface="Gotham HTF Book" pitchFamily="2" charset="0"/>
              </a:rPr>
              <a:t>Elias R. </a:t>
            </a:r>
            <a:r>
              <a:rPr lang="pt-BR" sz="2400" dirty="0" err="1" smtClean="0">
                <a:latin typeface="Gotham HTF Book" pitchFamily="2" charset="0"/>
              </a:rPr>
              <a:t>Belinello</a:t>
            </a:r>
            <a:endParaRPr lang="pt-BR" sz="2400" dirty="0">
              <a:latin typeface="Gotham HTF Book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8354" y="4667317"/>
            <a:ext cx="4614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20000"/>
                </a:solidFill>
                <a:latin typeface="Gotham HTF Book" pitchFamily="2" charset="0"/>
              </a:rPr>
              <a:t>#05 – LAYOUT E PARTIAL VIEWS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44048" y="4521160"/>
            <a:ext cx="5108675" cy="692425"/>
          </a:xfrm>
          <a:prstGeom prst="rect">
            <a:avLst/>
          </a:prstGeom>
          <a:noFill/>
          <a:ln>
            <a:solidFill>
              <a:srgbClr val="0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1814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9CA688E3-C2AF-3847-8CE1-5EBFA49F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728" y="32852"/>
            <a:ext cx="9409471" cy="783226"/>
          </a:xfrm>
        </p:spPr>
        <p:txBody>
          <a:bodyPr/>
          <a:lstStyle/>
          <a:p>
            <a:r>
              <a:rPr lang="pt-BR" dirty="0"/>
              <a:t>VOCÊ APRENDEU..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A4D09EA-7D93-8243-B1BF-B454E5D084FA}"/>
              </a:ext>
            </a:extLst>
          </p:cNvPr>
          <p:cNvSpPr txBox="1">
            <a:spLocks/>
          </p:cNvSpPr>
          <p:nvPr/>
        </p:nvSpPr>
        <p:spPr bwMode="auto">
          <a:xfrm>
            <a:off x="2615879" y="917500"/>
            <a:ext cx="6319778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Como funciona o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Layout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em uma aplicação ASP.NET Core;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Trabalhar com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Sections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Definir uma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Partial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View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para evitar a duplicação de código;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b="1" kern="0" dirty="0" err="1">
                <a:latin typeface="Gotham HTF Book" pitchFamily="2" charset="0"/>
                <a:cs typeface="Arial"/>
              </a:rPr>
              <a:t>Bootstrap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e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Bootswatch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261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5BDF67-F036-1F40-BEB5-2C65F305D5EE}"/>
              </a:ext>
            </a:extLst>
          </p:cNvPr>
          <p:cNvSpPr/>
          <p:nvPr/>
        </p:nvSpPr>
        <p:spPr>
          <a:xfrm>
            <a:off x="3547872" y="6098162"/>
            <a:ext cx="5496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i="1" dirty="0">
                <a:solidFill>
                  <a:schemeClr val="bg1"/>
                </a:solidFill>
                <a:latin typeface="Gotham HTF Book" pitchFamily="2" charset="0"/>
              </a:rPr>
              <a:t> “O primeiro passo rumo ao sucesso é dado quando você se recusa ao ser um refém do ambiente em que se encontra”</a:t>
            </a:r>
          </a:p>
        </p:txBody>
      </p:sp>
    </p:spTree>
    <p:extLst>
      <p:ext uri="{BB962C8B-B14F-4D97-AF65-F5344CB8AC3E}">
        <p14:creationId xmlns:p14="http://schemas.microsoft.com/office/powerpoint/2010/main" xmlns="" val="368401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28B9E23-E872-5A4C-A242-A8B5464CE7E1}"/>
              </a:ext>
            </a:extLst>
          </p:cNvPr>
          <p:cNvCxnSpPr/>
          <p:nvPr/>
        </p:nvCxnSpPr>
        <p:spPr>
          <a:xfrm>
            <a:off x="3210472" y="1040524"/>
            <a:ext cx="0" cy="50554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8212FD-CD42-A744-89E8-62FB08FD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TRAJETÓRIA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3CB6C56-7C69-4348-81AC-8F51BE920A9A}"/>
              </a:ext>
            </a:extLst>
          </p:cNvPr>
          <p:cNvCxnSpPr/>
          <p:nvPr/>
        </p:nvCxnSpPr>
        <p:spPr>
          <a:xfrm>
            <a:off x="3210472" y="1040524"/>
            <a:ext cx="0" cy="50554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F5EC41-38C9-F74C-9E32-D4547C3DD9F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1435" y="1263874"/>
            <a:ext cx="434421" cy="4344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19F16B-45B0-8F46-A1BC-7A69BC3DF2E8}"/>
              </a:ext>
            </a:extLst>
          </p:cNvPr>
          <p:cNvSpPr/>
          <p:nvPr/>
        </p:nvSpPr>
        <p:spPr>
          <a:xfrm>
            <a:off x="3439510" y="1310575"/>
            <a:ext cx="204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Plataforma .NET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F0D3CA0-87BF-2C4A-A8E2-916083F1AB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945" y="1815612"/>
            <a:ext cx="434421" cy="4344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6D89B4B-ECFE-2240-8E2E-A64A53FF1D91}"/>
              </a:ext>
            </a:extLst>
          </p:cNvPr>
          <p:cNvSpPr/>
          <p:nvPr/>
        </p:nvSpPr>
        <p:spPr>
          <a:xfrm>
            <a:off x="3450020" y="1862313"/>
            <a:ext cx="458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Linguagem C# e Orientação a Objetos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DEE316F-CBB8-8443-80E4-698525530AB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945" y="2385738"/>
            <a:ext cx="434421" cy="4344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CED3AA-9096-2F42-823F-CC8BABEC4C27}"/>
              </a:ext>
            </a:extLst>
          </p:cNvPr>
          <p:cNvSpPr/>
          <p:nvPr/>
        </p:nvSpPr>
        <p:spPr>
          <a:xfrm>
            <a:off x="3450020" y="2432439"/>
            <a:ext cx="412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ASP.NET Core – Rotas e </a:t>
            </a:r>
            <a:r>
              <a:rPr lang="pt-BR" altLang="pt-BR" dirty="0" err="1">
                <a:solidFill>
                  <a:srgbClr val="0070C0"/>
                </a:solidFill>
                <a:latin typeface="Gotham HTF Book" pitchFamily="2" charset="0"/>
              </a:rPr>
              <a:t>Controller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FE7CDFC-1A52-FE45-963E-C7ABED00779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945" y="2930463"/>
            <a:ext cx="434421" cy="434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02AF216-92EC-894C-945E-1E033B5E1360}"/>
              </a:ext>
            </a:extLst>
          </p:cNvPr>
          <p:cNvSpPr/>
          <p:nvPr/>
        </p:nvSpPr>
        <p:spPr>
          <a:xfrm>
            <a:off x="3450020" y="2977164"/>
            <a:ext cx="434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ASP.NET Core – </a:t>
            </a:r>
            <a:r>
              <a:rPr lang="pt-BR" altLang="pt-BR" dirty="0" err="1">
                <a:solidFill>
                  <a:srgbClr val="0070C0"/>
                </a:solidFill>
                <a:latin typeface="Gotham HTF Book" pitchFamily="2" charset="0"/>
              </a:rPr>
              <a:t>Razor</a:t>
            </a:r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 e </a:t>
            </a:r>
            <a:r>
              <a:rPr lang="pt-BR" altLang="pt-BR" dirty="0" err="1">
                <a:solidFill>
                  <a:srgbClr val="0070C0"/>
                </a:solidFill>
                <a:latin typeface="Gotham HTF Book" pitchFamily="2" charset="0"/>
              </a:rPr>
              <a:t>Tag</a:t>
            </a:r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 </a:t>
            </a:r>
            <a:r>
              <a:rPr lang="pt-BR" altLang="pt-BR" dirty="0" err="1">
                <a:solidFill>
                  <a:srgbClr val="0070C0"/>
                </a:solidFill>
                <a:latin typeface="Gotham HTF Book" pitchFamily="2" charset="0"/>
              </a:rPr>
              <a:t>Helpers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64B5087-1FC5-5843-82AB-E627F3401B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944" y="3490373"/>
            <a:ext cx="434421" cy="4344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A751E97-B563-3E41-BD9B-44B1F62ADC87}"/>
              </a:ext>
            </a:extLst>
          </p:cNvPr>
          <p:cNvSpPr/>
          <p:nvPr/>
        </p:nvSpPr>
        <p:spPr>
          <a:xfrm>
            <a:off x="3415856" y="3555462"/>
            <a:ext cx="4578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ASP.NET Core – Layout e </a:t>
            </a:r>
            <a:r>
              <a:rPr lang="pt-BR" altLang="pt-BR" dirty="0" err="1">
                <a:solidFill>
                  <a:srgbClr val="0070C0"/>
                </a:solidFill>
                <a:latin typeface="Gotham HTF Book" pitchFamily="2" charset="0"/>
              </a:rPr>
              <a:t>Partial</a:t>
            </a:r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 </a:t>
            </a:r>
            <a:r>
              <a:rPr lang="pt-BR" altLang="pt-BR" dirty="0" err="1">
                <a:solidFill>
                  <a:srgbClr val="0070C0"/>
                </a:solidFill>
                <a:latin typeface="Gotham HTF Book" pitchFamily="2" charset="0"/>
              </a:rPr>
              <a:t>Views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509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C6A22F6A-D5CD-8C40-A5B5-EC664A89C563}"/>
              </a:ext>
            </a:extLst>
          </p:cNvPr>
          <p:cNvSpPr txBox="1">
            <a:spLocks/>
          </p:cNvSpPr>
          <p:nvPr/>
        </p:nvSpPr>
        <p:spPr>
          <a:xfrm>
            <a:off x="2381854" y="522252"/>
            <a:ext cx="3035300" cy="396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Gotham HTF Book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Gotham-Book"/>
              </a:rPr>
              <a:t>#05 - AGENDA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xmlns="" id="{5FE1A678-9EA2-B44C-85C2-5543A70E6005}"/>
              </a:ext>
            </a:extLst>
          </p:cNvPr>
          <p:cNvSpPr txBox="1">
            <a:spLocks/>
          </p:cNvSpPr>
          <p:nvPr/>
        </p:nvSpPr>
        <p:spPr>
          <a:xfrm>
            <a:off x="2723274" y="1301750"/>
            <a:ext cx="5937250" cy="39512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Layout</a:t>
            </a: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Sections</a:t>
            </a:r>
            <a:endParaRPr lang="pt-BR" altLang="pt-BR" sz="2000" dirty="0">
              <a:solidFill>
                <a:schemeClr val="bg1"/>
              </a:solidFill>
              <a:latin typeface="Gotham HTF Book" pitchFamily="2" charset="0"/>
            </a:endParaRP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Partial</a:t>
            </a: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Views</a:t>
            </a:r>
            <a:endParaRPr lang="pt-BR" altLang="pt-BR" sz="2000" dirty="0">
              <a:solidFill>
                <a:schemeClr val="bg1"/>
              </a:solidFill>
              <a:latin typeface="Gotham HTF Book" pitchFamily="2" charset="0"/>
            </a:endParaRP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Bootstrap</a:t>
            </a:r>
            <a:endParaRPr lang="pt-BR" altLang="pt-BR" sz="2000" dirty="0">
              <a:solidFill>
                <a:schemeClr val="bg1"/>
              </a:solidFill>
              <a:latin typeface="Gotham HTF Book" pitchFamily="2" charset="0"/>
            </a:endParaRP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Bootswatch</a:t>
            </a:r>
            <a:endParaRPr lang="pt-BR" altLang="pt-BR" sz="2000" dirty="0">
              <a:solidFill>
                <a:schemeClr val="bg1"/>
              </a:solidFill>
              <a:latin typeface="Gotham HTF Book" pitchFamily="2" charset="0"/>
            </a:endParaRPr>
          </a:p>
          <a:p>
            <a:pPr marL="0" indent="0" algn="just">
              <a:spcBef>
                <a:spcPts val="1500"/>
              </a:spcBef>
              <a:buNone/>
            </a:pPr>
            <a:endParaRPr lang="pt-BR" altLang="pt-BR" sz="2000" dirty="0">
              <a:solidFill>
                <a:schemeClr val="bg1"/>
              </a:solidFill>
              <a:latin typeface="Gotham HTF Book" pitchFamily="2" charset="0"/>
            </a:endParaRPr>
          </a:p>
          <a:p>
            <a:pPr>
              <a:buFont typeface="Wingdings" pitchFamily="2" charset="2"/>
              <a:buChar char="§"/>
            </a:pP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DC02678-4BAD-D842-994C-E30059A71B8D}"/>
              </a:ext>
            </a:extLst>
          </p:cNvPr>
          <p:cNvSpPr/>
          <p:nvPr/>
        </p:nvSpPr>
        <p:spPr>
          <a:xfrm rot="5400000">
            <a:off x="4971030" y="-1546471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49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01E09-2188-E547-9F07-F1B4A8F3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393" y="2754496"/>
            <a:ext cx="4090834" cy="1325563"/>
          </a:xfrm>
        </p:spPr>
        <p:txBody>
          <a:bodyPr/>
          <a:lstStyle/>
          <a:p>
            <a:r>
              <a:rPr lang="pt-BR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97176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440E31-ADA5-CE4A-BD4B-244C45B46348}"/>
              </a:ext>
            </a:extLst>
          </p:cNvPr>
          <p:cNvSpPr txBox="1">
            <a:spLocks/>
          </p:cNvSpPr>
          <p:nvPr/>
        </p:nvSpPr>
        <p:spPr bwMode="auto">
          <a:xfrm>
            <a:off x="295730" y="778158"/>
            <a:ext cx="8516938" cy="14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A maioria das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páginas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web possuem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áreas comuns, 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como menus, rodapés e </a:t>
            </a:r>
            <a:r>
              <a:rPr kumimoji="0" lang="pt-BR" altLang="pt-BR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etc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que fornecem ao usuário um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padrão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visual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consistente;</a:t>
            </a: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09E995-1935-4C4A-835E-262869506730}"/>
              </a:ext>
            </a:extLst>
          </p:cNvPr>
          <p:cNvSpPr/>
          <p:nvPr/>
        </p:nvSpPr>
        <p:spPr>
          <a:xfrm>
            <a:off x="1159933" y="2394885"/>
            <a:ext cx="7092462" cy="39474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4DFAC2AF-CCF4-EA46-9717-A8DCA05394FE}"/>
              </a:ext>
            </a:extLst>
          </p:cNvPr>
          <p:cNvSpPr/>
          <p:nvPr/>
        </p:nvSpPr>
        <p:spPr>
          <a:xfrm>
            <a:off x="1252628" y="2489972"/>
            <a:ext cx="6900333" cy="8947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Gotham Book" panose="02000504050000020004" pitchFamily="2" charset="0"/>
              </a:rPr>
              <a:t>Cabeçalho/Barra de Navegação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8AD97D2A-BBAF-6E40-8D3A-B52A68295FAC}"/>
              </a:ext>
            </a:extLst>
          </p:cNvPr>
          <p:cNvSpPr/>
          <p:nvPr/>
        </p:nvSpPr>
        <p:spPr>
          <a:xfrm>
            <a:off x="1252627" y="5444840"/>
            <a:ext cx="6900333" cy="8058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Gotham Book" panose="02000504050000020004" pitchFamily="2" charset="0"/>
              </a:rPr>
              <a:t>Rodapé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7E1B79E7-0B44-B247-BCC7-948A4F0B2F4D}"/>
              </a:ext>
            </a:extLst>
          </p:cNvPr>
          <p:cNvSpPr/>
          <p:nvPr/>
        </p:nvSpPr>
        <p:spPr>
          <a:xfrm>
            <a:off x="1252627" y="3472478"/>
            <a:ext cx="5088470" cy="188071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Gotham Book" panose="02000504050000020004" pitchFamily="2" charset="0"/>
              </a:rPr>
              <a:t>Conteúdo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AEE683C7-2A91-7B4C-944E-8F6A8296D035}"/>
              </a:ext>
            </a:extLst>
          </p:cNvPr>
          <p:cNvSpPr/>
          <p:nvPr/>
        </p:nvSpPr>
        <p:spPr>
          <a:xfrm>
            <a:off x="6433791" y="3479829"/>
            <a:ext cx="1719168" cy="188071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Gotham Book" panose="02000504050000020004" pitchFamily="2" charset="0"/>
              </a:rPr>
              <a:t>Navegação Secundária</a:t>
            </a:r>
          </a:p>
        </p:txBody>
      </p:sp>
    </p:spTree>
    <p:extLst>
      <p:ext uri="{BB962C8B-B14F-4D97-AF65-F5344CB8AC3E}">
        <p14:creationId xmlns:p14="http://schemas.microsoft.com/office/powerpoint/2010/main" xmlns="" val="405125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CBFBD5-9A46-6347-9A14-419B25960E1C}"/>
              </a:ext>
            </a:extLst>
          </p:cNvPr>
          <p:cNvSpPr txBox="1">
            <a:spLocks/>
          </p:cNvSpPr>
          <p:nvPr/>
        </p:nvSpPr>
        <p:spPr bwMode="auto">
          <a:xfrm>
            <a:off x="292950" y="819464"/>
            <a:ext cx="8516938" cy="14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As estruturas HTML comuns, scripts, 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css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e etc. são definidos dentro de um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arquivo de layout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que pode ser utilizado por qualquer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página da aplicação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Os layouts reduzem o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código duplicado</a:t>
            </a:r>
            <a:r>
              <a:rPr lang="pt-BR" altLang="pt-BR" kern="0" dirty="0">
                <a:latin typeface="Gotham HTF Book" pitchFamily="2" charset="0"/>
                <a:cs typeface="Arial"/>
              </a:rPr>
              <a:t>, facilitando a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manutenção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e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evolução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do sistema;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Por conversão, o layout padrão ASP.NET Core é chamado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_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Layout.cshtml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45C3F4FB-6B24-3548-92C4-A7295C3B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060" y="3882734"/>
            <a:ext cx="1758965" cy="26544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C3343B0-F580-FF45-8185-B1FC381410B5}"/>
              </a:ext>
            </a:extLst>
          </p:cNvPr>
          <p:cNvSpPr/>
          <p:nvPr/>
        </p:nvSpPr>
        <p:spPr>
          <a:xfrm>
            <a:off x="7421526" y="5369441"/>
            <a:ext cx="744280" cy="20201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ABFAEF02-BB0D-0C4C-9961-83299A85065F}"/>
              </a:ext>
            </a:extLst>
          </p:cNvPr>
          <p:cNvCxnSpPr/>
          <p:nvPr/>
        </p:nvCxnSpPr>
        <p:spPr>
          <a:xfrm>
            <a:off x="5276047" y="5332228"/>
            <a:ext cx="2105246" cy="159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D268CF-8B82-354F-BEDB-4239DF11F4D5}"/>
              </a:ext>
            </a:extLst>
          </p:cNvPr>
          <p:cNvSpPr txBox="1"/>
          <p:nvPr/>
        </p:nvSpPr>
        <p:spPr>
          <a:xfrm>
            <a:off x="2875916" y="5154279"/>
            <a:ext cx="231736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Gotham Book" panose="02000504050000020004" pitchFamily="2" charset="0"/>
              </a:rPr>
              <a:t>Arquivo do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90393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B712F3-3E8A-6246-8138-64225BC5A7D2}"/>
              </a:ext>
            </a:extLst>
          </p:cNvPr>
          <p:cNvSpPr txBox="1">
            <a:spLocks/>
          </p:cNvSpPr>
          <p:nvPr/>
        </p:nvSpPr>
        <p:spPr bwMode="auto">
          <a:xfrm>
            <a:off x="179387" y="764155"/>
            <a:ext cx="8800489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A configuração do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arquivo de layout 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pode ser definido no arquivo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Views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/_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ViewStart.cshtml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;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defRPr/>
            </a:pPr>
            <a:r>
              <a:rPr lang="pt-BR" kern="0" dirty="0">
                <a:latin typeface="Gotham HTF Book" pitchFamily="2" charset="0"/>
                <a:cs typeface="Arial"/>
              </a:rPr>
              <a:t>Dessa forma, podemos definir um </a:t>
            </a:r>
            <a:r>
              <a:rPr lang="pt-BR" b="1" kern="0" dirty="0">
                <a:latin typeface="Gotham HTF Book" pitchFamily="2" charset="0"/>
                <a:cs typeface="Arial"/>
              </a:rPr>
              <a:t>layout padrão </a:t>
            </a:r>
            <a:r>
              <a:rPr lang="pt-BR" kern="0" dirty="0">
                <a:latin typeface="Gotham HTF Book" pitchFamily="2" charset="0"/>
                <a:cs typeface="Arial"/>
              </a:rPr>
              <a:t>para todas as páginas;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defRPr/>
            </a:pPr>
            <a:r>
              <a:rPr lang="pt-BR" kern="0" dirty="0">
                <a:latin typeface="Gotham HTF Book" pitchFamily="2" charset="0"/>
                <a:cs typeface="Arial"/>
              </a:rPr>
              <a:t>Neste arquivo é possível </a:t>
            </a:r>
            <a:r>
              <a:rPr lang="pt-BR" b="1" kern="0" dirty="0">
                <a:latin typeface="Gotham HTF Book" pitchFamily="2" charset="0"/>
                <a:cs typeface="Arial"/>
              </a:rPr>
              <a:t>definir código </a:t>
            </a:r>
            <a:r>
              <a:rPr lang="pt-BR" kern="0" dirty="0">
                <a:latin typeface="Gotham HTF Book" pitchFamily="2" charset="0"/>
                <a:cs typeface="Arial"/>
              </a:rPr>
              <a:t>que será </a:t>
            </a:r>
            <a:r>
              <a:rPr lang="pt-BR" b="1" kern="0" dirty="0">
                <a:latin typeface="Gotham HTF Book" pitchFamily="2" charset="0"/>
                <a:cs typeface="Arial"/>
              </a:rPr>
              <a:t>executado antes </a:t>
            </a:r>
            <a:r>
              <a:rPr lang="pt-BR" kern="0" dirty="0">
                <a:latin typeface="Gotham HTF Book" pitchFamily="2" charset="0"/>
                <a:cs typeface="Arial"/>
              </a:rPr>
              <a:t>de cada </a:t>
            </a:r>
            <a:r>
              <a:rPr lang="pt-BR" b="1" kern="0" dirty="0">
                <a:latin typeface="Gotham HTF Book" pitchFamily="2" charset="0"/>
                <a:cs typeface="Arial"/>
              </a:rPr>
              <a:t>página</a:t>
            </a:r>
            <a:r>
              <a:rPr lang="pt-BR" kern="0" dirty="0">
                <a:latin typeface="Gotham HTF Book" pitchFamily="2" charset="0"/>
                <a:cs typeface="Arial"/>
              </a:rPr>
              <a:t>;</a:t>
            </a: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6001CED6-89F7-4E4F-9256-35F61601B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491" y="3410559"/>
            <a:ext cx="1977312" cy="2983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CE21F98-9FA4-5E49-B53A-A9400DDC69A3}"/>
              </a:ext>
            </a:extLst>
          </p:cNvPr>
          <p:cNvSpPr/>
          <p:nvPr/>
        </p:nvSpPr>
        <p:spPr>
          <a:xfrm>
            <a:off x="6953693" y="5610844"/>
            <a:ext cx="999461" cy="18390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86C5273-5D61-744F-93DC-4AEF2D191F16}"/>
              </a:ext>
            </a:extLst>
          </p:cNvPr>
          <p:cNvCxnSpPr>
            <a:cxnSpLocks/>
          </p:cNvCxnSpPr>
          <p:nvPr/>
        </p:nvCxnSpPr>
        <p:spPr>
          <a:xfrm>
            <a:off x="4837814" y="5050465"/>
            <a:ext cx="1998921" cy="637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12E8EF-1710-9B48-8392-E4D3E6BD6E72}"/>
              </a:ext>
            </a:extLst>
          </p:cNvPr>
          <p:cNvSpPr txBox="1"/>
          <p:nvPr/>
        </p:nvSpPr>
        <p:spPr>
          <a:xfrm>
            <a:off x="1491189" y="4893054"/>
            <a:ext cx="32296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Gotham Book" panose="02000504050000020004" pitchFamily="2" charset="0"/>
              </a:rPr>
              <a:t>Arquivo _</a:t>
            </a:r>
            <a:r>
              <a:rPr lang="pt-BR" dirty="0" err="1">
                <a:latin typeface="Gotham Book" panose="02000504050000020004" pitchFamily="2" charset="0"/>
              </a:rPr>
              <a:t>ViewStart.cshtml</a:t>
            </a:r>
            <a:endParaRPr lang="pt-BR" dirty="0">
              <a:latin typeface="Gotham Book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301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00C157A-18D0-984F-AF9B-19D17C55CA7C}"/>
              </a:ext>
            </a:extLst>
          </p:cNvPr>
          <p:cNvSpPr txBox="1">
            <a:spLocks/>
          </p:cNvSpPr>
          <p:nvPr/>
        </p:nvSpPr>
        <p:spPr bwMode="auto">
          <a:xfrm>
            <a:off x="371878" y="742221"/>
            <a:ext cx="8516938" cy="65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Possui a estrutura básica do HTML;</a:t>
            </a:r>
            <a:endParaRPr lang="pt-BR" altLang="pt-BR" b="1" kern="0" dirty="0"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LAYOUT.CSHTML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C9DAD859-F112-4725-9D7E-B16F481A280C}"/>
              </a:ext>
            </a:extLst>
          </p:cNvPr>
          <p:cNvSpPr/>
          <p:nvPr/>
        </p:nvSpPr>
        <p:spPr>
          <a:xfrm>
            <a:off x="415854" y="1498507"/>
            <a:ext cx="83548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sz="14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!DOCTYPE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sz="14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charset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="utf-8"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="viewport"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="width=device-width, initial-scale=1.0"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ViewData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"Title"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-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Fiap.Web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&lt;!-- ... -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anose="05000000000000000000" pitchFamily="2" charset="2"/>
              </a:rPr>
              <a:t>-&gt;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body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&lt;!-- ... --&gt; 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="container </a:t>
            </a:r>
            <a:r>
              <a:rPr lang="pt-BR" sz="14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body-content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@</a:t>
            </a:r>
            <a:r>
              <a:rPr lang="pt-BR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RenderBody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hr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footer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sz="14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pt-BR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pt-BR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copy</a:t>
            </a:r>
            <a:r>
              <a:rPr lang="pt-BR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2019 - </a:t>
            </a:r>
            <a:r>
              <a:rPr lang="pt-BR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Fiap.Web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sz="14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footer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&lt;!-- ... --&gt;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</a:t>
            </a:r>
            <a:r>
              <a:rPr lang="pt-BR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RenderSection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"Scripts"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pt-BR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required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body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  <a:r>
              <a:rPr lang="pt-BR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AB1610E-364B-CD4F-AE80-F89D4C9DDB57}"/>
              </a:ext>
            </a:extLst>
          </p:cNvPr>
          <p:cNvSpPr/>
          <p:nvPr/>
        </p:nvSpPr>
        <p:spPr>
          <a:xfrm>
            <a:off x="297709" y="1392868"/>
            <a:ext cx="8591107" cy="4937732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824150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1863</TotalTime>
  <Words>743</Words>
  <Application>Microsoft Office PowerPoint</Application>
  <PresentationFormat>Apresentação na tela (4:3)</PresentationFormat>
  <Paragraphs>158</Paragraphs>
  <Slides>21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10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Default Theme</vt:lpstr>
      <vt:lpstr>1_Personalizar design</vt:lpstr>
      <vt:lpstr>6_Personalizar design</vt:lpstr>
      <vt:lpstr>Office Theme</vt:lpstr>
      <vt:lpstr>2_Personalizar design</vt:lpstr>
      <vt:lpstr>3_Personalizar design</vt:lpstr>
      <vt:lpstr>4_Personalizar design</vt:lpstr>
      <vt:lpstr>7_Personalizar design</vt:lpstr>
      <vt:lpstr>5_Personalizar design</vt:lpstr>
      <vt:lpstr>Personalizar design</vt:lpstr>
      <vt:lpstr>Slide 1</vt:lpstr>
      <vt:lpstr>Slide 2</vt:lpstr>
      <vt:lpstr>TRAJETÓRIA</vt:lpstr>
      <vt:lpstr>Slide 4</vt:lpstr>
      <vt:lpstr>LAYOUT</vt:lpstr>
      <vt:lpstr>LAYOUT</vt:lpstr>
      <vt:lpstr>LAYOUT</vt:lpstr>
      <vt:lpstr>VIEW START</vt:lpstr>
      <vt:lpstr>LAYOUT.CSHTML</vt:lpstr>
      <vt:lpstr>LAYOUT</vt:lpstr>
      <vt:lpstr>SECTIONS</vt:lpstr>
      <vt:lpstr>SECTIONS</vt:lpstr>
      <vt:lpstr>SECTIONS - EXEMPLO</vt:lpstr>
      <vt:lpstr>PARTIAL VIEWS</vt:lpstr>
      <vt:lpstr>PARTIAL VIEWS</vt:lpstr>
      <vt:lpstr>PARTIAL VIEWS – STRONGLY TYPED VIEW</vt:lpstr>
      <vt:lpstr>BOOTSTRAP</vt:lpstr>
      <vt:lpstr>BOOTSTRAP</vt:lpstr>
      <vt:lpstr>BOOTSWATCH</vt:lpstr>
      <vt:lpstr>VOCÊ APRENDEU..</vt:lpstr>
      <vt:lpstr>Slide 21</vt:lpstr>
    </vt:vector>
  </TitlesOfParts>
  <Company>FIAP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romer</cp:lastModifiedBy>
  <cp:revision>270</cp:revision>
  <dcterms:created xsi:type="dcterms:W3CDTF">2015-01-30T10:46:50Z</dcterms:created>
  <dcterms:modified xsi:type="dcterms:W3CDTF">2022-09-22T18:32:43Z</dcterms:modified>
</cp:coreProperties>
</file>