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charset="0"/>
      <p:regular r:id="rId22"/>
    </p:embeddedFont>
    <p:embeddedFont>
      <p:font typeface="Open Sans Extra Bold" panose="020B0604020202020204" charset="0"/>
      <p:regular r:id="rId23"/>
    </p:embeddedFont>
    <p:embeddedFont>
      <p:font typeface="Open Sans Italics" panose="020B0604020202020204" charset="0"/>
      <p:regular r:id="rId2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E6B0-E26C-42FB-815E-66CFA1393FE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FBA3-9276-4A81-92FB-1776A53EE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7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8D49C-7BB5-15D3-78E0-5AED0A3BB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EF8811-384D-B18B-0107-0958FCC3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4451EF-365E-6BB2-8A30-4896A2C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A86A-8A78-436D-BA9D-29C60293CAA9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55AF1-9ADF-469C-D7BD-AF893B21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476E1-B5C2-63F1-EDFA-0A8844AD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DF491-315C-50EB-6DD0-3E7534E8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9ECD2-D6BB-D1BF-47EF-63BFDA76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9F432D-9292-B7DF-3881-41F22FC7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386C-2E86-44F9-9B56-8F2E28D0ACE7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7D167-88D6-5751-5375-D4F5110B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8B9D69-D9D5-24C6-C439-4C9412CD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EDDC5B-19B4-2644-A506-E9149A305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C46B1E-405D-3B0E-6733-86B9B99E2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46432-6765-174F-D016-ACC18535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7779-8DD1-4040-BD47-F74001E09F3F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DA86A-463A-002C-4495-4EE78E8F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29315D-3CB1-BC08-3163-5BC20040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6739-5CB7-B926-C779-B10A0C1D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9ACB5-6FD1-990E-3798-34168A5C6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6AB78A-DEA5-381C-2F9E-15215BC5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0EFC-6CD9-4DE6-B7DB-808918146B91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825E6-3106-C6CA-E4E5-9BE72B8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19612-2C65-AE6F-9D49-5BD60AC1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63F17-23F3-3CED-F84D-BA908912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BB696E-4710-0CD2-362C-7FB10DF1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AB92F-C9C2-3BF8-831B-E55A7612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05D9-4008-4337-98ED-3C716C46420D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9807B7-7C63-A065-EA03-5FD83245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8E436-6A84-A652-A95C-19C9EDAE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DCEDC-BE35-B681-8CCE-E3627FE5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4E6E8-B537-902E-0F40-9560A44FB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D392E9-C0B1-187F-3B34-1BCFC7E1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A8DCD1-6D9C-2739-3C7E-7390CACE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E88E-5F51-40BD-9A51-0E2431BE083C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AD838E-D35E-23C7-0121-0852901E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E79C8A-E9BE-4B90-1EC2-AF9C366E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6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184A5-BF77-3DAE-1A8B-04974D92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D825ED-2834-D2EE-291B-3519A1CF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B6AA2-014E-7FA1-035D-DD857EBD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B1D442-479A-6601-7C24-1F986F001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B0A622-DE4D-084A-1980-CC1D7CA2F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07EEAA-42F1-3D3C-8E23-434DADC0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2D99-C243-4135-8EB8-1BCF1FF39F02}" type="datetime1">
              <a:rPr lang="en-US" smtClean="0"/>
              <a:t>1/27/2024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85E82F-80D8-8CA2-C58A-9D45AA97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76B709-852A-41D9-DB9E-6A555F4A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5F273-2543-8C5C-58B1-08D2E1C9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A40C01-45D8-F64C-C300-439689D1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4E3-895C-476A-B181-B53A3F9FFA2B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2DB4B0-55AD-EC3B-45B6-FFAD2497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4BA088-2400-F187-0D7E-248905A5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6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F4B673-33BA-0EBD-1068-7489E132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369A-EAE9-4C77-A37F-3465D0E58C18}" type="datetime1">
              <a:rPr lang="en-US" smtClean="0"/>
              <a:t>1/27/2024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8F259C-6D88-8E1C-6E3F-A151752F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F1D2C7-260D-4473-B054-EA1D1433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AED88-6B33-7A68-4F10-5580C5DE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B0457-EB4E-FA13-04FD-D3AC0B4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760223-4BC0-FF6F-125F-F4A66570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65F6B6-5F42-27DF-0F1B-FB17016A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140E-8040-43F9-8727-820B487801D7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7B7B85-BBBA-388C-22DB-0218B4B5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CF0E8-7303-471D-D9F9-B0530BFD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7EAF9-59F9-6B69-7CDF-FEEFC69D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18744E-CB57-14BB-3026-FEEEF315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09B63A-3B06-95C0-FC70-3CB4BAAD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9C13EA-350E-9B3C-E973-46A30B8E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6D6E-6FCE-48B5-8986-8BFB514E7F89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FAF73A-C2F0-5108-068D-7CCD7E88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353F00-2AA2-3FA3-E479-B58310DF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BE452E-04A5-3041-838E-18679CD8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74CB4D-672F-925D-8553-F80134EB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60235-1158-470B-B027-8CC032FF3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6E5B-083C-4588-B7D7-5CB1D8EB315E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FE757-2A03-CF2B-AAF8-18AAE0F42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Gustavo H. Lopes Martins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81590-CB8D-6055-CFB4-23AFD039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80799" y="2063104"/>
            <a:ext cx="10435828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pt-BR" sz="6000" dirty="0">
                <a:solidFill>
                  <a:srgbClr val="000000"/>
                </a:solidFill>
                <a:latin typeface="Open Sans Bold"/>
              </a:rPr>
              <a:t>Proposta de Arquitetura Data Lake</a:t>
            </a:r>
            <a:endParaRPr lang="en-US" sz="6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88798" y="4887190"/>
            <a:ext cx="9819829" cy="79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pt-BR" sz="2800" dirty="0">
                <a:solidFill>
                  <a:srgbClr val="000000"/>
                </a:solidFill>
                <a:latin typeface="Open Sans Bold"/>
              </a:rPr>
              <a:t>Construção, Sustentação e Repasse de conhecimento.</a:t>
            </a:r>
            <a:endParaRPr lang="en-US" sz="28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12F274-C0DA-E2C8-E565-562FBC43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90194" y="933450"/>
            <a:ext cx="970761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Diagrama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 de </a:t>
            </a: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Fluxo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 dos Dados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985276-0D9D-9A6F-E458-9FFBDEC0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pic>
        <p:nvPicPr>
          <p:cNvPr id="10" name="Imagem 9" descr="Interface gráfica do usuário, Aplicativo">
            <a:extLst>
              <a:ext uri="{FF2B5EF4-FFF2-40B4-BE49-F238E27FC236}">
                <a16:creationId xmlns:a16="http://schemas.microsoft.com/office/drawing/2014/main" id="{33A312B9-5564-270F-5590-DB596E1B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0286"/>
            <a:ext cx="17637233" cy="6548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9200" y="1441757"/>
            <a:ext cx="3715180" cy="2489610"/>
            <a:chOff x="0" y="0"/>
            <a:chExt cx="4953573" cy="33194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5335" cy="2374773"/>
            </a:xfrm>
            <a:custGeom>
              <a:avLst/>
              <a:gdLst/>
              <a:ahLst/>
              <a:cxnLst/>
              <a:rect l="l" t="t" r="r" b="b"/>
              <a:pathLst>
                <a:path w="4675335" h="2374773">
                  <a:moveTo>
                    <a:pt x="0" y="0"/>
                  </a:moveTo>
                  <a:lnTo>
                    <a:pt x="4675335" y="0"/>
                  </a:lnTo>
                  <a:lnTo>
                    <a:pt x="4675335" y="2374773"/>
                  </a:lnTo>
                  <a:lnTo>
                    <a:pt x="0" y="2374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1953775"/>
              <a:ext cx="4953573" cy="1365705"/>
            </a:xfrm>
            <a:custGeom>
              <a:avLst/>
              <a:gdLst/>
              <a:ahLst/>
              <a:cxnLst/>
              <a:rect l="l" t="t" r="r" b="b"/>
              <a:pathLst>
                <a:path w="4953573" h="1365705">
                  <a:moveTo>
                    <a:pt x="0" y="0"/>
                  </a:moveTo>
                  <a:lnTo>
                    <a:pt x="4953573" y="0"/>
                  </a:lnTo>
                  <a:lnTo>
                    <a:pt x="4953573" y="1365704"/>
                  </a:lnTo>
                  <a:lnTo>
                    <a:pt x="0" y="1365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565687" y="1436406"/>
              <a:ext cx="325834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 Extra Bold"/>
                </a:rPr>
                <a:t>+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2112223" y="1562100"/>
            <a:ext cx="2279180" cy="2248925"/>
          </a:xfrm>
          <a:custGeom>
            <a:avLst/>
            <a:gdLst/>
            <a:ahLst/>
            <a:cxnLst/>
            <a:rect l="l" t="t" r="r" b="b"/>
            <a:pathLst>
              <a:path w="2279180" h="2248925">
                <a:moveTo>
                  <a:pt x="0" y="0"/>
                </a:moveTo>
                <a:lnTo>
                  <a:pt x="2279180" y="0"/>
                </a:lnTo>
                <a:lnTo>
                  <a:pt x="2279180" y="2248925"/>
                </a:lnTo>
                <a:lnTo>
                  <a:pt x="0" y="2248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2735429" y="1765856"/>
            <a:ext cx="2498797" cy="2045169"/>
          </a:xfrm>
          <a:custGeom>
            <a:avLst/>
            <a:gdLst/>
            <a:ahLst/>
            <a:cxnLst/>
            <a:rect l="l" t="t" r="r" b="b"/>
            <a:pathLst>
              <a:path w="2498797" h="2045169">
                <a:moveTo>
                  <a:pt x="0" y="0"/>
                </a:moveTo>
                <a:lnTo>
                  <a:pt x="2498797" y="0"/>
                </a:lnTo>
                <a:lnTo>
                  <a:pt x="2498797" y="2045169"/>
                </a:lnTo>
                <a:lnTo>
                  <a:pt x="0" y="20451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5949851" y="141605"/>
            <a:ext cx="63882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Ferramentas-chave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72700" y="4054617"/>
            <a:ext cx="4390281" cy="535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AWS 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Elastic Container Service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é um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serviço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orquestração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de 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containers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fácil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gerenciamento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e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escalabilidade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. É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utilizado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,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comumente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, junto com o AWS </a:t>
            </a:r>
            <a:r>
              <a:rPr lang="en-US" sz="2500" dirty="0" err="1">
                <a:solidFill>
                  <a:srgbClr val="000000"/>
                </a:solidFill>
                <a:latin typeface="Open Sans Italics"/>
              </a:rPr>
              <a:t>Fargate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que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executa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esses 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 Italics"/>
              </a:rPr>
              <a:t>containers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com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configurações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servidor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gerenciadas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pela AWS com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configurações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mínimas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pelo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usuário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5400" y="4054617"/>
            <a:ext cx="4133404" cy="3060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Serviço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computação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sem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servidor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para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executar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tarefas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rápidas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leves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em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resposta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algum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evento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com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recursos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de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computação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gerenciados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automaticamente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29275" y="4054617"/>
            <a:ext cx="4311104" cy="490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Projeto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open source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para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construção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uma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estrutura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que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oferece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abrangência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de um 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data lake 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e o </a:t>
            </a: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processamento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(ETL) de um 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 Italics"/>
              </a:rPr>
              <a:t>data warehouse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porém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mais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eficaz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e de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baixo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custo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: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 Italics"/>
              </a:rPr>
              <a:t>data </a:t>
            </a:r>
            <a:r>
              <a:rPr lang="en-US" sz="2500" dirty="0" err="1">
                <a:solidFill>
                  <a:srgbClr val="000000"/>
                </a:solidFill>
                <a:latin typeface="Open Sans Italics"/>
              </a:rPr>
              <a:t>lakehouse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 com </a:t>
            </a:r>
            <a:r>
              <a:rPr lang="en-US" sz="2500" dirty="0" err="1">
                <a:solidFill>
                  <a:srgbClr val="000000"/>
                </a:solidFill>
                <a:latin typeface="Open Sans Italics"/>
              </a:rPr>
              <a:t>suporte</a:t>
            </a:r>
            <a:r>
              <a:rPr lang="en-US" sz="2500" dirty="0">
                <a:solidFill>
                  <a:srgbClr val="000000"/>
                </a:solidFill>
                <a:latin typeface="Open Sans Italics"/>
              </a:rPr>
              <a:t> à </a:t>
            </a:r>
            <a:r>
              <a:rPr lang="pt-BR" sz="2500" dirty="0">
                <a:solidFill>
                  <a:srgbClr val="000000"/>
                </a:solidFill>
                <a:latin typeface="Open Sans Italics"/>
              </a:rPr>
              <a:t>Atomicidade, Consistência, Isolamento </a:t>
            </a:r>
            <a:r>
              <a:rPr lang="pt-BR" sz="2500">
                <a:solidFill>
                  <a:srgbClr val="000000"/>
                </a:solidFill>
                <a:latin typeface="Open Sans Italics"/>
              </a:rPr>
              <a:t>e Durabilidade (ACID).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5B3C660C-A4CE-348E-9C70-EECDF43C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6663" y="5392847"/>
            <a:ext cx="1523177" cy="1523177"/>
          </a:xfrm>
          <a:custGeom>
            <a:avLst/>
            <a:gdLst/>
            <a:ahLst/>
            <a:cxnLst/>
            <a:rect l="l" t="t" r="r" b="b"/>
            <a:pathLst>
              <a:path w="1523177" h="1523177">
                <a:moveTo>
                  <a:pt x="0" y="0"/>
                </a:moveTo>
                <a:lnTo>
                  <a:pt x="1523178" y="0"/>
                </a:lnTo>
                <a:lnTo>
                  <a:pt x="1523178" y="1523178"/>
                </a:lnTo>
                <a:lnTo>
                  <a:pt x="0" y="152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28700" y="2401505"/>
            <a:ext cx="1899104" cy="986073"/>
          </a:xfrm>
          <a:custGeom>
            <a:avLst/>
            <a:gdLst/>
            <a:ahLst/>
            <a:cxnLst/>
            <a:rect l="l" t="t" r="r" b="b"/>
            <a:pathLst>
              <a:path w="1899104" h="986073">
                <a:moveTo>
                  <a:pt x="0" y="0"/>
                </a:moveTo>
                <a:lnTo>
                  <a:pt x="1899104" y="0"/>
                </a:lnTo>
                <a:lnTo>
                  <a:pt x="1899104" y="986073"/>
                </a:lnTo>
                <a:lnTo>
                  <a:pt x="0" y="986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5359377" y="3540015"/>
            <a:ext cx="1523177" cy="1523177"/>
          </a:xfrm>
          <a:custGeom>
            <a:avLst/>
            <a:gdLst/>
            <a:ahLst/>
            <a:cxnLst/>
            <a:rect l="l" t="t" r="r" b="b"/>
            <a:pathLst>
              <a:path w="1523177" h="1523177">
                <a:moveTo>
                  <a:pt x="0" y="0"/>
                </a:moveTo>
                <a:lnTo>
                  <a:pt x="1523177" y="0"/>
                </a:lnTo>
                <a:lnTo>
                  <a:pt x="1523177" y="1523177"/>
                </a:lnTo>
                <a:lnTo>
                  <a:pt x="0" y="15231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5359377" y="6916025"/>
            <a:ext cx="1523177" cy="1523177"/>
          </a:xfrm>
          <a:custGeom>
            <a:avLst/>
            <a:gdLst/>
            <a:ahLst/>
            <a:cxnLst/>
            <a:rect l="l" t="t" r="r" b="b"/>
            <a:pathLst>
              <a:path w="1523177" h="1523177">
                <a:moveTo>
                  <a:pt x="0" y="0"/>
                </a:moveTo>
                <a:lnTo>
                  <a:pt x="1523177" y="0"/>
                </a:lnTo>
                <a:lnTo>
                  <a:pt x="1523177" y="1523177"/>
                </a:lnTo>
                <a:lnTo>
                  <a:pt x="0" y="15231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5321201" y="141605"/>
            <a:ext cx="7645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Ferramentas auxiliares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27804" y="5955906"/>
            <a:ext cx="7119965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Serviço de armazenamento simples de objetos de baixo custo.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7315" y="2650344"/>
            <a:ext cx="6422763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Ferramenta multi-linguagem para processamento de grandes volumes de dados.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12294" y="4136254"/>
            <a:ext cx="6535295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Serviço que usa eventos para conectar e acionar componentes de aplicativos.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34230" y="7526882"/>
            <a:ext cx="5413359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Serviço para realização de consultas interativas em SQL ao AWS S3.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83763" y="3691278"/>
            <a:ext cx="2663825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AWS EventBridge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30560" y="5503242"/>
            <a:ext cx="4781282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AWS Simple Storage Service (S3)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461972" y="7080477"/>
            <a:ext cx="1785616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AWS Athena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87315" y="2183065"/>
            <a:ext cx="2126560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Bold"/>
              </a:rPr>
              <a:t>Apache Spark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815DC757-3918-4E59-B0C8-945EC1D0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89339" y="141605"/>
            <a:ext cx="79093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População do Data Lake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5660CD-7A8B-4CF9-3F11-AA9A79FF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9303FA-67E3-A064-030E-DE5BB815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7270"/>
            <a:ext cx="13411200" cy="94088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73000" y="8369591"/>
            <a:ext cx="1399952" cy="1381368"/>
          </a:xfrm>
          <a:custGeom>
            <a:avLst/>
            <a:gdLst/>
            <a:ahLst/>
            <a:cxnLst/>
            <a:rect l="l" t="t" r="r" b="b"/>
            <a:pathLst>
              <a:path w="1399952" h="1381368">
                <a:moveTo>
                  <a:pt x="0" y="0"/>
                </a:moveTo>
                <a:lnTo>
                  <a:pt x="1399952" y="0"/>
                </a:lnTo>
                <a:lnTo>
                  <a:pt x="1399952" y="1381368"/>
                </a:lnTo>
                <a:lnTo>
                  <a:pt x="0" y="1381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189339" y="141605"/>
            <a:ext cx="79093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População do Data Lake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30205" y="3032822"/>
            <a:ext cx="3489614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 Bold"/>
              </a:rPr>
              <a:t>Extração</a:t>
            </a:r>
            <a:endParaRPr lang="en-US" sz="25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84081" y="4012502"/>
            <a:ext cx="5309063" cy="1092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Acionamento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conforme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agendamento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cron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ou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mensagens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Apache Kafka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ou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rabbit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mq</a:t>
            </a:r>
            <a:endParaRPr lang="en-US" sz="21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83215" y="6903087"/>
            <a:ext cx="6383594" cy="109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Aplicação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executada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no ECS via </a:t>
            </a:r>
            <a:r>
              <a:rPr lang="en-US" sz="2100" dirty="0" err="1">
                <a:solidFill>
                  <a:srgbClr val="000000"/>
                </a:solidFill>
                <a:latin typeface="Open Sans Italics"/>
              </a:rPr>
              <a:t>Fargate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pois, 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depender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do volume de dados, o tempo de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execução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pode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exceder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o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limite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da </a:t>
            </a:r>
            <a:r>
              <a:rPr lang="en-US" sz="2100" dirty="0">
                <a:solidFill>
                  <a:srgbClr val="000000"/>
                </a:solidFill>
                <a:latin typeface="Open Sans Italics"/>
              </a:rPr>
              <a:t>Lambda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338228"/>
            <a:ext cx="564668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Aplicações em Nuvem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83214" y="6455884"/>
            <a:ext cx="6288782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Baixa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utilização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memória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processamento</a:t>
            </a:r>
            <a:endParaRPr lang="en-US" sz="21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255092" y="2813747"/>
            <a:ext cx="3489614" cy="86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 Bold"/>
              </a:rPr>
              <a:t>Carregamento</a:t>
            </a:r>
            <a:r>
              <a:rPr lang="en-US" sz="2500" dirty="0">
                <a:solidFill>
                  <a:srgbClr val="000000"/>
                </a:solidFill>
                <a:latin typeface="Open Sans Bold"/>
              </a:rPr>
              <a:t> para a Transient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95013" y="4011322"/>
            <a:ext cx="620977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Acionamento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via AWS </a:t>
            </a:r>
            <a:r>
              <a:rPr lang="en-US" sz="2100" dirty="0" err="1">
                <a:solidFill>
                  <a:srgbClr val="000000"/>
                </a:solidFill>
                <a:latin typeface="Open Sans Italics"/>
              </a:rPr>
              <a:t>EventBridge</a:t>
            </a:r>
            <a:r>
              <a:rPr lang="en-US" sz="2100" dirty="0">
                <a:solidFill>
                  <a:srgbClr val="000000"/>
                </a:solidFill>
                <a:latin typeface="Open Sans Italics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sempre que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algum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arquivo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chega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Data Lake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95013" y="6016479"/>
            <a:ext cx="6209773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Baixa utilização de memória e processamento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10868" y="5254273"/>
            <a:ext cx="5956942" cy="1092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Realiza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extração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dos dados das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tabelas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do banco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relacional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ou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envio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tópicos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kafka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e dados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em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batch para o Data Lake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95013" y="5012544"/>
            <a:ext cx="620977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Open Sans"/>
              </a:rPr>
              <a:t>Move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arquivos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para a Transient 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aguarda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processamentos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dos dados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95013" y="6648938"/>
            <a:ext cx="620977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Aplicação na </a:t>
            </a:r>
            <a:r>
              <a:rPr lang="en-US" sz="2100">
                <a:solidFill>
                  <a:srgbClr val="000000"/>
                </a:solidFill>
                <a:latin typeface="Open Sans Italics"/>
              </a:rPr>
              <a:t>Lambda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 devido a sua rápida e leve execução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130996" y="8369591"/>
            <a:ext cx="2061380" cy="1381368"/>
            <a:chOff x="0" y="0"/>
            <a:chExt cx="2748507" cy="184182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94126" cy="1317651"/>
            </a:xfrm>
            <a:custGeom>
              <a:avLst/>
              <a:gdLst/>
              <a:ahLst/>
              <a:cxnLst/>
              <a:rect l="l" t="t" r="r" b="b"/>
              <a:pathLst>
                <a:path w="2594126" h="1317651">
                  <a:moveTo>
                    <a:pt x="0" y="0"/>
                  </a:moveTo>
                  <a:lnTo>
                    <a:pt x="2594126" y="0"/>
                  </a:lnTo>
                  <a:lnTo>
                    <a:pt x="2594126" y="1317651"/>
                  </a:lnTo>
                  <a:lnTo>
                    <a:pt x="0" y="1317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1084059"/>
              <a:ext cx="2748507" cy="757766"/>
            </a:xfrm>
            <a:custGeom>
              <a:avLst/>
              <a:gdLst/>
              <a:ahLst/>
              <a:cxnLst/>
              <a:rect l="l" t="t" r="r" b="b"/>
              <a:pathLst>
                <a:path w="2748507" h="757766">
                  <a:moveTo>
                    <a:pt x="0" y="0"/>
                  </a:moveTo>
                  <a:lnTo>
                    <a:pt x="2748507" y="0"/>
                  </a:lnTo>
                  <a:lnTo>
                    <a:pt x="2748507" y="757766"/>
                  </a:lnTo>
                  <a:lnTo>
                    <a:pt x="0" y="757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23580" y="795890"/>
              <a:ext cx="180790" cy="41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41"/>
                </a:lnSpc>
              </a:pPr>
              <a:r>
                <a:rPr lang="en-US" sz="1886">
                  <a:solidFill>
                    <a:srgbClr val="000000"/>
                  </a:solidFill>
                  <a:latin typeface="Open Sans Extra Bold"/>
                </a:rPr>
                <a:t>+</a:t>
              </a:r>
            </a:p>
          </p:txBody>
        </p:sp>
      </p:grp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05772D60-0106-02B4-ABB2-B2848C0A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35277" y="130390"/>
            <a:ext cx="8617446" cy="847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400" dirty="0" err="1">
                <a:solidFill>
                  <a:srgbClr val="000000"/>
                </a:solidFill>
                <a:latin typeface="Open Sans Bold"/>
              </a:rPr>
              <a:t>Processamento</a:t>
            </a:r>
            <a:r>
              <a:rPr lang="en-US" sz="4400" dirty="0">
                <a:solidFill>
                  <a:srgbClr val="000000"/>
                </a:solidFill>
                <a:latin typeface="Open Sans Bold"/>
              </a:rPr>
              <a:t> dos Dados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76A363-A77A-E503-5893-738D4492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B94BFF-63A2-D917-6A88-366D5543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79511"/>
            <a:ext cx="16892588" cy="6592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72061" y="7611288"/>
            <a:ext cx="2061380" cy="1381368"/>
            <a:chOff x="0" y="0"/>
            <a:chExt cx="2748507" cy="18418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4126" cy="1317651"/>
            </a:xfrm>
            <a:custGeom>
              <a:avLst/>
              <a:gdLst/>
              <a:ahLst/>
              <a:cxnLst/>
              <a:rect l="l" t="t" r="r" b="b"/>
              <a:pathLst>
                <a:path w="2594126" h="1317651">
                  <a:moveTo>
                    <a:pt x="0" y="0"/>
                  </a:moveTo>
                  <a:lnTo>
                    <a:pt x="2594126" y="0"/>
                  </a:lnTo>
                  <a:lnTo>
                    <a:pt x="2594126" y="1317651"/>
                  </a:lnTo>
                  <a:lnTo>
                    <a:pt x="0" y="1317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1084059"/>
              <a:ext cx="2748507" cy="757766"/>
            </a:xfrm>
            <a:custGeom>
              <a:avLst/>
              <a:gdLst/>
              <a:ahLst/>
              <a:cxnLst/>
              <a:rect l="l" t="t" r="r" b="b"/>
              <a:pathLst>
                <a:path w="2748507" h="757766">
                  <a:moveTo>
                    <a:pt x="0" y="0"/>
                  </a:moveTo>
                  <a:lnTo>
                    <a:pt x="2748507" y="0"/>
                  </a:lnTo>
                  <a:lnTo>
                    <a:pt x="2748507" y="757766"/>
                  </a:lnTo>
                  <a:lnTo>
                    <a:pt x="0" y="757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423580" y="795890"/>
              <a:ext cx="180790" cy="41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41"/>
                </a:lnSpc>
              </a:pPr>
              <a:r>
                <a:rPr lang="en-US" sz="1886">
                  <a:solidFill>
                    <a:srgbClr val="000000"/>
                  </a:solidFill>
                  <a:latin typeface="Open Sans Extra Bold"/>
                </a:rPr>
                <a:t>+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4369720" y="7926669"/>
            <a:ext cx="1634858" cy="848869"/>
          </a:xfrm>
          <a:custGeom>
            <a:avLst/>
            <a:gdLst/>
            <a:ahLst/>
            <a:cxnLst/>
            <a:rect l="l" t="t" r="r" b="b"/>
            <a:pathLst>
              <a:path w="1634858" h="848869">
                <a:moveTo>
                  <a:pt x="0" y="0"/>
                </a:moveTo>
                <a:lnTo>
                  <a:pt x="1634858" y="0"/>
                </a:lnTo>
                <a:lnTo>
                  <a:pt x="1634858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6337953" y="7794328"/>
            <a:ext cx="1360540" cy="1113549"/>
          </a:xfrm>
          <a:custGeom>
            <a:avLst/>
            <a:gdLst/>
            <a:ahLst/>
            <a:cxnLst/>
            <a:rect l="l" t="t" r="r" b="b"/>
            <a:pathLst>
              <a:path w="1360540" h="1113549">
                <a:moveTo>
                  <a:pt x="0" y="0"/>
                </a:moveTo>
                <a:lnTo>
                  <a:pt x="1360540" y="0"/>
                </a:lnTo>
                <a:lnTo>
                  <a:pt x="1360540" y="1113550"/>
                </a:lnTo>
                <a:lnTo>
                  <a:pt x="0" y="11135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8" name="Group 8"/>
          <p:cNvGrpSpPr/>
          <p:nvPr/>
        </p:nvGrpSpPr>
        <p:grpSpPr>
          <a:xfrm>
            <a:off x="10394606" y="2370287"/>
            <a:ext cx="6081161" cy="1939953"/>
            <a:chOff x="0" y="0"/>
            <a:chExt cx="1601623" cy="510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01622" cy="510934"/>
            </a:xfrm>
            <a:custGeom>
              <a:avLst/>
              <a:gdLst/>
              <a:ahLst/>
              <a:cxnLst/>
              <a:rect l="l" t="t" r="r" b="b"/>
              <a:pathLst>
                <a:path w="1601622" h="510934">
                  <a:moveTo>
                    <a:pt x="64928" y="0"/>
                  </a:moveTo>
                  <a:lnTo>
                    <a:pt x="1536694" y="0"/>
                  </a:lnTo>
                  <a:cubicBezTo>
                    <a:pt x="1572553" y="0"/>
                    <a:pt x="1601622" y="29069"/>
                    <a:pt x="1601622" y="64928"/>
                  </a:cubicBezTo>
                  <a:lnTo>
                    <a:pt x="1601622" y="446006"/>
                  </a:lnTo>
                  <a:cubicBezTo>
                    <a:pt x="1601622" y="463226"/>
                    <a:pt x="1594782" y="479741"/>
                    <a:pt x="1582606" y="491917"/>
                  </a:cubicBezTo>
                  <a:cubicBezTo>
                    <a:pt x="1570429" y="504094"/>
                    <a:pt x="1553914" y="510934"/>
                    <a:pt x="1536694" y="510934"/>
                  </a:cubicBezTo>
                  <a:lnTo>
                    <a:pt x="64928" y="510934"/>
                  </a:lnTo>
                  <a:cubicBezTo>
                    <a:pt x="29069" y="510934"/>
                    <a:pt x="0" y="481865"/>
                    <a:pt x="0" y="446006"/>
                  </a:cubicBezTo>
                  <a:lnTo>
                    <a:pt x="0" y="64928"/>
                  </a:lnTo>
                  <a:cubicBezTo>
                    <a:pt x="0" y="47708"/>
                    <a:pt x="6841" y="31193"/>
                    <a:pt x="19017" y="19017"/>
                  </a:cubicBezTo>
                  <a:cubicBezTo>
                    <a:pt x="31193" y="6841"/>
                    <a:pt x="47708" y="0"/>
                    <a:pt x="64928" y="0"/>
                  </a:cubicBezTo>
                  <a:close/>
                </a:path>
              </a:pathLst>
            </a:custGeom>
            <a:solidFill>
              <a:srgbClr val="A46628">
                <a:alpha val="9804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835277" y="141605"/>
            <a:ext cx="861744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Processamento dos Dados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24913" y="2651937"/>
            <a:ext cx="3489614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Processamento Spark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3991" y="3626661"/>
            <a:ext cx="4898214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Acionada conforme agendamento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3126" y="5911152"/>
            <a:ext cx="7284303" cy="72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Aplicação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executada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no ECS via </a:t>
            </a:r>
            <a:r>
              <a:rPr lang="en-US" sz="2100" dirty="0" err="1">
                <a:solidFill>
                  <a:srgbClr val="000000"/>
                </a:solidFill>
                <a:latin typeface="Open Sans Italics"/>
              </a:rPr>
              <a:t>Fargate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com tempo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certamente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excedente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limite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da </a:t>
            </a:r>
            <a:r>
              <a:rPr lang="en-US" sz="2100" dirty="0">
                <a:solidFill>
                  <a:srgbClr val="000000"/>
                </a:solidFill>
                <a:latin typeface="Open Sans Italics"/>
              </a:rPr>
              <a:t>Lambda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3991" y="5285599"/>
            <a:ext cx="6288782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Alta utilização de memória e processamento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93126" y="4272140"/>
            <a:ext cx="7284303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Realiza o processamento, validação e cruzamento dos dados referente a cada nível de qualidade dos dados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3126" y="1338836"/>
            <a:ext cx="564668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Aplicações em Nuvem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60937" y="1338836"/>
            <a:ext cx="51783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Níveis de Qualidade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07622" y="2650280"/>
            <a:ext cx="2272866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Nível Bronze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07622" y="3281857"/>
            <a:ext cx="5903218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Dados crus similares à fonte com adição da catalogação e estrutura padrão básica.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607622" y="4597895"/>
            <a:ext cx="2272866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Nível Silver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429680" y="4353723"/>
            <a:ext cx="6081161" cy="1939953"/>
            <a:chOff x="0" y="0"/>
            <a:chExt cx="1601623" cy="51093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601622" cy="510934"/>
            </a:xfrm>
            <a:custGeom>
              <a:avLst/>
              <a:gdLst/>
              <a:ahLst/>
              <a:cxnLst/>
              <a:rect l="l" t="t" r="r" b="b"/>
              <a:pathLst>
                <a:path w="1601622" h="510934">
                  <a:moveTo>
                    <a:pt x="64928" y="0"/>
                  </a:moveTo>
                  <a:lnTo>
                    <a:pt x="1536694" y="0"/>
                  </a:lnTo>
                  <a:cubicBezTo>
                    <a:pt x="1572553" y="0"/>
                    <a:pt x="1601622" y="29069"/>
                    <a:pt x="1601622" y="64928"/>
                  </a:cubicBezTo>
                  <a:lnTo>
                    <a:pt x="1601622" y="446006"/>
                  </a:lnTo>
                  <a:cubicBezTo>
                    <a:pt x="1601622" y="463226"/>
                    <a:pt x="1594782" y="479741"/>
                    <a:pt x="1582606" y="491917"/>
                  </a:cubicBezTo>
                  <a:cubicBezTo>
                    <a:pt x="1570429" y="504094"/>
                    <a:pt x="1553914" y="510934"/>
                    <a:pt x="1536694" y="510934"/>
                  </a:cubicBezTo>
                  <a:lnTo>
                    <a:pt x="64928" y="510934"/>
                  </a:lnTo>
                  <a:cubicBezTo>
                    <a:pt x="29069" y="510934"/>
                    <a:pt x="0" y="481865"/>
                    <a:pt x="0" y="446006"/>
                  </a:cubicBezTo>
                  <a:lnTo>
                    <a:pt x="0" y="64928"/>
                  </a:lnTo>
                  <a:cubicBezTo>
                    <a:pt x="0" y="47708"/>
                    <a:pt x="6841" y="31193"/>
                    <a:pt x="19017" y="19017"/>
                  </a:cubicBezTo>
                  <a:cubicBezTo>
                    <a:pt x="31193" y="6841"/>
                    <a:pt x="47708" y="0"/>
                    <a:pt x="64928" y="0"/>
                  </a:cubicBezTo>
                  <a:close/>
                </a:path>
              </a:pathLst>
            </a:custGeom>
            <a:solidFill>
              <a:srgbClr val="9C9FA6">
                <a:alpha val="9804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607622" y="5247058"/>
            <a:ext cx="5903218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Dados já estruturados com regras de validações e controle de duplicatas aplicadas.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72548" y="6565317"/>
            <a:ext cx="2272866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Nível Gold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0394606" y="6341301"/>
            <a:ext cx="6081161" cy="1939953"/>
            <a:chOff x="0" y="0"/>
            <a:chExt cx="1601623" cy="51093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601622" cy="510934"/>
            </a:xfrm>
            <a:custGeom>
              <a:avLst/>
              <a:gdLst/>
              <a:ahLst/>
              <a:cxnLst/>
              <a:rect l="l" t="t" r="r" b="b"/>
              <a:pathLst>
                <a:path w="1601622" h="510934">
                  <a:moveTo>
                    <a:pt x="64928" y="0"/>
                  </a:moveTo>
                  <a:lnTo>
                    <a:pt x="1536694" y="0"/>
                  </a:lnTo>
                  <a:cubicBezTo>
                    <a:pt x="1572553" y="0"/>
                    <a:pt x="1601622" y="29069"/>
                    <a:pt x="1601622" y="64928"/>
                  </a:cubicBezTo>
                  <a:lnTo>
                    <a:pt x="1601622" y="446006"/>
                  </a:lnTo>
                  <a:cubicBezTo>
                    <a:pt x="1601622" y="463226"/>
                    <a:pt x="1594782" y="479741"/>
                    <a:pt x="1582606" y="491917"/>
                  </a:cubicBezTo>
                  <a:cubicBezTo>
                    <a:pt x="1570429" y="504094"/>
                    <a:pt x="1553914" y="510934"/>
                    <a:pt x="1536694" y="510934"/>
                  </a:cubicBezTo>
                  <a:lnTo>
                    <a:pt x="64928" y="510934"/>
                  </a:lnTo>
                  <a:cubicBezTo>
                    <a:pt x="29069" y="510934"/>
                    <a:pt x="0" y="481865"/>
                    <a:pt x="0" y="446006"/>
                  </a:cubicBezTo>
                  <a:lnTo>
                    <a:pt x="0" y="64928"/>
                  </a:lnTo>
                  <a:cubicBezTo>
                    <a:pt x="0" y="47708"/>
                    <a:pt x="6841" y="31193"/>
                    <a:pt x="19017" y="19017"/>
                  </a:cubicBezTo>
                  <a:cubicBezTo>
                    <a:pt x="31193" y="6841"/>
                    <a:pt x="47708" y="0"/>
                    <a:pt x="64928" y="0"/>
                  </a:cubicBezTo>
                  <a:close/>
                </a:path>
              </a:pathLst>
            </a:custGeom>
            <a:solidFill>
              <a:srgbClr val="FFD700">
                <a:alpha val="9804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572548" y="7214481"/>
            <a:ext cx="5903218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Dados cruzados conforme regras de negócio e prontos para consulta e consumo.</a:t>
            </a:r>
          </a:p>
        </p:txBody>
      </p:sp>
      <p:sp>
        <p:nvSpPr>
          <p:cNvPr id="31" name="AutoShape 31"/>
          <p:cNvSpPr/>
          <p:nvPr/>
        </p:nvSpPr>
        <p:spPr>
          <a:xfrm>
            <a:off x="8673034" y="5162550"/>
            <a:ext cx="941932" cy="0"/>
          </a:xfrm>
          <a:prstGeom prst="line">
            <a:avLst/>
          </a:prstGeom>
          <a:ln w="6667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32" name="Espaço Reservado para Rodapé 31">
            <a:extLst>
              <a:ext uri="{FF2B5EF4-FFF2-40B4-BE49-F238E27FC236}">
                <a16:creationId xmlns:a16="http://schemas.microsoft.com/office/drawing/2014/main" id="{A7ED8079-D9D9-433B-9662-5A3B4E55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6231D-7932-1733-7326-732E8B2C0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Obrigado!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48FC0-21DB-3B08-4501-328243EB5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Dúvidas ?!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73F549-F289-C2F0-6699-AB88E9BE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Gustavo H. Lopes Martins</a:t>
            </a:r>
          </a:p>
        </p:txBody>
      </p:sp>
    </p:spTree>
    <p:extLst>
      <p:ext uri="{BB962C8B-B14F-4D97-AF65-F5344CB8AC3E}">
        <p14:creationId xmlns:p14="http://schemas.microsoft.com/office/powerpoint/2010/main" val="3439802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470</Words>
  <Application>Microsoft Office PowerPoint</Application>
  <PresentationFormat>Personalizar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Calibri</vt:lpstr>
      <vt:lpstr>Arial</vt:lpstr>
      <vt:lpstr>Open Sans</vt:lpstr>
      <vt:lpstr>Open Sans Bold</vt:lpstr>
      <vt:lpstr>Calibri Light</vt:lpstr>
      <vt:lpstr>Open Sans Extra Bold</vt:lpstr>
      <vt:lpstr>Open Sans Italics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Data Lake</dc:title>
  <dc:creator>Gustavo Lopes</dc:creator>
  <cp:lastModifiedBy>Gustavo Henrique Lopes Martins</cp:lastModifiedBy>
  <cp:revision>6</cp:revision>
  <dcterms:created xsi:type="dcterms:W3CDTF">2006-08-16T00:00:00Z</dcterms:created>
  <dcterms:modified xsi:type="dcterms:W3CDTF">2024-01-27T20:13:19Z</dcterms:modified>
  <dc:identifier>DAFoct7vKt4</dc:identifier>
</cp:coreProperties>
</file>