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libri Light" panose="020F0302020204030204" pitchFamily="34" charset="0"/>
      <p:regular r:id="rId15"/>
      <p:italic r:id="rId16"/>
    </p:embeddedFont>
    <p:embeddedFont>
      <p:font typeface="Open Sans" panose="020B0606030504020204" pitchFamily="34" charset="0"/>
      <p:regular r:id="rId17"/>
      <p:bold r:id="rId18"/>
      <p:italic r:id="rId19"/>
      <p:boldItalic r:id="rId20"/>
    </p:embeddedFont>
    <p:embeddedFont>
      <p:font typeface="Open Sans Bold" panose="020B0806030504020204" charset="0"/>
      <p:regular r:id="rId21"/>
    </p:embeddedFont>
    <p:embeddedFont>
      <p:font typeface="Open Sans Extra Bold" panose="020B0604020202020204" charset="0"/>
      <p:regular r:id="rId22"/>
    </p:embeddedFont>
    <p:embeddedFont>
      <p:font typeface="Open Sans Italics" panose="020B0604020202020204" charset="0"/>
      <p:regular r:id="rId23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0" d="100"/>
          <a:sy n="40" d="100"/>
        </p:scale>
        <p:origin x="78" y="11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7EE6B0-E26C-42FB-815E-66CFA1393FEF}" type="datetimeFigureOut">
              <a:rPr lang="pt-BR" smtClean="0"/>
              <a:t>26/01/2024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5FBA3-9276-4A81-92FB-1776A53EE9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9476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78D49C-7BB5-15D3-78E0-5AED0A3BB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EF8811-384D-B18B-0107-0958FCC34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4451EF-365E-6BB2-8A30-4896A2CB3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A86A-8A78-436D-BA9D-29C60293CAA9}" type="datetime1">
              <a:rPr lang="en-US" smtClean="0"/>
              <a:t>1/26/2024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055AF1-9ADF-469C-D7BD-AF893B21D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Gustavo H. Lopes Martins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D476E1-B5C2-63F1-EDFA-0A8844AD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4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DF491-315C-50EB-6DD0-3E7534E89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149ECD2-D6BB-D1BF-47EF-63BFDA769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9F432D-9292-B7DF-3881-41F22FC76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5386C-2E86-44F9-9B56-8F2E28D0ACE7}" type="datetime1">
              <a:rPr lang="en-US" smtClean="0"/>
              <a:t>1/26/2024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37D167-88D6-5751-5375-D4F5110BE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Gustavo H. Lopes Martins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8B9D69-D9D5-24C6-C439-4C9412CD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5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BEDDC5B-19B4-2644-A506-E9149A3056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8C46B1E-405D-3B0E-6733-86B9B99E2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646432-6765-174F-D016-ACC185359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7779-8DD1-4040-BD47-F74001E09F3F}" type="datetime1">
              <a:rPr lang="en-US" smtClean="0"/>
              <a:t>1/26/2024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5DA86A-463A-002C-4495-4EE78E8FD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Gustavo H. Lopes Martins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29315D-3CB1-BC08-3163-5BC20040F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1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E26739-5CB7-B926-C779-B10A0C1D5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99ACB5-6FD1-990E-3798-34168A5C6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6AB78A-DEA5-381C-2F9E-15215BC50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00EFC-6CD9-4DE6-B7DB-808918146B91}" type="datetime1">
              <a:rPr lang="en-US" smtClean="0"/>
              <a:t>1/26/2024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8825E6-3106-C6CA-E4E5-9BE72B8C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Gustavo H. Lopes Martins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19612-2C65-AE6F-9D49-5BD60AC19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94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763F17-23F3-3CED-F84D-BA9089129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BB696E-4710-0CD2-362C-7FB10DF15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0AB92F-C9C2-3BF8-831B-E55A76124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05D9-4008-4337-98ED-3C716C46420D}" type="datetime1">
              <a:rPr lang="en-US" smtClean="0"/>
              <a:t>1/26/2024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9807B7-7C63-A065-EA03-5FD832458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Gustavo H. Lopes Martins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88E436-6A84-A652-A95C-19C9EDAEC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44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6DCEDC-BE35-B681-8CCE-E3627FE5F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14E6E8-B537-902E-0F40-9560A44FB6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1D392E9-C0B1-187F-3B34-1BCFC7E1E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A8DCD1-6D9C-2739-3C7E-7390CACE5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3E88E-5F51-40BD-9A51-0E2431BE083C}" type="datetime1">
              <a:rPr lang="en-US" smtClean="0"/>
              <a:t>1/26/2024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AD838E-D35E-23C7-0121-0852901EC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Gustavo H. Lopes Martins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EE79C8A-E9BE-4B90-1EC2-AF9C366E4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67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5184A5-BF77-3DAE-1A8B-04974D927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D825ED-2834-D2EE-291B-3519A1CFD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7FB6AA2-014E-7FA1-035D-DD857EBD9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3B1D442-479A-6601-7C24-1F986F001A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0B0A622-DE4D-084A-1980-CC1D7CA2F0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007EEAA-42F1-3D3C-8E23-434DADC0C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22D99-C243-4135-8EB8-1BCF1FF39F02}" type="datetime1">
              <a:rPr lang="en-US" smtClean="0"/>
              <a:t>1/26/2024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785E82F-80D8-8CA2-C58A-9D45AA979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Gustavo H. Lopes Martins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576B709-852A-41D9-DB9E-6A555F4A9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6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5F273-2543-8C5C-58B1-08D2E1C98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8A40C01-45D8-F64C-C300-439689D1C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34E3-895C-476A-B181-B53A3F9FFA2B}" type="datetime1">
              <a:rPr lang="en-US" smtClean="0"/>
              <a:t>1/26/2024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2DB4B0-55AD-EC3B-45B6-FFAD24977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Gustavo H. Lopes Martins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E4BA088-2400-F187-0D7E-248905A52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63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F4B673-33BA-0EBD-1068-7489E132E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9369A-EAE9-4C77-A37F-3465D0E58C18}" type="datetime1">
              <a:rPr lang="en-US" smtClean="0"/>
              <a:t>1/26/2024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18F259C-6D88-8E1C-6E3F-A151752F5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Gustavo H. Lopes Martins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6F1D2C7-260D-4473-B054-EA1D14336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60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6AED88-6B33-7A68-4F10-5580C5DE4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4B0457-EB4E-FA13-04FD-D3AC0B4C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5760223-4BC0-FF6F-125F-F4A665709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65F6B6-5F42-27DF-0F1B-FB17016A2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C140E-8040-43F9-8727-820B487801D7}" type="datetime1">
              <a:rPr lang="en-US" smtClean="0"/>
              <a:t>1/26/2024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27B7B85-BBBA-388C-22DB-0218B4B58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Gustavo H. Lopes Martins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85CF0E8-7303-471D-D9F9-B0530BFD4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8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7EAF9-59F9-6B69-7CDF-FEEFC69DA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C18744E-CB57-14BB-3026-FEEEF31584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D09B63A-3B06-95C0-FC70-3CB4BAADA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9C13EA-350E-9B3C-E973-46A30B8E0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6D6E-6FCE-48B5-8986-8BFB514E7F89}" type="datetime1">
              <a:rPr lang="en-US" smtClean="0"/>
              <a:t>1/26/2024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4FAF73A-C2F0-5108-068D-7CCD7E88D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Gustavo H. Lopes Martins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D353F00-2AA2-3FA3-E479-B58310DFF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67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2BE452E-04A5-3041-838E-18679CD86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74CB4D-672F-925D-8553-F80134EB4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A60235-1158-470B-B027-8CC032FF3F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C6E5B-083C-4588-B7D7-5CB1D8EB315E}" type="datetime1">
              <a:rPr lang="en-US" smtClean="0"/>
              <a:t>1/26/2024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9FE757-2A03-CF2B-AAF8-18AAE0F424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Gustavo H. Lopes Martins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181590-CB8D-6055-CFB4-23AFD039DF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44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dt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180799" y="2063104"/>
            <a:ext cx="10435828" cy="1846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spcBef>
                <a:spcPct val="0"/>
              </a:spcBef>
            </a:pPr>
            <a:r>
              <a:rPr lang="pt-BR" sz="6000" dirty="0">
                <a:solidFill>
                  <a:srgbClr val="000000"/>
                </a:solidFill>
                <a:latin typeface="Open Sans Bold"/>
              </a:rPr>
              <a:t>Proposta de Arquitetura Data Lake</a:t>
            </a:r>
            <a:endParaRPr lang="en-US" sz="6000" dirty="0">
              <a:solidFill>
                <a:srgbClr val="000000"/>
              </a:solidFill>
              <a:latin typeface="Open Sans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488798" y="4887190"/>
            <a:ext cx="9819829" cy="7948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pt-BR" sz="2800" dirty="0">
                <a:solidFill>
                  <a:srgbClr val="000000"/>
                </a:solidFill>
                <a:latin typeface="Open Sans Bold"/>
              </a:rPr>
              <a:t>Construção, Sustentação e Repasse de conhecimento.</a:t>
            </a:r>
            <a:endParaRPr lang="en-US" sz="2800" dirty="0">
              <a:solidFill>
                <a:srgbClr val="000000"/>
              </a:solidFill>
              <a:latin typeface="Open Sans Bold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912F274-C0DA-E2C8-E565-562FBC43C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Gustavo H. Lopes Martins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290194" y="933450"/>
            <a:ext cx="9707612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 err="1">
                <a:solidFill>
                  <a:srgbClr val="000000"/>
                </a:solidFill>
                <a:latin typeface="Open Sans Bold"/>
              </a:rPr>
              <a:t>Diagrama</a:t>
            </a:r>
            <a:r>
              <a:rPr lang="en-US" sz="5199" dirty="0">
                <a:solidFill>
                  <a:srgbClr val="000000"/>
                </a:solidFill>
                <a:latin typeface="Open Sans Bold"/>
              </a:rPr>
              <a:t> de </a:t>
            </a:r>
            <a:r>
              <a:rPr lang="en-US" sz="5199" dirty="0" err="1">
                <a:solidFill>
                  <a:srgbClr val="000000"/>
                </a:solidFill>
                <a:latin typeface="Open Sans Bold"/>
              </a:rPr>
              <a:t>Fluxo</a:t>
            </a:r>
            <a:r>
              <a:rPr lang="en-US" sz="5199" dirty="0">
                <a:solidFill>
                  <a:srgbClr val="000000"/>
                </a:solidFill>
                <a:latin typeface="Open Sans Bold"/>
              </a:rPr>
              <a:t> dos Dados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D985276-0D9D-9A6F-E458-9FFBDEC00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Gustavo H. Lopes Martins</a:t>
            </a:r>
          </a:p>
        </p:txBody>
      </p:sp>
      <p:pic>
        <p:nvPicPr>
          <p:cNvPr id="10" name="Imagem 9" descr="Interface gráfica do usuário, Aplicativo">
            <a:extLst>
              <a:ext uri="{FF2B5EF4-FFF2-40B4-BE49-F238E27FC236}">
                <a16:creationId xmlns:a16="http://schemas.microsoft.com/office/drawing/2014/main" id="{33A312B9-5564-270F-5590-DB596E1B2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90286"/>
            <a:ext cx="17637233" cy="654803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792235" y="1758745"/>
            <a:ext cx="3715180" cy="2489610"/>
            <a:chOff x="0" y="0"/>
            <a:chExt cx="4953573" cy="331947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75335" cy="2374773"/>
            </a:xfrm>
            <a:custGeom>
              <a:avLst/>
              <a:gdLst/>
              <a:ahLst/>
              <a:cxnLst/>
              <a:rect l="l" t="t" r="r" b="b"/>
              <a:pathLst>
                <a:path w="4675335" h="2374773">
                  <a:moveTo>
                    <a:pt x="0" y="0"/>
                  </a:moveTo>
                  <a:lnTo>
                    <a:pt x="4675335" y="0"/>
                  </a:lnTo>
                  <a:lnTo>
                    <a:pt x="4675335" y="2374773"/>
                  </a:lnTo>
                  <a:lnTo>
                    <a:pt x="0" y="23747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1953775"/>
              <a:ext cx="4953573" cy="1365705"/>
            </a:xfrm>
            <a:custGeom>
              <a:avLst/>
              <a:gdLst/>
              <a:ahLst/>
              <a:cxnLst/>
              <a:rect l="l" t="t" r="r" b="b"/>
              <a:pathLst>
                <a:path w="4953573" h="1365705">
                  <a:moveTo>
                    <a:pt x="0" y="0"/>
                  </a:moveTo>
                  <a:lnTo>
                    <a:pt x="4953573" y="0"/>
                  </a:lnTo>
                  <a:lnTo>
                    <a:pt x="4953573" y="1365704"/>
                  </a:lnTo>
                  <a:lnTo>
                    <a:pt x="0" y="13657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  <p:sp>
          <p:nvSpPr>
            <p:cNvPr id="5" name="TextBox 5"/>
            <p:cNvSpPr txBox="1"/>
            <p:nvPr/>
          </p:nvSpPr>
          <p:spPr>
            <a:xfrm>
              <a:off x="2565687" y="1436406"/>
              <a:ext cx="325834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000000"/>
                  </a:solidFill>
                  <a:latin typeface="Open Sans Extra Bold"/>
                </a:rPr>
                <a:t>+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2112223" y="1999430"/>
            <a:ext cx="2279180" cy="2248925"/>
          </a:xfrm>
          <a:custGeom>
            <a:avLst/>
            <a:gdLst/>
            <a:ahLst/>
            <a:cxnLst/>
            <a:rect l="l" t="t" r="r" b="b"/>
            <a:pathLst>
              <a:path w="2279180" h="2248925">
                <a:moveTo>
                  <a:pt x="0" y="0"/>
                </a:moveTo>
                <a:lnTo>
                  <a:pt x="2279180" y="0"/>
                </a:lnTo>
                <a:lnTo>
                  <a:pt x="2279180" y="2248925"/>
                </a:lnTo>
                <a:lnTo>
                  <a:pt x="0" y="22489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2907714" y="2101308"/>
            <a:ext cx="2498797" cy="2045169"/>
          </a:xfrm>
          <a:custGeom>
            <a:avLst/>
            <a:gdLst/>
            <a:ahLst/>
            <a:cxnLst/>
            <a:rect l="l" t="t" r="r" b="b"/>
            <a:pathLst>
              <a:path w="2498797" h="2045169">
                <a:moveTo>
                  <a:pt x="0" y="0"/>
                </a:moveTo>
                <a:lnTo>
                  <a:pt x="2498797" y="0"/>
                </a:lnTo>
                <a:lnTo>
                  <a:pt x="2498797" y="2045169"/>
                </a:lnTo>
                <a:lnTo>
                  <a:pt x="0" y="204516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5949851" y="141605"/>
            <a:ext cx="638829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Ferramentas-chave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699200" y="4591255"/>
            <a:ext cx="4390281" cy="4375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ns"/>
              </a:rPr>
              <a:t>AWS </a:t>
            </a:r>
            <a:r>
              <a:rPr lang="en-US" sz="2500">
                <a:solidFill>
                  <a:srgbClr val="000000"/>
                </a:solidFill>
                <a:latin typeface="Open Sans Italics"/>
              </a:rPr>
              <a:t>Elastic Container Service</a:t>
            </a:r>
          </a:p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ns"/>
              </a:rPr>
              <a:t>é um serviço de orquestração</a:t>
            </a:r>
          </a:p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ns"/>
              </a:rPr>
              <a:t>de </a:t>
            </a:r>
            <a:r>
              <a:rPr lang="en-US" sz="2500">
                <a:solidFill>
                  <a:srgbClr val="000000"/>
                </a:solidFill>
                <a:latin typeface="Open Sans Italics"/>
              </a:rPr>
              <a:t>containers</a:t>
            </a:r>
            <a:r>
              <a:rPr lang="en-US" sz="2500">
                <a:solidFill>
                  <a:srgbClr val="000000"/>
                </a:solidFill>
                <a:latin typeface="Open Sans"/>
              </a:rPr>
              <a:t> de fácil </a:t>
            </a:r>
          </a:p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ns"/>
              </a:rPr>
              <a:t>gerenciamento e </a:t>
            </a:r>
          </a:p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ns"/>
              </a:rPr>
              <a:t>escalabilidade. É utilizado, </a:t>
            </a:r>
          </a:p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ns"/>
              </a:rPr>
              <a:t>comumente, junto com o </a:t>
            </a:r>
          </a:p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ns Italics"/>
              </a:rPr>
              <a:t>Fargate</a:t>
            </a:r>
            <a:r>
              <a:rPr lang="en-US" sz="2500">
                <a:solidFill>
                  <a:srgbClr val="000000"/>
                </a:solidFill>
                <a:latin typeface="Open Sans"/>
              </a:rPr>
              <a:t> que executa esses </a:t>
            </a:r>
          </a:p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ns Italics"/>
              </a:rPr>
              <a:t>containers</a:t>
            </a:r>
            <a:r>
              <a:rPr lang="en-US" sz="2500">
                <a:solidFill>
                  <a:srgbClr val="000000"/>
                </a:solidFill>
                <a:latin typeface="Open Sans"/>
              </a:rPr>
              <a:t> com configurações</a:t>
            </a:r>
          </a:p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ns"/>
              </a:rPr>
              <a:t>de servidor automáticas.</a:t>
            </a:r>
          </a:p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ns"/>
              </a:rPr>
              <a:t>(simplificar)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58491" y="4591255"/>
            <a:ext cx="4133404" cy="3060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ns"/>
              </a:rPr>
              <a:t>Serviço de computação</a:t>
            </a:r>
          </a:p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ns"/>
              </a:rPr>
              <a:t>sem servidor para executar </a:t>
            </a:r>
          </a:p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ns"/>
              </a:rPr>
              <a:t>tarefas rápidas e leves </a:t>
            </a:r>
          </a:p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ns"/>
              </a:rPr>
              <a:t>em resposta a algum </a:t>
            </a:r>
          </a:p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ns"/>
              </a:rPr>
              <a:t>evento com recursos de </a:t>
            </a:r>
          </a:p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ns"/>
              </a:rPr>
              <a:t>computação gerenciados </a:t>
            </a:r>
          </a:p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ns"/>
              </a:rPr>
              <a:t>automaticamente.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001561" y="4591255"/>
            <a:ext cx="4311104" cy="3498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ns"/>
              </a:rPr>
              <a:t>Projeto </a:t>
            </a:r>
            <a:r>
              <a:rPr lang="en-US" sz="2500">
                <a:solidFill>
                  <a:srgbClr val="000000"/>
                </a:solidFill>
                <a:latin typeface="Open Sans Italics"/>
              </a:rPr>
              <a:t>open source</a:t>
            </a:r>
            <a:r>
              <a:rPr lang="en-US" sz="2500">
                <a:solidFill>
                  <a:srgbClr val="000000"/>
                </a:solidFill>
                <a:latin typeface="Open Sans"/>
              </a:rPr>
              <a:t> para </a:t>
            </a:r>
          </a:p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ns"/>
              </a:rPr>
              <a:t>construção de uma estrutura</a:t>
            </a:r>
          </a:p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ns"/>
              </a:rPr>
              <a:t>que oferece a abrangência</a:t>
            </a:r>
          </a:p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ns"/>
              </a:rPr>
              <a:t>de um </a:t>
            </a:r>
            <a:r>
              <a:rPr lang="en-US" sz="2500">
                <a:solidFill>
                  <a:srgbClr val="000000"/>
                </a:solidFill>
                <a:latin typeface="Open Sans Italics"/>
              </a:rPr>
              <a:t>data lake </a:t>
            </a:r>
            <a:r>
              <a:rPr lang="en-US" sz="2500">
                <a:solidFill>
                  <a:srgbClr val="000000"/>
                </a:solidFill>
                <a:latin typeface="Open Sans"/>
              </a:rPr>
              <a:t>e o </a:t>
            </a:r>
          </a:p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ns"/>
              </a:rPr>
              <a:t>processamento (ETL) de um </a:t>
            </a:r>
          </a:p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ns Italics"/>
              </a:rPr>
              <a:t>data warehouse</a:t>
            </a:r>
            <a:r>
              <a:rPr lang="en-US" sz="2500">
                <a:solidFill>
                  <a:srgbClr val="000000"/>
                </a:solidFill>
                <a:latin typeface="Open Sans"/>
              </a:rPr>
              <a:t>, porém</a:t>
            </a:r>
          </a:p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ns"/>
              </a:rPr>
              <a:t>mais eficaz e de baixo custo:</a:t>
            </a:r>
          </a:p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ns Italics"/>
              </a:rPr>
              <a:t>data lakehouse</a:t>
            </a:r>
            <a:r>
              <a:rPr lang="en-US" sz="2500">
                <a:solidFill>
                  <a:srgbClr val="000000"/>
                </a:solidFill>
                <a:latin typeface="Open Sans"/>
              </a:rPr>
              <a:t>.</a:t>
            </a:r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5B3C660C-A4CE-348E-9C70-EECDF43CC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Gustavo H. Lopes Martins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16663" y="5392847"/>
            <a:ext cx="1523177" cy="1523177"/>
          </a:xfrm>
          <a:custGeom>
            <a:avLst/>
            <a:gdLst/>
            <a:ahLst/>
            <a:cxnLst/>
            <a:rect l="l" t="t" r="r" b="b"/>
            <a:pathLst>
              <a:path w="1523177" h="1523177">
                <a:moveTo>
                  <a:pt x="0" y="0"/>
                </a:moveTo>
                <a:lnTo>
                  <a:pt x="1523178" y="0"/>
                </a:lnTo>
                <a:lnTo>
                  <a:pt x="1523178" y="1523178"/>
                </a:lnTo>
                <a:lnTo>
                  <a:pt x="0" y="15231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2401505"/>
            <a:ext cx="1899104" cy="986073"/>
          </a:xfrm>
          <a:custGeom>
            <a:avLst/>
            <a:gdLst/>
            <a:ahLst/>
            <a:cxnLst/>
            <a:rect l="l" t="t" r="r" b="b"/>
            <a:pathLst>
              <a:path w="1899104" h="986073">
                <a:moveTo>
                  <a:pt x="0" y="0"/>
                </a:moveTo>
                <a:lnTo>
                  <a:pt x="1899104" y="0"/>
                </a:lnTo>
                <a:lnTo>
                  <a:pt x="1899104" y="986073"/>
                </a:lnTo>
                <a:lnTo>
                  <a:pt x="0" y="9860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359377" y="3540015"/>
            <a:ext cx="1523177" cy="1523177"/>
          </a:xfrm>
          <a:custGeom>
            <a:avLst/>
            <a:gdLst/>
            <a:ahLst/>
            <a:cxnLst/>
            <a:rect l="l" t="t" r="r" b="b"/>
            <a:pathLst>
              <a:path w="1523177" h="1523177">
                <a:moveTo>
                  <a:pt x="0" y="0"/>
                </a:moveTo>
                <a:lnTo>
                  <a:pt x="1523177" y="0"/>
                </a:lnTo>
                <a:lnTo>
                  <a:pt x="1523177" y="1523177"/>
                </a:lnTo>
                <a:lnTo>
                  <a:pt x="0" y="15231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359377" y="6916025"/>
            <a:ext cx="1523177" cy="1523177"/>
          </a:xfrm>
          <a:custGeom>
            <a:avLst/>
            <a:gdLst/>
            <a:ahLst/>
            <a:cxnLst/>
            <a:rect l="l" t="t" r="r" b="b"/>
            <a:pathLst>
              <a:path w="1523177" h="1523177">
                <a:moveTo>
                  <a:pt x="0" y="0"/>
                </a:moveTo>
                <a:lnTo>
                  <a:pt x="1523177" y="0"/>
                </a:lnTo>
                <a:lnTo>
                  <a:pt x="1523177" y="1523177"/>
                </a:lnTo>
                <a:lnTo>
                  <a:pt x="0" y="152317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5321201" y="141605"/>
            <a:ext cx="764559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Ferramentas auxiliares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927804" y="5955906"/>
            <a:ext cx="7119965" cy="78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Open Sans"/>
              </a:rPr>
              <a:t>Serviço de armazenamento simples de objetos de baixo custo.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087315" y="2650344"/>
            <a:ext cx="6422763" cy="78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Open Sans"/>
              </a:rPr>
              <a:t>Ferramenta multi-linguagem para processamento de grandes volumes de dados.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712294" y="4136254"/>
            <a:ext cx="6535295" cy="78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Open Sans"/>
              </a:rPr>
              <a:t>Serviço que usa eventos para conectar e acionar componentes de aplicativos.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834230" y="7526882"/>
            <a:ext cx="5413359" cy="78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Open Sans"/>
              </a:rPr>
              <a:t>Serviço para realização de consultas interativas em SQL ao AWS S3.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583763" y="3691278"/>
            <a:ext cx="2663825" cy="3892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Open Sans Bold"/>
              </a:rPr>
              <a:t>AWS EventBridge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930560" y="5503242"/>
            <a:ext cx="4781282" cy="3892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Open Sans Bold"/>
              </a:rPr>
              <a:t>AWS Simple Storage Service (S3)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461972" y="7080477"/>
            <a:ext cx="1785616" cy="3892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Open Sans Bold"/>
              </a:rPr>
              <a:t>AWS Athena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087315" y="2183065"/>
            <a:ext cx="2126560" cy="3892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Open Sans Bold"/>
              </a:rPr>
              <a:t>Apache Spark</a:t>
            </a:r>
          </a:p>
        </p:txBody>
      </p:sp>
      <p:sp>
        <p:nvSpPr>
          <p:cNvPr id="15" name="Espaço Reservado para Rodapé 14">
            <a:extLst>
              <a:ext uri="{FF2B5EF4-FFF2-40B4-BE49-F238E27FC236}">
                <a16:creationId xmlns:a16="http://schemas.microsoft.com/office/drawing/2014/main" id="{815DC757-3918-4E59-B0C8-945EC1D09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Gustavo H. Lopes Martins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189339" y="141605"/>
            <a:ext cx="7909322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População do Data Lake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75660CD-7A8B-4CF9-3F11-AA9A79FFC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Gustavo H. Lopes Martins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29303FA-67E3-A064-030E-DE5BB8158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07270"/>
            <a:ext cx="13411200" cy="940882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398685" y="7876932"/>
            <a:ext cx="1399952" cy="1381368"/>
          </a:xfrm>
          <a:custGeom>
            <a:avLst/>
            <a:gdLst/>
            <a:ahLst/>
            <a:cxnLst/>
            <a:rect l="l" t="t" r="r" b="b"/>
            <a:pathLst>
              <a:path w="1399952" h="1381368">
                <a:moveTo>
                  <a:pt x="0" y="0"/>
                </a:moveTo>
                <a:lnTo>
                  <a:pt x="1399952" y="0"/>
                </a:lnTo>
                <a:lnTo>
                  <a:pt x="1399952" y="1381368"/>
                </a:lnTo>
                <a:lnTo>
                  <a:pt x="0" y="13813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189339" y="141605"/>
            <a:ext cx="7909322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População do Data Lake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630205" y="3032822"/>
            <a:ext cx="3489614" cy="431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ns Bold"/>
              </a:rPr>
              <a:t>Extração SQL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184081" y="4012502"/>
            <a:ext cx="5309063" cy="356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6" lvl="1" indent="-226698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Open Sans"/>
              </a:rPr>
              <a:t>Acionamento conforme agendamento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183215" y="6316919"/>
            <a:ext cx="6383594" cy="1099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6" lvl="1" indent="-226698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Open Sans"/>
              </a:rPr>
              <a:t>Aplicação executada no ECS via </a:t>
            </a:r>
            <a:r>
              <a:rPr lang="en-US" sz="2100">
                <a:solidFill>
                  <a:srgbClr val="000000"/>
                </a:solidFill>
                <a:latin typeface="Open Sans Italics"/>
              </a:rPr>
              <a:t>Fargate</a:t>
            </a:r>
            <a:r>
              <a:rPr lang="en-US" sz="2100">
                <a:solidFill>
                  <a:srgbClr val="000000"/>
                </a:solidFill>
                <a:latin typeface="Open Sans"/>
              </a:rPr>
              <a:t> pois, a depender do volume de dados, o tempo de execução pode exceder o limite da </a:t>
            </a:r>
            <a:r>
              <a:rPr lang="en-US" sz="2100">
                <a:solidFill>
                  <a:srgbClr val="000000"/>
                </a:solidFill>
                <a:latin typeface="Open Sans Italics"/>
              </a:rPr>
              <a:t>Lambda</a:t>
            </a:r>
            <a:r>
              <a:rPr lang="en-US" sz="2100">
                <a:solidFill>
                  <a:srgbClr val="000000"/>
                </a:solidFill>
                <a:latin typeface="Open Sans"/>
              </a:rPr>
              <a:t>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338228"/>
            <a:ext cx="5646688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>
              <a:lnSpc>
                <a:spcPts val="4759"/>
              </a:lnSpc>
              <a:spcBef>
                <a:spcPct val="0"/>
              </a:spcBef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Extra Bold"/>
              </a:rPr>
              <a:t>Aplicações em Nuvem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184750" y="5674935"/>
            <a:ext cx="6288782" cy="356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6" lvl="1" indent="-226698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Open Sans"/>
              </a:rPr>
              <a:t>Baixa utilização de memória e processamento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255092" y="2813747"/>
            <a:ext cx="3489614" cy="869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dirty="0" err="1">
                <a:solidFill>
                  <a:srgbClr val="000000"/>
                </a:solidFill>
                <a:latin typeface="Open Sans Bold"/>
              </a:rPr>
              <a:t>Carregamento</a:t>
            </a:r>
            <a:r>
              <a:rPr lang="en-US" sz="2500" dirty="0">
                <a:solidFill>
                  <a:srgbClr val="000000"/>
                </a:solidFill>
                <a:latin typeface="Open Sans Bold"/>
              </a:rPr>
              <a:t> para a Transient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895013" y="4011322"/>
            <a:ext cx="6209773" cy="727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6" lvl="1" indent="-226698">
              <a:lnSpc>
                <a:spcPts val="2940"/>
              </a:lnSpc>
              <a:buFont typeface="Arial"/>
              <a:buChar char="•"/>
            </a:pPr>
            <a:r>
              <a:rPr lang="en-US" sz="2100" dirty="0" err="1">
                <a:solidFill>
                  <a:srgbClr val="000000"/>
                </a:solidFill>
                <a:latin typeface="Open Sans"/>
              </a:rPr>
              <a:t>Acionamento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via AWS </a:t>
            </a:r>
            <a:r>
              <a:rPr lang="en-US" sz="2100" dirty="0" err="1">
                <a:solidFill>
                  <a:srgbClr val="000000"/>
                </a:solidFill>
                <a:latin typeface="Open Sans Italics"/>
              </a:rPr>
              <a:t>EventBridge</a:t>
            </a:r>
            <a:r>
              <a:rPr lang="en-US" sz="2100" dirty="0">
                <a:solidFill>
                  <a:srgbClr val="000000"/>
                </a:solidFill>
                <a:latin typeface="Open Sans Italics"/>
              </a:rPr>
              <a:t> 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sempre que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algum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arquivo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chega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ao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Data Lake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895013" y="6016479"/>
            <a:ext cx="6209773" cy="356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6" lvl="1" indent="-226698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Open Sans"/>
              </a:rPr>
              <a:t>Baixa utilização de memória e processamento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183215" y="4657981"/>
            <a:ext cx="5956942" cy="727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6" lvl="1" indent="-226698">
              <a:lnSpc>
                <a:spcPts val="2940"/>
              </a:lnSpc>
              <a:buFont typeface="Arial"/>
              <a:buChar char="•"/>
            </a:pPr>
            <a:r>
              <a:rPr lang="en-US" sz="2100" dirty="0" err="1">
                <a:solidFill>
                  <a:srgbClr val="000000"/>
                </a:solidFill>
                <a:latin typeface="Open Sans"/>
              </a:rPr>
              <a:t>Realiza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a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extração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dos dados das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tabelas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do banco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Relacional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para o Data Lake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895013" y="5012544"/>
            <a:ext cx="6209773" cy="727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6" lvl="1" indent="-226698">
              <a:lnSpc>
                <a:spcPts val="2940"/>
              </a:lnSpc>
              <a:buFont typeface="Arial"/>
              <a:buChar char="•"/>
            </a:pPr>
            <a:r>
              <a:rPr lang="en-US" sz="2100" dirty="0">
                <a:solidFill>
                  <a:srgbClr val="000000"/>
                </a:solidFill>
                <a:latin typeface="Open Sans"/>
              </a:rPr>
              <a:t>Move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os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arquivos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para a Transient e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aguarda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os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processamentos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dos dados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895013" y="6648938"/>
            <a:ext cx="6209773" cy="727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6" lvl="1" indent="-226698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Open Sans"/>
              </a:rPr>
              <a:t>Aplicação na </a:t>
            </a:r>
            <a:r>
              <a:rPr lang="en-US" sz="2100">
                <a:solidFill>
                  <a:srgbClr val="000000"/>
                </a:solidFill>
                <a:latin typeface="Open Sans Italics"/>
              </a:rPr>
              <a:t>Lambda</a:t>
            </a:r>
            <a:r>
              <a:rPr lang="en-US" sz="2100">
                <a:solidFill>
                  <a:srgbClr val="000000"/>
                </a:solidFill>
                <a:latin typeface="Open Sans"/>
              </a:rPr>
              <a:t> devido a sua rápida e leve execução 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4130996" y="7876932"/>
            <a:ext cx="2061380" cy="1381368"/>
            <a:chOff x="0" y="0"/>
            <a:chExt cx="2748507" cy="1841825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594126" cy="1317651"/>
            </a:xfrm>
            <a:custGeom>
              <a:avLst/>
              <a:gdLst/>
              <a:ahLst/>
              <a:cxnLst/>
              <a:rect l="l" t="t" r="r" b="b"/>
              <a:pathLst>
                <a:path w="2594126" h="1317651">
                  <a:moveTo>
                    <a:pt x="0" y="0"/>
                  </a:moveTo>
                  <a:lnTo>
                    <a:pt x="2594126" y="0"/>
                  </a:lnTo>
                  <a:lnTo>
                    <a:pt x="2594126" y="1317651"/>
                  </a:lnTo>
                  <a:lnTo>
                    <a:pt x="0" y="1317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  <p:sp>
          <p:nvSpPr>
            <p:cNvPr id="17" name="Freeform 17"/>
            <p:cNvSpPr/>
            <p:nvPr/>
          </p:nvSpPr>
          <p:spPr>
            <a:xfrm>
              <a:off x="0" y="1084059"/>
              <a:ext cx="2748507" cy="757766"/>
            </a:xfrm>
            <a:custGeom>
              <a:avLst/>
              <a:gdLst/>
              <a:ahLst/>
              <a:cxnLst/>
              <a:rect l="l" t="t" r="r" b="b"/>
              <a:pathLst>
                <a:path w="2748507" h="757766">
                  <a:moveTo>
                    <a:pt x="0" y="0"/>
                  </a:moveTo>
                  <a:lnTo>
                    <a:pt x="2748507" y="0"/>
                  </a:lnTo>
                  <a:lnTo>
                    <a:pt x="2748507" y="757766"/>
                  </a:lnTo>
                  <a:lnTo>
                    <a:pt x="0" y="7577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  <p:sp>
          <p:nvSpPr>
            <p:cNvPr id="18" name="TextBox 18"/>
            <p:cNvSpPr txBox="1"/>
            <p:nvPr/>
          </p:nvSpPr>
          <p:spPr>
            <a:xfrm>
              <a:off x="1423580" y="795890"/>
              <a:ext cx="180790" cy="4181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41"/>
                </a:lnSpc>
              </a:pPr>
              <a:r>
                <a:rPr lang="en-US" sz="1886">
                  <a:solidFill>
                    <a:srgbClr val="000000"/>
                  </a:solidFill>
                  <a:latin typeface="Open Sans Extra Bold"/>
                </a:rPr>
                <a:t>+</a:t>
              </a:r>
            </a:p>
          </p:txBody>
        </p:sp>
      </p:grpSp>
      <p:sp>
        <p:nvSpPr>
          <p:cNvPr id="19" name="Espaço Reservado para Rodapé 18">
            <a:extLst>
              <a:ext uri="{FF2B5EF4-FFF2-40B4-BE49-F238E27FC236}">
                <a16:creationId xmlns:a16="http://schemas.microsoft.com/office/drawing/2014/main" id="{05772D60-0106-02B4-ABB2-B2848C0AC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Gustavo H. Lopes Martins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835277" y="130390"/>
            <a:ext cx="8617446" cy="8477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4400" dirty="0" err="1">
                <a:solidFill>
                  <a:srgbClr val="000000"/>
                </a:solidFill>
                <a:latin typeface="Open Sans Bold"/>
              </a:rPr>
              <a:t>Processamento</a:t>
            </a:r>
            <a:r>
              <a:rPr lang="en-US" sz="4400" dirty="0">
                <a:solidFill>
                  <a:srgbClr val="000000"/>
                </a:solidFill>
                <a:latin typeface="Open Sans Bold"/>
              </a:rPr>
              <a:t> dos Dados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176A363-A77A-E503-5893-738D4492A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Gustavo H. Lopes Martins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FB94BFF-63A2-D917-6A88-366D55439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979511"/>
            <a:ext cx="16892588" cy="659298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972061" y="7611288"/>
            <a:ext cx="2061380" cy="1381368"/>
            <a:chOff x="0" y="0"/>
            <a:chExt cx="2748507" cy="18418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94126" cy="1317651"/>
            </a:xfrm>
            <a:custGeom>
              <a:avLst/>
              <a:gdLst/>
              <a:ahLst/>
              <a:cxnLst/>
              <a:rect l="l" t="t" r="r" b="b"/>
              <a:pathLst>
                <a:path w="2594126" h="1317651">
                  <a:moveTo>
                    <a:pt x="0" y="0"/>
                  </a:moveTo>
                  <a:lnTo>
                    <a:pt x="2594126" y="0"/>
                  </a:lnTo>
                  <a:lnTo>
                    <a:pt x="2594126" y="1317651"/>
                  </a:lnTo>
                  <a:lnTo>
                    <a:pt x="0" y="1317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1084059"/>
              <a:ext cx="2748507" cy="757766"/>
            </a:xfrm>
            <a:custGeom>
              <a:avLst/>
              <a:gdLst/>
              <a:ahLst/>
              <a:cxnLst/>
              <a:rect l="l" t="t" r="r" b="b"/>
              <a:pathLst>
                <a:path w="2748507" h="757766">
                  <a:moveTo>
                    <a:pt x="0" y="0"/>
                  </a:moveTo>
                  <a:lnTo>
                    <a:pt x="2748507" y="0"/>
                  </a:lnTo>
                  <a:lnTo>
                    <a:pt x="2748507" y="757766"/>
                  </a:lnTo>
                  <a:lnTo>
                    <a:pt x="0" y="7577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  <p:sp>
          <p:nvSpPr>
            <p:cNvPr id="5" name="TextBox 5"/>
            <p:cNvSpPr txBox="1"/>
            <p:nvPr/>
          </p:nvSpPr>
          <p:spPr>
            <a:xfrm>
              <a:off x="1423580" y="795890"/>
              <a:ext cx="180790" cy="4181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41"/>
                </a:lnSpc>
              </a:pPr>
              <a:r>
                <a:rPr lang="en-US" sz="1886">
                  <a:solidFill>
                    <a:srgbClr val="000000"/>
                  </a:solidFill>
                  <a:latin typeface="Open Sans Extra Bold"/>
                </a:rPr>
                <a:t>+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4369720" y="7926669"/>
            <a:ext cx="1634858" cy="848869"/>
          </a:xfrm>
          <a:custGeom>
            <a:avLst/>
            <a:gdLst/>
            <a:ahLst/>
            <a:cxnLst/>
            <a:rect l="l" t="t" r="r" b="b"/>
            <a:pathLst>
              <a:path w="1634858" h="848869">
                <a:moveTo>
                  <a:pt x="0" y="0"/>
                </a:moveTo>
                <a:lnTo>
                  <a:pt x="1634858" y="0"/>
                </a:lnTo>
                <a:lnTo>
                  <a:pt x="1634858" y="848868"/>
                </a:lnTo>
                <a:lnTo>
                  <a:pt x="0" y="8488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6337953" y="7794328"/>
            <a:ext cx="1360540" cy="1113549"/>
          </a:xfrm>
          <a:custGeom>
            <a:avLst/>
            <a:gdLst/>
            <a:ahLst/>
            <a:cxnLst/>
            <a:rect l="l" t="t" r="r" b="b"/>
            <a:pathLst>
              <a:path w="1360540" h="1113549">
                <a:moveTo>
                  <a:pt x="0" y="0"/>
                </a:moveTo>
                <a:lnTo>
                  <a:pt x="1360540" y="0"/>
                </a:lnTo>
                <a:lnTo>
                  <a:pt x="1360540" y="1113550"/>
                </a:lnTo>
                <a:lnTo>
                  <a:pt x="0" y="11135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10394606" y="2370287"/>
            <a:ext cx="6081161" cy="1939953"/>
            <a:chOff x="0" y="0"/>
            <a:chExt cx="1601623" cy="51093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601622" cy="510934"/>
            </a:xfrm>
            <a:custGeom>
              <a:avLst/>
              <a:gdLst/>
              <a:ahLst/>
              <a:cxnLst/>
              <a:rect l="l" t="t" r="r" b="b"/>
              <a:pathLst>
                <a:path w="1601622" h="510934">
                  <a:moveTo>
                    <a:pt x="64928" y="0"/>
                  </a:moveTo>
                  <a:lnTo>
                    <a:pt x="1536694" y="0"/>
                  </a:lnTo>
                  <a:cubicBezTo>
                    <a:pt x="1572553" y="0"/>
                    <a:pt x="1601622" y="29069"/>
                    <a:pt x="1601622" y="64928"/>
                  </a:cubicBezTo>
                  <a:lnTo>
                    <a:pt x="1601622" y="446006"/>
                  </a:lnTo>
                  <a:cubicBezTo>
                    <a:pt x="1601622" y="463226"/>
                    <a:pt x="1594782" y="479741"/>
                    <a:pt x="1582606" y="491917"/>
                  </a:cubicBezTo>
                  <a:cubicBezTo>
                    <a:pt x="1570429" y="504094"/>
                    <a:pt x="1553914" y="510934"/>
                    <a:pt x="1536694" y="510934"/>
                  </a:cubicBezTo>
                  <a:lnTo>
                    <a:pt x="64928" y="510934"/>
                  </a:lnTo>
                  <a:cubicBezTo>
                    <a:pt x="29069" y="510934"/>
                    <a:pt x="0" y="481865"/>
                    <a:pt x="0" y="446006"/>
                  </a:cubicBezTo>
                  <a:lnTo>
                    <a:pt x="0" y="64928"/>
                  </a:lnTo>
                  <a:cubicBezTo>
                    <a:pt x="0" y="47708"/>
                    <a:pt x="6841" y="31193"/>
                    <a:pt x="19017" y="19017"/>
                  </a:cubicBezTo>
                  <a:cubicBezTo>
                    <a:pt x="31193" y="6841"/>
                    <a:pt x="47708" y="0"/>
                    <a:pt x="64928" y="0"/>
                  </a:cubicBezTo>
                  <a:close/>
                </a:path>
              </a:pathLst>
            </a:custGeom>
            <a:solidFill>
              <a:srgbClr val="A46628">
                <a:alpha val="9804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4835277" y="141605"/>
            <a:ext cx="8617446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Processamento dos Dados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624913" y="2651937"/>
            <a:ext cx="3489614" cy="431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ns Bold"/>
              </a:rPr>
              <a:t>Processamento Spark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93991" y="3626661"/>
            <a:ext cx="4898214" cy="356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6" lvl="1" indent="-226698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Open Sans"/>
              </a:rPr>
              <a:t>Acionada conforme agendamento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93126" y="5931078"/>
            <a:ext cx="7284303" cy="1099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6" lvl="1" indent="-226698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Open Sans"/>
              </a:rPr>
              <a:t>Aplicação executada no ECS via </a:t>
            </a:r>
            <a:r>
              <a:rPr lang="en-US" sz="2100">
                <a:solidFill>
                  <a:srgbClr val="000000"/>
                </a:solidFill>
                <a:latin typeface="Open Sans Italics"/>
              </a:rPr>
              <a:t>Fargate</a:t>
            </a:r>
            <a:r>
              <a:rPr lang="en-US" sz="2100">
                <a:solidFill>
                  <a:srgbClr val="000000"/>
                </a:solidFill>
                <a:latin typeface="Open Sans"/>
              </a:rPr>
              <a:t> com 8 núcleos de processamento, 32 GB de memória RAM e tempo certamente excedente ao limite da </a:t>
            </a:r>
            <a:r>
              <a:rPr lang="en-US" sz="2100">
                <a:solidFill>
                  <a:srgbClr val="000000"/>
                </a:solidFill>
                <a:latin typeface="Open Sans Italics"/>
              </a:rPr>
              <a:t>Lambda</a:t>
            </a:r>
            <a:r>
              <a:rPr lang="en-US" sz="2100">
                <a:solidFill>
                  <a:srgbClr val="000000"/>
                </a:solidFill>
                <a:latin typeface="Open Sans"/>
              </a:rPr>
              <a:t>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93991" y="5285599"/>
            <a:ext cx="6288782" cy="356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6" lvl="1" indent="-226698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Open Sans"/>
              </a:rPr>
              <a:t>Alta utilização de memória e processamento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93126" y="4272140"/>
            <a:ext cx="7284303" cy="727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6" lvl="1" indent="-226698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Open Sans"/>
              </a:rPr>
              <a:t>Realiza o processamento, validação e cruzamento dos dados referente a cada nível de qualidade dos dados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93126" y="1338836"/>
            <a:ext cx="5646688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>
              <a:lnSpc>
                <a:spcPts val="4759"/>
              </a:lnSpc>
              <a:spcBef>
                <a:spcPct val="0"/>
              </a:spcBef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Extra Bold"/>
              </a:rPr>
              <a:t>Aplicações em Nuvem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460937" y="1338836"/>
            <a:ext cx="517832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>
              <a:lnSpc>
                <a:spcPts val="4759"/>
              </a:lnSpc>
              <a:spcBef>
                <a:spcPct val="0"/>
              </a:spcBef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Extra Bold"/>
              </a:rPr>
              <a:t>Níveis de Qualidade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607622" y="2650280"/>
            <a:ext cx="2272866" cy="431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ns Bold"/>
              </a:rPr>
              <a:t>Nível Bronze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607622" y="3281857"/>
            <a:ext cx="5903218" cy="727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Open Sans"/>
              </a:rPr>
              <a:t>Dados crus similares à fonte com adição da catalogação e estrutura padrão básica.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0607622" y="4597895"/>
            <a:ext cx="2272866" cy="431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ns Bold"/>
              </a:rPr>
              <a:t>Nível Silver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10429680" y="4353723"/>
            <a:ext cx="6081161" cy="1939953"/>
            <a:chOff x="0" y="0"/>
            <a:chExt cx="1601623" cy="510934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601622" cy="510934"/>
            </a:xfrm>
            <a:custGeom>
              <a:avLst/>
              <a:gdLst/>
              <a:ahLst/>
              <a:cxnLst/>
              <a:rect l="l" t="t" r="r" b="b"/>
              <a:pathLst>
                <a:path w="1601622" h="510934">
                  <a:moveTo>
                    <a:pt x="64928" y="0"/>
                  </a:moveTo>
                  <a:lnTo>
                    <a:pt x="1536694" y="0"/>
                  </a:lnTo>
                  <a:cubicBezTo>
                    <a:pt x="1572553" y="0"/>
                    <a:pt x="1601622" y="29069"/>
                    <a:pt x="1601622" y="64928"/>
                  </a:cubicBezTo>
                  <a:lnTo>
                    <a:pt x="1601622" y="446006"/>
                  </a:lnTo>
                  <a:cubicBezTo>
                    <a:pt x="1601622" y="463226"/>
                    <a:pt x="1594782" y="479741"/>
                    <a:pt x="1582606" y="491917"/>
                  </a:cubicBezTo>
                  <a:cubicBezTo>
                    <a:pt x="1570429" y="504094"/>
                    <a:pt x="1553914" y="510934"/>
                    <a:pt x="1536694" y="510934"/>
                  </a:cubicBezTo>
                  <a:lnTo>
                    <a:pt x="64928" y="510934"/>
                  </a:lnTo>
                  <a:cubicBezTo>
                    <a:pt x="29069" y="510934"/>
                    <a:pt x="0" y="481865"/>
                    <a:pt x="0" y="446006"/>
                  </a:cubicBezTo>
                  <a:lnTo>
                    <a:pt x="0" y="64928"/>
                  </a:lnTo>
                  <a:cubicBezTo>
                    <a:pt x="0" y="47708"/>
                    <a:pt x="6841" y="31193"/>
                    <a:pt x="19017" y="19017"/>
                  </a:cubicBezTo>
                  <a:cubicBezTo>
                    <a:pt x="31193" y="6841"/>
                    <a:pt x="47708" y="0"/>
                    <a:pt x="64928" y="0"/>
                  </a:cubicBezTo>
                  <a:close/>
                </a:path>
              </a:pathLst>
            </a:custGeom>
            <a:solidFill>
              <a:srgbClr val="9C9FA6">
                <a:alpha val="9804"/>
              </a:srgbClr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10607622" y="5247058"/>
            <a:ext cx="5903218" cy="727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Open Sans"/>
              </a:rPr>
              <a:t>Dados já estruturados com regras de validações e controle de duplicatas aplicadas.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0572548" y="6565317"/>
            <a:ext cx="2272866" cy="431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ns Bold"/>
              </a:rPr>
              <a:t>Nível Gold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10394606" y="6341301"/>
            <a:ext cx="6081161" cy="1939953"/>
            <a:chOff x="0" y="0"/>
            <a:chExt cx="1601623" cy="510934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601622" cy="510934"/>
            </a:xfrm>
            <a:custGeom>
              <a:avLst/>
              <a:gdLst/>
              <a:ahLst/>
              <a:cxnLst/>
              <a:rect l="l" t="t" r="r" b="b"/>
              <a:pathLst>
                <a:path w="1601622" h="510934">
                  <a:moveTo>
                    <a:pt x="64928" y="0"/>
                  </a:moveTo>
                  <a:lnTo>
                    <a:pt x="1536694" y="0"/>
                  </a:lnTo>
                  <a:cubicBezTo>
                    <a:pt x="1572553" y="0"/>
                    <a:pt x="1601622" y="29069"/>
                    <a:pt x="1601622" y="64928"/>
                  </a:cubicBezTo>
                  <a:lnTo>
                    <a:pt x="1601622" y="446006"/>
                  </a:lnTo>
                  <a:cubicBezTo>
                    <a:pt x="1601622" y="463226"/>
                    <a:pt x="1594782" y="479741"/>
                    <a:pt x="1582606" y="491917"/>
                  </a:cubicBezTo>
                  <a:cubicBezTo>
                    <a:pt x="1570429" y="504094"/>
                    <a:pt x="1553914" y="510934"/>
                    <a:pt x="1536694" y="510934"/>
                  </a:cubicBezTo>
                  <a:lnTo>
                    <a:pt x="64928" y="510934"/>
                  </a:lnTo>
                  <a:cubicBezTo>
                    <a:pt x="29069" y="510934"/>
                    <a:pt x="0" y="481865"/>
                    <a:pt x="0" y="446006"/>
                  </a:cubicBezTo>
                  <a:lnTo>
                    <a:pt x="0" y="64928"/>
                  </a:lnTo>
                  <a:cubicBezTo>
                    <a:pt x="0" y="47708"/>
                    <a:pt x="6841" y="31193"/>
                    <a:pt x="19017" y="19017"/>
                  </a:cubicBezTo>
                  <a:cubicBezTo>
                    <a:pt x="31193" y="6841"/>
                    <a:pt x="47708" y="0"/>
                    <a:pt x="64928" y="0"/>
                  </a:cubicBezTo>
                  <a:close/>
                </a:path>
              </a:pathLst>
            </a:custGeom>
            <a:solidFill>
              <a:srgbClr val="FFD700">
                <a:alpha val="9804"/>
              </a:srgbClr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10572548" y="7214481"/>
            <a:ext cx="5903218" cy="727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Open Sans"/>
              </a:rPr>
              <a:t>Dados cruzados conforme regras de negócio e prontos para consulta e consumo.</a:t>
            </a:r>
          </a:p>
        </p:txBody>
      </p:sp>
      <p:sp>
        <p:nvSpPr>
          <p:cNvPr id="31" name="AutoShape 31"/>
          <p:cNvSpPr/>
          <p:nvPr/>
        </p:nvSpPr>
        <p:spPr>
          <a:xfrm>
            <a:off x="8673034" y="5162550"/>
            <a:ext cx="941932" cy="0"/>
          </a:xfrm>
          <a:prstGeom prst="line">
            <a:avLst/>
          </a:prstGeom>
          <a:ln w="66675" cap="rnd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32" name="Espaço Reservado para Rodapé 31">
            <a:extLst>
              <a:ext uri="{FF2B5EF4-FFF2-40B4-BE49-F238E27FC236}">
                <a16:creationId xmlns:a16="http://schemas.microsoft.com/office/drawing/2014/main" id="{A7ED8079-D9D9-433B-9662-5A3B4E55D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Gustavo H. Lopes Martins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Words>439</Words>
  <Application>Microsoft Office PowerPoint</Application>
  <PresentationFormat>Personalizar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6" baseType="lpstr">
      <vt:lpstr>Open Sans Bold</vt:lpstr>
      <vt:lpstr>Open Sans Italics</vt:lpstr>
      <vt:lpstr>Calibri Light</vt:lpstr>
      <vt:lpstr>Open Sans Extra Bold</vt:lpstr>
      <vt:lpstr>Calibri</vt:lpstr>
      <vt:lpstr>Arial</vt:lpstr>
      <vt:lpstr>Open Sans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Data Lake</dc:title>
  <dc:creator>Gustavo Lopes</dc:creator>
  <cp:lastModifiedBy>Gustavo Henrique Lopes Martins</cp:lastModifiedBy>
  <cp:revision>2</cp:revision>
  <dcterms:created xsi:type="dcterms:W3CDTF">2006-08-16T00:00:00Z</dcterms:created>
  <dcterms:modified xsi:type="dcterms:W3CDTF">2024-01-27T03:25:58Z</dcterms:modified>
  <dc:identifier>DAFoct7vKt4</dc:identifier>
</cp:coreProperties>
</file>