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4.jpeg" ContentType="image/jpeg"/>
  <Override PartName="/ppt/media/image2.png" ContentType="image/png"/>
  <Override PartName="/ppt/media/image3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404050" cy="43205400"/>
  <p:notesSz cx="7008812" cy="9294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86BCA8C-F3AB-43DC-839F-238597155AEA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78F13F8-CAE5-4A22-AD12-B3D1154E1518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</a:pPr>
            <a:fld id="{7E7A0823-6817-4DAE-8A3D-6834ED5AA1E2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3970440" y="8829720"/>
            <a:ext cx="3036600" cy="464760"/>
          </a:xfrm>
          <a:custGeom>
            <a:avLst/>
            <a:gdLst/>
            <a:ahLst/>
            <a:rect l="l" t="t" r="r" b="b"/>
            <a:pathLst>
              <a:path w="3036887" h="465138">
                <a:moveTo>
                  <a:pt x="0" y="0"/>
                </a:moveTo>
                <a:lnTo>
                  <a:pt x="8439" y="0"/>
                </a:lnTo>
                <a:lnTo>
                  <a:pt x="8439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3120" cy="400644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480040" y="1010988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1340440" y="1010988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11480040" y="2319840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21340440" y="2319840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9819240"/>
            <a:ext cx="32403600" cy="3385800"/>
          </a:xfrm>
          <a:prstGeom prst="rect">
            <a:avLst/>
          </a:prstGeom>
          <a:solidFill>
            <a:srgbClr val="11111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5172120"/>
            <a:ext cx="32403600" cy="813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1008000" y="19443600"/>
            <a:ext cx="24913800" cy="2849040"/>
          </a:xfrm>
          <a:custGeom>
            <a:avLst/>
            <a:gdLst/>
            <a:ahLst/>
            <a:rect l="l" t="t" r="r" b="b"/>
            <a:pathLst>
              <a:path w="24914225" h="2849563">
                <a:moveTo>
                  <a:pt x="0" y="0"/>
                </a:moveTo>
                <a:lnTo>
                  <a:pt x="3671" y="0"/>
                </a:lnTo>
                <a:lnTo>
                  <a:pt x="3671" y="6599"/>
                </a:lnTo>
                <a:lnTo>
                  <a:pt x="0" y="6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0" y="0"/>
            <a:ext cx="32402160" cy="603000"/>
          </a:xfrm>
          <a:custGeom>
            <a:avLst/>
            <a:gdLst/>
            <a:ahLst/>
            <a:rect l="l" t="t" r="r" b="b"/>
            <a:pathLst>
              <a:path w="32402463" h="603250">
                <a:moveTo>
                  <a:pt x="0" y="0"/>
                </a:moveTo>
                <a:lnTo>
                  <a:pt x="24474" y="0"/>
                </a:lnTo>
                <a:lnTo>
                  <a:pt x="24474" y="1399"/>
                </a:lnTo>
                <a:lnTo>
                  <a:pt x="0" y="1399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0" y="6481800"/>
            <a:ext cx="32402160" cy="202680"/>
          </a:xfrm>
          <a:custGeom>
            <a:avLst/>
            <a:gdLst/>
            <a:ahLst/>
            <a:rect l="l" t="t" r="r" b="b"/>
            <a:pathLst>
              <a:path w="32402463" h="203200">
                <a:moveTo>
                  <a:pt x="0" y="0"/>
                </a:moveTo>
                <a:lnTo>
                  <a:pt x="24474" y="0"/>
                </a:lnTo>
                <a:lnTo>
                  <a:pt x="24474" y="471"/>
                </a:lnTo>
                <a:lnTo>
                  <a:pt x="0" y="47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56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0" y="40873320"/>
            <a:ext cx="32348160" cy="2331720"/>
          </a:xfrm>
          <a:custGeom>
            <a:avLst/>
            <a:gdLst/>
            <a:ahLst/>
            <a:rect l="l" t="t" r="r" b="b"/>
            <a:pathLst>
              <a:path w="32348488" h="2332037">
                <a:moveTo>
                  <a:pt x="0" y="0"/>
                </a:moveTo>
                <a:lnTo>
                  <a:pt x="24324" y="0"/>
                </a:lnTo>
                <a:lnTo>
                  <a:pt x="24324" y="5400"/>
                </a:lnTo>
                <a:lnTo>
                  <a:pt x="0" y="54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56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0" y="6372360"/>
            <a:ext cx="32403600" cy="25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r>
              <a:rPr b="1" lang="pt-BR" sz="8000" spc="-1" strike="noStrike">
                <a:solidFill>
                  <a:srgbClr val="000000"/>
                </a:solidFill>
                <a:latin typeface="Arial"/>
                <a:ea typeface="Arial"/>
              </a:rPr>
              <a:t>Sistema de Gerenciamento de Confeitaria</a:t>
            </a:r>
            <a:endParaRPr b="0" lang="pt-BR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0" spc="-1" strike="noStrike">
                <a:solidFill>
                  <a:srgbClr val="000000"/>
                </a:solidFill>
                <a:latin typeface="Arial"/>
                <a:ea typeface="Arial"/>
              </a:rPr>
              <a:t>(NewerBite)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-27000" y="9069480"/>
            <a:ext cx="3240360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latin typeface="Calibri"/>
                <a:ea typeface="Calibri"/>
              </a:rPr>
              <a:t>Miguel Theodoro Dos Santos Nowakowski</a:t>
            </a:r>
            <a:r>
              <a:rPr b="1" lang="pt-BR" sz="4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b="1" lang="pt-BR" sz="4800" spc="-1" strike="noStrike">
                <a:solidFill>
                  <a:srgbClr val="000000"/>
                </a:solidFill>
                <a:latin typeface="Calibri"/>
                <a:ea typeface="Calibri"/>
              </a:rPr>
              <a:t>, Gustavo Leonart</a:t>
            </a:r>
            <a:r>
              <a:rPr b="1" lang="pt-BR" sz="4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b="1" lang="pt-BR" sz="4800" spc="-1" strike="noStrike">
                <a:solidFill>
                  <a:srgbClr val="000000"/>
                </a:solidFill>
                <a:latin typeface="Calibri"/>
                <a:ea typeface="Calibri"/>
              </a:rPr>
              <a:t>, lucas Mateus Scheik Cavalli</a:t>
            </a:r>
            <a:r>
              <a:rPr b="1" lang="pt-BR" sz="4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b="1" lang="pt-BR" sz="4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endParaRPr b="0" lang="pt-B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latin typeface="Calibri"/>
                <a:ea typeface="Calibri"/>
              </a:rPr>
              <a:t>Richard Jojima Nagamato</a:t>
            </a:r>
            <a:r>
              <a:rPr b="1" lang="pt-BR" sz="4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b="1" lang="pt-BR" sz="4800" spc="-1" strike="noStrike">
                <a:solidFill>
                  <a:srgbClr val="000000"/>
                </a:solidFill>
                <a:latin typeface="Calibri"/>
                <a:ea typeface="Calibri"/>
              </a:rPr>
              <a:t>, Ademir Luiz do Prado</a:t>
            </a:r>
            <a:r>
              <a:rPr b="1" lang="pt-BR" sz="4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b="0" lang="pt-B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miguel.tsn26@gmail.com</a:t>
            </a:r>
            <a:r>
              <a:rPr b="0" lang="pt-BR" sz="3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, gusta.leonart@gmail.com</a:t>
            </a:r>
            <a:r>
              <a:rPr b="0" lang="pt-BR" sz="3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, cavallilucasmateus@gmail.com</a:t>
            </a:r>
            <a:r>
              <a:rPr b="0" lang="pt-BR" sz="3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richard.nagamato@ifpr.edu.br</a:t>
            </a:r>
            <a:r>
              <a:rPr b="0" lang="pt-BR" sz="3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, ademir.prado@ifpr.edu.br</a:t>
            </a:r>
            <a:r>
              <a:rPr b="0" lang="pt-BR" sz="3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Autores, Instituto Federal do Paraná (IFPR), Campus Colombo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3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Orientadores, Instituto Federal do Paraná(IFPR), Campus Colombo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0" y="-36360"/>
            <a:ext cx="32403600" cy="813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2736720" y="18329400"/>
            <a:ext cx="7488000" cy="5881320"/>
          </a:xfrm>
          <a:custGeom>
            <a:avLst/>
            <a:gdLst/>
            <a:ahLst/>
            <a:rect l="l" t="t" r="r" b="b"/>
            <a:pathLst>
              <a:path w="7488832" h="5881688">
                <a:moveTo>
                  <a:pt x="0" y="0"/>
                </a:moveTo>
                <a:lnTo>
                  <a:pt x="3671" y="0"/>
                </a:lnTo>
                <a:lnTo>
                  <a:pt x="3671" y="6599"/>
                </a:lnTo>
                <a:lnTo>
                  <a:pt x="0" y="6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>
            <a:off x="1008000" y="13019760"/>
            <a:ext cx="15193800" cy="265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93000"/>
              </a:lnSpc>
            </a:pPr>
            <a:r>
              <a:rPr b="1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INTRODUÇÃO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O presente projeto tem como objetivo criar um sistema de gerenciamento de confeitaria, ajudando na economia de tempo e de gastos, além de promover organização das vendas. As ideias centrais do projeto são: gerenciar o estoque da confeitaria, controle dos pedidos, agendamentos, controle de gastos.  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Figura 1. Tela Inicial do Sistema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OBJETIVOS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marL="457200" indent="-545760" algn="just">
              <a:lnSpc>
                <a:spcPct val="93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Gerenciar  estoque;</a:t>
            </a:r>
            <a:endParaRPr b="0" lang="pt-BR" sz="5000" spc="-1" strike="noStrike">
              <a:latin typeface="Arial"/>
            </a:endParaRPr>
          </a:p>
          <a:p>
            <a:pPr marL="457200" indent="-545760" algn="just">
              <a:lnSpc>
                <a:spcPct val="93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Controle de Vendas;</a:t>
            </a:r>
            <a:endParaRPr b="0" lang="pt-BR" sz="5000" spc="-1" strike="noStrike">
              <a:latin typeface="Arial"/>
            </a:endParaRPr>
          </a:p>
          <a:p>
            <a:pPr marL="457200" indent="-545760" algn="just">
              <a:lnSpc>
                <a:spcPct val="93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Controle de Gasto;</a:t>
            </a:r>
            <a:endParaRPr b="0" lang="pt-BR" sz="5000" spc="-1" strike="noStrike">
              <a:latin typeface="Arial"/>
            </a:endParaRPr>
          </a:p>
          <a:p>
            <a:pPr marL="457200" indent="-545760" algn="just">
              <a:lnSpc>
                <a:spcPct val="93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Agendamentos de pedidos;</a:t>
            </a:r>
            <a:endParaRPr b="0" lang="pt-BR" sz="5000" spc="-1" strike="noStrike">
              <a:latin typeface="Arial"/>
            </a:endParaRPr>
          </a:p>
          <a:p>
            <a:pPr marL="457200" algn="just">
              <a:lnSpc>
                <a:spcPct val="93000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pt-BR" sz="5000" spc="-1" strike="noStrike">
              <a:latin typeface="Arial"/>
            </a:endParaRPr>
          </a:p>
          <a:p>
            <a:pPr marL="457200" algn="just">
              <a:lnSpc>
                <a:spcPct val="93000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6922880" y="12961800"/>
            <a:ext cx="14472720" cy="105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93000"/>
              </a:lnSpc>
            </a:pPr>
            <a:r>
              <a:rPr b="1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METODOLOGIA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O projeto está sendo desenvolvido nas linguagens PHP, CSS, HTML e SQL. Foram feitas entrevistas com o cliente para saber suas dificuldades e a partir disso foi pensado um sistema que possa atender a todas as necessidades . Depois disso foram criadas as interfaces (front-end), e em seguida o back-end.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Figura 2. Diagrama  de Entidade e relacionamento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i.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RESULTADO PARCIAIS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Até o momento temos todas as tabelas e interfaces. Faltam alguns ajustes no banco de dados para a programação.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CONSIDERAÇÕES FINAIS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Arial"/>
              </a:rPr>
              <a:t>As confeitarias que antes usavam processos manuais agora poderão otimizar seus trabalhos, permitindo uma melhor performance e, em alguns casos, aumento de lucros.</a:t>
            </a: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Google Shape;67;p13" descr=""/>
          <p:cNvPicPr/>
          <p:nvPr/>
        </p:nvPicPr>
        <p:blipFill>
          <a:blip r:embed="rId1"/>
          <a:stretch/>
        </p:blipFill>
        <p:spPr>
          <a:xfrm>
            <a:off x="26355600" y="40873320"/>
            <a:ext cx="2722320" cy="1277640"/>
          </a:xfrm>
          <a:prstGeom prst="rect">
            <a:avLst/>
          </a:prstGeom>
          <a:ln>
            <a:noFill/>
          </a:ln>
        </p:spPr>
      </p:pic>
      <p:pic>
        <p:nvPicPr>
          <p:cNvPr id="56" name="Google Shape;68;p13" descr=""/>
          <p:cNvPicPr/>
          <p:nvPr/>
        </p:nvPicPr>
        <p:blipFill>
          <a:blip r:embed="rId2"/>
          <a:srcRect l="0" t="0" r="65882" b="0"/>
          <a:stretch/>
        </p:blipFill>
        <p:spPr>
          <a:xfrm>
            <a:off x="0" y="39862080"/>
            <a:ext cx="11058120" cy="3342960"/>
          </a:xfrm>
          <a:prstGeom prst="rect">
            <a:avLst/>
          </a:prstGeom>
          <a:ln>
            <a:noFill/>
          </a:ln>
        </p:spPr>
      </p:pic>
      <p:sp>
        <p:nvSpPr>
          <p:cNvPr id="57" name="CustomShape 14"/>
          <p:cNvSpPr/>
          <p:nvPr/>
        </p:nvSpPr>
        <p:spPr>
          <a:xfrm>
            <a:off x="11058480" y="40108320"/>
            <a:ext cx="16573320" cy="28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Contatos:</a:t>
            </a: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Ademir Luiz do Prado – ademir.prado@ifpr.edu.br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Richard Jojima Nagamato – richard.nagamato@ifpr.edu.br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Instituto Federal do Paraná – Campus Colombo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Rua Antônio Chemin, 28 – São Gabriel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Colombo (PR)                 CEP: 83403-515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6049520" y="214502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Google Shape;71;p13" descr=""/>
          <p:cNvPicPr/>
          <p:nvPr/>
        </p:nvPicPr>
        <p:blipFill>
          <a:blip r:embed="rId3"/>
          <a:stretch/>
        </p:blipFill>
        <p:spPr>
          <a:xfrm>
            <a:off x="1047600" y="1017720"/>
            <a:ext cx="13498200" cy="3735000"/>
          </a:xfrm>
          <a:prstGeom prst="rect">
            <a:avLst/>
          </a:prstGeom>
          <a:ln>
            <a:noFill/>
          </a:ln>
        </p:spPr>
      </p:pic>
      <p:sp>
        <p:nvSpPr>
          <p:cNvPr id="60" name="CustomShape 16"/>
          <p:cNvSpPr/>
          <p:nvPr/>
        </p:nvSpPr>
        <p:spPr>
          <a:xfrm>
            <a:off x="16922880" y="1117440"/>
            <a:ext cx="15336720" cy="34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>
                <a:solidFill>
                  <a:srgbClr val="000000"/>
                </a:solidFill>
                <a:latin typeface="Arial"/>
                <a:ea typeface="Arial"/>
              </a:rPr>
              <a:t>Campus Colombo</a:t>
            </a:r>
            <a:endParaRPr b="0" lang="pt-BR" sz="9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latin typeface="Arial"/>
                <a:ea typeface="Arial"/>
              </a:rPr>
              <a:t>Curso Técnico em Informática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latin typeface="Arial"/>
                <a:ea typeface="Arial"/>
              </a:rPr>
              <a:t>Projeto e Desenvolvimento de Software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61" name="Google Shape;73;p13" descr=""/>
          <p:cNvPicPr/>
          <p:nvPr/>
        </p:nvPicPr>
        <p:blipFill>
          <a:blip r:embed="rId4"/>
          <a:stretch/>
        </p:blipFill>
        <p:spPr>
          <a:xfrm>
            <a:off x="17121600" y="20250360"/>
            <a:ext cx="14274000" cy="7744680"/>
          </a:xfrm>
          <a:prstGeom prst="rect">
            <a:avLst/>
          </a:prstGeom>
          <a:ln>
            <a:noFill/>
          </a:ln>
        </p:spPr>
      </p:pic>
      <p:pic>
        <p:nvPicPr>
          <p:cNvPr id="62" name="Google Shape;74;p13" descr=""/>
          <p:cNvPicPr/>
          <p:nvPr/>
        </p:nvPicPr>
        <p:blipFill>
          <a:blip r:embed="rId5"/>
          <a:stretch/>
        </p:blipFill>
        <p:spPr>
          <a:xfrm>
            <a:off x="1008000" y="21029040"/>
            <a:ext cx="14274000" cy="7744680"/>
          </a:xfrm>
          <a:prstGeom prst="rect">
            <a:avLst/>
          </a:prstGeom>
          <a:ln>
            <a:noFill/>
          </a:ln>
        </p:spPr>
      </p:pic>
      <p:pic>
        <p:nvPicPr>
          <p:cNvPr id="63" name="Google Shape;75;p13" descr=""/>
          <p:cNvPicPr/>
          <p:nvPr/>
        </p:nvPicPr>
        <p:blipFill>
          <a:blip r:embed="rId6"/>
          <a:stretch/>
        </p:blipFill>
        <p:spPr>
          <a:xfrm>
            <a:off x="9374040" y="31942080"/>
            <a:ext cx="5612760" cy="397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2019-02-21T15:15:53Z</dcterms:modified>
  <cp:revision>1</cp:revision>
  <dc:subject/>
  <dc:title/>
</cp:coreProperties>
</file>