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0"/>
  </p:normalViewPr>
  <p:slideViewPr>
    <p:cSldViewPr snapToGrid="0" snapToObjects="1">
      <p:cViewPr varScale="1">
        <p:scale>
          <a:sx n="93" d="100"/>
          <a:sy n="93" d="100"/>
        </p:scale>
        <p:origin x="7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499"/>
            <a:ext cx="10080625" cy="5736253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680" y="1597415"/>
            <a:ext cx="8297265" cy="3275034"/>
          </a:xfrm>
        </p:spPr>
        <p:txBody>
          <a:bodyPr/>
          <a:lstStyle>
            <a:lvl1pPr>
              <a:defRPr sz="595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680" y="5821156"/>
            <a:ext cx="8297265" cy="479478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FB6C49B-004C-4CED-A288-6C0742D50DAD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527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6" y="5291772"/>
            <a:ext cx="829726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0080625" cy="5291773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764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306" y="5916496"/>
            <a:ext cx="8297264" cy="544226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FB6C49B-004C-4CED-A288-6C0742D50DAD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983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534797" y="1475425"/>
            <a:ext cx="5235787" cy="3570605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109" y="1648539"/>
            <a:ext cx="4873162" cy="2916628"/>
          </a:xfrm>
        </p:spPr>
        <p:txBody>
          <a:bodyPr anchor="b"/>
          <a:lstStyle>
            <a:lvl1pPr algn="l">
              <a:defRPr sz="463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932" y="5181654"/>
            <a:ext cx="4871340" cy="786216"/>
          </a:xfrm>
        </p:spPr>
        <p:txBody>
          <a:bodyPr anchor="t">
            <a:noAutofit/>
          </a:bodyPr>
          <a:lstStyle>
            <a:lvl1pPr marL="0" indent="0" algn="l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951895" y="1475425"/>
            <a:ext cx="3640574" cy="44924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FB6C49B-004C-4CED-A288-6C0742D50DAD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1353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943309" y="2520537"/>
            <a:ext cx="4047393" cy="2760165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122072" y="2685191"/>
            <a:ext cx="3623569" cy="2213216"/>
          </a:xfrm>
        </p:spPr>
        <p:txBody>
          <a:bodyPr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089315" y="2519891"/>
            <a:ext cx="4048002" cy="2535642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FB6C49B-004C-4CED-A288-6C0742D50DAD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6686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0080625" cy="2409647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FB6C49B-004C-4CED-A288-6C0742D50DAD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7173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6341443" y="491730"/>
            <a:ext cx="3739182" cy="5968993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770108" y="0"/>
            <a:ext cx="4310517" cy="646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339" y="646145"/>
            <a:ext cx="1876116" cy="56601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7305" y="491730"/>
            <a:ext cx="5454138" cy="596899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FB6C49B-004C-4CED-A288-6C0742D50DAD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173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0112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807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0080625" cy="2409647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966" y="2449660"/>
            <a:ext cx="8294691" cy="40085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FB6C49B-004C-4CED-A288-6C0742D50DAD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565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0080625" cy="5736253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6" y="3253368"/>
            <a:ext cx="8297264" cy="1619080"/>
          </a:xfrm>
        </p:spPr>
        <p:txBody>
          <a:bodyPr anchor="b"/>
          <a:lstStyle>
            <a:lvl1pPr algn="r">
              <a:defRPr sz="5291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6" y="5821546"/>
            <a:ext cx="8297264" cy="478355"/>
          </a:xfrm>
        </p:spPr>
        <p:txBody>
          <a:bodyPr anchor="t">
            <a:noAutofit/>
          </a:bodyPr>
          <a:lstStyle>
            <a:lvl1pPr marL="0" indent="0" algn="r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FB6C49B-004C-4CED-A288-6C0742D50DAD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980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0080625" cy="2409647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65" y="2449661"/>
            <a:ext cx="4046717" cy="401106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0942" y="2449661"/>
            <a:ext cx="4046714" cy="401106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FB6C49B-004C-4CED-A288-6C0742D50DAD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098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0080625" cy="2409647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965" y="2397397"/>
            <a:ext cx="4046717" cy="635222"/>
          </a:xfrm>
        </p:spPr>
        <p:txBody>
          <a:bodyPr anchor="b">
            <a:noAutofit/>
          </a:bodyPr>
          <a:lstStyle>
            <a:lvl1pPr marL="0" indent="0" algn="ctr">
              <a:buNone/>
              <a:defRPr sz="2205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965" y="3032620"/>
            <a:ext cx="4065093" cy="342810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0942" y="2397397"/>
            <a:ext cx="4046714" cy="635222"/>
          </a:xfrm>
        </p:spPr>
        <p:txBody>
          <a:bodyPr anchor="b">
            <a:noAutofit/>
          </a:bodyPr>
          <a:lstStyle>
            <a:lvl1pPr marL="0" indent="0" algn="ctr">
              <a:buNone/>
              <a:defRPr sz="2205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0942" y="3032620"/>
            <a:ext cx="4046714" cy="342810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FB6C49B-004C-4CED-A288-6C0742D50DAD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19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0080625" cy="2409647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FB6C49B-004C-4CED-A288-6C0742D50DAD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43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FB6C49B-004C-4CED-A288-6C0742D50DAD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813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87305" y="491728"/>
            <a:ext cx="2933182" cy="2000317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5" y="491729"/>
            <a:ext cx="2933182" cy="1783982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4748" y="491729"/>
            <a:ext cx="5169821" cy="596899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305" y="2492045"/>
            <a:ext cx="2933182" cy="3968676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FB6C49B-004C-4CED-A288-6C0742D50DAD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605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64" y="801958"/>
            <a:ext cx="3860214" cy="1782623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5042063" y="0"/>
            <a:ext cx="5038562" cy="7559675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543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964" y="2584581"/>
            <a:ext cx="3860214" cy="3876141"/>
          </a:xfrm>
        </p:spPr>
        <p:txBody>
          <a:bodyPr anchor="t"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212877" y="6659482"/>
            <a:ext cx="807706" cy="402483"/>
          </a:xfrm>
        </p:spPr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153" y="6659482"/>
            <a:ext cx="2724723" cy="402483"/>
          </a:xfrm>
        </p:spPr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020583" y="6521170"/>
            <a:ext cx="878214" cy="540795"/>
          </a:xfrm>
        </p:spPr>
        <p:txBody>
          <a:bodyPr/>
          <a:lstStyle/>
          <a:p>
            <a:pPr algn="r"/>
            <a:fld id="{AFB6C49B-004C-4CED-A288-6C0742D50DAD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375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966" y="2407897"/>
            <a:ext cx="8294691" cy="405034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92">
                <a:solidFill>
                  <a:schemeClr val="tx1"/>
                </a:solidFill>
              </a:defRPr>
            </a:lvl1pPr>
          </a:lstStyle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92">
                <a:solidFill>
                  <a:schemeClr val="tx1"/>
                </a:solidFill>
              </a:defRPr>
            </a:lvl1pPr>
          </a:lstStyle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205">
                <a:solidFill>
                  <a:schemeClr val="accent1"/>
                </a:solidFill>
              </a:defRPr>
            </a:lvl1pPr>
          </a:lstStyle>
          <a:p>
            <a:pPr algn="r"/>
            <a:fld id="{AFB6C49B-004C-4CED-A288-6C0742D50DAD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7198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6" r:id="rId13"/>
    <p:sldLayoutId id="2147484057" r:id="rId14"/>
    <p:sldLayoutId id="2147484058" r:id="rId15"/>
    <p:sldLayoutId id="2147484059" r:id="rId16"/>
  </p:sldLayoutIdLst>
  <p:txStyles>
    <p:titleStyle>
      <a:lvl1pPr algn="l" defTabSz="503972" rtl="0" eaLnBrk="1" latinLnBrk="0" hangingPunct="1">
        <a:spcBef>
          <a:spcPct val="0"/>
        </a:spcBef>
        <a:buNone/>
        <a:defRPr sz="4409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Font typeface="Wingdings 2" charset="2"/>
        <a:buChar char="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Font typeface="Wingdings 2" charset="2"/>
        <a:buChar char="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Font typeface="Wingdings 2" charset="2"/>
        <a:buChar char=""/>
        <a:defRPr sz="1543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Font typeface="Wingdings 2" charset="2"/>
        <a:buChar char="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Font typeface="Wingdings 2" charset="2"/>
        <a:buChar char="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2645520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Font typeface="Wingdings 2" charset="2"/>
        <a:buChar char="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3086440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Font typeface="Wingdings 2" charset="2"/>
        <a:buChar char="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3527360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Font typeface="Wingdings 2" charset="2"/>
        <a:buChar char="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3968280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Font typeface="Wingdings 2" charset="2"/>
        <a:buChar char="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F3093-587F-0744-884F-9C328DDCA3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b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Modelo de Negócios </a:t>
            </a:r>
            <a:r>
              <a:rPr lang="pt-BR" sz="6000" b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NewerBite</a:t>
            </a:r>
            <a:endParaRPr lang="pt-BR" sz="60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336084-0B0A-4446-8010-6E74C4F33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Gustavo </a:t>
            </a:r>
            <a:r>
              <a:rPr lang="pt-BR" dirty="0" err="1"/>
              <a:t>Leonart</a:t>
            </a:r>
            <a:r>
              <a:rPr lang="pt-BR" dirty="0"/>
              <a:t>, Lucas Cavalli, Miguel </a:t>
            </a:r>
            <a:r>
              <a:rPr lang="pt-BR" dirty="0" err="1"/>
              <a:t>Nowakowski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15A7B-1CD0-D34C-B02F-44DBF316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 de Receitas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0A94EC-094C-E742-9C3D-E1173EA3C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Monitoramento Mensal;</a:t>
            </a:r>
          </a:p>
          <a:p>
            <a:r>
              <a:rPr lang="pt-BR" dirty="0"/>
              <a:t>Customização adicional.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78">
            <a:extLst>
              <a:ext uri="{FF2B5EF4-FFF2-40B4-BE49-F238E27FC236}">
                <a16:creationId xmlns:a16="http://schemas.microsoft.com/office/drawing/2014/main" id="{9C09A892-E332-2549-BB7D-889A1DBCA0E3}"/>
              </a:ext>
            </a:extLst>
          </p:cNvPr>
          <p:cNvGrpSpPr/>
          <p:nvPr/>
        </p:nvGrpSpPr>
        <p:grpSpPr>
          <a:xfrm>
            <a:off x="0" y="1690255"/>
            <a:ext cx="10128522" cy="5869420"/>
            <a:chOff x="669900" y="1322628"/>
            <a:chExt cx="8656746" cy="4785998"/>
          </a:xfrm>
        </p:grpSpPr>
        <p:grpSp>
          <p:nvGrpSpPr>
            <p:cNvPr id="6" name="Shape 79">
              <a:extLst>
                <a:ext uri="{FF2B5EF4-FFF2-40B4-BE49-F238E27FC236}">
                  <a16:creationId xmlns:a16="http://schemas.microsoft.com/office/drawing/2014/main" id="{56C256E0-0F65-5845-BE96-693C74F41ACC}"/>
                </a:ext>
              </a:extLst>
            </p:cNvPr>
            <p:cNvGrpSpPr/>
            <p:nvPr/>
          </p:nvGrpSpPr>
          <p:grpSpPr>
            <a:xfrm>
              <a:off x="669900" y="1322628"/>
              <a:ext cx="8615809" cy="4785998"/>
              <a:chOff x="593724" y="1322625"/>
              <a:chExt cx="7953300" cy="3646475"/>
            </a:xfrm>
          </p:grpSpPr>
          <p:sp>
            <p:nvSpPr>
              <p:cNvPr id="16" name="Shape 80">
                <a:extLst>
                  <a:ext uri="{FF2B5EF4-FFF2-40B4-BE49-F238E27FC236}">
                    <a16:creationId xmlns:a16="http://schemas.microsoft.com/office/drawing/2014/main" id="{14C2891E-7B44-4A45-8A58-BAF14EC8C49E}"/>
                  </a:ext>
                </a:extLst>
              </p:cNvPr>
              <p:cNvSpPr/>
              <p:nvPr/>
            </p:nvSpPr>
            <p:spPr>
              <a:xfrm>
                <a:off x="593724" y="1322625"/>
                <a:ext cx="7953300" cy="3636300"/>
              </a:xfrm>
              <a:prstGeom prst="rect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44975" tIns="44975" rIns="44975" bIns="449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Helvetica Neue Light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17" name="Shape 81">
                <a:extLst>
                  <a:ext uri="{FF2B5EF4-FFF2-40B4-BE49-F238E27FC236}">
                    <a16:creationId xmlns:a16="http://schemas.microsoft.com/office/drawing/2014/main" id="{111EC09F-AF84-0140-8723-56D08DA8789B}"/>
                  </a:ext>
                </a:extLst>
              </p:cNvPr>
              <p:cNvCxnSpPr/>
              <p:nvPr/>
            </p:nvCxnSpPr>
            <p:spPr>
              <a:xfrm>
                <a:off x="613410" y="4053218"/>
                <a:ext cx="7919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8" name="Shape 82">
                <a:extLst>
                  <a:ext uri="{FF2B5EF4-FFF2-40B4-BE49-F238E27FC236}">
                    <a16:creationId xmlns:a16="http://schemas.microsoft.com/office/drawing/2014/main" id="{283D6042-AA62-1843-9D6A-174F7F3C903A}"/>
                  </a:ext>
                </a:extLst>
              </p:cNvPr>
              <p:cNvCxnSpPr/>
              <p:nvPr/>
            </p:nvCxnSpPr>
            <p:spPr>
              <a:xfrm>
                <a:off x="6949327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9" name="Shape 83">
                <a:extLst>
                  <a:ext uri="{FF2B5EF4-FFF2-40B4-BE49-F238E27FC236}">
                    <a16:creationId xmlns:a16="http://schemas.microsoft.com/office/drawing/2014/main" id="{2259F452-56B7-8142-B4DC-2EBBE91A3771}"/>
                  </a:ext>
                </a:extLst>
              </p:cNvPr>
              <p:cNvCxnSpPr/>
              <p:nvPr/>
            </p:nvCxnSpPr>
            <p:spPr>
              <a:xfrm>
                <a:off x="2196686" y="1324132"/>
                <a:ext cx="0" cy="2719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0" name="Shape 84">
                <a:extLst>
                  <a:ext uri="{FF2B5EF4-FFF2-40B4-BE49-F238E27FC236}">
                    <a16:creationId xmlns:a16="http://schemas.microsoft.com/office/drawing/2014/main" id="{FAB36DCE-D6AB-CB42-976C-6884BE2D9D5C}"/>
                  </a:ext>
                </a:extLst>
              </p:cNvPr>
              <p:cNvCxnSpPr/>
              <p:nvPr/>
            </p:nvCxnSpPr>
            <p:spPr>
              <a:xfrm>
                <a:off x="3777150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1" name="Shape 85">
                <a:extLst>
                  <a:ext uri="{FF2B5EF4-FFF2-40B4-BE49-F238E27FC236}">
                    <a16:creationId xmlns:a16="http://schemas.microsoft.com/office/drawing/2014/main" id="{B670AD8D-01CF-084E-B24B-86CB2FC33440}"/>
                  </a:ext>
                </a:extLst>
              </p:cNvPr>
              <p:cNvCxnSpPr/>
              <p:nvPr/>
            </p:nvCxnSpPr>
            <p:spPr>
              <a:xfrm>
                <a:off x="5363239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" name="Shape 86">
                <a:extLst>
                  <a:ext uri="{FF2B5EF4-FFF2-40B4-BE49-F238E27FC236}">
                    <a16:creationId xmlns:a16="http://schemas.microsoft.com/office/drawing/2014/main" id="{72DED982-2C6A-0A4A-A34B-C56D43D87008}"/>
                  </a:ext>
                </a:extLst>
              </p:cNvPr>
              <p:cNvCxnSpPr/>
              <p:nvPr/>
            </p:nvCxnSpPr>
            <p:spPr>
              <a:xfrm>
                <a:off x="2199498" y="2702555"/>
                <a:ext cx="159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" name="Shape 87">
                <a:extLst>
                  <a:ext uri="{FF2B5EF4-FFF2-40B4-BE49-F238E27FC236}">
                    <a16:creationId xmlns:a16="http://schemas.microsoft.com/office/drawing/2014/main" id="{F83F7BA9-89AF-504C-A32A-5D86722F6A8F}"/>
                  </a:ext>
                </a:extLst>
              </p:cNvPr>
              <p:cNvCxnSpPr/>
              <p:nvPr/>
            </p:nvCxnSpPr>
            <p:spPr>
              <a:xfrm>
                <a:off x="5350584" y="2702555"/>
                <a:ext cx="159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4" name="Shape 88">
                <a:extLst>
                  <a:ext uri="{FF2B5EF4-FFF2-40B4-BE49-F238E27FC236}">
                    <a16:creationId xmlns:a16="http://schemas.microsoft.com/office/drawing/2014/main" id="{4C62A22C-4915-284C-B67D-97786D8561B3}"/>
                  </a:ext>
                </a:extLst>
              </p:cNvPr>
              <p:cNvCxnSpPr/>
              <p:nvPr/>
            </p:nvCxnSpPr>
            <p:spPr>
              <a:xfrm rot="10800000">
                <a:off x="4573006" y="4055000"/>
                <a:ext cx="0" cy="914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7" name="Shape 89">
              <a:extLst>
                <a:ext uri="{FF2B5EF4-FFF2-40B4-BE49-F238E27FC236}">
                  <a16:creationId xmlns:a16="http://schemas.microsoft.com/office/drawing/2014/main" id="{A147595B-95AE-934E-8029-FC6F1AC82DE1}"/>
                </a:ext>
              </a:extLst>
            </p:cNvPr>
            <p:cNvSpPr/>
            <p:nvPr/>
          </p:nvSpPr>
          <p:spPr>
            <a:xfrm>
              <a:off x="7570432" y="1405148"/>
              <a:ext cx="1756214" cy="188099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1600" i="1" u="sng" strike="noStrike" cap="none" dirty="0" err="1">
                  <a:solidFill>
                    <a:schemeClr val="bg1"/>
                  </a:solidFill>
                  <a:latin typeface="Raleway"/>
                  <a:ea typeface="Raleway"/>
                  <a:cs typeface="Raleway"/>
                  <a:sym typeface="Raleway"/>
                </a:rPr>
                <a:t>Segmentos</a:t>
              </a:r>
              <a:r>
                <a:rPr lang="en-US" sz="1600" i="1" u="sng" strike="noStrike" cap="none" dirty="0">
                  <a:solidFill>
                    <a:schemeClr val="bg1"/>
                  </a:solidFill>
                  <a:latin typeface="Raleway"/>
                  <a:ea typeface="Raleway"/>
                  <a:cs typeface="Raleway"/>
                  <a:sym typeface="Raleway"/>
                </a:rPr>
                <a:t> de </a:t>
              </a:r>
              <a:r>
                <a:rPr lang="en-US" sz="1600" i="1" u="sng" strike="noStrike" cap="none" dirty="0" err="1">
                  <a:solidFill>
                    <a:schemeClr val="bg1"/>
                  </a:solidFill>
                  <a:latin typeface="Raleway"/>
                  <a:ea typeface="Raleway"/>
                  <a:cs typeface="Raleway"/>
                  <a:sym typeface="Raleway"/>
                </a:rPr>
                <a:t>Clientes</a:t>
              </a:r>
              <a:endParaRPr lang="en-US" sz="1600" i="1" u="sng" strike="noStrike" cap="none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8" name="Shape 90">
              <a:extLst>
                <a:ext uri="{FF2B5EF4-FFF2-40B4-BE49-F238E27FC236}">
                  <a16:creationId xmlns:a16="http://schemas.microsoft.com/office/drawing/2014/main" id="{C794AEB8-E82C-6249-A032-26437A802F78}"/>
                </a:ext>
              </a:extLst>
            </p:cNvPr>
            <p:cNvSpPr/>
            <p:nvPr/>
          </p:nvSpPr>
          <p:spPr>
            <a:xfrm>
              <a:off x="5866448" y="1409578"/>
              <a:ext cx="1679003" cy="18367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1600" i="1" u="sng" strike="noStrike" cap="none" dirty="0" err="1">
                  <a:solidFill>
                    <a:schemeClr val="bg1"/>
                  </a:solidFill>
                  <a:latin typeface="Raleway"/>
                  <a:ea typeface="Raleway"/>
                  <a:cs typeface="Raleway"/>
                  <a:sym typeface="Raleway"/>
                </a:rPr>
                <a:t>Relacionamento</a:t>
              </a:r>
              <a:endParaRPr lang="en-US" sz="1600" i="1" u="sng" strike="noStrike" cap="none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" name="Shape 91">
              <a:extLst>
                <a:ext uri="{FF2B5EF4-FFF2-40B4-BE49-F238E27FC236}">
                  <a16:creationId xmlns:a16="http://schemas.microsoft.com/office/drawing/2014/main" id="{1CF2521E-FAF2-2D4F-99D2-21E1F9D5DE82}"/>
                </a:ext>
              </a:extLst>
            </p:cNvPr>
            <p:cNvSpPr/>
            <p:nvPr/>
          </p:nvSpPr>
          <p:spPr>
            <a:xfrm>
              <a:off x="4159580" y="1405148"/>
              <a:ext cx="1677132" cy="188099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1600" i="1" u="sng" strike="noStrike" cap="none" dirty="0" err="1">
                  <a:solidFill>
                    <a:schemeClr val="bg1"/>
                  </a:solidFill>
                  <a:latin typeface="Raleway"/>
                  <a:ea typeface="Raleway"/>
                  <a:cs typeface="Raleway"/>
                  <a:sym typeface="Raleway"/>
                </a:rPr>
                <a:t>Propostas</a:t>
              </a:r>
              <a:r>
                <a:rPr lang="en-US" sz="1600" i="1" u="sng" strike="noStrike" cap="none" dirty="0">
                  <a:solidFill>
                    <a:schemeClr val="bg1"/>
                  </a:solidFill>
                  <a:latin typeface="Raleway"/>
                  <a:ea typeface="Raleway"/>
                  <a:cs typeface="Raleway"/>
                  <a:sym typeface="Raleway"/>
                </a:rPr>
                <a:t> de Valor</a:t>
              </a:r>
            </a:p>
          </p:txBody>
        </p:sp>
        <p:sp>
          <p:nvSpPr>
            <p:cNvPr id="10" name="Shape 92">
              <a:extLst>
                <a:ext uri="{FF2B5EF4-FFF2-40B4-BE49-F238E27FC236}">
                  <a16:creationId xmlns:a16="http://schemas.microsoft.com/office/drawing/2014/main" id="{2350F05F-7CF5-2847-8FBB-4640930340F1}"/>
                </a:ext>
              </a:extLst>
            </p:cNvPr>
            <p:cNvSpPr/>
            <p:nvPr/>
          </p:nvSpPr>
          <p:spPr>
            <a:xfrm>
              <a:off x="2435205" y="1405148"/>
              <a:ext cx="1653566" cy="188099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1600" i="1" u="sng" strike="noStrike" cap="none" dirty="0" err="1">
                  <a:solidFill>
                    <a:schemeClr val="bg1"/>
                  </a:solidFill>
                  <a:latin typeface="Raleway"/>
                  <a:ea typeface="Raleway"/>
                  <a:cs typeface="Raleway"/>
                  <a:sym typeface="Raleway"/>
                </a:rPr>
                <a:t>Atividades</a:t>
              </a:r>
              <a:r>
                <a:rPr lang="en-US" sz="1600" i="1" u="sng" strike="noStrike" cap="none" dirty="0">
                  <a:solidFill>
                    <a:schemeClr val="bg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1600" i="1" u="sng" strike="noStrike" cap="none" dirty="0" err="1">
                  <a:solidFill>
                    <a:schemeClr val="bg1"/>
                  </a:solidFill>
                  <a:latin typeface="Raleway"/>
                  <a:ea typeface="Raleway"/>
                  <a:cs typeface="Raleway"/>
                  <a:sym typeface="Raleway"/>
                </a:rPr>
                <a:t>Chave</a:t>
              </a:r>
              <a:endParaRPr lang="en-US" sz="1600" i="1" u="sng" strike="noStrike" cap="none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" name="Shape 93">
              <a:extLst>
                <a:ext uri="{FF2B5EF4-FFF2-40B4-BE49-F238E27FC236}">
                  <a16:creationId xmlns:a16="http://schemas.microsoft.com/office/drawing/2014/main" id="{80C18EBE-1D7F-194C-8F1F-5C1D60B7C27D}"/>
                </a:ext>
              </a:extLst>
            </p:cNvPr>
            <p:cNvSpPr/>
            <p:nvPr/>
          </p:nvSpPr>
          <p:spPr>
            <a:xfrm>
              <a:off x="710835" y="1381332"/>
              <a:ext cx="1654475" cy="211916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1600" i="1" u="sng" strike="noStrike" cap="none" dirty="0" err="1">
                  <a:solidFill>
                    <a:schemeClr val="bg1"/>
                  </a:solidFill>
                  <a:latin typeface="Raleway"/>
                  <a:ea typeface="Raleway"/>
                  <a:cs typeface="Raleway"/>
                  <a:sym typeface="Raleway"/>
                </a:rPr>
                <a:t>Parcerias-Chave</a:t>
              </a:r>
              <a:endParaRPr lang="en-US" sz="1600" i="1" u="sng" strike="noStrike" cap="none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" name="Shape 94">
              <a:extLst>
                <a:ext uri="{FF2B5EF4-FFF2-40B4-BE49-F238E27FC236}">
                  <a16:creationId xmlns:a16="http://schemas.microsoft.com/office/drawing/2014/main" id="{BB9952F8-1B46-EB4A-BA0F-76FD0324E050}"/>
                </a:ext>
              </a:extLst>
            </p:cNvPr>
            <p:cNvSpPr/>
            <p:nvPr/>
          </p:nvSpPr>
          <p:spPr>
            <a:xfrm>
              <a:off x="5034714" y="4988177"/>
              <a:ext cx="4216010" cy="185125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1600" i="1" u="sng" dirty="0">
                  <a:solidFill>
                    <a:schemeClr val="bg1"/>
                  </a:solidFill>
                  <a:latin typeface="Raleway"/>
                  <a:ea typeface="Raleway"/>
                  <a:cs typeface="Raleway"/>
                  <a:sym typeface="Raleway"/>
                </a:rPr>
                <a:t>Fontes</a:t>
              </a:r>
              <a:r>
                <a:rPr lang="en-US" sz="1600" i="1" u="sng" strike="noStrike" cap="none" dirty="0">
                  <a:solidFill>
                    <a:schemeClr val="bg1"/>
                  </a:solidFill>
                  <a:latin typeface="Raleway"/>
                  <a:ea typeface="Raleway"/>
                  <a:cs typeface="Raleway"/>
                  <a:sym typeface="Raleway"/>
                </a:rPr>
                <a:t> de </a:t>
              </a:r>
              <a:r>
                <a:rPr lang="en-US" sz="1600" i="1" u="sng" strike="noStrike" cap="none" dirty="0" err="1">
                  <a:solidFill>
                    <a:schemeClr val="bg1"/>
                  </a:solidFill>
                  <a:latin typeface="Raleway"/>
                  <a:ea typeface="Raleway"/>
                  <a:cs typeface="Raleway"/>
                  <a:sym typeface="Raleway"/>
                </a:rPr>
                <a:t>Receitas</a:t>
              </a:r>
              <a:endParaRPr lang="en-US" sz="1600" i="1" u="sng" strike="noStrike" cap="none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" name="Shape 95">
              <a:extLst>
                <a:ext uri="{FF2B5EF4-FFF2-40B4-BE49-F238E27FC236}">
                  <a16:creationId xmlns:a16="http://schemas.microsoft.com/office/drawing/2014/main" id="{3EDC57BD-3029-9340-9E0C-E8D0EF1F3D6A}"/>
                </a:ext>
              </a:extLst>
            </p:cNvPr>
            <p:cNvSpPr/>
            <p:nvPr/>
          </p:nvSpPr>
          <p:spPr>
            <a:xfrm>
              <a:off x="704875" y="4988176"/>
              <a:ext cx="4270079" cy="219747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1600" i="1" u="sng" strike="noStrike" cap="none" dirty="0" err="1">
                  <a:solidFill>
                    <a:schemeClr val="bg1"/>
                  </a:solidFill>
                  <a:latin typeface="Raleway"/>
                  <a:ea typeface="Raleway"/>
                  <a:cs typeface="Raleway"/>
                  <a:sym typeface="Raleway"/>
                </a:rPr>
                <a:t>Estrutura</a:t>
              </a:r>
              <a:r>
                <a:rPr lang="en-US" sz="1600" i="1" u="sng" strike="noStrike" cap="none" dirty="0">
                  <a:solidFill>
                    <a:schemeClr val="bg1"/>
                  </a:solidFill>
                  <a:latin typeface="Raleway"/>
                  <a:ea typeface="Raleway"/>
                  <a:cs typeface="Raleway"/>
                  <a:sym typeface="Raleway"/>
                </a:rPr>
                <a:t> de </a:t>
              </a:r>
              <a:r>
                <a:rPr lang="en-US" sz="1600" i="1" u="sng" strike="noStrike" cap="none" dirty="0" err="1">
                  <a:solidFill>
                    <a:schemeClr val="bg1"/>
                  </a:solidFill>
                  <a:latin typeface="Raleway"/>
                  <a:ea typeface="Raleway"/>
                  <a:cs typeface="Raleway"/>
                  <a:sym typeface="Raleway"/>
                </a:rPr>
                <a:t>Custos</a:t>
              </a:r>
              <a:endParaRPr lang="en-US" sz="1600" i="1" u="sng" strike="noStrike" cap="none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" name="Shape 96">
              <a:extLst>
                <a:ext uri="{FF2B5EF4-FFF2-40B4-BE49-F238E27FC236}">
                  <a16:creationId xmlns:a16="http://schemas.microsoft.com/office/drawing/2014/main" id="{16F2AA25-8B36-7949-828E-C74A9CE7B3BC}"/>
                </a:ext>
              </a:extLst>
            </p:cNvPr>
            <p:cNvSpPr/>
            <p:nvPr/>
          </p:nvSpPr>
          <p:spPr>
            <a:xfrm>
              <a:off x="2435952" y="3212458"/>
              <a:ext cx="1682553" cy="188099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1600" i="1" u="sng" strike="noStrike" cap="none" dirty="0" err="1">
                  <a:solidFill>
                    <a:schemeClr val="bg1"/>
                  </a:solidFill>
                  <a:latin typeface="Raleway"/>
                  <a:ea typeface="Raleway"/>
                  <a:cs typeface="Raleway"/>
                  <a:sym typeface="Raleway"/>
                </a:rPr>
                <a:t>Recursos</a:t>
              </a:r>
              <a:r>
                <a:rPr lang="en-US" sz="1600" i="1" u="sng" strike="noStrike" cap="none" dirty="0">
                  <a:solidFill>
                    <a:schemeClr val="bg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1600" i="1" u="sng" strike="noStrike" cap="none" dirty="0" err="1">
                  <a:solidFill>
                    <a:schemeClr val="bg1"/>
                  </a:solidFill>
                  <a:latin typeface="Raleway"/>
                  <a:ea typeface="Raleway"/>
                  <a:cs typeface="Raleway"/>
                  <a:sym typeface="Raleway"/>
                </a:rPr>
                <a:t>Chave</a:t>
              </a:r>
              <a:endParaRPr lang="en-US" sz="1600" i="1" u="sng" strike="noStrike" cap="none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" name="Shape 97">
              <a:extLst>
                <a:ext uri="{FF2B5EF4-FFF2-40B4-BE49-F238E27FC236}">
                  <a16:creationId xmlns:a16="http://schemas.microsoft.com/office/drawing/2014/main" id="{0DF5FF80-B349-1F47-A518-948EBA86FC7A}"/>
                </a:ext>
              </a:extLst>
            </p:cNvPr>
            <p:cNvSpPr/>
            <p:nvPr/>
          </p:nvSpPr>
          <p:spPr>
            <a:xfrm>
              <a:off x="5859164" y="3212458"/>
              <a:ext cx="1686287" cy="188099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1600" i="1" u="sng" strike="noStrike" cap="none" dirty="0" err="1">
                  <a:solidFill>
                    <a:schemeClr val="bg1"/>
                  </a:solidFill>
                  <a:latin typeface="Raleway"/>
                  <a:ea typeface="Raleway"/>
                  <a:cs typeface="Raleway"/>
                  <a:sym typeface="Raleway"/>
                </a:rPr>
                <a:t>Canais</a:t>
              </a:r>
              <a:endParaRPr lang="en-US" sz="1600" i="1" u="sng" strike="noStrike" cap="none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898AF04-8636-8D47-A7DE-CDA0AE4B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NewerBite</a:t>
            </a:r>
            <a:r>
              <a:rPr lang="pt-BR" dirty="0">
                <a:solidFill>
                  <a:schemeClr val="bg1"/>
                </a:solidFill>
              </a:rPr>
              <a:t> – Modelo </a:t>
            </a:r>
            <a:r>
              <a:rPr lang="pt-BR" dirty="0" err="1">
                <a:solidFill>
                  <a:schemeClr val="bg1"/>
                </a:solidFill>
              </a:rPr>
              <a:t>Canvas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AD9C7F-EC20-F046-8254-EB77A231CBCF}"/>
              </a:ext>
            </a:extLst>
          </p:cNvPr>
          <p:cNvSpPr txBox="1"/>
          <p:nvPr/>
        </p:nvSpPr>
        <p:spPr>
          <a:xfrm>
            <a:off x="23091" y="2175711"/>
            <a:ext cx="181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Investidores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D030850-3854-9F48-97C7-153E23BF1D35}"/>
              </a:ext>
            </a:extLst>
          </p:cNvPr>
          <p:cNvSpPr txBox="1"/>
          <p:nvPr/>
        </p:nvSpPr>
        <p:spPr>
          <a:xfrm>
            <a:off x="2065433" y="2128277"/>
            <a:ext cx="19214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Desenvolvimento e manutenção do sistema informatizado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Suporte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D32CCB8-BC56-F643-8429-DC2DB38842AE}"/>
              </a:ext>
            </a:extLst>
          </p:cNvPr>
          <p:cNvSpPr txBox="1"/>
          <p:nvPr/>
        </p:nvSpPr>
        <p:spPr>
          <a:xfrm>
            <a:off x="2166294" y="4365347"/>
            <a:ext cx="16714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Gerenciador moderno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Código Fonte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A55E37B-4238-5D48-81AF-D3F053F1A9FE}"/>
              </a:ext>
            </a:extLst>
          </p:cNvPr>
          <p:cNvSpPr txBox="1"/>
          <p:nvPr/>
        </p:nvSpPr>
        <p:spPr>
          <a:xfrm>
            <a:off x="47896" y="6581852"/>
            <a:ext cx="4932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Tempo de desenvolvimento</a:t>
            </a:r>
          </a:p>
          <a:p>
            <a:r>
              <a:rPr lang="pt-BR" dirty="0">
                <a:solidFill>
                  <a:schemeClr val="bg1"/>
                </a:solidFill>
              </a:rPr>
              <a:t>Renda</a:t>
            </a:r>
          </a:p>
          <a:p>
            <a:r>
              <a:rPr lang="pt-BR" dirty="0">
                <a:solidFill>
                  <a:schemeClr val="bg1"/>
                </a:solidFill>
              </a:rPr>
              <a:t>Hospedagem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273F11C-B4C7-2F48-B9EF-52BD896D59BB}"/>
              </a:ext>
            </a:extLst>
          </p:cNvPr>
          <p:cNvSpPr txBox="1"/>
          <p:nvPr/>
        </p:nvSpPr>
        <p:spPr>
          <a:xfrm>
            <a:off x="5106898" y="6580909"/>
            <a:ext cx="4917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Monitoramento Mensal</a:t>
            </a:r>
          </a:p>
          <a:p>
            <a:r>
              <a:rPr lang="pt-BR" dirty="0">
                <a:solidFill>
                  <a:schemeClr val="bg1"/>
                </a:solidFill>
              </a:rPr>
              <a:t>Customização adicional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9ABB58C-6A26-0540-86B2-EE7354A6492A}"/>
              </a:ext>
            </a:extLst>
          </p:cNvPr>
          <p:cNvSpPr txBox="1"/>
          <p:nvPr/>
        </p:nvSpPr>
        <p:spPr>
          <a:xfrm>
            <a:off x="6080039" y="4319737"/>
            <a:ext cx="192763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Site próprio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Redes sociais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Campanhas locais(boca-a-boca</a:t>
            </a:r>
            <a:endParaRPr lang="pt-BR" sz="1600" dirty="0"/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2703BF9-033F-3C42-962F-1612E478DC6C}"/>
              </a:ext>
            </a:extLst>
          </p:cNvPr>
          <p:cNvSpPr txBox="1"/>
          <p:nvPr/>
        </p:nvSpPr>
        <p:spPr>
          <a:xfrm>
            <a:off x="8103485" y="2299855"/>
            <a:ext cx="19145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Empresas de pequeno e médio porte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Administradores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Gerenciadores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F19D6E1-867B-4E4F-84C4-4EE743035160}"/>
              </a:ext>
            </a:extLst>
          </p:cNvPr>
          <p:cNvSpPr txBox="1"/>
          <p:nvPr/>
        </p:nvSpPr>
        <p:spPr>
          <a:xfrm>
            <a:off x="6093155" y="2190427"/>
            <a:ext cx="18997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Self-</a:t>
            </a:r>
            <a:r>
              <a:rPr lang="pt-BR" dirty="0" err="1">
                <a:solidFill>
                  <a:schemeClr val="bg1"/>
                </a:solidFill>
              </a:rPr>
              <a:t>service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Assistência pessoal dedicada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F86D814-2E90-7845-AE89-C499003B758C}"/>
              </a:ext>
            </a:extLst>
          </p:cNvPr>
          <p:cNvSpPr txBox="1"/>
          <p:nvPr/>
        </p:nvSpPr>
        <p:spPr>
          <a:xfrm>
            <a:off x="4184069" y="2148910"/>
            <a:ext cx="16987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Confiabilidade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Eficiência e agilidade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Versatilidade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Fácil Navegabilidade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4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C6877-5740-4C4F-9B51-CB18EDC3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valor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19C857E-D4FF-1A44-B371-0865C96E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Confiabilidade;</a:t>
            </a:r>
          </a:p>
          <a:p>
            <a:r>
              <a:rPr lang="pt-BR" dirty="0"/>
              <a:t>Eficiência e agilidade;</a:t>
            </a:r>
          </a:p>
          <a:p>
            <a:r>
              <a:rPr lang="pt-BR" dirty="0"/>
              <a:t>Versatilidade;</a:t>
            </a:r>
          </a:p>
          <a:p>
            <a:r>
              <a:rPr lang="pt-BR" dirty="0"/>
              <a:t>Fácil Navegabilidade.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1B4E7-563B-6F41-A98D-5CA94CD4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18C90F-ECD2-F841-8F9C-DAD05DE4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Self-</a:t>
            </a:r>
            <a:r>
              <a:rPr lang="pt-BR" dirty="0" err="1"/>
              <a:t>service</a:t>
            </a:r>
            <a:r>
              <a:rPr lang="pt-BR" dirty="0"/>
              <a:t>;</a:t>
            </a:r>
          </a:p>
          <a:p>
            <a:r>
              <a:rPr lang="pt-BR" dirty="0"/>
              <a:t>Assistência pessoal dedicada.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2CECF-D901-B648-AA7A-064F9A00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Segmentos de clientes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C1BC57-687E-1545-96B3-B09AF2183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Empresas de pequeno e médio porte;</a:t>
            </a:r>
          </a:p>
          <a:p>
            <a:r>
              <a:rPr lang="pt-BR" dirty="0"/>
              <a:t>Administradores;</a:t>
            </a:r>
          </a:p>
          <a:p>
            <a:r>
              <a:rPr lang="pt-BR" dirty="0"/>
              <a:t>Gerenciadores.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7B130-D62D-DA4D-9EF4-E3AB42C0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3614E-7283-B845-B483-F3D3755DD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Site próprio;</a:t>
            </a:r>
          </a:p>
          <a:p>
            <a:r>
              <a:rPr lang="pt-BR" dirty="0"/>
              <a:t>Redes sociais;</a:t>
            </a:r>
          </a:p>
          <a:p>
            <a:r>
              <a:rPr lang="pt-BR" dirty="0"/>
              <a:t>Campanhas locais(boca-a-boca).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F938F-B069-4B4C-999E-5534C393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Parcerias chave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9C808F-A94F-4644-AB06-725F2CD9B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Investidores.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45390-73DE-214D-81DB-F24D2CE0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 chave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58DD5-530C-B84A-B426-5EED1FA4A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Desenvolvimento e manutenção do sistema informatizado;</a:t>
            </a:r>
          </a:p>
          <a:p>
            <a:r>
              <a:rPr lang="pt-BR" dirty="0"/>
              <a:t>Suporte.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3DB49-FAEE-B44A-AF63-E108C14C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Chave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CCDAD2-9015-984A-9794-CDF5EC9F2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Gerenciador moderno;</a:t>
            </a:r>
          </a:p>
          <a:p>
            <a:r>
              <a:rPr lang="pt-BR" dirty="0"/>
              <a:t>Código Fonte.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AA734-CF48-6A48-93BD-ED5C6D7C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Custos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10A6B9-F698-4742-879A-45B291B68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Tempo de desenvolvimento;</a:t>
            </a:r>
          </a:p>
          <a:p>
            <a:r>
              <a:rPr lang="pt-BR" dirty="0"/>
              <a:t>Renda;</a:t>
            </a:r>
          </a:p>
          <a:p>
            <a:r>
              <a:rPr lang="pt-BR" dirty="0"/>
              <a:t>Hospedagem.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{5B55CA0E-E59A-034B-9791-E6BE4F18A9C7}tf10001121</Template>
  <TotalTime>51</TotalTime>
  <Words>173</Words>
  <Application>Microsoft Macintosh PowerPoint</Application>
  <PresentationFormat>Personalizar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Helvetica Neue Light</vt:lpstr>
      <vt:lpstr>Raleway</vt:lpstr>
      <vt:lpstr>Times New Roman</vt:lpstr>
      <vt:lpstr>Wingdings 2</vt:lpstr>
      <vt:lpstr>Citável</vt:lpstr>
      <vt:lpstr>Modelo de Negócios NewerBite</vt:lpstr>
      <vt:lpstr>Proposta de valor</vt:lpstr>
      <vt:lpstr>Relacionamento</vt:lpstr>
      <vt:lpstr>Segmentos de clientes</vt:lpstr>
      <vt:lpstr>Canais</vt:lpstr>
      <vt:lpstr>Parcerias chave</vt:lpstr>
      <vt:lpstr>Atividades chave</vt:lpstr>
      <vt:lpstr>Recursos Chave</vt:lpstr>
      <vt:lpstr>Estrutura de Custos</vt:lpstr>
      <vt:lpstr>Fontes de Receitas</vt:lpstr>
      <vt:lpstr>NewerBite – Modelo Canvas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Edilomar Leonart</dc:creator>
  <cp:lastModifiedBy>Edilomar Leonart</cp:lastModifiedBy>
  <cp:revision>9</cp:revision>
  <dcterms:created xsi:type="dcterms:W3CDTF">2019-04-21T17:35:00Z</dcterms:created>
  <dcterms:modified xsi:type="dcterms:W3CDTF">2019-04-21T18:38:20Z</dcterms:modified>
</cp:coreProperties>
</file>