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15"/>
  </p:notesMasterIdLst>
  <p:handoutMasterIdLst>
    <p:handoutMasterId r:id="rId16"/>
  </p:handoutMasterIdLst>
  <p:sldIdLst>
    <p:sldId id="282" r:id="rId4"/>
    <p:sldId id="293" r:id="rId5"/>
    <p:sldId id="283" r:id="rId6"/>
    <p:sldId id="291" r:id="rId7"/>
    <p:sldId id="297" r:id="rId8"/>
    <p:sldId id="284" r:id="rId9"/>
    <p:sldId id="294" r:id="rId10"/>
    <p:sldId id="295" r:id="rId11"/>
    <p:sldId id="299" r:id="rId12"/>
    <p:sldId id="298" r:id="rId13"/>
    <p:sldId id="300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31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8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8B546F5-B68F-4573-9551-2F602A99DA7B}" type="datetime1">
              <a:rPr lang="pt-BR" smtClean="0"/>
              <a:t>14/12/2018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CCE05-3D42-4001-BDBD-95E1D9C23CBC}" type="datetime1">
              <a:rPr lang="pt-BR" smtClean="0"/>
              <a:pPr/>
              <a:t>14/12/2018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167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29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156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xmlns="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xmlns="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7" name="Espaço Reservado para Texto 5">
            <a:extLst>
              <a:ext uri="{FF2B5EF4-FFF2-40B4-BE49-F238E27FC236}">
                <a16:creationId xmlns:a16="http://schemas.microsoft.com/office/drawing/2014/main" xmlns="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xmlns="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9" name="Espaço Reservado para Texto 7">
            <a:extLst>
              <a:ext uri="{FF2B5EF4-FFF2-40B4-BE49-F238E27FC236}">
                <a16:creationId xmlns:a16="http://schemas.microsoft.com/office/drawing/2014/main" xmlns="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xmlns="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xmlns="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xmlns="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xmlns="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4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dirty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4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do 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xmlns="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400"/>
              </a:lnSpc>
              <a:defRPr sz="50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do 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o 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lnSpc>
                <a:spcPct val="7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o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xmlns="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lnSpc>
                <a:spcPct val="7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xmlns="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lnSpc>
                <a:spcPct val="7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xmlns="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xmlns="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5">
            <a:extLst>
              <a:ext uri="{FF2B5EF4-FFF2-40B4-BE49-F238E27FC236}">
                <a16:creationId xmlns:a16="http://schemas.microsoft.com/office/drawing/2014/main" xmlns="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1" name="Forma Livre 5">
            <a:extLst>
              <a:ext uri="{FF2B5EF4-FFF2-40B4-BE49-F238E27FC236}">
                <a16:creationId xmlns:a16="http://schemas.microsoft.com/office/drawing/2014/main" xmlns="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3" name="Forma Livre 5">
            <a:extLst>
              <a:ext uri="{FF2B5EF4-FFF2-40B4-BE49-F238E27FC236}">
                <a16:creationId xmlns:a16="http://schemas.microsoft.com/office/drawing/2014/main" xmlns="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4" name="Forma Livre 5">
            <a:extLst>
              <a:ext uri="{FF2B5EF4-FFF2-40B4-BE49-F238E27FC236}">
                <a16:creationId xmlns:a16="http://schemas.microsoft.com/office/drawing/2014/main" xmlns="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5" name="Forma Livre 5">
            <a:extLst>
              <a:ext uri="{FF2B5EF4-FFF2-40B4-BE49-F238E27FC236}">
                <a16:creationId xmlns:a16="http://schemas.microsoft.com/office/drawing/2014/main" xmlns="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 smtClean="0"/>
              <a:t>Clique para editar o texto mestre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 smtClean="0"/>
              <a:t>Clique para editar o texto mestre</a:t>
            </a:r>
          </a:p>
          <a:p>
            <a:pPr lvl="1" rtl="0"/>
            <a:r>
              <a:rPr lang="pt-BR" smtClean="0"/>
              <a:t>Segundo nível</a:t>
            </a:r>
          </a:p>
          <a:p>
            <a:pPr lvl="2" rtl="0"/>
            <a:r>
              <a:rPr lang="pt-BR" smtClean="0"/>
              <a:t>Terceiro nível</a:t>
            </a:r>
          </a:p>
          <a:p>
            <a:pPr lvl="3" rtl="0"/>
            <a:r>
              <a:rPr lang="pt-BR" smtClean="0"/>
              <a:t>Quarto nível</a:t>
            </a:r>
          </a:p>
          <a:p>
            <a:pPr lvl="4" rtl="0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BR" dirty="0"/>
              <a:t>Insira sua legenda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xmlns="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Imagem 6" descr="Imagem do slide">
            <a:extLst>
              <a:ext uri="{FF2B5EF4-FFF2-40B4-BE49-F238E27FC236}">
                <a16:creationId xmlns:a16="http://schemas.microsoft.com/office/drawing/2014/main" xmlns="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Caixa de texto 24" descr="Ênfase do slide para caixa de texto">
            <a:extLst>
              <a:ext uri="{FF2B5EF4-FFF2-40B4-BE49-F238E27FC236}">
                <a16:creationId xmlns:a16="http://schemas.microsoft.com/office/drawing/2014/main" xmlns="" id="{7EF238CB-AB58-4787-8F9C-A1C16929A2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/>
            <a:r>
              <a:rPr lang="pt-BR" dirty="0" smtClean="0"/>
              <a:t>PIZZARIA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pPr rtl="0"/>
            <a:r>
              <a:rPr lang="pt-BR" b="1" dirty="0" smtClean="0"/>
              <a:t>Um sistema com o uso de banco de dados para uma Pizzaria</a:t>
            </a:r>
            <a:endParaRPr lang="pt-BR" b="1" dirty="0"/>
          </a:p>
        </p:txBody>
      </p:sp>
      <p:sp>
        <p:nvSpPr>
          <p:cNvPr id="20" name="Triângulos Isósceles 19" descr="Sombra do slide para caixa de texto">
            <a:extLst>
              <a:ext uri="{FF2B5EF4-FFF2-40B4-BE49-F238E27FC236}">
                <a16:creationId xmlns:a16="http://schemas.microsoft.com/office/drawing/2014/main" xmlns="" id="{545D50A1-D634-4325-B06C-5450FDF7B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b="1" dirty="0" smtClean="0"/>
              <a:t>Aplicação final</a:t>
            </a:r>
            <a:endParaRPr lang="pt-BR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7999"/>
            <a:ext cx="11339513" cy="1078378"/>
          </a:xfrm>
        </p:spPr>
        <p:txBody>
          <a:bodyPr rtlCol="0"/>
          <a:lstStyle/>
          <a:p>
            <a:pPr rtl="0"/>
            <a:r>
              <a:rPr lang="pt-BR" dirty="0" smtClean="0"/>
              <a:t>Desenvolvemos telas para a interação do usuário e sistema, onde o banco de dados armazena todas as informações passadas</a:t>
            </a:r>
          </a:p>
          <a:p>
            <a:pPr rtl="0"/>
            <a:r>
              <a:rPr lang="pt-BR" dirty="0" smtClean="0"/>
              <a:t>A PIZZARIA LOMBARDIA é o nosso sistema de interação, o front-</a:t>
            </a:r>
            <a:r>
              <a:rPr lang="pt-BR" dirty="0" err="1" smtClean="0"/>
              <a:t>end</a:t>
            </a:r>
            <a:r>
              <a:rPr lang="pt-BR" dirty="0" smtClean="0"/>
              <a:t>, e o banco de dados PIZZARIA é o nosso </a:t>
            </a:r>
            <a:r>
              <a:rPr lang="pt-BR" dirty="0" err="1" smtClean="0"/>
              <a:t>back-end</a:t>
            </a:r>
            <a:endParaRPr lang="pt-BR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10</a:t>
            </a:fld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705" y="2019035"/>
            <a:ext cx="4326008" cy="46274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556" y="2019035"/>
            <a:ext cx="4362504" cy="465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3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b="1" dirty="0" smtClean="0"/>
              <a:t>Sistema PIZZARIA LOMBARDIA</a:t>
            </a:r>
            <a:endParaRPr lang="pt-BR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487" y="1317092"/>
            <a:ext cx="11339513" cy="344283"/>
          </a:xfrm>
        </p:spPr>
        <p:txBody>
          <a:bodyPr rtlCol="0"/>
          <a:lstStyle/>
          <a:p>
            <a:pPr rtl="0"/>
            <a:r>
              <a:rPr lang="pt-BR" sz="2400" dirty="0" smtClean="0"/>
              <a:t>Nosso sistema teve como resultados os pontos objetivados:</a:t>
            </a:r>
          </a:p>
          <a:p>
            <a:pPr rtl="0"/>
            <a:endParaRPr lang="pt-BR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72732" y="2305318"/>
            <a:ext cx="7044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Interação cliente e usuário melhorada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O tempo foi reduzido, não sendo mais necessário movimentar o pedido perdendo tempo nesse caminho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Sem perdas de informações, já que o atendimento é realizado diretamente no caixa, as informações são objetivas, sendo alteradas e repassadas diretamente com o operador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 smtClean="0"/>
              <a:t>Custo reduzido, com número menor de gastos com papelada para informações e com pessoal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1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 descr="Espaço reservado para imagem">
            <a:extLst>
              <a:ext uri="{FF2B5EF4-FFF2-40B4-BE49-F238E27FC236}">
                <a16:creationId xmlns:a16="http://schemas.microsoft.com/office/drawing/2014/main" xmlns="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orma Livre 5" descr="Ênfase vazia">
            <a:extLst>
              <a:ext uri="{FF2B5EF4-FFF2-40B4-BE49-F238E27FC236}">
                <a16:creationId xmlns:a16="http://schemas.microsoft.com/office/drawing/2014/main" xmlns="" id="{10117390-DCFE-4FAE-B3FD-DAECFE779A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31" name="Caixa de texto 30" descr="Ênfase de sinalizador para título">
            <a:extLst>
              <a:ext uri="{FF2B5EF4-FFF2-40B4-BE49-F238E27FC236}">
                <a16:creationId xmlns:a16="http://schemas.microsoft.com/office/drawing/2014/main" xmlns="" id="{8FC2E368-898A-440B-A15C-4C5FB13C57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21" name="Triângulos Isósceles 20" descr="Ênfase de sombra para título">
            <a:extLst>
              <a:ext uri="{FF2B5EF4-FFF2-40B4-BE49-F238E27FC236}">
                <a16:creationId xmlns:a16="http://schemas.microsoft.com/office/drawing/2014/main" xmlns="" id="{59A98ED3-718C-409B-BC1D-07842F9F58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 rtlCol="0"/>
          <a:lstStyle/>
          <a:p>
            <a:pPr>
              <a:lnSpc>
                <a:spcPts val="5400"/>
              </a:lnSpc>
            </a:pPr>
            <a:r>
              <a:rPr lang="pt-BR" dirty="0"/>
              <a:t>Membros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xmlns="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 rtlCol="0"/>
          <a:lstStyle/>
          <a:p>
            <a:r>
              <a:rPr lang="pt-BR" dirty="0"/>
              <a:t>●Gustavo </a:t>
            </a:r>
            <a:r>
              <a:rPr lang="pt-BR" dirty="0" err="1"/>
              <a:t>Roberth</a:t>
            </a:r>
            <a:r>
              <a:rPr lang="pt-BR" dirty="0"/>
              <a:t> Cruz Borges</a:t>
            </a:r>
          </a:p>
          <a:p>
            <a:r>
              <a:rPr lang="pt-BR" dirty="0"/>
              <a:t>●Lucas de Jesus Carvalho Batalha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xmlns="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pPr rtl="0"/>
            <a:r>
              <a:rPr lang="pt-BR" b="1" dirty="0" smtClean="0"/>
              <a:t>Introdução</a:t>
            </a:r>
            <a:endParaRPr lang="pt-BR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Trabalho apresentado para obtenção da terceira nota da cadeira de Banco de Dados I, do curso Bacharel em Interdisciplinar de Ciência e Tecnologia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556000"/>
            <a:ext cx="5472000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sz="2800" b="1" dirty="0" smtClean="0"/>
              <a:t>Apresentado ao professor Luís Claudio, tem como objetivo</a:t>
            </a:r>
            <a:r>
              <a:rPr lang="pt-BR" sz="2800" dirty="0" smtClean="0"/>
              <a:t>:</a:t>
            </a:r>
            <a:endParaRPr lang="pt-BR" sz="2800" dirty="0"/>
          </a:p>
          <a:p>
            <a:r>
              <a:rPr lang="pt-BR" dirty="0"/>
              <a:t>Resolver os problemas </a:t>
            </a:r>
            <a:r>
              <a:rPr lang="pt-BR" dirty="0" smtClean="0"/>
              <a:t>de uma pizzaria</a:t>
            </a:r>
            <a:endParaRPr lang="pt-BR" dirty="0"/>
          </a:p>
          <a:p>
            <a:pPr rtl="0"/>
            <a:r>
              <a:rPr lang="pt-BR" dirty="0" smtClean="0"/>
              <a:t>Mostrar as principais funcionalidades das ferramentas utilizadas.</a:t>
            </a:r>
          </a:p>
          <a:p>
            <a:pPr rtl="0"/>
            <a:r>
              <a:rPr lang="pt-BR" dirty="0" smtClean="0"/>
              <a:t>Administrar/gerenciar um banco de dados deste estabelecimento.</a:t>
            </a:r>
            <a:endParaRPr lang="pt-BR" dirty="0"/>
          </a:p>
        </p:txBody>
      </p:sp>
      <p:pic>
        <p:nvPicPr>
          <p:cNvPr id="9" name="Espaço Reservado para Imagem 8" descr="Espaço reservado para imagem">
            <a:extLst>
              <a:ext uri="{FF2B5EF4-FFF2-40B4-BE49-F238E27FC236}">
                <a16:creationId xmlns:a16="http://schemas.microsoft.com/office/drawing/2014/main" xmlns="" id="{52FD3342-E198-5348-9EE9-579E8FFF9D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Forma Livre 5" descr="Ênfase de imagem vazia">
            <a:extLst>
              <a:ext uri="{FF2B5EF4-FFF2-40B4-BE49-F238E27FC236}">
                <a16:creationId xmlns:a16="http://schemas.microsoft.com/office/drawing/2014/main" xmlns="" id="{764DA446-807B-4C83-BB5A-59E3FABC93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16" name="Forma Livre 5" descr="Ênfase de imagem sólida">
            <a:extLst>
              <a:ext uri="{FF2B5EF4-FFF2-40B4-BE49-F238E27FC236}">
                <a16:creationId xmlns:a16="http://schemas.microsoft.com/office/drawing/2014/main" xmlns="" id="{F28CDBF8-0191-43F9-98FE-B98B088139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7459030" y="2460298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pPr rtl="0"/>
            <a:r>
              <a:rPr lang="pt-BR" dirty="0" smtClean="0"/>
              <a:t>Quais problemas solucionar?</a:t>
            </a:r>
            <a:endParaRPr lang="pt-BR" dirty="0"/>
          </a:p>
        </p:txBody>
      </p:sp>
      <p:sp>
        <p:nvSpPr>
          <p:cNvPr id="29" name="Espaço Reservado para Conteúdo 28">
            <a:extLst>
              <a:ext uri="{FF2B5EF4-FFF2-40B4-BE49-F238E27FC236}">
                <a16:creationId xmlns:a16="http://schemas.microsoft.com/office/drawing/2014/main" xmlns="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199"/>
            <a:ext cx="5472000" cy="3600000"/>
          </a:xfrm>
        </p:spPr>
        <p:txBody>
          <a:bodyPr rtlCol="0"/>
          <a:lstStyle/>
          <a:p>
            <a:pPr rtl="0"/>
            <a:r>
              <a:rPr lang="pt-BR" dirty="0" smtClean="0"/>
              <a:t>Pouca comunicação entre empresa e cliente, resultando em perda de confiança, o que implica em falta credibilidade, para a empresa.</a:t>
            </a:r>
            <a:endParaRPr lang="pt-BR" dirty="0"/>
          </a:p>
          <a:p>
            <a:pPr rtl="0"/>
            <a:r>
              <a:rPr lang="pt-BR" dirty="0" smtClean="0"/>
              <a:t>Demora no atendimento, devido a dificuldade em direcionar recursos/pessoal de moto efetivo e objetivo</a:t>
            </a:r>
            <a:endParaRPr lang="pt-BR" dirty="0"/>
          </a:p>
        </p:txBody>
      </p:sp>
      <p:pic>
        <p:nvPicPr>
          <p:cNvPr id="8" name="Espaço Reservado para Imagem 7" descr="Imagem do slide">
            <a:extLst>
              <a:ext uri="{FF2B5EF4-FFF2-40B4-BE49-F238E27FC236}">
                <a16:creationId xmlns:a16="http://schemas.microsoft.com/office/drawing/2014/main" xmlns="" id="{C6CDA85C-88C0-6444-B1E8-D661956A20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6" name="Forma Livre 5" descr="Bloco de ênfase vazio">
            <a:extLst>
              <a:ext uri="{FF2B5EF4-FFF2-40B4-BE49-F238E27FC236}">
                <a16:creationId xmlns:a16="http://schemas.microsoft.com/office/drawing/2014/main" xmlns="" id="{3EEE5409-3F6C-485D-B4C2-5247917F10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5363366" y="497489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67" name="Forma Livre 5" descr="Bloco de ênfase sólido">
            <a:extLst>
              <a:ext uri="{FF2B5EF4-FFF2-40B4-BE49-F238E27FC236}">
                <a16:creationId xmlns:a16="http://schemas.microsoft.com/office/drawing/2014/main" xmlns="" id="{0D74D4D5-6A4C-4248-8A92-B8CA1C918E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650080" y="4752199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716" y="4733175"/>
            <a:ext cx="1042479" cy="982125"/>
          </a:xfrm>
          <a:prstGeom prst="rect">
            <a:avLst/>
          </a:prstGeom>
        </p:spPr>
      </p:pic>
      <p:sp>
        <p:nvSpPr>
          <p:cNvPr id="11" name="Espaço Reservado para Conteúdo 28">
            <a:extLst>
              <a:ext uri="{FF2B5EF4-FFF2-40B4-BE49-F238E27FC236}">
                <a16:creationId xmlns:a16="http://schemas.microsoft.com/office/drawing/2014/main" xmlns="" id="{07FF37F8-D747-444C-8664-2DF836965C77}"/>
              </a:ext>
            </a:extLst>
          </p:cNvPr>
          <p:cNvSpPr txBox="1">
            <a:spLocks/>
          </p:cNvSpPr>
          <p:nvPr/>
        </p:nvSpPr>
        <p:spPr>
          <a:xfrm>
            <a:off x="432000" y="5527898"/>
            <a:ext cx="5472000" cy="1156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i="1" dirty="0" smtClean="0"/>
              <a:t>“</a:t>
            </a:r>
            <a:r>
              <a:rPr lang="pt-BR" sz="2000" i="1" dirty="0"/>
              <a:t>A tecnologia tornou possível a existência de grandes populações. Grandes populações agora tornam a tecnologia </a:t>
            </a:r>
            <a:r>
              <a:rPr lang="pt-BR" sz="2000" i="1" dirty="0" smtClean="0"/>
              <a:t>indispensável” - Joseph </a:t>
            </a:r>
            <a:r>
              <a:rPr lang="pt-BR" sz="2000" i="1" dirty="0" err="1"/>
              <a:t>Krutch</a:t>
            </a:r>
            <a:r>
              <a:rPr lang="pt-BR" sz="2000" i="1" dirty="0"/>
              <a:t> </a:t>
            </a:r>
            <a:r>
              <a:rPr lang="pt-BR" sz="2000" i="1" dirty="0" smtClean="0"/>
              <a:t>. 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4070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EA5083B-CC27-4F1C-AD03-E3DBEC1C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pPr rtl="0"/>
            <a:r>
              <a:rPr lang="pt-BR" b="1" dirty="0" smtClean="0"/>
              <a:t>Solução</a:t>
            </a:r>
            <a:endParaRPr lang="pt-BR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7C06D93-65F2-4552-88CF-83318CBE2C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Desenvolver um sistema que abrange todos os principais atores envolvidos, utilizando uma aplicação interativa e um banco de dados</a:t>
            </a:r>
            <a:endParaRPr lang="pt-BR" dirty="0"/>
          </a:p>
        </p:txBody>
      </p:sp>
      <p:sp>
        <p:nvSpPr>
          <p:cNvPr id="29" name="Espaço Reservado para Conteúdo 28">
            <a:extLst>
              <a:ext uri="{FF2B5EF4-FFF2-40B4-BE49-F238E27FC236}">
                <a16:creationId xmlns:a16="http://schemas.microsoft.com/office/drawing/2014/main" xmlns="" id="{07FF37F8-D747-444C-8664-2DF836965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2841" y="2556000"/>
            <a:ext cx="5472000" cy="3600000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sz="2800" b="1" dirty="0" smtClean="0"/>
              <a:t>Benefícios</a:t>
            </a:r>
          </a:p>
          <a:p>
            <a:pPr rtl="0"/>
            <a:r>
              <a:rPr lang="pt-BR" dirty="0" smtClean="0"/>
              <a:t>Melhoria da relação cliente - empresa</a:t>
            </a:r>
            <a:endParaRPr lang="pt-BR" dirty="0"/>
          </a:p>
          <a:p>
            <a:pPr rtl="0"/>
            <a:r>
              <a:rPr lang="pt-BR" dirty="0" smtClean="0"/>
              <a:t>Menor tempo de atendimento</a:t>
            </a:r>
            <a:endParaRPr lang="pt-BR" dirty="0"/>
          </a:p>
          <a:p>
            <a:pPr rtl="0"/>
            <a:r>
              <a:rPr lang="pt-BR" dirty="0" smtClean="0"/>
              <a:t>Praticidade</a:t>
            </a:r>
          </a:p>
          <a:p>
            <a:pPr rtl="0"/>
            <a:r>
              <a:rPr lang="pt-BR" dirty="0" smtClean="0"/>
              <a:t>Corte de custos</a:t>
            </a:r>
            <a:endParaRPr lang="pt-BR" dirty="0"/>
          </a:p>
        </p:txBody>
      </p:sp>
      <p:pic>
        <p:nvPicPr>
          <p:cNvPr id="14" name="Espaço Reservado para Imagem 13" descr="Espaço reservado para imagem à esquerda">
            <a:extLst>
              <a:ext uri="{FF2B5EF4-FFF2-40B4-BE49-F238E27FC236}">
                <a16:creationId xmlns:a16="http://schemas.microsoft.com/office/drawing/2014/main" xmlns="" id="{FEA01CFE-4F0B-CC44-BFE2-2E561B199D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9" name="Espaço Reservado para Imagem 18" descr="Espaço reservado para imagem abaixo">
            <a:extLst>
              <a:ext uri="{FF2B5EF4-FFF2-40B4-BE49-F238E27FC236}">
                <a16:creationId xmlns:a16="http://schemas.microsoft.com/office/drawing/2014/main" xmlns="" id="{0E34C8FB-E520-F145-92A4-42863771C42F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Espaço Reservado para Imagem 16" descr="Espaço reservado para imagem acima">
            <a:extLst>
              <a:ext uri="{FF2B5EF4-FFF2-40B4-BE49-F238E27FC236}">
                <a16:creationId xmlns:a16="http://schemas.microsoft.com/office/drawing/2014/main" xmlns="" id="{893F9275-F9D8-C846-B8BE-3571B6BA9792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46D051DA-5DAD-43A7-A238-51C63BA59F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85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b="1" dirty="0" smtClean="0"/>
              <a:t>Aplicação em Python</a:t>
            </a:r>
            <a:endParaRPr lang="pt-BR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Aplicação utilizada para registrar produtos e pedidos 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313" y="5446693"/>
            <a:ext cx="5472000" cy="360000"/>
          </a:xfrm>
        </p:spPr>
        <p:txBody>
          <a:bodyPr rtlCol="0"/>
          <a:lstStyle/>
          <a:p>
            <a:pPr algn="ctr" rtl="0"/>
            <a:r>
              <a:rPr lang="pt-BR" dirty="0" smtClean="0"/>
              <a:t>Tela de pagamento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xmlns="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6739" y="5447918"/>
            <a:ext cx="5472000" cy="358775"/>
          </a:xfrm>
        </p:spPr>
        <p:txBody>
          <a:bodyPr rtlCol="0"/>
          <a:lstStyle/>
          <a:p>
            <a:pPr algn="ctr" rtl="0"/>
            <a:r>
              <a:rPr lang="pt-BR" dirty="0" smtClean="0"/>
              <a:t>Tela inicial</a:t>
            </a:r>
            <a:endParaRPr lang="pt-BR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39" y="1368001"/>
            <a:ext cx="3583787" cy="3839772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787" y="1235022"/>
            <a:ext cx="3568799" cy="381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096000" y="1318448"/>
            <a:ext cx="5250287" cy="5478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Modelo lógico</a:t>
            </a:r>
            <a:endParaRPr lang="pt-BR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Aqui traçamos o entrelaçamento de dados e suas correspondências com definição de sua estrutura, nomenclaturas e chaves primárias e estrangeiras.</a:t>
            </a:r>
            <a:endParaRPr lang="pt-BR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xmlns="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7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005279"/>
            <a:ext cx="5285714" cy="410476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096000" y="1318448"/>
            <a:ext cx="52502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tipo_de_produto</a:t>
            </a:r>
            <a:r>
              <a:rPr lang="pt-BR" sz="1400" dirty="0"/>
              <a:t> (</a:t>
            </a:r>
            <a:r>
              <a:rPr lang="pt-BR" sz="1400" dirty="0" err="1"/>
              <a:t>id_tipo</a:t>
            </a:r>
            <a:r>
              <a:rPr lang="pt-BR" sz="1400" dirty="0"/>
              <a:t>, tipo)</a:t>
            </a:r>
          </a:p>
          <a:p>
            <a:r>
              <a:rPr lang="pt-BR" sz="1400" dirty="0"/>
              <a:t>PK </a:t>
            </a:r>
            <a:r>
              <a:rPr lang="pt-BR" sz="1400" dirty="0" err="1"/>
              <a:t>id_tipo</a:t>
            </a:r>
            <a:endParaRPr lang="pt-BR" sz="1400" dirty="0"/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produto (</a:t>
            </a:r>
            <a:r>
              <a:rPr lang="pt-BR" sz="1400" dirty="0" err="1"/>
              <a:t>id_produto</a:t>
            </a:r>
            <a:r>
              <a:rPr lang="pt-BR" sz="1400" dirty="0"/>
              <a:t>, </a:t>
            </a:r>
            <a:r>
              <a:rPr lang="pt-BR" sz="1400" dirty="0" err="1"/>
              <a:t>id_tipo</a:t>
            </a:r>
            <a:r>
              <a:rPr lang="pt-BR" sz="1400" dirty="0"/>
              <a:t>, nome, </a:t>
            </a:r>
            <a:r>
              <a:rPr lang="pt-BR" sz="1400" dirty="0" err="1"/>
              <a:t>descricao</a:t>
            </a:r>
            <a:r>
              <a:rPr lang="pt-BR" sz="1400" dirty="0"/>
              <a:t>, tamanho, valor)</a:t>
            </a:r>
          </a:p>
          <a:p>
            <a:r>
              <a:rPr lang="pt-BR" sz="1400" dirty="0"/>
              <a:t>PK </a:t>
            </a:r>
            <a:r>
              <a:rPr lang="pt-BR" sz="1400" dirty="0" err="1"/>
              <a:t>id_produto</a:t>
            </a:r>
            <a:endParaRPr lang="pt-BR" sz="1400" dirty="0"/>
          </a:p>
          <a:p>
            <a:r>
              <a:rPr lang="pt-BR" sz="1400" dirty="0"/>
              <a:t>FK </a:t>
            </a:r>
            <a:r>
              <a:rPr lang="pt-BR" sz="1400" dirty="0" err="1"/>
              <a:t>id_tipo</a:t>
            </a:r>
            <a:r>
              <a:rPr lang="pt-BR" sz="1400" dirty="0"/>
              <a:t> </a:t>
            </a:r>
            <a:r>
              <a:rPr lang="pt-BR" sz="1400" dirty="0" err="1"/>
              <a:t>references</a:t>
            </a:r>
            <a:r>
              <a:rPr lang="pt-BR" sz="1400" dirty="0"/>
              <a:t> </a:t>
            </a:r>
            <a:r>
              <a:rPr lang="pt-BR" sz="1400" dirty="0" err="1"/>
              <a:t>tipo_de_produto</a:t>
            </a:r>
            <a:endParaRPr lang="pt-BR" sz="1400" dirty="0"/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/>
              <a:t>pedido (</a:t>
            </a:r>
            <a:r>
              <a:rPr lang="pt-BR" sz="1400" dirty="0" err="1"/>
              <a:t>id_pedido</a:t>
            </a:r>
            <a:r>
              <a:rPr lang="pt-BR" sz="1400" dirty="0"/>
              <a:t>, estado, </a:t>
            </a:r>
            <a:r>
              <a:rPr lang="pt-BR" sz="1400" dirty="0" err="1"/>
              <a:t>data_dia_hora</a:t>
            </a:r>
            <a:r>
              <a:rPr lang="pt-BR" sz="1400" dirty="0"/>
              <a:t>, </a:t>
            </a:r>
            <a:r>
              <a:rPr lang="pt-BR" sz="1400" dirty="0" err="1"/>
              <a:t>observacao</a:t>
            </a:r>
            <a:r>
              <a:rPr lang="pt-BR" sz="1400" dirty="0"/>
              <a:t>)</a:t>
            </a:r>
          </a:p>
          <a:p>
            <a:r>
              <a:rPr lang="pt-BR" sz="1400" dirty="0"/>
              <a:t>PK </a:t>
            </a:r>
            <a:r>
              <a:rPr lang="pt-BR" sz="1400" dirty="0" err="1"/>
              <a:t>id_pedido</a:t>
            </a:r>
            <a:endParaRPr lang="pt-BR" sz="1400" dirty="0"/>
          </a:p>
          <a:p>
            <a:r>
              <a:rPr lang="pt-BR" sz="1400" dirty="0"/>
              <a:t/>
            </a:r>
            <a:br>
              <a:rPr lang="pt-BR" sz="1400" dirty="0"/>
            </a:br>
            <a:r>
              <a:rPr lang="pt-BR" sz="1400" dirty="0" err="1"/>
              <a:t>create</a:t>
            </a:r>
            <a:r>
              <a:rPr lang="pt-BR" sz="1400" dirty="0"/>
              <a:t> </a:t>
            </a:r>
            <a:r>
              <a:rPr lang="pt-BR" sz="1400" dirty="0" err="1"/>
              <a:t>table</a:t>
            </a:r>
            <a:r>
              <a:rPr lang="pt-BR" sz="1400" dirty="0"/>
              <a:t> item(</a:t>
            </a:r>
            <a:br>
              <a:rPr lang="pt-BR" sz="1400" dirty="0"/>
            </a:br>
            <a:r>
              <a:rPr lang="pt-BR" sz="1400" dirty="0" err="1"/>
              <a:t>id_item</a:t>
            </a:r>
            <a:r>
              <a:rPr lang="pt-BR" sz="1400" dirty="0"/>
              <a:t> </a:t>
            </a: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not</a:t>
            </a:r>
            <a:r>
              <a:rPr lang="pt-BR" sz="1400" dirty="0"/>
              <a:t> </a:t>
            </a:r>
            <a:r>
              <a:rPr lang="pt-BR" sz="1400" dirty="0" err="1"/>
              <a:t>null</a:t>
            </a:r>
            <a:r>
              <a:rPr lang="pt-BR" sz="1400" dirty="0"/>
              <a:t> </a:t>
            </a:r>
            <a:r>
              <a:rPr lang="pt-BR" sz="1400" dirty="0" err="1"/>
              <a:t>auto_increment</a:t>
            </a:r>
            <a:r>
              <a:rPr lang="pt-BR" sz="1400" dirty="0"/>
              <a:t>,</a:t>
            </a:r>
            <a:br>
              <a:rPr lang="pt-BR" sz="1400" dirty="0"/>
            </a:br>
            <a:r>
              <a:rPr lang="pt-BR" sz="1400" dirty="0" err="1"/>
              <a:t>id_pedido</a:t>
            </a:r>
            <a:r>
              <a:rPr lang="pt-BR" sz="1400" dirty="0"/>
              <a:t> </a:t>
            </a: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not</a:t>
            </a:r>
            <a:r>
              <a:rPr lang="pt-BR" sz="1400" dirty="0"/>
              <a:t> </a:t>
            </a:r>
            <a:r>
              <a:rPr lang="pt-BR" sz="1400" dirty="0" err="1"/>
              <a:t>null</a:t>
            </a:r>
            <a:r>
              <a:rPr lang="pt-BR" sz="1400" dirty="0"/>
              <a:t>,</a:t>
            </a:r>
            <a:br>
              <a:rPr lang="pt-BR" sz="1400" dirty="0"/>
            </a:br>
            <a:r>
              <a:rPr lang="pt-BR" sz="1400" dirty="0"/>
              <a:t>   </a:t>
            </a:r>
            <a:r>
              <a:rPr lang="pt-BR" sz="1400" dirty="0" err="1"/>
              <a:t>id_produto</a:t>
            </a:r>
            <a:r>
              <a:rPr lang="pt-BR" sz="1400" dirty="0"/>
              <a:t> </a:t>
            </a: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not</a:t>
            </a:r>
            <a:r>
              <a:rPr lang="pt-BR" sz="1400" dirty="0"/>
              <a:t> </a:t>
            </a:r>
            <a:r>
              <a:rPr lang="pt-BR" sz="1400" dirty="0" err="1"/>
              <a:t>null</a:t>
            </a:r>
            <a:r>
              <a:rPr lang="pt-BR" sz="1400" dirty="0"/>
              <a:t>,</a:t>
            </a:r>
            <a:br>
              <a:rPr lang="pt-BR" sz="1400" dirty="0"/>
            </a:br>
            <a:r>
              <a:rPr lang="pt-BR" sz="1400" dirty="0"/>
              <a:t>quantidade </a:t>
            </a: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not</a:t>
            </a:r>
            <a:r>
              <a:rPr lang="pt-BR" sz="1400" dirty="0"/>
              <a:t> </a:t>
            </a:r>
            <a:r>
              <a:rPr lang="pt-BR" sz="1400" dirty="0" err="1"/>
              <a:t>null</a:t>
            </a:r>
            <a:r>
              <a:rPr lang="pt-BR" sz="1400" dirty="0"/>
              <a:t>, /*de itens em um pedido de */</a:t>
            </a:r>
            <a:br>
              <a:rPr lang="pt-BR" sz="1400" dirty="0"/>
            </a:br>
            <a:r>
              <a:rPr lang="pt-BR" sz="1400" dirty="0"/>
              <a:t>PRIMARY KEY (</a:t>
            </a:r>
            <a:r>
              <a:rPr lang="pt-BR" sz="1400" dirty="0" err="1"/>
              <a:t>id_item</a:t>
            </a:r>
            <a:r>
              <a:rPr lang="pt-BR" sz="1400" dirty="0"/>
              <a:t>),</a:t>
            </a:r>
            <a:br>
              <a:rPr lang="pt-BR" sz="1400" dirty="0"/>
            </a:br>
            <a:r>
              <a:rPr lang="pt-BR" sz="1400" dirty="0"/>
              <a:t>FOREIGN KEY (</a:t>
            </a:r>
            <a:r>
              <a:rPr lang="pt-BR" sz="1400" dirty="0" err="1"/>
              <a:t>id_pedido</a:t>
            </a:r>
            <a:r>
              <a:rPr lang="pt-BR" sz="1400" dirty="0"/>
              <a:t>) REFERENCES pedido (</a:t>
            </a:r>
            <a:r>
              <a:rPr lang="pt-BR" sz="1400" dirty="0" err="1"/>
              <a:t>id_pedido</a:t>
            </a:r>
            <a:r>
              <a:rPr lang="pt-BR" sz="1400" dirty="0"/>
              <a:t>),</a:t>
            </a:r>
            <a:br>
              <a:rPr lang="pt-BR" sz="1400" dirty="0"/>
            </a:br>
            <a:r>
              <a:rPr lang="pt-BR" sz="1400" dirty="0"/>
              <a:t>FOREIGN KEY (</a:t>
            </a:r>
            <a:r>
              <a:rPr lang="pt-BR" sz="1400" dirty="0" err="1"/>
              <a:t>id_produto</a:t>
            </a:r>
            <a:r>
              <a:rPr lang="pt-BR" sz="1400" dirty="0"/>
              <a:t>) REFERENCES produto (</a:t>
            </a:r>
            <a:r>
              <a:rPr lang="pt-BR" sz="1400" dirty="0" err="1"/>
              <a:t>id_produto</a:t>
            </a:r>
            <a:r>
              <a:rPr lang="pt-BR" sz="1400" dirty="0"/>
              <a:t>)</a:t>
            </a:r>
            <a:br>
              <a:rPr lang="pt-BR" sz="1400" dirty="0"/>
            </a:br>
            <a:r>
              <a:rPr lang="pt-BR" sz="1400" dirty="0"/>
              <a:t>);</a:t>
            </a:r>
            <a:br>
              <a:rPr lang="pt-BR" sz="1400" dirty="0"/>
            </a:br>
            <a:endParaRPr lang="pt-BR" sz="1400" dirty="0"/>
          </a:p>
          <a:p>
            <a:r>
              <a:rPr lang="pt-BR" sz="1400" dirty="0"/>
              <a:t>item (</a:t>
            </a:r>
            <a:r>
              <a:rPr lang="pt-BR" sz="1400" dirty="0" err="1"/>
              <a:t>id_item</a:t>
            </a:r>
            <a:r>
              <a:rPr lang="pt-BR" sz="1400" dirty="0"/>
              <a:t>, </a:t>
            </a:r>
            <a:r>
              <a:rPr lang="pt-BR" sz="1400" dirty="0" err="1"/>
              <a:t>id_pedido</a:t>
            </a:r>
            <a:r>
              <a:rPr lang="pt-BR" sz="1400" dirty="0"/>
              <a:t>, </a:t>
            </a:r>
            <a:r>
              <a:rPr lang="pt-BR" sz="1400" dirty="0" err="1"/>
              <a:t>id_produto</a:t>
            </a:r>
            <a:r>
              <a:rPr lang="pt-BR" sz="1400" dirty="0"/>
              <a:t>, quantidade)</a:t>
            </a:r>
          </a:p>
          <a:p>
            <a:r>
              <a:rPr lang="pt-BR" sz="1400" dirty="0"/>
              <a:t>PK </a:t>
            </a:r>
            <a:r>
              <a:rPr lang="pt-BR" sz="1400" dirty="0" err="1"/>
              <a:t>id_item</a:t>
            </a:r>
            <a:endParaRPr lang="pt-BR" sz="1400" dirty="0"/>
          </a:p>
          <a:p>
            <a:r>
              <a:rPr lang="pt-BR" sz="1400" dirty="0"/>
              <a:t>FK </a:t>
            </a:r>
            <a:r>
              <a:rPr lang="pt-BR" sz="1400" dirty="0" err="1"/>
              <a:t>id_pedido</a:t>
            </a:r>
            <a:r>
              <a:rPr lang="pt-BR" sz="1400" dirty="0"/>
              <a:t> </a:t>
            </a:r>
            <a:r>
              <a:rPr lang="pt-BR" sz="1400" dirty="0" err="1"/>
              <a:t>references</a:t>
            </a:r>
            <a:r>
              <a:rPr lang="pt-BR" sz="1400" dirty="0"/>
              <a:t> pedido</a:t>
            </a:r>
          </a:p>
          <a:p>
            <a:r>
              <a:rPr lang="pt-BR" sz="1400" dirty="0"/>
              <a:t>FK </a:t>
            </a:r>
            <a:r>
              <a:rPr lang="pt-BR" sz="1400" dirty="0" err="1"/>
              <a:t>id_produto</a:t>
            </a:r>
            <a:r>
              <a:rPr lang="pt-BR" sz="1400" dirty="0"/>
              <a:t> </a:t>
            </a:r>
            <a:r>
              <a:rPr lang="pt-BR" sz="1400" dirty="0" err="1"/>
              <a:t>references</a:t>
            </a:r>
            <a:r>
              <a:rPr lang="pt-BR" sz="1400" dirty="0"/>
              <a:t> </a:t>
            </a:r>
            <a:r>
              <a:rPr lang="pt-BR" sz="1400" dirty="0" smtClean="0"/>
              <a:t>produto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dirty="0" smtClean="0"/>
              <a:t>Modelo Físico</a:t>
            </a:r>
            <a:endParaRPr lang="pt-BR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588980"/>
          </a:xfrm>
        </p:spPr>
        <p:txBody>
          <a:bodyPr rtlCol="0"/>
          <a:lstStyle/>
          <a:p>
            <a:pPr rtl="0"/>
            <a:r>
              <a:rPr lang="pt-BR" dirty="0" smtClean="0"/>
              <a:t> Aqui é descrito o modelo de dados em código, com suas limitações impostas pela SGBD escolhida e suas construções de dados.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xmlns="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09" b="51943"/>
          <a:stretch/>
        </p:blipFill>
        <p:spPr>
          <a:xfrm>
            <a:off x="135585" y="2473331"/>
            <a:ext cx="5917485" cy="324488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31800" y="1481157"/>
            <a:ext cx="1051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modelo físico é criado a partir do diagrama do modelo lógico e dicionário de dados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/>
          <a:srcRect l="17797" t="52245" r="49340" b="12720"/>
          <a:stretch/>
        </p:blipFill>
        <p:spPr>
          <a:xfrm>
            <a:off x="6220494" y="2473331"/>
            <a:ext cx="5413584" cy="32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b="1" dirty="0" smtClean="0"/>
              <a:t>Aplicação final</a:t>
            </a:r>
            <a:endParaRPr lang="pt-BR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 partir dos modelos desenvolvidos, realizamos o processo de desenvolvimento da interface</a:t>
            </a:r>
          </a:p>
          <a:p>
            <a:pPr rtl="0"/>
            <a:r>
              <a:rPr lang="pt-BR" dirty="0" smtClean="0"/>
              <a:t>Utilizamos o </a:t>
            </a:r>
            <a:r>
              <a:rPr lang="pt-BR" dirty="0" err="1" smtClean="0"/>
              <a:t>tkinter</a:t>
            </a:r>
            <a:r>
              <a:rPr lang="pt-BR" dirty="0" smtClean="0"/>
              <a:t> do pacote original Python 3.7 para este fim</a:t>
            </a:r>
            <a:endParaRPr lang="pt-BR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99" y="1875134"/>
            <a:ext cx="4390429" cy="470403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18" y="1878186"/>
            <a:ext cx="4394726" cy="470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6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2_TF16411253.potx" id="{F17DFD64-FF90-49B0-8503-7FD4772DC79A}" vid="{BF60D469-03C8-4E76-8C7A-FDDB799F906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8A50AA-654B-45CA-B6AD-FDA9E9535EF9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sharepoint/v3"/>
    <ds:schemaRef ds:uri="6dc4bcd6-49db-4c07-9060-8acfc67cef9f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geométrica</Template>
  <TotalTime>0</TotalTime>
  <Words>432</Words>
  <Application>Microsoft Office PowerPoint</Application>
  <PresentationFormat>Widescreen</PresentationFormat>
  <Paragraphs>68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Times New Roman</vt:lpstr>
      <vt:lpstr>Tema do Office</vt:lpstr>
      <vt:lpstr>PIZZARIA</vt:lpstr>
      <vt:lpstr>Membros</vt:lpstr>
      <vt:lpstr>Introdução</vt:lpstr>
      <vt:lpstr>Quais problemas solucionar?</vt:lpstr>
      <vt:lpstr>Solução</vt:lpstr>
      <vt:lpstr>Aplicação em Python</vt:lpstr>
      <vt:lpstr>Modelo lógico</vt:lpstr>
      <vt:lpstr>Modelo Físico</vt:lpstr>
      <vt:lpstr>Aplicação final</vt:lpstr>
      <vt:lpstr>Aplicação final</vt:lpstr>
      <vt:lpstr>Sistema PIZZARIA LOMBARDIA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2018-12-14T12:56:51Z</dcterms:created>
  <dcterms:modified xsi:type="dcterms:W3CDTF">2018-12-14T14:25:36Z</dcterms:modified>
</cp:coreProperties>
</file>