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75" r:id="rId3"/>
    <p:sldId id="271" r:id="rId4"/>
    <p:sldId id="274" r:id="rId5"/>
    <p:sldId id="267" r:id="rId6"/>
    <p:sldId id="273" r:id="rId7"/>
    <p:sldId id="276" r:id="rId8"/>
    <p:sldId id="277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E5EE62-71D0-6108-2BC0-80781AA87D46}" v="663" dt="2024-05-23T01:10:59.7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3B444F7-2343-4952-885B-65139AC58D10}" type="datetimeFigureOut">
              <a:rPr lang="pt-BR" smtClean="0"/>
              <a:t>22/05/2024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CE3E3B5-0960-4296-8DEA-D3A158E9DE7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000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44F7-2343-4952-885B-65139AC58D10}" type="datetimeFigureOut">
              <a:rPr lang="pt-BR" smtClean="0"/>
              <a:t>22/05/2024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3E3B5-0960-4296-8DEA-D3A158E9DE7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9378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44F7-2343-4952-885B-65139AC58D10}" type="datetimeFigureOut">
              <a:rPr lang="pt-BR" smtClean="0"/>
              <a:t>22/05/2024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3E3B5-0960-4296-8DEA-D3A158E9DE7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2949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44F7-2343-4952-885B-65139AC58D10}" type="datetimeFigureOut">
              <a:rPr lang="pt-BR" smtClean="0"/>
              <a:t>22/05/2024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3E3B5-0960-4296-8DEA-D3A158E9DE70}" type="slidenum">
              <a:rPr lang="pt-BR" smtClean="0"/>
              <a:t>‹#›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4887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44F7-2343-4952-885B-65139AC58D10}" type="datetimeFigureOut">
              <a:rPr lang="pt-BR" smtClean="0"/>
              <a:t>22/05/2024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3E3B5-0960-4296-8DEA-D3A158E9DE7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8380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44F7-2343-4952-885B-65139AC58D10}" type="datetimeFigureOut">
              <a:rPr lang="pt-BR" smtClean="0"/>
              <a:t>22/05/2024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3E3B5-0960-4296-8DEA-D3A158E9DE7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2090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44F7-2343-4952-885B-65139AC58D10}" type="datetimeFigureOut">
              <a:rPr lang="pt-BR" smtClean="0"/>
              <a:t>22/05/2024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3E3B5-0960-4296-8DEA-D3A158E9DE7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79675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44F7-2343-4952-885B-65139AC58D10}" type="datetimeFigureOut">
              <a:rPr lang="pt-BR" smtClean="0"/>
              <a:t>22/05/2024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3E3B5-0960-4296-8DEA-D3A158E9DE7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95790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44F7-2343-4952-885B-65139AC58D10}" type="datetimeFigureOut">
              <a:rPr lang="pt-BR" smtClean="0"/>
              <a:t>22/05/2024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3E3B5-0960-4296-8DEA-D3A158E9DE7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0332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44F7-2343-4952-885B-65139AC58D10}" type="datetimeFigureOut">
              <a:rPr lang="pt-BR" smtClean="0"/>
              <a:t>22/05/2024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3E3B5-0960-4296-8DEA-D3A158E9DE7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121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44F7-2343-4952-885B-65139AC58D10}" type="datetimeFigureOut">
              <a:rPr lang="pt-BR" smtClean="0"/>
              <a:t>22/05/2024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3E3B5-0960-4296-8DEA-D3A158E9DE7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358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44F7-2343-4952-885B-65139AC58D10}" type="datetimeFigureOut">
              <a:rPr lang="pt-BR" smtClean="0"/>
              <a:t>22/05/2024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3E3B5-0960-4296-8DEA-D3A158E9DE7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0765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44F7-2343-4952-885B-65139AC58D10}" type="datetimeFigureOut">
              <a:rPr lang="pt-BR" smtClean="0"/>
              <a:t>22/05/2024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3E3B5-0960-4296-8DEA-D3A158E9DE7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037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44F7-2343-4952-885B-65139AC58D10}" type="datetimeFigureOut">
              <a:rPr lang="pt-BR" smtClean="0"/>
              <a:t>22/05/2024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3E3B5-0960-4296-8DEA-D3A158E9DE7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9682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44F7-2343-4952-885B-65139AC58D10}" type="datetimeFigureOut">
              <a:rPr lang="pt-BR" smtClean="0"/>
              <a:t>22/05/2024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3E3B5-0960-4296-8DEA-D3A158E9DE7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7112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44F7-2343-4952-885B-65139AC58D10}" type="datetimeFigureOut">
              <a:rPr lang="pt-BR" smtClean="0"/>
              <a:t>22/05/2024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3E3B5-0960-4296-8DEA-D3A158E9DE7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1083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44F7-2343-4952-885B-65139AC58D10}" type="datetimeFigureOut">
              <a:rPr lang="pt-BR" smtClean="0"/>
              <a:t>22/05/2024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3E3B5-0960-4296-8DEA-D3A158E9DE7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3572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444F7-2343-4952-885B-65139AC58D10}" type="datetimeFigureOut">
              <a:rPr lang="pt-BR" smtClean="0"/>
              <a:t>22/05/2024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3E3B5-0960-4296-8DEA-D3A158E9DE7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8950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7.wav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C0DF649-C9E3-4021-A553-E3F3BE6D1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4619" y="2628371"/>
            <a:ext cx="5414210" cy="165576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z="3200" b="1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Software de Restaurante/Comércio</a:t>
            </a:r>
          </a:p>
        </p:txBody>
      </p:sp>
      <p:pic>
        <p:nvPicPr>
          <p:cNvPr id="5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B7770755-98E0-4397-8F84-FA274F5F510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029"/>
          <a:stretch/>
        </p:blipFill>
        <p:spPr>
          <a:xfrm>
            <a:off x="-2647" y="4875"/>
            <a:ext cx="6134933" cy="689545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EE83833-3007-1669-6D86-B8EB81374BD6}"/>
              </a:ext>
            </a:extLst>
          </p:cNvPr>
          <p:cNvSpPr txBox="1"/>
          <p:nvPr/>
        </p:nvSpPr>
        <p:spPr>
          <a:xfrm>
            <a:off x="6381750" y="3915833"/>
            <a:ext cx="42439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BEDCF4"/>
                </a:solidFill>
              </a:rPr>
              <a:t>GRUPO 3</a:t>
            </a:r>
          </a:p>
        </p:txBody>
      </p:sp>
    </p:spTree>
    <p:extLst>
      <p:ext uri="{BB962C8B-B14F-4D97-AF65-F5344CB8AC3E}">
        <p14:creationId xmlns:p14="http://schemas.microsoft.com/office/powerpoint/2010/main" val="32575507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>
        <p15:prstTrans prst="pageCurlDouble"/>
        <p:sndAc>
          <p:stSnd>
            <p:snd r:embed="rId2" name="bomb.wav"/>
          </p:stSnd>
        </p:sndAc>
      </p:transition>
    </mc:Choice>
    <mc:Fallback>
      <p:transition>
        <p:fade/>
        <p:sndAc>
          <p:stSnd>
            <p:snd r:embed="rId2" name="bomb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88C7E8-CACC-3AE5-C54B-3399F20F5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7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BR" sz="4800" b="1" dirty="0">
                <a:latin typeface="Calibri"/>
                <a:ea typeface="Calibri"/>
                <a:cs typeface="Calibri"/>
              </a:rPr>
              <a:t>História de Usuário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4815196B-75D2-0894-57D5-1BD1689A18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0672759"/>
              </p:ext>
            </p:extLst>
          </p:nvPr>
        </p:nvGraphicFramePr>
        <p:xfrm>
          <a:off x="1141413" y="1799305"/>
          <a:ext cx="9906000" cy="272405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3840218346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9850264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3013771139"/>
                    </a:ext>
                  </a:extLst>
                </a:gridCol>
              </a:tblGrid>
              <a:tr h="463580">
                <a:tc>
                  <a:txBody>
                    <a:bodyPr/>
                    <a:lstStyle/>
                    <a:p>
                      <a:pPr algn="l" fontAlgn="ctr"/>
                      <a:r>
                        <a:rPr lang="pt-BR" dirty="0"/>
                        <a:t>Como um &lt;tipo de usuário&gt;</a:t>
                      </a:r>
                    </a:p>
                  </a:txBody>
                  <a:tcPr marL="11430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dirty="0"/>
                        <a:t>Quero &lt;Função da tarefa&gt;</a:t>
                      </a:r>
                    </a:p>
                  </a:txBody>
                  <a:tcPr marL="11430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dirty="0"/>
                        <a:t>para que eu possa &lt;algum objetivo&gt;</a:t>
                      </a:r>
                    </a:p>
                  </a:txBody>
                  <a:tcPr marL="114300" marR="9525" marT="9525" marB="0" anchor="ctr"/>
                </a:tc>
                <a:extLst>
                  <a:ext uri="{0D108BD9-81ED-4DB2-BD59-A6C34878D82A}">
                    <a16:rowId xmlns:a16="http://schemas.microsoft.com/office/drawing/2014/main" val="4118824971"/>
                  </a:ext>
                </a:extLst>
              </a:tr>
              <a:tr h="402315">
                <a:tc>
                  <a:txBody>
                    <a:bodyPr/>
                    <a:lstStyle/>
                    <a:p>
                      <a:pPr algn="l" fontAlgn="ctr"/>
                      <a:r>
                        <a:rPr lang="pt-BR" dirty="0"/>
                        <a:t>Cliente Não Cadastrado</a:t>
                      </a:r>
                    </a:p>
                  </a:txBody>
                  <a:tcPr marL="11430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dirty="0"/>
                        <a:t>Fazer cadastro</a:t>
                      </a:r>
                    </a:p>
                  </a:txBody>
                  <a:tcPr marL="11430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dirty="0"/>
                        <a:t>Cadastrar para realizar Pedidos</a:t>
                      </a:r>
                    </a:p>
                  </a:txBody>
                  <a:tcPr marL="114300" marR="9525" marT="9525" marB="0" anchor="ctr"/>
                </a:tc>
                <a:extLst>
                  <a:ext uri="{0D108BD9-81ED-4DB2-BD59-A6C34878D82A}">
                    <a16:rowId xmlns:a16="http://schemas.microsoft.com/office/drawing/2014/main" val="802423123"/>
                  </a:ext>
                </a:extLst>
              </a:tr>
              <a:tr h="402315">
                <a:tc>
                  <a:txBody>
                    <a:bodyPr/>
                    <a:lstStyle/>
                    <a:p>
                      <a:pPr algn="l" fontAlgn="ctr"/>
                      <a:r>
                        <a:rPr lang="pt-BR" dirty="0"/>
                        <a:t>Cliente</a:t>
                      </a:r>
                    </a:p>
                  </a:txBody>
                  <a:tcPr marL="11430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dirty="0"/>
                        <a:t>Realizar seu Pedido</a:t>
                      </a:r>
                    </a:p>
                  </a:txBody>
                  <a:tcPr marL="11430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dirty="0"/>
                        <a:t>Para facilitar as informação do restaurante</a:t>
                      </a:r>
                    </a:p>
                  </a:txBody>
                  <a:tcPr marL="114300" marR="9525" marT="9525" marB="0" anchor="ctr"/>
                </a:tc>
                <a:extLst>
                  <a:ext uri="{0D108BD9-81ED-4DB2-BD59-A6C34878D82A}">
                    <a16:rowId xmlns:a16="http://schemas.microsoft.com/office/drawing/2014/main" val="1535962645"/>
                  </a:ext>
                </a:extLst>
              </a:tr>
              <a:tr h="647241">
                <a:tc>
                  <a:txBody>
                    <a:bodyPr/>
                    <a:lstStyle/>
                    <a:p>
                      <a:pPr algn="l" fontAlgn="ctr"/>
                      <a:r>
                        <a:rPr lang="pt-BR" dirty="0"/>
                        <a:t>Cozinha</a:t>
                      </a:r>
                    </a:p>
                  </a:txBody>
                  <a:tcPr marL="11430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dirty="0"/>
                        <a:t>Visualização dos Pedidos Realizados</a:t>
                      </a:r>
                    </a:p>
                  </a:txBody>
                  <a:tcPr marL="11430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dirty="0"/>
                        <a:t>Eu quero receber pedidos dos clientes e preparar refeições </a:t>
                      </a:r>
                    </a:p>
                  </a:txBody>
                  <a:tcPr marL="114300" marR="9525" marT="9525" marB="0" anchor="ctr"/>
                </a:tc>
                <a:extLst>
                  <a:ext uri="{0D108BD9-81ED-4DB2-BD59-A6C34878D82A}">
                    <a16:rowId xmlns:a16="http://schemas.microsoft.com/office/drawing/2014/main" val="2531276219"/>
                  </a:ext>
                </a:extLst>
              </a:tr>
              <a:tr h="402315">
                <a:tc>
                  <a:txBody>
                    <a:bodyPr/>
                    <a:lstStyle/>
                    <a:p>
                      <a:pPr algn="l" fontAlgn="ctr"/>
                      <a:r>
                        <a:rPr lang="pt-BR" dirty="0"/>
                        <a:t>Gerente</a:t>
                      </a:r>
                    </a:p>
                  </a:txBody>
                  <a:tcPr marL="11430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dirty="0"/>
                        <a:t>Realizar a criação dos produtos</a:t>
                      </a:r>
                    </a:p>
                  </a:txBody>
                  <a:tcPr marL="11430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dirty="0"/>
                        <a:t>Para vendas dos produtos do cardápio</a:t>
                      </a:r>
                    </a:p>
                  </a:txBody>
                  <a:tcPr marL="114300" marR="9525" marT="9525" marB="0" anchor="ctr"/>
                </a:tc>
                <a:extLst>
                  <a:ext uri="{0D108BD9-81ED-4DB2-BD59-A6C34878D82A}">
                    <a16:rowId xmlns:a16="http://schemas.microsoft.com/office/drawing/2014/main" val="3542930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3656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>
        <p15:prstTrans prst="pageCurlDouble"/>
        <p:sndAc>
          <p:stSnd>
            <p:snd r:embed="rId2" name="wind.wav"/>
          </p:stSnd>
        </p:sndAc>
      </p:transition>
    </mc:Choice>
    <mc:Fallback>
      <p:transition>
        <p:fade/>
        <p:sndAc>
          <p:stSnd>
            <p:snd r:embed="rId2" name="wind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A208C-B846-4644-B75D-1C15E2A0C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79976"/>
          </a:xfrm>
        </p:spPr>
        <p:txBody>
          <a:bodyPr>
            <a:normAutofit/>
          </a:bodyPr>
          <a:lstStyle/>
          <a:p>
            <a:pPr algn="ctr"/>
            <a:r>
              <a:rPr lang="pt-BR" sz="4800" b="1" dirty="0">
                <a:latin typeface="Calibri"/>
                <a:ea typeface="Calibri"/>
                <a:cs typeface="Calibri"/>
              </a:rPr>
              <a:t>SCRUM</a:t>
            </a:r>
          </a:p>
        </p:txBody>
      </p:sp>
      <p:pic>
        <p:nvPicPr>
          <p:cNvPr id="5" name="Espaço Reservado para Conteúdo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4C73CD4C-A080-31C1-BD1F-7AD484F6BD8B}"/>
              </a:ext>
            </a:extLst>
          </p:cNvPr>
          <p:cNvPicPr>
            <a:picLocks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1" t="10791" r="3036" b="7194"/>
          <a:stretch/>
        </p:blipFill>
        <p:spPr>
          <a:xfrm>
            <a:off x="1375629" y="2701437"/>
            <a:ext cx="9556956" cy="1681317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>
              <a:srgbClr val="000000"/>
            </a:outerShdw>
          </a:effec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77712DF7-C8D6-2BD8-A175-3817278E99CB}"/>
              </a:ext>
            </a:extLst>
          </p:cNvPr>
          <p:cNvSpPr txBox="1"/>
          <p:nvPr/>
        </p:nvSpPr>
        <p:spPr>
          <a:xfrm>
            <a:off x="1904223" y="1602370"/>
            <a:ext cx="196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Cargos do Projeto</a:t>
            </a:r>
          </a:p>
        </p:txBody>
      </p: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72004790-474A-93D3-84C7-87D32C94329F}"/>
              </a:ext>
            </a:extLst>
          </p:cNvPr>
          <p:cNvCxnSpPr/>
          <p:nvPr/>
        </p:nvCxnSpPr>
        <p:spPr>
          <a:xfrm>
            <a:off x="2847326" y="1962409"/>
            <a:ext cx="0" cy="61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EC7A9057-E2AB-2087-483E-02D87981DB44}"/>
              </a:ext>
            </a:extLst>
          </p:cNvPr>
          <p:cNvCxnSpPr/>
          <p:nvPr/>
        </p:nvCxnSpPr>
        <p:spPr>
          <a:xfrm>
            <a:off x="6150965" y="1971702"/>
            <a:ext cx="0" cy="61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9DB0DD5D-3E48-E9F0-1CC0-98006C2E8A68}"/>
              </a:ext>
            </a:extLst>
          </p:cNvPr>
          <p:cNvCxnSpPr/>
          <p:nvPr/>
        </p:nvCxnSpPr>
        <p:spPr>
          <a:xfrm>
            <a:off x="8880285" y="1962409"/>
            <a:ext cx="0" cy="61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82505E7-7CCC-CF7F-34D4-FEB3E5DD3349}"/>
              </a:ext>
            </a:extLst>
          </p:cNvPr>
          <p:cNvSpPr txBox="1"/>
          <p:nvPr/>
        </p:nvSpPr>
        <p:spPr>
          <a:xfrm>
            <a:off x="5230420" y="1593077"/>
            <a:ext cx="1841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Equipe do Projeto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7A04D857-C880-0B91-E2EA-7E1392B1F78D}"/>
              </a:ext>
            </a:extLst>
          </p:cNvPr>
          <p:cNvSpPr txBox="1"/>
          <p:nvPr/>
        </p:nvSpPr>
        <p:spPr>
          <a:xfrm>
            <a:off x="7699184" y="1387217"/>
            <a:ext cx="2362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Descrição do Cargo e Função no Projeto</a:t>
            </a:r>
          </a:p>
        </p:txBody>
      </p:sp>
    </p:spTree>
    <p:extLst>
      <p:ext uri="{BB962C8B-B14F-4D97-AF65-F5344CB8AC3E}">
        <p14:creationId xmlns:p14="http://schemas.microsoft.com/office/powerpoint/2010/main" val="190524839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>
        <p15:prstTrans prst="pageCurlDouble"/>
        <p:sndAc>
          <p:stSnd>
            <p:snd r:embed="rId2" name="breeze.wav"/>
          </p:stSnd>
        </p:sndAc>
      </p:transition>
    </mc:Choice>
    <mc:Fallback>
      <p:transition>
        <p:fade/>
        <p:sndAc>
          <p:stSnd>
            <p:snd r:embed="rId2" name="breeze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BE4A29-9CDA-A7CC-A64D-8759C490D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7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BR" sz="4800" b="1" dirty="0">
                <a:latin typeface="Calibri"/>
                <a:ea typeface="Calibri"/>
                <a:cs typeface="Calibri"/>
              </a:rPr>
              <a:t>STAKEHOLDERS</a:t>
            </a:r>
            <a:endParaRPr lang="en-US" sz="4800" b="1">
              <a:latin typeface="Calibri"/>
              <a:ea typeface="Calibri"/>
              <a:cs typeface="Calibri"/>
            </a:endParaRPr>
          </a:p>
        </p:txBody>
      </p:sp>
      <p:pic>
        <p:nvPicPr>
          <p:cNvPr id="7" name="Espaço Reservado para Conteúdo 6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2F42A63C-5C0F-C31C-867B-2451DA7E8E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" t="4824" r="2720" b="3947"/>
          <a:stretch/>
        </p:blipFill>
        <p:spPr>
          <a:xfrm>
            <a:off x="2303547" y="2097088"/>
            <a:ext cx="7595419" cy="306766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979185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>
        <p15:prstTrans prst="pageCurlDouble"/>
        <p:sndAc>
          <p:stSnd>
            <p:snd r:embed="rId2" name="laser.wav"/>
          </p:stSnd>
        </p:sndAc>
      </p:transition>
    </mc:Choice>
    <mc:Fallback>
      <p:transition>
        <p:fade/>
        <p:sndAc>
          <p:stSnd>
            <p:snd r:embed="rId2" name="laser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707D92-E233-40FE-B726-342B533AB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3935"/>
            <a:ext cx="9905998" cy="672400"/>
          </a:xfrm>
        </p:spPr>
        <p:txBody>
          <a:bodyPr>
            <a:noAutofit/>
          </a:bodyPr>
          <a:lstStyle/>
          <a:p>
            <a:pPr algn="ctr"/>
            <a:r>
              <a:rPr lang="pt-BR" sz="4800" b="1" dirty="0">
                <a:latin typeface="Calibri"/>
                <a:ea typeface="Calibri"/>
                <a:cs typeface="Calibri"/>
              </a:rPr>
              <a:t>DIAGRAMA DE CLASSES</a:t>
            </a:r>
          </a:p>
        </p:txBody>
      </p:sp>
      <p:pic>
        <p:nvPicPr>
          <p:cNvPr id="5" name="Espaço Reservado para Conteúdo 4" descr="Interface gráfica do usuário, Diagrama&#10;&#10;Descrição gerada automaticamente">
            <a:extLst>
              <a:ext uri="{FF2B5EF4-FFF2-40B4-BE49-F238E27FC236}">
                <a16:creationId xmlns:a16="http://schemas.microsoft.com/office/drawing/2014/main" id="{BB843250-8365-6150-2E09-A040CDFB8A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-10000" contras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54" y="1290918"/>
            <a:ext cx="10806916" cy="4840894"/>
          </a:xfrm>
        </p:spPr>
      </p:pic>
    </p:spTree>
    <p:extLst>
      <p:ext uri="{BB962C8B-B14F-4D97-AF65-F5344CB8AC3E}">
        <p14:creationId xmlns:p14="http://schemas.microsoft.com/office/powerpoint/2010/main" val="15863395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>
        <p15:prstTrans prst="pageCurlDouble"/>
        <p:sndAc>
          <p:stSnd>
            <p:snd r:embed="rId2" name="whoosh.wav"/>
          </p:stSnd>
        </p:sndAc>
      </p:transition>
    </mc:Choice>
    <mc:Fallback>
      <p:transition>
        <p:fade/>
        <p:sndAc>
          <p:stSnd>
            <p:snd r:embed="rId2" name="whoosh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857AD9-1BD2-4D52-867A-931A12260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16417"/>
            <a:ext cx="9905998" cy="619432"/>
          </a:xfrm>
        </p:spPr>
        <p:txBody>
          <a:bodyPr>
            <a:noAutofit/>
          </a:bodyPr>
          <a:lstStyle/>
          <a:p>
            <a:pPr algn="ctr"/>
            <a:r>
              <a:rPr lang="pt-BR" sz="4800" b="1" dirty="0">
                <a:latin typeface="Calibri"/>
                <a:ea typeface="Calibri"/>
                <a:cs typeface="Calibri"/>
              </a:rPr>
              <a:t>Interface Gráfica</a:t>
            </a:r>
          </a:p>
        </p:txBody>
      </p:sp>
      <p:pic>
        <p:nvPicPr>
          <p:cNvPr id="8" name="Picture 7" descr="A qr code on a grey background&#10;&#10;Description automatically generated">
            <a:extLst>
              <a:ext uri="{FF2B5EF4-FFF2-40B4-BE49-F238E27FC236}">
                <a16:creationId xmlns:a16="http://schemas.microsoft.com/office/drawing/2014/main" id="{D7789682-C768-9115-7511-3A89FAFAF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983" y="1607609"/>
            <a:ext cx="2552700" cy="45529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8B945D-5424-B32D-CB19-A1BEC54D9EB7}"/>
              </a:ext>
            </a:extLst>
          </p:cNvPr>
          <p:cNvSpPr txBox="1"/>
          <p:nvPr/>
        </p:nvSpPr>
        <p:spPr>
          <a:xfrm>
            <a:off x="1598083" y="1217083"/>
            <a:ext cx="24765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1 - ENTRADA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D1746F-6515-C8CE-8B14-666E440B0BB8}"/>
              </a:ext>
            </a:extLst>
          </p:cNvPr>
          <p:cNvSpPr txBox="1"/>
          <p:nvPr/>
        </p:nvSpPr>
        <p:spPr>
          <a:xfrm>
            <a:off x="5122333" y="1217082"/>
            <a:ext cx="24765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2 - PEDIDOS</a:t>
            </a:r>
          </a:p>
        </p:txBody>
      </p:sp>
      <p:pic>
        <p:nvPicPr>
          <p:cNvPr id="13" name="Picture 12" descr="A screenshot of a menu&#10;&#10;Description automatically generated">
            <a:extLst>
              <a:ext uri="{FF2B5EF4-FFF2-40B4-BE49-F238E27FC236}">
                <a16:creationId xmlns:a16="http://schemas.microsoft.com/office/drawing/2014/main" id="{40223082-6792-77E7-FC77-A950852BB2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4234" y="1617133"/>
            <a:ext cx="2552700" cy="4533900"/>
          </a:xfrm>
          <a:prstGeom prst="rect">
            <a:avLst/>
          </a:prstGeom>
        </p:spPr>
      </p:pic>
      <p:pic>
        <p:nvPicPr>
          <p:cNvPr id="14" name="Picture 13" descr="A screenshot of a phone&#10;&#10;Description automatically generated">
            <a:extLst>
              <a:ext uri="{FF2B5EF4-FFF2-40B4-BE49-F238E27FC236}">
                <a16:creationId xmlns:a16="http://schemas.microsoft.com/office/drawing/2014/main" id="{FB6384A3-9153-1253-7A8A-27ABC3A833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8388" y="1610254"/>
            <a:ext cx="2562225" cy="45053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BBF25E4-6F61-F7AC-AF59-B3428E2FC149}"/>
              </a:ext>
            </a:extLst>
          </p:cNvPr>
          <p:cNvSpPr txBox="1"/>
          <p:nvPr/>
        </p:nvSpPr>
        <p:spPr>
          <a:xfrm>
            <a:off x="8731249" y="1217082"/>
            <a:ext cx="24765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3 - MEUS PEDIDOS</a:t>
            </a:r>
          </a:p>
        </p:txBody>
      </p:sp>
      <p:cxnSp>
        <p:nvCxnSpPr>
          <p:cNvPr id="19" name="Conector de Seta Reta 33">
            <a:extLst>
              <a:ext uri="{FF2B5EF4-FFF2-40B4-BE49-F238E27FC236}">
                <a16:creationId xmlns:a16="http://schemas.microsoft.com/office/drawing/2014/main" id="{7A32EFDE-CC9B-A598-AFBE-550995B25035}"/>
              </a:ext>
            </a:extLst>
          </p:cNvPr>
          <p:cNvCxnSpPr/>
          <p:nvPr/>
        </p:nvCxnSpPr>
        <p:spPr>
          <a:xfrm>
            <a:off x="1153992" y="2523325"/>
            <a:ext cx="603250" cy="191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de Seta Reta 33">
            <a:extLst>
              <a:ext uri="{FF2B5EF4-FFF2-40B4-BE49-F238E27FC236}">
                <a16:creationId xmlns:a16="http://schemas.microsoft.com/office/drawing/2014/main" id="{669FCA99-282D-F781-5C4F-B9BD0C95982F}"/>
              </a:ext>
            </a:extLst>
          </p:cNvPr>
          <p:cNvCxnSpPr>
            <a:cxnSpLocks/>
          </p:cNvCxnSpPr>
          <p:nvPr/>
        </p:nvCxnSpPr>
        <p:spPr>
          <a:xfrm flipV="1">
            <a:off x="1143408" y="4482380"/>
            <a:ext cx="1523999" cy="9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de Seta Reta 33">
            <a:extLst>
              <a:ext uri="{FF2B5EF4-FFF2-40B4-BE49-F238E27FC236}">
                <a16:creationId xmlns:a16="http://schemas.microsoft.com/office/drawing/2014/main" id="{6F8AFF31-16FF-C055-65DE-746D7CB15397}"/>
              </a:ext>
            </a:extLst>
          </p:cNvPr>
          <p:cNvCxnSpPr>
            <a:cxnSpLocks/>
          </p:cNvCxnSpPr>
          <p:nvPr/>
        </p:nvCxnSpPr>
        <p:spPr>
          <a:xfrm flipH="1">
            <a:off x="10075741" y="2523325"/>
            <a:ext cx="1269999" cy="191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B1B0D04-EEB6-0BA7-2E21-E53056B61F8F}"/>
              </a:ext>
            </a:extLst>
          </p:cNvPr>
          <p:cNvSpPr txBox="1"/>
          <p:nvPr/>
        </p:nvSpPr>
        <p:spPr>
          <a:xfrm>
            <a:off x="137583" y="2349500"/>
            <a:ext cx="109008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QRCODE MESA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E2F31A-1EF4-DC3F-106E-6AC7C63044B3}"/>
              </a:ext>
            </a:extLst>
          </p:cNvPr>
          <p:cNvSpPr txBox="1"/>
          <p:nvPr/>
        </p:nvSpPr>
        <p:spPr>
          <a:xfrm>
            <a:off x="137582" y="4360333"/>
            <a:ext cx="109008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NUMERO MESA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53270A-30D1-6578-929A-330AF5B08AE0}"/>
              </a:ext>
            </a:extLst>
          </p:cNvPr>
          <p:cNvSpPr txBox="1"/>
          <p:nvPr/>
        </p:nvSpPr>
        <p:spPr>
          <a:xfrm>
            <a:off x="11355916" y="2349500"/>
            <a:ext cx="109008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ESTADO PEDIDOO</a:t>
            </a:r>
          </a:p>
        </p:txBody>
      </p:sp>
    </p:spTree>
    <p:extLst>
      <p:ext uri="{BB962C8B-B14F-4D97-AF65-F5344CB8AC3E}">
        <p14:creationId xmlns:p14="http://schemas.microsoft.com/office/powerpoint/2010/main" val="40949329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>
        <p15:prstTrans prst="pageCurlDouble"/>
        <p:sndAc>
          <p:stSnd>
            <p:snd r:embed="rId2" name="hammer.wav"/>
          </p:stSnd>
        </p:sndAc>
      </p:transition>
    </mc:Choice>
    <mc:Fallback>
      <p:transition>
        <p:fade/>
        <p:sndAc>
          <p:stSnd>
            <p:snd r:embed="rId2" name="hammer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857AD9-1BD2-4D52-867A-931A12260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16417"/>
            <a:ext cx="9905998" cy="619432"/>
          </a:xfrm>
        </p:spPr>
        <p:txBody>
          <a:bodyPr>
            <a:noAutofit/>
          </a:bodyPr>
          <a:lstStyle/>
          <a:p>
            <a:pPr algn="ctr"/>
            <a:r>
              <a:rPr lang="pt-BR" sz="4800" b="1" dirty="0">
                <a:latin typeface="Calibri"/>
                <a:ea typeface="Calibri"/>
                <a:cs typeface="Calibri"/>
              </a:rPr>
              <a:t>Interface Gráfica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8B945D-5424-B32D-CB19-A1BEC54D9EB7}"/>
              </a:ext>
            </a:extLst>
          </p:cNvPr>
          <p:cNvSpPr txBox="1"/>
          <p:nvPr/>
        </p:nvSpPr>
        <p:spPr>
          <a:xfrm>
            <a:off x="1598083" y="1217083"/>
            <a:ext cx="24765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4 - PAGAR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D1746F-6515-C8CE-8B14-666E440B0BB8}"/>
              </a:ext>
            </a:extLst>
          </p:cNvPr>
          <p:cNvSpPr txBox="1"/>
          <p:nvPr/>
        </p:nvSpPr>
        <p:spPr>
          <a:xfrm>
            <a:off x="5122333" y="1217082"/>
            <a:ext cx="24765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5.0 - PAGANDO PIX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BF25E4-6F61-F7AC-AF59-B3428E2FC149}"/>
              </a:ext>
            </a:extLst>
          </p:cNvPr>
          <p:cNvSpPr txBox="1"/>
          <p:nvPr/>
        </p:nvSpPr>
        <p:spPr>
          <a:xfrm>
            <a:off x="8456082" y="1217082"/>
            <a:ext cx="2794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5.1 – PAGANDO CARTÃO</a:t>
            </a:r>
          </a:p>
        </p:txBody>
      </p:sp>
      <p:pic>
        <p:nvPicPr>
          <p:cNvPr id="3" name="Picture 2" descr="A screenshot of a menu&#10;&#10;Description automatically generated">
            <a:extLst>
              <a:ext uri="{FF2B5EF4-FFF2-40B4-BE49-F238E27FC236}">
                <a16:creationId xmlns:a16="http://schemas.microsoft.com/office/drawing/2014/main" id="{879A4F20-4474-BE9C-A682-C5BBBB49D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613" y="1589088"/>
            <a:ext cx="2581275" cy="4505325"/>
          </a:xfrm>
          <a:prstGeom prst="rect">
            <a:avLst/>
          </a:prstGeom>
        </p:spPr>
      </p:pic>
      <p:pic>
        <p:nvPicPr>
          <p:cNvPr id="4" name="Picture 3" descr="A qr code on a grey background&#10;&#10;Description automatically generated">
            <a:extLst>
              <a:ext uri="{FF2B5EF4-FFF2-40B4-BE49-F238E27FC236}">
                <a16:creationId xmlns:a16="http://schemas.microsoft.com/office/drawing/2014/main" id="{BF9821AB-2184-4D1D-9F0F-C74FBEAABA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4708" y="1568979"/>
            <a:ext cx="2571750" cy="4524375"/>
          </a:xfrm>
          <a:prstGeom prst="rect">
            <a:avLst/>
          </a:prstGeom>
        </p:spPr>
      </p:pic>
      <p:pic>
        <p:nvPicPr>
          <p:cNvPr id="6" name="Picture 5" descr="A screenshot of a phone&#10;&#10;Description automatically generated">
            <a:extLst>
              <a:ext uri="{FF2B5EF4-FFF2-40B4-BE49-F238E27FC236}">
                <a16:creationId xmlns:a16="http://schemas.microsoft.com/office/drawing/2014/main" id="{6A5F5A9B-AAD4-28BA-48FC-9C875EF6AC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6625" y="1559454"/>
            <a:ext cx="2571750" cy="4543425"/>
          </a:xfrm>
          <a:prstGeom prst="rect">
            <a:avLst/>
          </a:prstGeom>
        </p:spPr>
      </p:pic>
      <p:cxnSp>
        <p:nvCxnSpPr>
          <p:cNvPr id="10" name="Conector de Seta Reta 33">
            <a:extLst>
              <a:ext uri="{FF2B5EF4-FFF2-40B4-BE49-F238E27FC236}">
                <a16:creationId xmlns:a16="http://schemas.microsoft.com/office/drawing/2014/main" id="{2BD621F8-DD4A-0DF8-720B-3E5DEDC4604B}"/>
              </a:ext>
            </a:extLst>
          </p:cNvPr>
          <p:cNvCxnSpPr>
            <a:cxnSpLocks/>
          </p:cNvCxnSpPr>
          <p:nvPr/>
        </p:nvCxnSpPr>
        <p:spPr>
          <a:xfrm>
            <a:off x="4741740" y="1359160"/>
            <a:ext cx="719668" cy="921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C8FA10C-E154-A265-C362-1F6D813568F7}"/>
              </a:ext>
            </a:extLst>
          </p:cNvPr>
          <p:cNvSpPr txBox="1"/>
          <p:nvPr/>
        </p:nvSpPr>
        <p:spPr>
          <a:xfrm>
            <a:off x="4085166" y="1079500"/>
            <a:ext cx="1418166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TIPO DE PAGAMENTO</a:t>
            </a:r>
          </a:p>
        </p:txBody>
      </p:sp>
    </p:spTree>
    <p:extLst>
      <p:ext uri="{BB962C8B-B14F-4D97-AF65-F5344CB8AC3E}">
        <p14:creationId xmlns:p14="http://schemas.microsoft.com/office/powerpoint/2010/main" val="40052646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>
        <p15:prstTrans prst="pageCurlDouble"/>
        <p:sndAc>
          <p:stSnd>
            <p:snd r:embed="rId2" name="hammer.wav"/>
          </p:stSnd>
        </p:sndAc>
      </p:transition>
    </mc:Choice>
    <mc:Fallback>
      <p:transition>
        <p:fade/>
        <p:sndAc>
          <p:stSnd>
            <p:snd r:embed="rId2" name="hammer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857AD9-1BD2-4D52-867A-931A12260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48167"/>
            <a:ext cx="9905998" cy="619432"/>
          </a:xfrm>
        </p:spPr>
        <p:txBody>
          <a:bodyPr>
            <a:noAutofit/>
          </a:bodyPr>
          <a:lstStyle/>
          <a:p>
            <a:pPr algn="ctr"/>
            <a:r>
              <a:rPr lang="pt-BR" sz="4800" b="1" dirty="0">
                <a:latin typeface="Calibri"/>
                <a:ea typeface="Calibri"/>
                <a:cs typeface="Calibri"/>
              </a:rPr>
              <a:t>Interface Gráfica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8B945D-5424-B32D-CB19-A1BEC54D9EB7}"/>
              </a:ext>
            </a:extLst>
          </p:cNvPr>
          <p:cNvSpPr txBox="1"/>
          <p:nvPr/>
        </p:nvSpPr>
        <p:spPr>
          <a:xfrm>
            <a:off x="1598083" y="1217083"/>
            <a:ext cx="24765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6 - APROVADO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D1746F-6515-C8CE-8B14-666E440B0BB8}"/>
              </a:ext>
            </a:extLst>
          </p:cNvPr>
          <p:cNvSpPr txBox="1"/>
          <p:nvPr/>
        </p:nvSpPr>
        <p:spPr>
          <a:xfrm>
            <a:off x="5196416" y="1217082"/>
            <a:ext cx="58525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7 – TELA INTERNA LANCHONETE PEDIDOOS</a:t>
            </a:r>
          </a:p>
        </p:txBody>
      </p:sp>
      <p:pic>
        <p:nvPicPr>
          <p:cNvPr id="3" name="Picture 2" descr="A qr code on a grey background&#10;&#10;Description automatically generated">
            <a:extLst>
              <a:ext uri="{FF2B5EF4-FFF2-40B4-BE49-F238E27FC236}">
                <a16:creationId xmlns:a16="http://schemas.microsoft.com/office/drawing/2014/main" id="{57B0A5C6-8BE1-02CD-897E-5F353201F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221" y="1719263"/>
            <a:ext cx="2562225" cy="4562475"/>
          </a:xfrm>
          <a:prstGeom prst="rect">
            <a:avLst/>
          </a:prstGeom>
        </p:spPr>
      </p:pic>
      <p:pic>
        <p:nvPicPr>
          <p:cNvPr id="4" name="Picture 3" descr="A menu of a hamburger&#10;&#10;Description automatically generated">
            <a:extLst>
              <a:ext uri="{FF2B5EF4-FFF2-40B4-BE49-F238E27FC236}">
                <a16:creationId xmlns:a16="http://schemas.microsoft.com/office/drawing/2014/main" id="{DF9E10EE-CE5C-B438-30EF-A67CF1999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9591" y="1716617"/>
            <a:ext cx="5846234" cy="3340100"/>
          </a:xfrm>
          <a:prstGeom prst="rect">
            <a:avLst/>
          </a:prstGeom>
        </p:spPr>
      </p:pic>
      <p:cxnSp>
        <p:nvCxnSpPr>
          <p:cNvPr id="6" name="Conector de Seta Reta 33">
            <a:extLst>
              <a:ext uri="{FF2B5EF4-FFF2-40B4-BE49-F238E27FC236}">
                <a16:creationId xmlns:a16="http://schemas.microsoft.com/office/drawing/2014/main" id="{EC8F4BC1-9257-0427-B5C9-622B3A38B60D}"/>
              </a:ext>
            </a:extLst>
          </p:cNvPr>
          <p:cNvCxnSpPr>
            <a:cxnSpLocks/>
          </p:cNvCxnSpPr>
          <p:nvPr/>
        </p:nvCxnSpPr>
        <p:spPr>
          <a:xfrm flipH="1">
            <a:off x="3545825" y="2861993"/>
            <a:ext cx="751415" cy="265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EFC5E28-F99A-D919-E043-7E11A1C96113}"/>
              </a:ext>
            </a:extLst>
          </p:cNvPr>
          <p:cNvSpPr txBox="1"/>
          <p:nvPr/>
        </p:nvSpPr>
        <p:spPr>
          <a:xfrm>
            <a:off x="4074583" y="2413000"/>
            <a:ext cx="11218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QRCODE MOSTRAR SAIDA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4279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>
        <p15:prstTrans prst="pageCurlDouble"/>
        <p:sndAc>
          <p:stSnd>
            <p:snd r:embed="rId2" name="hammer.wav"/>
          </p:stSnd>
        </p:sndAc>
      </p:transition>
    </mc:Choice>
    <mc:Fallback>
      <p:transition>
        <p:fade/>
        <p:sndAc>
          <p:stSnd>
            <p:snd r:embed="rId2" name="hammer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C603D2-8FE2-4E05-A681-DB4C4A285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6907" y="2380082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BR" sz="4000" dirty="0">
                <a:latin typeface="Calibri"/>
                <a:ea typeface="Calibri"/>
                <a:cs typeface="Calibri"/>
              </a:rPr>
              <a:t>• OBRIGADO PELA ATENÇÃO •</a:t>
            </a:r>
            <a:endParaRPr lang="pt-BR" sz="400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50653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>
        <p15:prstTrans prst="pageCurlDouble"/>
        <p:sndAc>
          <p:stSnd>
            <p:snd r:embed="rId2" name="applause.wav"/>
          </p:stSnd>
        </p:sndAc>
      </p:transition>
    </mc:Choice>
    <mc:Fallback>
      <p:transition>
        <p:fade/>
        <p:sndAc>
          <p:stSnd>
            <p:snd r:embed="rId2" name="applause.wav"/>
          </p:stSnd>
        </p:sndAc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169</TotalTime>
  <Words>97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Circuito</vt:lpstr>
      <vt:lpstr>PowerPoint Presentation</vt:lpstr>
      <vt:lpstr>História de Usuário</vt:lpstr>
      <vt:lpstr>SCRUM</vt:lpstr>
      <vt:lpstr>STAKEHOLDERS</vt:lpstr>
      <vt:lpstr>DIAGRAMA DE CLASSES</vt:lpstr>
      <vt:lpstr>Interface Gráfica</vt:lpstr>
      <vt:lpstr>Interface Gráfica</vt:lpstr>
      <vt:lpstr>Interface Gráfica</vt:lpstr>
      <vt:lpstr>• OBRIGADO PELA ATENÇÃO 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Pedido Plus+</dc:title>
  <dc:creator>Auto Logon</dc:creator>
  <cp:lastModifiedBy>PEDRO HENRIQUE FELIX DA CRUZ</cp:lastModifiedBy>
  <cp:revision>172</cp:revision>
  <dcterms:created xsi:type="dcterms:W3CDTF">2024-05-22T12:55:01Z</dcterms:created>
  <dcterms:modified xsi:type="dcterms:W3CDTF">2024-05-23T01:11:35Z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2024-05-22T22:55:50Z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38ae2f02-5710-4e12-80bb-83600c3fdf1e</vt:lpwstr>
  </property>
  <property fmtid="{D5CDD505-2E9C-101B-9397-08002B2CF9AE}" pid="7" name="MSIP_Label_defa4170-0d19-0005-0004-bc88714345d2_ActionId">
    <vt:lpwstr>f46c3fa8-c89e-4319-b8fc-1f0df3a010fc</vt:lpwstr>
  </property>
  <property fmtid="{D5CDD505-2E9C-101B-9397-08002B2CF9AE}" pid="8" name="MSIP_Label_defa4170-0d19-0005-0004-bc88714345d2_ContentBits">
    <vt:lpwstr>0</vt:lpwstr>
  </property>
</Properties>
</file>