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1" r:id="rId3"/>
  </p:sldMasterIdLst>
  <p:notesMasterIdLst>
    <p:notesMasterId r:id="rId18"/>
  </p:notesMasterIdLst>
  <p:sldIdLst>
    <p:sldId id="278" r:id="rId4"/>
    <p:sldId id="281" r:id="rId5"/>
    <p:sldId id="263" r:id="rId6"/>
    <p:sldId id="279" r:id="rId7"/>
    <p:sldId id="285" r:id="rId8"/>
    <p:sldId id="287" r:id="rId9"/>
    <p:sldId id="298" r:id="rId10"/>
    <p:sldId id="290" r:id="rId11"/>
    <p:sldId id="297" r:id="rId12"/>
    <p:sldId id="267" r:id="rId13"/>
    <p:sldId id="291" r:id="rId14"/>
    <p:sldId id="292" r:id="rId15"/>
    <p:sldId id="299" r:id="rId16"/>
    <p:sldId id="277" r:id="rId17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774" y="84"/>
      </p:cViewPr>
      <p:guideLst>
        <p:guide pos="2857"/>
        <p:guide orient="horz" pos="419"/>
        <p:guide orient="horz"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6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50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6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8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4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433BE-D19F-43A7-9564-DD29B259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D99A0-4D55-4792-9B1D-925FBD8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2A12A-4113-46F8-8160-4ED10AC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9A0DA-7B12-421F-B011-70D7D6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63-B9CB-48FE-9A3D-D9E2B9AE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0626-F447-41A9-93B9-268D68DD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9BFC9-D0BE-4AA0-9C81-B7C0BDC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40B95-4675-4653-A91E-5EE9ACB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2000A-2D37-4D2E-A3AD-F88A356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0B796-03A4-4845-AC2A-7E8411B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F89-5D75-40E2-98C7-59BBE4D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C003-AB59-441F-AA06-3B0B90E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EFFD-5B19-4B58-B623-2C11CA0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91BAE-CAB7-46B1-8C40-9668454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E65F4-0C1B-44D5-8EC9-5602F09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2E4-7DC7-42AA-A46A-DD5A9F6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D99A-F44D-4B87-8100-985B2908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1D107-66AC-4BB0-B360-44B5B32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3964-E822-4A55-AB46-42EBBB7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096F-CA35-4D6D-BFB6-048BD34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6C257-6F7A-4EE3-B894-7D87FDA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51CF-7AF1-425F-8BC2-B5C6B62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D3538-1A6B-46B5-9C59-82228D23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17477-E3AB-492A-8DAD-BAAD19CD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97E25-FB84-4B8A-B776-18131540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74C94-40B9-4BBA-B9C0-DEBFDA9B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96BAE-9780-4246-9BFA-72DFE61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F8127-738A-4239-8A52-35A2D10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82643-54A4-49A5-A298-68D4980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792-4E71-4E18-834B-24115A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644218-DB03-41A4-BE40-4B62B9C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9392F-2FF7-4462-A08C-93CBBFC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D1D0A-AF22-483A-BADC-BE367DBA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41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3E6D-2790-418D-ADDD-8E0C28A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B1AAB-391A-4132-AAA9-DA203FC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C51C5-46DF-4222-9F23-49050CC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B4D4-867D-4F64-AEF9-9739A6F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68FC-4D32-4E1F-9883-439C7365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84FE-BA18-4457-88C5-3C739BAA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C44CB-2384-4B2C-92C7-3EFF56C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F5726-7D7B-4C58-96BE-92375FE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73117-0578-410B-83FC-F2ED3A2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1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8EB5-B19F-4241-94F9-BEF1175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76404-E205-4AEF-A4BA-8721C9C4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83B0-A43B-4C6D-8C25-89D286F5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DFC58-6641-4A94-BAF5-9B0A9B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EC5C0-A9B8-4E40-A41E-589B22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B42BA-3927-40EC-8DE4-6E8458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D49-3107-4278-9F27-820962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95023-769D-4B26-9322-013FB950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73516-C6D6-43E6-8AA9-43203E8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929A2-86B5-4239-A6D7-F7506D9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8952-F1E9-48D8-AA4B-72757B8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2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45D90-C710-42A9-AFFB-7FB535F6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C7D8-04D1-4F01-A145-BD938A4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E13E-B988-499D-8CE5-1258073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5463-BF39-4FE1-A976-6025CC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C245-C8A2-4E41-A670-90B779C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74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7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3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92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1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5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81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2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66304"/>
              </p:ext>
            </p:extLst>
          </p:nvPr>
        </p:nvGraphicFramePr>
        <p:xfrm>
          <a:off x="339058" y="1709135"/>
          <a:ext cx="3538483" cy="2163136"/>
        </p:xfrm>
        <a:graphic>
          <a:graphicData uri="http://schemas.openxmlformats.org/drawingml/2006/table">
            <a:tbl>
              <a:tblPr firstRow="1" firstCol="1" bandRow="1"/>
              <a:tblGrid>
                <a:gridCol w="179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Média</a:t>
                      </a:r>
                      <a:r>
                        <a:rPr lang="en-US" sz="2800" b="1" i="0" u="none" strike="noStrike" baseline="0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 Anual</a:t>
                      </a:r>
                      <a:endParaRPr lang="en-US" sz="2800" b="1" i="0" u="none" strike="noStrike" dirty="0">
                        <a:solidFill>
                          <a:srgbClr val="ED145B"/>
                        </a:solidFill>
                        <a:effectLst/>
                        <a:latin typeface="Gotham HTF Medium"/>
                        <a:cs typeface="Gotham HTF Medium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Situação 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0 a</a:t>
                      </a:r>
                      <a:r>
                        <a:rPr lang="en-US" sz="2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 3.9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Gotham HTF Book"/>
                        <a:cs typeface="Gotham HTF Book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Reprovado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4.0 a 5.9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Exame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6.0 a 10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Aprovado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6"/>
          <p:cNvSpPr txBox="1"/>
          <p:nvPr/>
        </p:nvSpPr>
        <p:spPr>
          <a:xfrm>
            <a:off x="2504209" y="981156"/>
            <a:ext cx="3702628" cy="505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2400" b="1" dirty="0">
                <a:latin typeface="Gotham HTF Light"/>
                <a:cs typeface="Gotham HTF Light"/>
              </a:rPr>
              <a:t>CRITÉRIOS </a:t>
            </a:r>
            <a:r>
              <a:rPr lang="pt-BR" sz="2400" b="1" dirty="0">
                <a:latin typeface="Gotham HTF" pitchFamily="50" charset="0"/>
                <a:cs typeface="Gotham HTF Bold"/>
              </a:rPr>
              <a:t>DE APROVAÇÃO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3492215" y="235929"/>
            <a:ext cx="434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AVALIAÇÃO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77541" y="2501225"/>
            <a:ext cx="5266459" cy="9147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2400" b="1" dirty="0">
                <a:solidFill>
                  <a:srgbClr val="ED145B"/>
                </a:solidFill>
                <a:latin typeface="Gotham HTF Light"/>
                <a:cs typeface="Gotham HTF Light"/>
              </a:rPr>
              <a:t>EXAME:</a:t>
            </a:r>
          </a:p>
          <a:p>
            <a:pPr algn="ctr">
              <a:lnSpc>
                <a:spcPct val="120000"/>
              </a:lnSpc>
            </a:pPr>
            <a:r>
              <a:rPr lang="pt-BR" sz="2200" dirty="0">
                <a:latin typeface="Gotham HTF Light"/>
                <a:cs typeface="Gotham HTF Bold"/>
              </a:rPr>
              <a:t>Nota para aprovação = (12 – Média Anual)</a:t>
            </a:r>
            <a:endParaRPr lang="pt-BR" sz="2200" dirty="0">
              <a:latin typeface="Gotham HTF" pitchFamily="50" charset="0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188498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1246909" y="2321145"/>
            <a:ext cx="6001921" cy="505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400" b="1" dirty="0">
                <a:latin typeface="Gotham HTF Light"/>
                <a:cs typeface="Gotham HTF Light"/>
              </a:rPr>
              <a:t>Período: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 </a:t>
            </a:r>
            <a:r>
              <a:rPr lang="pt-BR" sz="2400" dirty="0">
                <a:latin typeface="Gotham HTF" pitchFamily="50" charset="0"/>
                <a:cs typeface="Gotham HTF Light"/>
              </a:rPr>
              <a:t>21 de Novembro à 01 de DEZEMBRO</a:t>
            </a:r>
            <a:endParaRPr lang="pt-BR" sz="2400" dirty="0">
              <a:latin typeface="Gotham HTF Light" pitchFamily="50" charset="0"/>
              <a:cs typeface="Gotham HTF Bold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1091916" y="1324701"/>
            <a:ext cx="6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Gotham HTF Light"/>
                <a:cs typeface="Gotham HTF Bold"/>
              </a:rPr>
              <a:t>AVALIAÇÃO </a:t>
            </a:r>
            <a:r>
              <a:rPr lang="pt-BR" sz="2800" dirty="0">
                <a:latin typeface="Gotham HTF" pitchFamily="50" charset="0"/>
                <a:cs typeface="Gotham HTF Bold"/>
              </a:rPr>
              <a:t>GLOBAL SOLUTION (GS)</a:t>
            </a:r>
            <a:endParaRPr lang="pt-BR" sz="2800" dirty="0"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11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1301773" y="618500"/>
            <a:ext cx="434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Gotham HTF" pitchFamily="50" charset="0"/>
                <a:cs typeface="Gotham HTF Light"/>
              </a:rPr>
              <a:t>Checkpoint (CP)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3736274" y="1730269"/>
            <a:ext cx="2710543" cy="2005935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400" b="1" dirty="0">
                <a:latin typeface="Gotham HTF" pitchFamily="50" charset="0"/>
                <a:cs typeface="Roboto Light"/>
              </a:rPr>
              <a:t>CP1 – 12/09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400" b="1" dirty="0">
                <a:latin typeface="Gotham HTF" pitchFamily="50" charset="0"/>
                <a:cs typeface="Roboto Light"/>
              </a:rPr>
              <a:t>CP2 – 10/10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400" b="1" dirty="0">
                <a:latin typeface="Gotham HTF" pitchFamily="50" charset="0"/>
                <a:cs typeface="Roboto Light"/>
              </a:rPr>
              <a:t>CP3 – 07/11</a:t>
            </a:r>
          </a:p>
        </p:txBody>
      </p:sp>
    </p:spTree>
    <p:extLst>
      <p:ext uri="{BB962C8B-B14F-4D97-AF65-F5344CB8AC3E}">
        <p14:creationId xmlns:p14="http://schemas.microsoft.com/office/powerpoint/2010/main" val="42221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1170432" y="1740718"/>
            <a:ext cx="6803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Gotham HTF" pitchFamily="50" charset="0"/>
                <a:cs typeface="Gotham HTF Light"/>
              </a:rPr>
              <a:t>Chat Teams</a:t>
            </a:r>
          </a:p>
          <a:p>
            <a:endParaRPr lang="pt-BR" sz="2800" b="1" dirty="0">
              <a:latin typeface="Gotham HTF" pitchFamily="50" charset="0"/>
              <a:cs typeface="Gotham HTF Light"/>
            </a:endParaRPr>
          </a:p>
          <a:p>
            <a:r>
              <a:rPr lang="pt-BR" sz="2800" b="1" dirty="0">
                <a:latin typeface="Gotham HTF" pitchFamily="50" charset="0"/>
                <a:cs typeface="Gotham HTF Light"/>
              </a:rPr>
              <a:t>E-mail: 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profluciano.galdino@fiap.com.br</a:t>
            </a:r>
            <a:r>
              <a:rPr lang="pt-BR" sz="2800" b="1" dirty="0">
                <a:latin typeface="Gotham HTF" pitchFamily="50" charset="0"/>
                <a:cs typeface="Gotham HTF Light"/>
              </a:rPr>
              <a:t> </a:t>
            </a:r>
          </a:p>
        </p:txBody>
      </p:sp>
      <p:sp>
        <p:nvSpPr>
          <p:cNvPr id="2" name="TextBox 59">
            <a:extLst>
              <a:ext uri="{FF2B5EF4-FFF2-40B4-BE49-F238E27FC236}">
                <a16:creationId xmlns:a16="http://schemas.microsoft.com/office/drawing/2014/main" id="{333B3908-C012-0540-992A-85039E863947}"/>
              </a:ext>
            </a:extLst>
          </p:cNvPr>
          <p:cNvSpPr txBox="1"/>
          <p:nvPr/>
        </p:nvSpPr>
        <p:spPr>
          <a:xfrm>
            <a:off x="3492770" y="773031"/>
            <a:ext cx="434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CONTATOS</a:t>
            </a:r>
          </a:p>
        </p:txBody>
      </p:sp>
    </p:spTree>
    <p:extLst>
      <p:ext uri="{BB962C8B-B14F-4D97-AF65-F5344CB8AC3E}">
        <p14:creationId xmlns:p14="http://schemas.microsoft.com/office/powerpoint/2010/main" val="8885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6214CB39-5A53-485F-80C5-0F12C0B38D5B}"/>
              </a:ext>
            </a:extLst>
          </p:cNvPr>
          <p:cNvSpPr txBox="1"/>
          <p:nvPr/>
        </p:nvSpPr>
        <p:spPr>
          <a:xfrm>
            <a:off x="699834" y="1608002"/>
            <a:ext cx="79973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Gotham HTF" pitchFamily="50" charset="0"/>
                <a:cs typeface="Gotham HTF Light"/>
              </a:rPr>
              <a:t>DIFFERENTIATED </a:t>
            </a:r>
            <a:r>
              <a:rPr lang="en-US" sz="3500" dirty="0">
                <a:latin typeface="Gotham HTF" pitchFamily="50" charset="0"/>
                <a:cs typeface="Gotham HTF Medium"/>
              </a:rPr>
              <a:t>PROBLEM SOLVING</a:t>
            </a:r>
          </a:p>
          <a:p>
            <a:pPr algn="ctr"/>
            <a:r>
              <a:rPr lang="en-US" sz="3500" dirty="0">
                <a:latin typeface="Gotham HTF" pitchFamily="50" charset="0"/>
                <a:cs typeface="Gotham HTF Light"/>
              </a:rPr>
              <a:t>(</a:t>
            </a:r>
            <a:r>
              <a:rPr lang="en-US" sz="3500" dirty="0" err="1">
                <a:latin typeface="Gotham HTF" pitchFamily="50" charset="0"/>
                <a:cs typeface="Gotham HTF Light"/>
              </a:rPr>
              <a:t>Cálculo</a:t>
            </a:r>
            <a:r>
              <a:rPr lang="en-US" sz="3500" dirty="0">
                <a:latin typeface="Gotham HTF" pitchFamily="50" charset="0"/>
                <a:cs typeface="Gotham HTF Light"/>
              </a:rPr>
              <a:t> </a:t>
            </a:r>
            <a:r>
              <a:rPr lang="en-US" sz="3500" dirty="0" err="1">
                <a:latin typeface="Gotham HTF" pitchFamily="50" charset="0"/>
                <a:cs typeface="Gotham HTF Light"/>
              </a:rPr>
              <a:t>Diferencial</a:t>
            </a:r>
            <a:r>
              <a:rPr lang="en-US" sz="3500" dirty="0">
                <a:latin typeface="Gotham HTF" pitchFamily="50" charset="0"/>
                <a:cs typeface="Gotham HTF Light"/>
              </a:rPr>
              <a:t> e Integral)</a:t>
            </a:r>
          </a:p>
          <a:p>
            <a:pPr algn="ctr"/>
            <a:endParaRPr lang="en-US" sz="3500" dirty="0"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2ECA9496-5341-42E1-B583-605B94265EDA}"/>
              </a:ext>
            </a:extLst>
          </p:cNvPr>
          <p:cNvGrpSpPr/>
          <p:nvPr/>
        </p:nvGrpSpPr>
        <p:grpSpPr>
          <a:xfrm>
            <a:off x="1005467" y="332813"/>
            <a:ext cx="7710053" cy="4040326"/>
            <a:chOff x="3592273" y="930390"/>
            <a:chExt cx="6071271" cy="4698471"/>
          </a:xfrm>
        </p:grpSpPr>
        <p:sp>
          <p:nvSpPr>
            <p:cNvPr id="25" name="TextBox 24"/>
            <p:cNvSpPr txBox="1"/>
            <p:nvPr/>
          </p:nvSpPr>
          <p:spPr>
            <a:xfrm>
              <a:off x="3688530" y="930390"/>
              <a:ext cx="3764488" cy="536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Gotham HTF Light" pitchFamily="50" charset="0"/>
                  <a:cs typeface="Gotham HTF Book"/>
                </a:rPr>
                <a:t>Professor:</a:t>
              </a:r>
              <a:r>
                <a: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tham HTF Light" pitchFamily="50" charset="0"/>
                  <a:cs typeface="Gotham HTF Book"/>
                </a:rPr>
                <a:t> </a:t>
              </a:r>
              <a:r>
                <a:rPr lang="pt-BR" sz="2400" b="1" dirty="0">
                  <a:solidFill>
                    <a:srgbClr val="ED145B"/>
                  </a:solidFill>
                  <a:latin typeface="Gotham HTF" pitchFamily="50" charset="0"/>
                  <a:cs typeface="Gotham HTF Bold"/>
                </a:rPr>
                <a:t>LUCIANO GALDINO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92273" y="1649778"/>
              <a:ext cx="6071271" cy="3979083"/>
            </a:xfrm>
            <a:prstGeom prst="rect">
              <a:avLst/>
            </a:prstGeom>
            <a:noFill/>
          </p:spPr>
          <p:txBody>
            <a:bodyPr wrap="square" tIns="46800" rtlCol="0">
              <a:spAutoFit/>
            </a:bodyPr>
            <a:lstStyle/>
            <a:p>
              <a:pPr marL="171450" indent="-171450">
                <a:lnSpc>
                  <a:spcPct val="150000"/>
                </a:lnSpc>
                <a:spcAft>
                  <a:spcPts val="1200"/>
                </a:spcAft>
                <a:buClr>
                  <a:srgbClr val="ED145B"/>
                </a:buClr>
                <a:buFont typeface="Arial" panose="020B0604020202020204" pitchFamily="34" charset="0"/>
                <a:buChar char="•"/>
              </a:pPr>
              <a:r>
                <a:rPr lang="pt-BR" sz="2400" dirty="0">
                  <a:latin typeface="Gotham HTF Light" pitchFamily="50" charset="0"/>
                  <a:cs typeface="Roboto Light"/>
                </a:rPr>
                <a:t>Mestrado em Ciências Exatas (USP).</a:t>
              </a:r>
            </a:p>
            <a:p>
              <a:pPr marL="171450" indent="-171450">
                <a:lnSpc>
                  <a:spcPct val="150000"/>
                </a:lnSpc>
                <a:spcAft>
                  <a:spcPts val="1200"/>
                </a:spcAft>
                <a:buClr>
                  <a:srgbClr val="ED145B"/>
                </a:buClr>
                <a:buFont typeface="Arial" panose="020B0604020202020204" pitchFamily="34" charset="0"/>
                <a:buChar char="•"/>
              </a:pPr>
              <a:r>
                <a:rPr lang="pt-BR" sz="2400" dirty="0">
                  <a:latin typeface="Gotham HTF Light" pitchFamily="50" charset="0"/>
                  <a:cs typeface="Roboto Light"/>
                </a:rPr>
                <a:t>Especialização em Física Bacharelado (USP).</a:t>
              </a:r>
            </a:p>
            <a:p>
              <a:pPr marL="171450" indent="-171450">
                <a:lnSpc>
                  <a:spcPct val="150000"/>
                </a:lnSpc>
                <a:spcAft>
                  <a:spcPts val="1200"/>
                </a:spcAft>
                <a:buClr>
                  <a:srgbClr val="ED145B"/>
                </a:buClr>
                <a:buFont typeface="Arial" panose="020B0604020202020204" pitchFamily="34" charset="0"/>
                <a:buChar char="•"/>
              </a:pPr>
              <a:r>
                <a:rPr lang="pt-BR" sz="2400" dirty="0">
                  <a:latin typeface="Gotham HTF Light" pitchFamily="50" charset="0"/>
                  <a:cs typeface="Roboto Light"/>
                </a:rPr>
                <a:t>Licenciatura em Matemática (UNG).</a:t>
              </a:r>
            </a:p>
            <a:p>
              <a:pPr marL="171450" indent="-171450">
                <a:lnSpc>
                  <a:spcPct val="150000"/>
                </a:lnSpc>
                <a:spcAft>
                  <a:spcPts val="1200"/>
                </a:spcAft>
                <a:buClr>
                  <a:srgbClr val="ED145B"/>
                </a:buClr>
                <a:buFont typeface="Arial" panose="020B0604020202020204" pitchFamily="34" charset="0"/>
                <a:buChar char="•"/>
              </a:pPr>
              <a:r>
                <a:rPr lang="pt-BR" sz="2400" dirty="0">
                  <a:latin typeface="Gotham HTF Light" pitchFamily="50" charset="0"/>
                  <a:cs typeface="Roboto Light"/>
                </a:rPr>
                <a:t>Pesquisador em Estatística e </a:t>
              </a:r>
              <a:r>
                <a:rPr lang="pt-BR" sz="2400" dirty="0" err="1">
                  <a:latin typeface="Gotham HTF Light" pitchFamily="50" charset="0"/>
                  <a:cs typeface="Roboto Light"/>
                </a:rPr>
                <a:t>Machine</a:t>
              </a:r>
              <a:r>
                <a:rPr lang="pt-BR" sz="2400" dirty="0">
                  <a:latin typeface="Gotham HTF Light" pitchFamily="50" charset="0"/>
                  <a:cs typeface="Roboto Light"/>
                </a:rPr>
                <a:t> Learning.</a:t>
              </a:r>
            </a:p>
            <a:p>
              <a:pPr marL="171450" indent="-171450">
                <a:lnSpc>
                  <a:spcPct val="150000"/>
                </a:lnSpc>
                <a:spcAft>
                  <a:spcPts val="1200"/>
                </a:spcAft>
                <a:buClr>
                  <a:srgbClr val="ED145B"/>
                </a:buClr>
                <a:buFont typeface="Arial" panose="020B0604020202020204" pitchFamily="34" charset="0"/>
                <a:buChar char="•"/>
              </a:pPr>
              <a:r>
                <a:rPr lang="pt-BR" sz="2400" dirty="0">
                  <a:latin typeface="Gotham HTF Light" pitchFamily="50" charset="0"/>
                  <a:cs typeface="Roboto Light"/>
                </a:rPr>
                <a:t>Professor há 21 anos, sendo 12 anos no ensino superior.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3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480" y="850251"/>
            <a:ext cx="7986710" cy="326781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400" dirty="0">
                <a:latin typeface="Gotham HTF Light" pitchFamily="50" charset="0"/>
                <a:cs typeface="Roboto Light"/>
              </a:rPr>
              <a:t>Nivelar os conceitos básicos de Matemática;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400" dirty="0">
                <a:latin typeface="Gotham HTF Light" pitchFamily="50" charset="0"/>
                <a:cs typeface="Roboto Light"/>
              </a:rPr>
              <a:t>Propiciar sólidos conhecimentos de Limite, derivada e integral;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400" dirty="0">
                <a:latin typeface="Gotham HTF Light" pitchFamily="50" charset="0"/>
                <a:cs typeface="Roboto Light"/>
              </a:rPr>
              <a:t>Auxiliar no desenvolvimento do </a:t>
            </a:r>
            <a:r>
              <a:rPr lang="pt-BR" sz="2400" dirty="0" err="1">
                <a:latin typeface="Gotham HTF Light" pitchFamily="50" charset="0"/>
                <a:cs typeface="Roboto Light"/>
              </a:rPr>
              <a:t>Challenge</a:t>
            </a:r>
            <a:r>
              <a:rPr lang="pt-BR" sz="2400" dirty="0">
                <a:latin typeface="Gotham HTF Light" pitchFamily="50" charset="0"/>
                <a:cs typeface="Roboto Light"/>
              </a:rPr>
              <a:t>;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400" dirty="0">
                <a:latin typeface="Gotham HTF Light" pitchFamily="50" charset="0"/>
                <a:cs typeface="Roboto Light"/>
              </a:rPr>
              <a:t>Propiciar conhecimento prévio para estudos posteriores (Pós-Graduação).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3644615" y="265476"/>
            <a:ext cx="434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66114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457200" y="0"/>
            <a:ext cx="8229600" cy="85804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ED145B"/>
                </a:solidFill>
                <a:latin typeface="+mj-lt"/>
                <a:ea typeface="+mj-ea"/>
                <a:cs typeface="+mj-cs"/>
              </a:rPr>
              <a:t>CONTEÚDO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F3F793-3B73-34EF-CA90-F3D5F3E117BF}"/>
              </a:ext>
            </a:extLst>
          </p:cNvPr>
          <p:cNvSpPr txBox="1"/>
          <p:nvPr/>
        </p:nvSpPr>
        <p:spPr>
          <a:xfrm>
            <a:off x="886127" y="468434"/>
            <a:ext cx="7800673" cy="3988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●"/>
            </a:pPr>
            <a:r>
              <a:rPr lang="en-US" sz="2400" dirty="0">
                <a:effectLst/>
              </a:rPr>
              <a:t>Conjuntos.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●"/>
            </a:pPr>
            <a:r>
              <a:rPr lang="en-US" sz="2400" dirty="0" err="1">
                <a:effectLst/>
              </a:rPr>
              <a:t>Expressões</a:t>
            </a:r>
            <a:r>
              <a:rPr lang="en-US" sz="2400" dirty="0">
                <a:effectLst/>
              </a:rPr>
              <a:t> (</a:t>
            </a:r>
            <a:r>
              <a:rPr lang="en-US" sz="2400" dirty="0" err="1">
                <a:effectLst/>
              </a:rPr>
              <a:t>Simplificação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expansão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fatoração</a:t>
            </a:r>
            <a:r>
              <a:rPr lang="en-US" sz="2400" dirty="0">
                <a:effectLst/>
              </a:rPr>
              <a:t> e </a:t>
            </a:r>
            <a:r>
              <a:rPr lang="en-US" sz="2400" dirty="0" err="1">
                <a:effectLst/>
              </a:rPr>
              <a:t>racionalização</a:t>
            </a:r>
            <a:r>
              <a:rPr lang="en-US" sz="2400" dirty="0">
                <a:effectLst/>
              </a:rPr>
              <a:t>).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●"/>
            </a:pPr>
            <a:r>
              <a:rPr lang="en-US" sz="2400" dirty="0" err="1">
                <a:effectLst/>
              </a:rPr>
              <a:t>Equações</a:t>
            </a:r>
            <a:r>
              <a:rPr lang="en-US" sz="2400" dirty="0">
                <a:effectLst/>
              </a:rPr>
              <a:t>.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●"/>
            </a:pPr>
            <a:r>
              <a:rPr lang="en-US" sz="2400" dirty="0" err="1">
                <a:effectLst/>
              </a:rPr>
              <a:t>Funções</a:t>
            </a:r>
            <a:r>
              <a:rPr lang="en-US" sz="2400" dirty="0">
                <a:effectLst/>
              </a:rPr>
              <a:t> de </a:t>
            </a:r>
            <a:r>
              <a:rPr lang="en-US" sz="2400" dirty="0" err="1">
                <a:effectLst/>
              </a:rPr>
              <a:t>uma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variável</a:t>
            </a:r>
            <a:r>
              <a:rPr lang="en-US" sz="2400" dirty="0">
                <a:effectLst/>
              </a:rPr>
              <a:t> (</a:t>
            </a:r>
            <a:r>
              <a:rPr lang="en-US" sz="2400" dirty="0" err="1">
                <a:effectLst/>
              </a:rPr>
              <a:t>polinomial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racionais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trigonométricas</a:t>
            </a:r>
            <a:r>
              <a:rPr lang="en-US" sz="2400" dirty="0">
                <a:effectLst/>
              </a:rPr>
              <a:t>, modular, </a:t>
            </a:r>
            <a:r>
              <a:rPr lang="en-US" sz="2400" dirty="0" err="1">
                <a:effectLst/>
              </a:rPr>
              <a:t>exponenciais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logarítmicas</a:t>
            </a:r>
            <a:r>
              <a:rPr lang="en-US" sz="2400" dirty="0">
                <a:effectLst/>
              </a:rPr>
              <a:t>).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●"/>
            </a:pPr>
            <a:r>
              <a:rPr lang="en-US" sz="2400" dirty="0" err="1">
                <a:effectLst/>
              </a:rPr>
              <a:t>Limites</a:t>
            </a:r>
            <a:r>
              <a:rPr lang="en-US" sz="2400" dirty="0">
                <a:effectLst/>
              </a:rPr>
              <a:t> e </a:t>
            </a:r>
            <a:r>
              <a:rPr lang="en-US" sz="2400" dirty="0" err="1">
                <a:effectLst/>
              </a:rPr>
              <a:t>Continuidade</a:t>
            </a:r>
            <a:r>
              <a:rPr lang="en-US" sz="2400" dirty="0">
                <a:effectLst/>
              </a:rPr>
              <a:t>.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●"/>
            </a:pPr>
            <a:r>
              <a:rPr lang="en-US" sz="2400" dirty="0" err="1">
                <a:effectLst/>
              </a:rPr>
              <a:t>Derivadas</a:t>
            </a:r>
            <a:r>
              <a:rPr lang="en-US" sz="2400" dirty="0">
                <a:effectLst/>
              </a:rPr>
              <a:t> e </a:t>
            </a:r>
            <a:r>
              <a:rPr lang="en-US" sz="2400" dirty="0" err="1">
                <a:effectLst/>
              </a:rPr>
              <a:t>suas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aplicações</a:t>
            </a:r>
            <a:r>
              <a:rPr lang="en-US" sz="2400" dirty="0">
                <a:effectLst/>
              </a:rPr>
              <a:t>.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●"/>
            </a:pPr>
            <a:r>
              <a:rPr lang="en-US" sz="2400" dirty="0"/>
              <a:t>Integral e </a:t>
            </a:r>
            <a:r>
              <a:rPr lang="en-US" sz="2400" dirty="0" err="1"/>
              <a:t>suas</a:t>
            </a:r>
            <a:r>
              <a:rPr lang="en-US" sz="2400" dirty="0"/>
              <a:t> </a:t>
            </a:r>
            <a:r>
              <a:rPr lang="en-US" sz="2400" dirty="0" err="1"/>
              <a:t>aplicações</a:t>
            </a:r>
            <a:r>
              <a:rPr lang="en-US" sz="2400" dirty="0">
                <a:effectLst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669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863315" y="181701"/>
            <a:ext cx="434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BIBLIOGRAFIA BÁSICA</a:t>
            </a:r>
            <a:r>
              <a:rPr lang="pt-BR" b="1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endParaRPr lang="pt-BR" b="1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9F9A73-D6C5-21B4-2ED0-B086024E9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05" y="877325"/>
            <a:ext cx="2294346" cy="339522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835F94C-C784-6E7A-581C-4583D4C28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546" y="876810"/>
            <a:ext cx="2294346" cy="34206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9D3B073-67BA-2A3E-F375-5292238E8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387" y="876810"/>
            <a:ext cx="2272406" cy="340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244043"/>
            <a:ext cx="5963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BIBLIOGRAFIA COMPLEMENTAR</a:t>
            </a:r>
            <a:r>
              <a:rPr lang="pt-BR" b="1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endParaRPr lang="pt-BR" b="1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5D86FD0-BCEB-2AE9-7024-7B98413F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5" y="876809"/>
            <a:ext cx="2404195" cy="34034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BC76BCA-678B-EE0F-321D-B72020F88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952" y="883721"/>
            <a:ext cx="2296315" cy="340346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2C68785-B0B3-8477-D096-913882E63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703" y="883721"/>
            <a:ext cx="2264371" cy="33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759407" y="698591"/>
            <a:ext cx="6441493" cy="505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400" dirty="0">
                <a:latin typeface="Gotham HTF Light"/>
                <a:cs typeface="Gotham HTF Light"/>
              </a:rPr>
              <a:t>As notas semestrais na </a:t>
            </a:r>
            <a:r>
              <a:rPr lang="pt-BR" sz="2400" dirty="0">
                <a:latin typeface="Gotham HTF" pitchFamily="50" charset="0"/>
                <a:cs typeface="Gotham HTF Bold"/>
              </a:rPr>
              <a:t>FIAP </a:t>
            </a:r>
            <a:r>
              <a:rPr lang="pt-BR" sz="2400" dirty="0">
                <a:latin typeface="Gotham HTF Light" pitchFamily="50" charset="0"/>
                <a:cs typeface="Gotham HTF Bold"/>
              </a:rPr>
              <a:t>são compostas: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2681725" y="184562"/>
            <a:ext cx="434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SISTEMA DE AVALIAÇÃO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727364" y="1146641"/>
            <a:ext cx="7990609" cy="311393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400" b="1" dirty="0">
                <a:latin typeface="Gotham HTF Light" pitchFamily="50" charset="0"/>
                <a:cs typeface="Roboto Light"/>
              </a:rPr>
              <a:t>40% Sprints e Checkpoints (S&amp;C), </a:t>
            </a:r>
            <a:r>
              <a:rPr lang="pt-BR" sz="2400" dirty="0">
                <a:latin typeface="Gotham HTF Light" pitchFamily="50" charset="0"/>
                <a:cs typeface="Roboto Light"/>
              </a:rPr>
              <a:t>sendo</a:t>
            </a:r>
            <a:r>
              <a:rPr lang="pt-BR" sz="2400" b="1" dirty="0">
                <a:latin typeface="Gotham HTF Light" pitchFamily="50" charset="0"/>
                <a:cs typeface="Roboto Light"/>
              </a:rPr>
              <a:t> 20%</a:t>
            </a:r>
            <a:r>
              <a:rPr lang="pt-BR" sz="2400" dirty="0">
                <a:latin typeface="Gotham HTF Light" pitchFamily="50" charset="0"/>
                <a:cs typeface="Roboto Light"/>
              </a:rPr>
              <a:t> Checkpoint (média entre os dois melhores </a:t>
            </a:r>
            <a:r>
              <a:rPr lang="pt-BR" sz="2400" b="1" dirty="0">
                <a:latin typeface="Gotham HTF Light" pitchFamily="50" charset="0"/>
                <a:cs typeface="Roboto Light"/>
              </a:rPr>
              <a:t>Checkpoints</a:t>
            </a:r>
            <a:r>
              <a:rPr lang="pt-BR" sz="2400" dirty="0">
                <a:latin typeface="Gotham HTF Light" pitchFamily="50" charset="0"/>
                <a:cs typeface="Roboto Light"/>
              </a:rPr>
              <a:t> do total de </a:t>
            </a:r>
            <a:r>
              <a:rPr lang="pt-BR" sz="2400" b="1" dirty="0">
                <a:latin typeface="Gotham HTF" pitchFamily="50" charset="0"/>
                <a:cs typeface="Gotham HTF Bold"/>
              </a:rPr>
              <a:t>3 Checkpoints</a:t>
            </a:r>
            <a:r>
              <a:rPr lang="pt-BR" sz="2400" dirty="0">
                <a:latin typeface="Gotham HTF" pitchFamily="50" charset="0"/>
                <a:cs typeface="Gotham HTF Bold"/>
              </a:rPr>
              <a:t>)</a:t>
            </a:r>
            <a:r>
              <a:rPr lang="pt-BR" sz="2400" dirty="0">
                <a:latin typeface="Gotham HTF Light" pitchFamily="50" charset="0"/>
                <a:cs typeface="Roboto Light"/>
              </a:rPr>
              <a:t> + </a:t>
            </a:r>
            <a:r>
              <a:rPr lang="pt-BR" sz="2400" b="1" dirty="0">
                <a:latin typeface="Gotham HTF Light" pitchFamily="50" charset="0"/>
                <a:cs typeface="Roboto Light"/>
              </a:rPr>
              <a:t>20%</a:t>
            </a:r>
            <a:r>
              <a:rPr lang="pt-BR" sz="2400" dirty="0">
                <a:latin typeface="Gotham HTF Light" pitchFamily="50" charset="0"/>
                <a:cs typeface="Roboto Light"/>
              </a:rPr>
              <a:t> Sprints </a:t>
            </a:r>
            <a:r>
              <a:rPr lang="pt-BR" sz="2400" dirty="0" err="1">
                <a:latin typeface="Gotham HTF Light" pitchFamily="50" charset="0"/>
                <a:cs typeface="Roboto Light"/>
              </a:rPr>
              <a:t>Challenge</a:t>
            </a:r>
            <a:r>
              <a:rPr lang="pt-BR" sz="2400" dirty="0">
                <a:latin typeface="Gotham HTF Light" pitchFamily="50" charset="0"/>
                <a:cs typeface="Roboto Light"/>
              </a:rPr>
              <a:t> (2 Sprints por semestre).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400" b="1" dirty="0">
                <a:latin typeface="Gotham HTF Light" pitchFamily="50" charset="0"/>
                <a:cs typeface="Roboto Light"/>
              </a:rPr>
              <a:t>60% </a:t>
            </a:r>
            <a:r>
              <a:rPr lang="pt-BR" sz="2400" dirty="0">
                <a:latin typeface="Gotham HTF Light" pitchFamily="50" charset="0"/>
                <a:cs typeface="Roboto Light"/>
              </a:rPr>
              <a:t>Global </a:t>
            </a:r>
            <a:r>
              <a:rPr lang="pt-BR" sz="2400" dirty="0" err="1">
                <a:latin typeface="Gotham HTF Light" pitchFamily="50" charset="0"/>
                <a:cs typeface="Roboto Light"/>
              </a:rPr>
              <a:t>Solution</a:t>
            </a:r>
            <a:r>
              <a:rPr lang="pt-BR" sz="2400" dirty="0">
                <a:latin typeface="Gotham HTF Light" pitchFamily="50" charset="0"/>
                <a:cs typeface="Roboto Light"/>
              </a:rPr>
              <a:t> - </a:t>
            </a:r>
            <a:r>
              <a:rPr lang="pt-BR" sz="2400" b="1" dirty="0">
                <a:latin typeface="Gotham HTF Light" pitchFamily="50" charset="0"/>
                <a:cs typeface="Roboto Light"/>
              </a:rPr>
              <a:t>GS</a:t>
            </a:r>
            <a:r>
              <a:rPr lang="pt-BR" sz="2400" dirty="0">
                <a:latin typeface="Gotham HTF Light" pitchFamily="50" charset="0"/>
                <a:cs typeface="Roboto Light"/>
              </a:rPr>
              <a:t> - (solução de tarefas de Cases reais).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de-DE" sz="2400" b="1" dirty="0">
                <a:latin typeface="Gotham HTF" pitchFamily="50" charset="0"/>
                <a:cs typeface="Roboto Light"/>
              </a:rPr>
              <a:t>MS = (0,4.S&amp;C + 0,6.GS)</a:t>
            </a:r>
            <a:endParaRPr lang="pt-BR" sz="2400" b="1" dirty="0">
              <a:latin typeface="Gotham HTF" pitchFamily="50" charset="0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69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936052" y="1273763"/>
            <a:ext cx="7594884" cy="9491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400" dirty="0">
                <a:latin typeface="Gotham HTF Light"/>
                <a:cs typeface="Gotham HTF Light"/>
              </a:rPr>
              <a:t>A média anual é ponderada, ou seja, os semestres possuem pesos diferentes</a:t>
            </a:r>
            <a:r>
              <a:rPr lang="pt-BR" sz="2400" dirty="0">
                <a:latin typeface="Gotham HTF Light" pitchFamily="50" charset="0"/>
                <a:cs typeface="Gotham HTF Bold"/>
              </a:rPr>
              <a:t>: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434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CÁLCULO DE MÉDIA ANUAL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936052" y="2222934"/>
            <a:ext cx="7419854" cy="755784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3200" dirty="0">
                <a:latin typeface="Gotham HTF" pitchFamily="50" charset="0"/>
                <a:cs typeface="Gotham HTF Bold"/>
              </a:rPr>
              <a:t>MA</a:t>
            </a:r>
            <a:r>
              <a:rPr lang="de-DE" sz="3200" dirty="0">
                <a:latin typeface="Gotham HTF" pitchFamily="50" charset="0"/>
                <a:cs typeface="Roboto Light"/>
              </a:rPr>
              <a:t> = (MS1 x 0.4 + MS2 x 0.6)</a:t>
            </a:r>
            <a:endParaRPr lang="pt-BR" sz="3200" dirty="0">
              <a:latin typeface="Gotham HTF" pitchFamily="50" charset="0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04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9093</TotalTime>
  <Words>340</Words>
  <Application>Microsoft Office PowerPoint</Application>
  <PresentationFormat>Personalizar</PresentationFormat>
  <Paragraphs>67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Gotham HTF</vt:lpstr>
      <vt:lpstr>Gotham HTF Book</vt:lpstr>
      <vt:lpstr>Gotham HTF Light</vt:lpstr>
      <vt:lpstr>Gotham HTF Medium</vt:lpstr>
      <vt:lpstr>Roboto</vt:lpstr>
      <vt:lpstr>Office Theme</vt:lpstr>
      <vt:lpstr>1_Personalizar design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LUCIANO GALDINO</cp:lastModifiedBy>
  <cp:revision>114</cp:revision>
  <dcterms:created xsi:type="dcterms:W3CDTF">2019-02-15T12:16:11Z</dcterms:created>
  <dcterms:modified xsi:type="dcterms:W3CDTF">2023-08-18T23:48:53Z</dcterms:modified>
</cp:coreProperties>
</file>