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8"/>
  </p:notesMasterIdLst>
  <p:sldIdLst>
    <p:sldId id="278" r:id="rId4"/>
    <p:sldId id="281" r:id="rId5"/>
    <p:sldId id="256" r:id="rId6"/>
    <p:sldId id="300" r:id="rId7"/>
    <p:sldId id="268" r:id="rId8"/>
    <p:sldId id="269" r:id="rId9"/>
    <p:sldId id="270" r:id="rId10"/>
    <p:sldId id="271" r:id="rId11"/>
    <p:sldId id="272" r:id="rId12"/>
    <p:sldId id="257" r:id="rId13"/>
    <p:sldId id="258" r:id="rId14"/>
    <p:sldId id="301" r:id="rId15"/>
    <p:sldId id="302" r:id="rId16"/>
    <p:sldId id="277" r:id="rId17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77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d50a210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d50a210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d50a2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d50a21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561bbc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561bbc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c11fa7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c11fa7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561bbc4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561bbc4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561bbc4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561bbc4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d50a210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d50a210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8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ralexatas.com.br/matematica/conjuntos-numericos/formul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4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Expressões Numéricas</a:t>
            </a:r>
            <a:endParaRPr sz="282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49061"/>
            <a:ext cx="85206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Conjunto de números que sofrem operações matemáticas em uma determinada ordem.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Potenciação e Radiciação.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Multiplicação e Divisão.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Adição e Subtração.</a:t>
            </a: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Em relação à separação: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Parênteses (  )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Colchetes [  ]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Chaves {   }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34611" y="1214066"/>
            <a:ext cx="2766757" cy="8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1)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 .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m+n</a:t>
            </a:r>
            <a:r>
              <a:rPr lang="pt-BR" sz="2400" baseline="30000" dirty="0">
                <a:solidFill>
                  <a:schemeClr val="dk1"/>
                </a:solidFill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0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2800" b="1" dirty="0"/>
              <a:t>Propriedades das Potências</a:t>
            </a:r>
            <a:endParaRPr sz="2800" b="1"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0E262000-FB92-46A3-9013-A3B073785972}"/>
              </a:ext>
            </a:extLst>
          </p:cNvPr>
          <p:cNvSpPr txBox="1">
            <a:spLocks/>
          </p:cNvSpPr>
          <p:nvPr/>
        </p:nvSpPr>
        <p:spPr>
          <a:xfrm>
            <a:off x="734611" y="1981003"/>
            <a:ext cx="3024330" cy="83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2)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 :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baseline="30000" dirty="0">
                <a:solidFill>
                  <a:schemeClr val="dk1"/>
                </a:solidFill>
              </a:rPr>
              <a:t>-n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1E4407B3-9684-471B-8249-3EC05B3AD3D2}"/>
              </a:ext>
            </a:extLst>
          </p:cNvPr>
          <p:cNvSpPr txBox="1">
            <a:spLocks/>
          </p:cNvSpPr>
          <p:nvPr/>
        </p:nvSpPr>
        <p:spPr>
          <a:xfrm>
            <a:off x="734611" y="2745587"/>
            <a:ext cx="2652457" cy="83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3) (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)</a:t>
            </a:r>
            <a:r>
              <a:rPr lang="pt-BR" sz="2400" baseline="30000" dirty="0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m.n</a:t>
            </a:r>
            <a:r>
              <a:rPr lang="pt-BR" sz="2400" baseline="30000" dirty="0">
                <a:solidFill>
                  <a:schemeClr val="dk1"/>
                </a:solidFill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611" y="3554239"/>
                <a:ext cx="2444639" cy="742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4)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400" i="1" baseline="30000" dirty="0" err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= </a:t>
                </a:r>
                <a:r>
                  <a:rPr lang="pt-BR" sz="2400" dirty="0" err="1">
                    <a:solidFill>
                      <a:schemeClr val="dk1"/>
                    </a:solidFill>
                  </a:rPr>
                  <a:t>a</a:t>
                </a:r>
                <a:r>
                  <a:rPr lang="pt-BR" sz="2400" baseline="30000" dirty="0" err="1">
                    <a:solidFill>
                      <a:schemeClr val="dk1"/>
                    </a:solidFill>
                  </a:rPr>
                  <a:t>m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/n </a:t>
                </a: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1" y="3554239"/>
                <a:ext cx="2444639" cy="742550"/>
              </a:xfrm>
              <a:prstGeom prst="rect">
                <a:avLst/>
              </a:prstGeom>
              <a:blipFill>
                <a:blip r:embed="rId3"/>
                <a:stretch>
                  <a:fillRect l="-3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67;p15">
                <a:extLst>
                  <a:ext uri="{FF2B5EF4-FFF2-40B4-BE49-F238E27FC236}">
                    <a16:creationId xmlns:a16="http://schemas.microsoft.com/office/drawing/2014/main" id="{354A62BC-E793-473C-8418-C37E84C7A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4652" y="2668163"/>
                <a:ext cx="2067998" cy="1075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6) </a:t>
                </a:r>
                <a:r>
                  <a:rPr lang="pt-BR" sz="2400" dirty="0" err="1">
                    <a:solidFill>
                      <a:schemeClr val="dk1"/>
                    </a:solidFill>
                  </a:rPr>
                  <a:t>a</a:t>
                </a:r>
                <a:r>
                  <a:rPr lang="pt-BR" sz="2400" baseline="30000" dirty="0" err="1">
                    <a:solidFill>
                      <a:schemeClr val="dk1"/>
                    </a:solidFill>
                  </a:rPr>
                  <a:t>-n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 </a:t>
                </a:r>
                <a:r>
                  <a:rPr lang="pt-BR" sz="2400" dirty="0">
                    <a:solidFill>
                      <a:schemeClr val="dk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dk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pt-BR" sz="2400" baseline="30000" dirty="0">
                            <a:solidFill>
                              <a:schemeClr val="dk1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endParaRPr lang="pt-BR" sz="2400" baseline="30000" dirty="0">
                  <a:solidFill>
                    <a:schemeClr val="dk1"/>
                  </a:solidFill>
                </a:endParaRP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" name="Google Shape;67;p15">
                <a:extLst>
                  <a:ext uri="{FF2B5EF4-FFF2-40B4-BE49-F238E27FC236}">
                    <a16:creationId xmlns:a16="http://schemas.microsoft.com/office/drawing/2014/main" id="{354A62BC-E793-473C-8418-C37E84C7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52" y="2668163"/>
                <a:ext cx="2067998" cy="1075518"/>
              </a:xfrm>
              <a:prstGeom prst="rect">
                <a:avLst/>
              </a:prstGeom>
              <a:blipFill>
                <a:blip r:embed="rId4"/>
                <a:stretch>
                  <a:fillRect l="-47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7;p15">
                <a:extLst>
                  <a:ext uri="{FF2B5EF4-FFF2-40B4-BE49-F238E27FC236}">
                    <a16:creationId xmlns:a16="http://schemas.microsoft.com/office/drawing/2014/main" id="{6F130659-DCB6-A408-C495-A3BCADD51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4652" y="1670069"/>
                <a:ext cx="3024330" cy="1075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5)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pt-BR" sz="2400" baseline="30000" dirty="0">
                  <a:solidFill>
                    <a:schemeClr val="dk1"/>
                  </a:solidFill>
                </a:endParaRP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" name="Google Shape;67;p15">
                <a:extLst>
                  <a:ext uri="{FF2B5EF4-FFF2-40B4-BE49-F238E27FC236}">
                    <a16:creationId xmlns:a16="http://schemas.microsoft.com/office/drawing/2014/main" id="{6F130659-DCB6-A408-C495-A3BCADD51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52" y="1670069"/>
                <a:ext cx="3024330" cy="1075518"/>
              </a:xfrm>
              <a:prstGeom prst="rect">
                <a:avLst/>
              </a:prstGeom>
              <a:blipFill>
                <a:blip r:embed="rId5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ADICIAÇÃO POTENCIAÇÃO">
            <a:extLst>
              <a:ext uri="{FF2B5EF4-FFF2-40B4-BE49-F238E27FC236}">
                <a16:creationId xmlns:a16="http://schemas.microsoft.com/office/drawing/2014/main" id="{A6F61C5C-016F-B038-BED3-00FD5545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72" y="544679"/>
            <a:ext cx="2018409" cy="9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" grpId="0"/>
      <p:bldP spid="7" grpId="0"/>
      <p:bldP spid="8" grpId="0"/>
      <p:bldP spid="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1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2800" b="1" dirty="0"/>
              <a:t>Propriedades da Radiciação</a:t>
            </a:r>
            <a:endParaRPr sz="2800" b="1" dirty="0"/>
          </a:p>
        </p:txBody>
      </p:sp>
      <p:pic>
        <p:nvPicPr>
          <p:cNvPr id="2050" name="Picture 2" descr="Raiz Quadrada - Matemática Enem | Educa Mais Brasil">
            <a:extLst>
              <a:ext uri="{FF2B5EF4-FFF2-40B4-BE49-F238E27FC236}">
                <a16:creationId xmlns:a16="http://schemas.microsoft.com/office/drawing/2014/main" id="{BCC2ED7A-11D5-EC8E-A691-9E86987B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09" y="645580"/>
            <a:ext cx="2289464" cy="12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47B127D-5D80-84A4-CE0A-E74452DB4639}"/>
                  </a:ext>
                </a:extLst>
              </p:cNvPr>
              <p:cNvSpPr txBox="1"/>
              <p:nvPr/>
            </p:nvSpPr>
            <p:spPr>
              <a:xfrm>
                <a:off x="855517" y="1393687"/>
                <a:ext cx="1724891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ad>
                        <m:radPr>
                          <m:ctrlPr>
                            <a:rPr lang="pt-BR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47B127D-5D80-84A4-CE0A-E74452DB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17" y="1393687"/>
                <a:ext cx="1724891" cy="502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C32A5BC-0CFC-AEBD-41C2-604DE0545081}"/>
                  </a:ext>
                </a:extLst>
              </p:cNvPr>
              <p:cNvSpPr txBox="1"/>
              <p:nvPr/>
            </p:nvSpPr>
            <p:spPr>
              <a:xfrm>
                <a:off x="741217" y="2110370"/>
                <a:ext cx="2289464" cy="617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ctrlPr>
                            <a:rPr lang="pt-BR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C32A5BC-0CFC-AEBD-41C2-604DE054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7" y="2110370"/>
                <a:ext cx="2289464" cy="6177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4F2CE20-DA35-9FAD-8064-AFD445C07D0F}"/>
                  </a:ext>
                </a:extLst>
              </p:cNvPr>
              <p:cNvSpPr txBox="1"/>
              <p:nvPr/>
            </p:nvSpPr>
            <p:spPr>
              <a:xfrm>
                <a:off x="741216" y="2917649"/>
                <a:ext cx="2822865" cy="51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ctrlPr>
                            <a:rPr lang="pt-BR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ctrl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4F2CE20-DA35-9FAD-8064-AFD445C0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6" y="2917649"/>
                <a:ext cx="2822865" cy="512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169F7B4-955A-F7E0-C370-C91D8B6103BE}"/>
                  </a:ext>
                </a:extLst>
              </p:cNvPr>
              <p:cNvSpPr txBox="1"/>
              <p:nvPr/>
            </p:nvSpPr>
            <p:spPr>
              <a:xfrm>
                <a:off x="474517" y="3544377"/>
                <a:ext cx="2486892" cy="90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169F7B4-955A-F7E0-C370-C91D8B61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7" y="3544377"/>
                <a:ext cx="2486892" cy="907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43DD2D2-A34D-21EA-AE0C-928F0CC58379}"/>
                  </a:ext>
                </a:extLst>
              </p:cNvPr>
              <p:cNvSpPr txBox="1"/>
              <p:nvPr/>
            </p:nvSpPr>
            <p:spPr>
              <a:xfrm>
                <a:off x="5257798" y="1895748"/>
                <a:ext cx="2618511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pt-BR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pt-BR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43DD2D2-A34D-21EA-AE0C-928F0CC5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895748"/>
                <a:ext cx="2618511" cy="5020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E2035F7-8F59-9964-7C5E-8D1F709986FD}"/>
                  </a:ext>
                </a:extLst>
              </p:cNvPr>
              <p:cNvSpPr txBox="1"/>
              <p:nvPr/>
            </p:nvSpPr>
            <p:spPr>
              <a:xfrm>
                <a:off x="5257797" y="2540254"/>
                <a:ext cx="2618511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ctrl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ad>
                            <m:radPr>
                              <m:ctrlP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g>
                            <m:e>
                              <m:r>
                                <a:rPr lang="pt-BR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pt-BR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r>
                            <a:rPr lang="pt-BR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E2035F7-8F59-9964-7C5E-8D1F7099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7" y="2540254"/>
                <a:ext cx="2618511" cy="843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52110EC-F72E-8B00-F378-808C739E672E}"/>
                  </a:ext>
                </a:extLst>
              </p:cNvPr>
              <p:cNvSpPr txBox="1"/>
              <p:nvPr/>
            </p:nvSpPr>
            <p:spPr>
              <a:xfrm>
                <a:off x="5403271" y="3544377"/>
                <a:ext cx="2618511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pt-BR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rad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52110EC-F72E-8B00-F378-808C739E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1" y="3544377"/>
                <a:ext cx="2618511" cy="502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13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Racionalização</a:t>
            </a:r>
            <a:endParaRPr sz="2820" b="1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472013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Eliminar raiz quadrada dos denominadores.</a:t>
            </a:r>
            <a:endParaRPr sz="2500" baseline="3000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10375" y="1137688"/>
            <a:ext cx="6564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a)</a:t>
            </a:r>
            <a:endParaRPr sz="2500" baseline="30000">
              <a:solidFill>
                <a:schemeClr val="dk1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10375" y="2356888"/>
            <a:ext cx="6564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b)</a:t>
            </a:r>
            <a:endParaRPr sz="2500" baseline="30000">
              <a:solidFill>
                <a:schemeClr val="dk1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10375" y="3423688"/>
            <a:ext cx="6564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c)</a:t>
            </a:r>
            <a:endParaRPr sz="2500" baseline="30000">
              <a:solidFill>
                <a:schemeClr val="dk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621D6F-F30C-69AE-EE56-12B56AE8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5" y="2315012"/>
            <a:ext cx="628650" cy="666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ECFE81-574A-7BF9-DA08-03BDDE414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76" y="3343594"/>
            <a:ext cx="523875" cy="704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301CCB-EC0D-AD0A-33D0-32919BAC7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75" y="1178285"/>
            <a:ext cx="52387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608002"/>
            <a:ext cx="79973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(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7999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4900" dirty="0"/>
              <a:t>CONJUNTOS E EXPRESSÕES NUMÉRICAS</a:t>
            </a:r>
            <a:endParaRPr sz="49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46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Conjuntos</a:t>
            </a:r>
            <a:endParaRPr sz="282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5994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Coleção ou agrupamento de elementos ou membros.</a:t>
            </a: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b="1" dirty="0">
                <a:solidFill>
                  <a:schemeClr val="dk1"/>
                </a:solidFill>
              </a:rPr>
              <a:t>Nomenclaturas:</a:t>
            </a:r>
            <a:endParaRPr sz="2500" b="1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Letras maiúsculas para representar os conjuntos (A,B,C,D…)</a:t>
            </a: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500" dirty="0">
                <a:solidFill>
                  <a:schemeClr val="dk1"/>
                </a:solidFill>
              </a:rPr>
              <a:t>Letras minúsculas para representar os elementos do conjunto (</a:t>
            </a:r>
            <a:r>
              <a:rPr lang="pt-BR" sz="2500" dirty="0" err="1">
                <a:solidFill>
                  <a:schemeClr val="dk1"/>
                </a:solidFill>
              </a:rPr>
              <a:t>a,b,c,d</a:t>
            </a:r>
            <a:r>
              <a:rPr lang="pt-BR" sz="2500" dirty="0">
                <a:solidFill>
                  <a:schemeClr val="dk1"/>
                </a:solidFill>
              </a:rPr>
              <a:t>…)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054725" y="155817"/>
            <a:ext cx="1853400" cy="27396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544425" y="437817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A</a:t>
            </a:r>
            <a:endParaRPr sz="28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2650325" y="437817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d</a:t>
            </a:r>
            <a:endParaRPr sz="2800" b="1"/>
          </a:p>
        </p:txBody>
      </p:sp>
      <p:sp>
        <p:nvSpPr>
          <p:cNvPr id="69" name="Google Shape;69;p15"/>
          <p:cNvSpPr txBox="1"/>
          <p:nvPr/>
        </p:nvSpPr>
        <p:spPr>
          <a:xfrm>
            <a:off x="2252100" y="997792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e</a:t>
            </a:r>
            <a:endParaRPr sz="2800" b="1"/>
          </a:p>
        </p:txBody>
      </p:sp>
      <p:sp>
        <p:nvSpPr>
          <p:cNvPr id="70" name="Google Shape;70;p15"/>
          <p:cNvSpPr txBox="1"/>
          <p:nvPr/>
        </p:nvSpPr>
        <p:spPr>
          <a:xfrm>
            <a:off x="3160625" y="1053417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f</a:t>
            </a:r>
            <a:endParaRPr sz="2800" b="1"/>
          </a:p>
        </p:txBody>
      </p:sp>
      <p:sp>
        <p:nvSpPr>
          <p:cNvPr id="71" name="Google Shape;71;p15"/>
          <p:cNvSpPr txBox="1"/>
          <p:nvPr/>
        </p:nvSpPr>
        <p:spPr>
          <a:xfrm>
            <a:off x="2252100" y="1669017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g</a:t>
            </a:r>
            <a:endParaRPr sz="28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0625" y="1689592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h</a:t>
            </a:r>
            <a:endParaRPr sz="2800" b="1"/>
          </a:p>
        </p:txBody>
      </p:sp>
      <p:sp>
        <p:nvSpPr>
          <p:cNvPr id="73" name="Google Shape;73;p15"/>
          <p:cNvSpPr txBox="1"/>
          <p:nvPr/>
        </p:nvSpPr>
        <p:spPr>
          <a:xfrm>
            <a:off x="2726275" y="2131142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i</a:t>
            </a:r>
            <a:endParaRPr sz="2800" b="1"/>
          </a:p>
        </p:txBody>
      </p:sp>
      <p:sp>
        <p:nvSpPr>
          <p:cNvPr id="74" name="Google Shape;74;p15"/>
          <p:cNvSpPr txBox="1"/>
          <p:nvPr/>
        </p:nvSpPr>
        <p:spPr>
          <a:xfrm>
            <a:off x="4330275" y="437817"/>
            <a:ext cx="40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A = {d,e,f,g,h,i}</a:t>
            </a:r>
            <a:endParaRPr sz="2800" b="1"/>
          </a:p>
        </p:txBody>
      </p:sp>
      <p:sp>
        <p:nvSpPr>
          <p:cNvPr id="75" name="Google Shape;75;p15"/>
          <p:cNvSpPr txBox="1"/>
          <p:nvPr/>
        </p:nvSpPr>
        <p:spPr>
          <a:xfrm>
            <a:off x="4254375" y="1537192"/>
            <a:ext cx="40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g ∈ A</a:t>
            </a:r>
            <a:endParaRPr sz="28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4276550" y="2585592"/>
            <a:ext cx="40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x ∉ A</a:t>
            </a: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-6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b="1" dirty="0"/>
              <a:t>Conjunto Infinito</a:t>
            </a:r>
            <a:endParaRPr sz="2800" b="1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3414555" y="30053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 dirty="0"/>
              <a:t>I = {x| x </a:t>
            </a:r>
            <a:r>
              <a:rPr lang="pt-BR" sz="2800" b="1" dirty="0">
                <a:solidFill>
                  <a:schemeClr val="dk1"/>
                </a:solidFill>
              </a:rPr>
              <a:t>&gt; 0}</a:t>
            </a:r>
            <a:r>
              <a:rPr lang="pt-BR" sz="2800" b="1" dirty="0"/>
              <a:t> </a:t>
            </a:r>
            <a:endParaRPr sz="2800" b="1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3414555" y="821014"/>
            <a:ext cx="352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 dirty="0"/>
              <a:t>I = {1,2,3,4…</a:t>
            </a:r>
            <a:r>
              <a:rPr lang="pt-BR" sz="2800" b="1" dirty="0">
                <a:solidFill>
                  <a:schemeClr val="dk1"/>
                </a:solidFill>
              </a:rPr>
              <a:t>}</a:t>
            </a:r>
            <a:r>
              <a:rPr lang="pt-BR" sz="2800" b="1" dirty="0"/>
              <a:t> </a:t>
            </a:r>
            <a:endParaRPr sz="2800" b="1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3406878" y="1284596"/>
            <a:ext cx="54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 dirty="0"/>
              <a:t>J = {...-3,-2,-1,0,1,2,3,4…</a:t>
            </a:r>
            <a:r>
              <a:rPr lang="pt-BR" sz="2800" b="1" dirty="0">
                <a:solidFill>
                  <a:schemeClr val="dk1"/>
                </a:solidFill>
              </a:rPr>
              <a:t>}</a:t>
            </a:r>
            <a:r>
              <a:rPr lang="pt-BR" sz="2800" b="1" dirty="0"/>
              <a:t> </a:t>
            </a:r>
            <a:endParaRPr sz="2800" b="1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1122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b="1" dirty="0"/>
              <a:t>Conjunto Vazio</a:t>
            </a:r>
            <a:endParaRPr sz="2800" b="1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3390150" y="2152118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 dirty="0"/>
              <a:t>V = </a:t>
            </a:r>
            <a:r>
              <a:rPr lang="pt-BR" sz="2800" b="1" dirty="0">
                <a:solidFill>
                  <a:schemeClr val="dk1"/>
                </a:solidFill>
              </a:rPr>
              <a:t>Ø</a:t>
            </a:r>
            <a:endParaRPr sz="2800" b="1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2974" y="28770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b="1" dirty="0"/>
              <a:t>Conjunto Universo</a:t>
            </a:r>
            <a:endParaRPr sz="2800" b="1" dirty="0"/>
          </a:p>
        </p:txBody>
      </p:sp>
      <p:sp>
        <p:nvSpPr>
          <p:cNvPr id="88" name="Google Shape;88;p16"/>
          <p:cNvSpPr txBox="1"/>
          <p:nvPr/>
        </p:nvSpPr>
        <p:spPr>
          <a:xfrm>
            <a:off x="3477599" y="3269345"/>
            <a:ext cx="55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/>
              <a:t>U = </a:t>
            </a:r>
            <a:r>
              <a:rPr lang="pt-BR" sz="2800" b="1">
                <a:solidFill>
                  <a:schemeClr val="dk1"/>
                </a:solidFill>
              </a:rPr>
              <a:t>todos elementos</a:t>
            </a: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94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Subconjuntos</a:t>
            </a:r>
            <a:endParaRPr sz="2820" b="1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68725" y="475478"/>
            <a:ext cx="7858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500" dirty="0">
                <a:solidFill>
                  <a:schemeClr val="dk1"/>
                </a:solidFill>
              </a:rPr>
              <a:t>Quando todos os elementos de um conjunto for igual aos elementos de outro conjunto </a:t>
            </a:r>
            <a:r>
              <a:rPr lang="pt-BR" sz="2500" b="1" dirty="0">
                <a:solidFill>
                  <a:schemeClr val="dk1"/>
                </a:solidFill>
              </a:rPr>
              <a:t>maior</a:t>
            </a:r>
            <a:r>
              <a:rPr lang="pt-BR" sz="25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95" name="Google Shape;95;p17"/>
          <p:cNvSpPr/>
          <p:nvPr/>
        </p:nvSpPr>
        <p:spPr>
          <a:xfrm>
            <a:off x="1140325" y="1501041"/>
            <a:ext cx="1853400" cy="27396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30025" y="17830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A</a:t>
            </a:r>
            <a:endParaRPr sz="28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1735925" y="17830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d</a:t>
            </a:r>
            <a:endParaRPr sz="2800" b="1"/>
          </a:p>
        </p:txBody>
      </p:sp>
      <p:sp>
        <p:nvSpPr>
          <p:cNvPr id="98" name="Google Shape;98;p17"/>
          <p:cNvSpPr txBox="1"/>
          <p:nvPr/>
        </p:nvSpPr>
        <p:spPr>
          <a:xfrm>
            <a:off x="1337700" y="30142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g</a:t>
            </a:r>
            <a:endParaRPr sz="2800" b="1"/>
          </a:p>
        </p:txBody>
      </p:sp>
      <p:sp>
        <p:nvSpPr>
          <p:cNvPr id="99" name="Google Shape;99;p17"/>
          <p:cNvSpPr txBox="1"/>
          <p:nvPr/>
        </p:nvSpPr>
        <p:spPr>
          <a:xfrm>
            <a:off x="2246225" y="3034816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h</a:t>
            </a:r>
            <a:endParaRPr sz="2800" b="1"/>
          </a:p>
        </p:txBody>
      </p:sp>
      <p:sp>
        <p:nvSpPr>
          <p:cNvPr id="100" name="Google Shape;100;p17"/>
          <p:cNvSpPr txBox="1"/>
          <p:nvPr/>
        </p:nvSpPr>
        <p:spPr>
          <a:xfrm>
            <a:off x="6931525" y="3307041"/>
            <a:ext cx="133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B ⊄ A</a:t>
            </a:r>
            <a:endParaRPr sz="2800" b="1"/>
          </a:p>
        </p:txBody>
      </p:sp>
      <p:sp>
        <p:nvSpPr>
          <p:cNvPr id="101" name="Google Shape;101;p17"/>
          <p:cNvSpPr txBox="1"/>
          <p:nvPr/>
        </p:nvSpPr>
        <p:spPr>
          <a:xfrm>
            <a:off x="6834225" y="1663216"/>
            <a:ext cx="14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A ⊂ B</a:t>
            </a:r>
            <a:endParaRPr sz="2800" b="1"/>
          </a:p>
        </p:txBody>
      </p:sp>
      <p:sp>
        <p:nvSpPr>
          <p:cNvPr id="102" name="Google Shape;102;p17"/>
          <p:cNvSpPr txBox="1"/>
          <p:nvPr/>
        </p:nvSpPr>
        <p:spPr>
          <a:xfrm>
            <a:off x="6840600" y="2483016"/>
            <a:ext cx="14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B ⊃ A</a:t>
            </a:r>
            <a:endParaRPr sz="2800" b="1"/>
          </a:p>
        </p:txBody>
      </p:sp>
      <p:sp>
        <p:nvSpPr>
          <p:cNvPr id="103" name="Google Shape;103;p17"/>
          <p:cNvSpPr/>
          <p:nvPr/>
        </p:nvSpPr>
        <p:spPr>
          <a:xfrm>
            <a:off x="3959725" y="1501041"/>
            <a:ext cx="1853400" cy="27396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449425" y="17830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B</a:t>
            </a:r>
            <a:endParaRPr sz="2800"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4555325" y="17830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d</a:t>
            </a:r>
            <a:endParaRPr sz="2800" b="1"/>
          </a:p>
        </p:txBody>
      </p:sp>
      <p:sp>
        <p:nvSpPr>
          <p:cNvPr id="106" name="Google Shape;106;p17"/>
          <p:cNvSpPr txBox="1"/>
          <p:nvPr/>
        </p:nvSpPr>
        <p:spPr>
          <a:xfrm>
            <a:off x="4157100" y="2343016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e</a:t>
            </a:r>
            <a:endParaRPr sz="2800" b="1"/>
          </a:p>
        </p:txBody>
      </p:sp>
      <p:sp>
        <p:nvSpPr>
          <p:cNvPr id="107" name="Google Shape;107;p17"/>
          <p:cNvSpPr txBox="1"/>
          <p:nvPr/>
        </p:nvSpPr>
        <p:spPr>
          <a:xfrm>
            <a:off x="5065625" y="23986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f</a:t>
            </a:r>
            <a:endParaRPr sz="2800" b="1"/>
          </a:p>
        </p:txBody>
      </p:sp>
      <p:sp>
        <p:nvSpPr>
          <p:cNvPr id="108" name="Google Shape;108;p17"/>
          <p:cNvSpPr txBox="1"/>
          <p:nvPr/>
        </p:nvSpPr>
        <p:spPr>
          <a:xfrm>
            <a:off x="4157100" y="3014241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g</a:t>
            </a:r>
            <a:endParaRPr sz="2800" b="1"/>
          </a:p>
        </p:txBody>
      </p:sp>
      <p:sp>
        <p:nvSpPr>
          <p:cNvPr id="109" name="Google Shape;109;p17"/>
          <p:cNvSpPr txBox="1"/>
          <p:nvPr/>
        </p:nvSpPr>
        <p:spPr>
          <a:xfrm>
            <a:off x="5065625" y="3034816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h</a:t>
            </a:r>
            <a:endParaRPr sz="2800"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4631275" y="3476366"/>
            <a:ext cx="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i</a:t>
            </a:r>
            <a:endParaRPr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" y="1266083"/>
            <a:ext cx="2963238" cy="16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176" y="1312727"/>
            <a:ext cx="3046975" cy="169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001" y="1261981"/>
            <a:ext cx="3046987" cy="174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2188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Diagramas de Venn</a:t>
            </a:r>
            <a:endParaRPr sz="282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99857" y="812956"/>
            <a:ext cx="80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Representação dos conjuntos por uma área delimitada.</a:t>
            </a:r>
            <a:endParaRPr sz="2400" dirty="0"/>
          </a:p>
        </p:txBody>
      </p:sp>
      <p:sp>
        <p:nvSpPr>
          <p:cNvPr id="120" name="Google Shape;120;p18"/>
          <p:cNvSpPr txBox="1"/>
          <p:nvPr/>
        </p:nvSpPr>
        <p:spPr>
          <a:xfrm>
            <a:off x="848250" y="3008783"/>
            <a:ext cx="14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/>
              <a:t>A ⊂ B</a:t>
            </a:r>
            <a:endParaRPr sz="2800" b="1"/>
          </a:p>
        </p:txBody>
      </p:sp>
      <p:sp>
        <p:nvSpPr>
          <p:cNvPr id="121" name="Google Shape;121;p18"/>
          <p:cNvSpPr txBox="1"/>
          <p:nvPr/>
        </p:nvSpPr>
        <p:spPr>
          <a:xfrm>
            <a:off x="3960638" y="3008783"/>
            <a:ext cx="118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/>
              <a:t>A ∩ B </a:t>
            </a:r>
            <a:endParaRPr sz="2800" b="1"/>
          </a:p>
        </p:txBody>
      </p:sp>
      <p:sp>
        <p:nvSpPr>
          <p:cNvPr id="122" name="Google Shape;122;p18"/>
          <p:cNvSpPr txBox="1"/>
          <p:nvPr/>
        </p:nvSpPr>
        <p:spPr>
          <a:xfrm>
            <a:off x="6667757" y="3008783"/>
            <a:ext cx="183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2800" b="1"/>
              <a:t>Disjuntos </a:t>
            </a:r>
            <a:endParaRPr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-97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Conjuntos Numéricos</a:t>
            </a:r>
            <a:endParaRPr sz="2820" b="1"/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4745682"/>
            <a:ext cx="914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u="sng">
                <a:solidFill>
                  <a:schemeClr val="hlink"/>
                </a:solidFill>
                <a:hlinkClick r:id="rId3"/>
              </a:rPr>
              <a:t>https://www.centralexatas.com.br/matematica/conjuntos-numericos/formulas</a:t>
            </a:r>
            <a:r>
              <a:rPr lang="pt-BR"/>
              <a:t>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438214"/>
            <a:ext cx="8679899" cy="432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337</Words>
  <Application>Microsoft Office PowerPoint</Application>
  <PresentationFormat>Personalizar</PresentationFormat>
  <Paragraphs>81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Gotham HTF</vt:lpstr>
      <vt:lpstr>Office Theme</vt:lpstr>
      <vt:lpstr>1_Personalizar design</vt:lpstr>
      <vt:lpstr>Personalizar design</vt:lpstr>
      <vt:lpstr>Apresentação do PowerPoint</vt:lpstr>
      <vt:lpstr>Apresentação do PowerPoint</vt:lpstr>
      <vt:lpstr>CONJUNTOS E EXPRESSÕES NUMÉRICAS</vt:lpstr>
      <vt:lpstr>Conjuntos</vt:lpstr>
      <vt:lpstr>Apresentação do PowerPoint</vt:lpstr>
      <vt:lpstr>Conjunto Infinito</vt:lpstr>
      <vt:lpstr>Subconjuntos</vt:lpstr>
      <vt:lpstr>Diagramas de Venn</vt:lpstr>
      <vt:lpstr>Conjuntos Numéricos</vt:lpstr>
      <vt:lpstr>Expressões Numéricas</vt:lpstr>
      <vt:lpstr>Propriedades das Potências</vt:lpstr>
      <vt:lpstr>Propriedades da Radiciação</vt:lpstr>
      <vt:lpstr>Racionalização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117</cp:revision>
  <dcterms:created xsi:type="dcterms:W3CDTF">2019-02-15T12:16:11Z</dcterms:created>
  <dcterms:modified xsi:type="dcterms:W3CDTF">2023-08-18T23:52:26Z</dcterms:modified>
</cp:coreProperties>
</file>