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3" r:id="rId2"/>
    <p:sldMasterId id="2147483661" r:id="rId3"/>
  </p:sldMasterIdLst>
  <p:notesMasterIdLst>
    <p:notesMasterId r:id="rId18"/>
  </p:notesMasterIdLst>
  <p:sldIdLst>
    <p:sldId id="278" r:id="rId4"/>
    <p:sldId id="281" r:id="rId5"/>
    <p:sldId id="256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82" r:id="rId14"/>
    <p:sldId id="265" r:id="rId15"/>
    <p:sldId id="275" r:id="rId16"/>
    <p:sldId id="277" r:id="rId17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57" userDrawn="1">
          <p15:clr>
            <a:srgbClr val="A4A3A4"/>
          </p15:clr>
        </p15:guide>
        <p15:guide id="3" orient="horz" pos="419" userDrawn="1">
          <p15:clr>
            <a:srgbClr val="A4A3A4"/>
          </p15:clr>
        </p15:guide>
        <p15:guide id="4" orient="horz" pos="2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797979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774" y="84"/>
      </p:cViewPr>
      <p:guideLst>
        <p:guide pos="2857"/>
        <p:guide orient="horz" pos="419"/>
        <p:guide orient="horz" pos="29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7d50a210a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7d50a210a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766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7d50a210a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7d50a210a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7d50a210a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7d50a210a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7d50a21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7d50a21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7d50a210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7d50a210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7d50a210a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7d50a210a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7d50a210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7d50a210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7d50a210a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7d50a210a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7d50a210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7d50a210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7d50a210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7d50a210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7d50a210a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7d50a210a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433BE-D19F-43A7-9564-DD29B259A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ED99A0-4D55-4792-9B1D-925FBD8E7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D2A12A-4113-46F8-8160-4ED10ACE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39A0DA-7B12-421F-B011-70D7D683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2A863-B9CB-48FE-9A3D-D9E2B9AE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734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E0626-F447-41A9-93B9-268D68DD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9BFC9-D0BE-4AA0-9C81-B7C0BDCC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240B95-4675-4653-A91E-5EE9ACB6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F2000A-2D37-4D2E-A3AD-F88A3566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30B796-03A4-4845-AC2A-7E8411B1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824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D3F89-5D75-40E2-98C7-59BBE4DB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CAC003-AB59-441F-AA06-3B0B90EAF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8EEFFD-5B19-4B58-B623-2C11CA04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C91BAE-CAB7-46B1-8C40-9668454F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E65F4-0C1B-44D5-8EC9-5602F091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042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BF2E4-7DC7-42AA-A46A-DD5A9F6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27D99A-F44D-4B87-8100-985B29084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01D107-66AC-4BB0-B360-44B5B327A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B3964-E822-4A55-AB46-42EBBB75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38096F-CA35-4D6D-BFB6-048BD343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36C257-6F7A-4EE3-B894-7D87FDA8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225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051CF-7AF1-425F-8BC2-B5C6B624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FD3538-1A6B-46B5-9C59-82228D231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F17477-E3AB-492A-8DAD-BAAD19CD6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E97E25-FB84-4B8A-B776-181315407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774C94-40B9-4BBA-B9C0-DEBFDA9B0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696BAE-9780-4246-9BFA-72DFE61A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C7F8127-738A-4239-8A52-35A2D104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B82643-54A4-49A5-A298-68D4980F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027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C3792-4E71-4E18-834B-24115ABB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644218-DB03-41A4-BE40-4B62B9C4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29392F-2FF7-4462-A08C-93CBBFCF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CD1D0A-AF22-483A-BADC-BE367DBA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741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713E6D-2790-418D-ADDD-8E0C28AD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CB1AAB-391A-4132-AAA9-DA203FCB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0C51C5-46DF-4222-9F23-49050CC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18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3B4D4-867D-4F64-AEF9-9739A6F3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668FC-4D32-4E1F-9883-439C73655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8084FE-BA18-4457-88C5-3C739BAAB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FC44CB-2384-4B2C-92C7-3EFF56CA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1F5726-7D7B-4C58-96BE-92375FE0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A73117-0578-410B-83FC-F2ED3A23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110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28EB5-B19F-4241-94F9-BEF11754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176404-E205-4AEF-A4BA-8721C9C49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5183B0-A43B-4C6D-8C25-89D286F58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2DFC58-6641-4A94-BAF5-9B0A9B8A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FEC5C0-A9B8-4E40-A41E-589B22E7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DB42BA-3927-40EC-8DE4-6E845897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056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4AD49-3107-4278-9F27-8209629A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895023-769D-4B26-9322-013FB9507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E73516-C6D6-43E6-8AA9-43203E82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929A2-86B5-4239-A6D7-F7506D98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88952-F1E9-48D8-AA4B-72757B86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8922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645D90-C710-42A9-AFFB-7FB535F63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C3C7D8-04D1-4F01-A145-BD938A4E3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9DE13E-B988-499D-8CE5-12580733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A25463-BF39-4FE1-A976-6025CC1A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3C245-C8A2-4E41-A670-90B779C7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29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437"/>
            <a:ext cx="8520600" cy="573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3542"/>
            <a:ext cx="8520600" cy="3419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7535"/>
            <a:ext cx="548700" cy="3939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pt-BR" smtClean="0"/>
              <a:pPr algn="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689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174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0579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73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1926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4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20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203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919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2551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817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8723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27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5">
            <a:extLst>
              <a:ext uri="{FF2B5EF4-FFF2-40B4-BE49-F238E27FC236}">
                <a16:creationId xmlns:a16="http://schemas.microsoft.com/office/drawing/2014/main" id="{3B8DAAF1-9E35-42F3-95DA-B62C19C729A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3" name="Retângulo 2"/>
          <p:cNvSpPr/>
          <p:nvPr userDrawn="1"/>
        </p:nvSpPr>
        <p:spPr>
          <a:xfrm>
            <a:off x="1075386" y="1275008"/>
            <a:ext cx="167425" cy="25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4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15">
            <a:extLst>
              <a:ext uri="{FF2B5EF4-FFF2-40B4-BE49-F238E27FC236}">
                <a16:creationId xmlns:a16="http://schemas.microsoft.com/office/drawing/2014/main" id="{3B8DAAF1-9E35-42F3-95DA-B62C19C729A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1075386" y="1275008"/>
            <a:ext cx="167425" cy="25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85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thsisfun.com/algebra/polynomials-division-long.html" TargetMode="External"/><Relationship Id="rId3" Type="http://schemas.openxmlformats.org/officeDocument/2006/relationships/hyperlink" Target="https://www.mathsisfun.com/algebra/exponent-fractional.html" TargetMode="External"/><Relationship Id="rId7" Type="http://schemas.openxmlformats.org/officeDocument/2006/relationships/hyperlink" Target="https://www.mathsisfun.com/algebra/polynomials-dividing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mathsisfun.com/algebra/factoring.html" TargetMode="External"/><Relationship Id="rId5" Type="http://schemas.openxmlformats.org/officeDocument/2006/relationships/hyperlink" Target="https://www.mathsisfun.com/algebra/expanding.html" TargetMode="External"/><Relationship Id="rId4" Type="http://schemas.openxmlformats.org/officeDocument/2006/relationships/hyperlink" Target="https://www.mathsisfun.com/numbers/simplify-square-root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BE5122DD-3FCD-4660-A021-810260C0E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1132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990"/>
            </a:pPr>
            <a:r>
              <a:rPr lang="pt-BR" sz="2820" b="1" dirty="0"/>
              <a:t>Fatoração</a:t>
            </a:r>
            <a:endParaRPr sz="2820" b="1" dirty="0"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454659"/>
            <a:ext cx="8520600" cy="42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pt-BR" sz="2500" b="1" dirty="0">
                <a:solidFill>
                  <a:schemeClr val="dk1"/>
                </a:solidFill>
              </a:rPr>
              <a:t>2) Agrupamento:</a:t>
            </a:r>
            <a:endParaRPr sz="2500" b="1" dirty="0"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pt-BR" sz="2500" dirty="0">
                <a:solidFill>
                  <a:schemeClr val="dk1"/>
                </a:solidFill>
              </a:rPr>
              <a:t>2x</a:t>
            </a:r>
            <a:r>
              <a:rPr lang="pt-BR" sz="2500" baseline="30000" dirty="0">
                <a:solidFill>
                  <a:schemeClr val="dk1"/>
                </a:solidFill>
              </a:rPr>
              <a:t>3</a:t>
            </a:r>
            <a:r>
              <a:rPr lang="pt-BR" sz="2500" dirty="0">
                <a:solidFill>
                  <a:schemeClr val="dk1"/>
                </a:solidFill>
              </a:rPr>
              <a:t> – x</a:t>
            </a:r>
            <a:r>
              <a:rPr lang="pt-BR" sz="2500" baseline="30000" dirty="0">
                <a:solidFill>
                  <a:schemeClr val="dk1"/>
                </a:solidFill>
              </a:rPr>
              <a:t>2</a:t>
            </a:r>
            <a:r>
              <a:rPr lang="pt-BR" sz="2500" dirty="0">
                <a:solidFill>
                  <a:schemeClr val="dk1"/>
                </a:solidFill>
              </a:rPr>
              <a:t> + 4x – 2 = (x</a:t>
            </a:r>
            <a:r>
              <a:rPr lang="pt-BR" sz="2500" baseline="30000" dirty="0">
                <a:solidFill>
                  <a:schemeClr val="dk1"/>
                </a:solidFill>
              </a:rPr>
              <a:t>2</a:t>
            </a:r>
            <a:r>
              <a:rPr lang="pt-BR" sz="2500" dirty="0">
                <a:solidFill>
                  <a:schemeClr val="dk1"/>
                </a:solidFill>
              </a:rPr>
              <a:t> + 2)(2x – 1) </a:t>
            </a:r>
            <a:endParaRPr sz="2500" dirty="0">
              <a:solidFill>
                <a:schemeClr val="dk1"/>
              </a:solidFill>
            </a:endParaRPr>
          </a:p>
          <a:p>
            <a:pPr indent="0">
              <a:spcBef>
                <a:spcPts val="1200"/>
              </a:spcBef>
              <a:buNone/>
            </a:pPr>
            <a:endParaRPr sz="2500" dirty="0"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pt-BR" sz="2500" b="1" dirty="0">
                <a:solidFill>
                  <a:schemeClr val="dk1"/>
                </a:solidFill>
              </a:rPr>
              <a:t>3) Trinômios quadrados perfeitos:</a:t>
            </a:r>
            <a:endParaRPr sz="2500" b="1" dirty="0">
              <a:solidFill>
                <a:schemeClr val="dk1"/>
              </a:solidFill>
            </a:endParaRPr>
          </a:p>
          <a:p>
            <a:pPr indent="-387350">
              <a:spcBef>
                <a:spcPts val="1200"/>
              </a:spcBef>
              <a:buClr>
                <a:schemeClr val="dk1"/>
              </a:buClr>
              <a:buSzPts val="2500"/>
              <a:buAutoNum type="alphaLcParenR"/>
            </a:pPr>
            <a:r>
              <a:rPr lang="pt-BR" sz="2500" dirty="0">
                <a:solidFill>
                  <a:schemeClr val="dk1"/>
                </a:solidFill>
              </a:rPr>
              <a:t>4x</a:t>
            </a:r>
            <a:r>
              <a:rPr lang="pt-BR" sz="2500" baseline="30000" dirty="0">
                <a:solidFill>
                  <a:schemeClr val="dk1"/>
                </a:solidFill>
              </a:rPr>
              <a:t>2</a:t>
            </a:r>
            <a:r>
              <a:rPr lang="pt-BR" sz="2500" dirty="0">
                <a:solidFill>
                  <a:schemeClr val="dk1"/>
                </a:solidFill>
              </a:rPr>
              <a:t> + 4x + 1 =  (2x + 1)</a:t>
            </a:r>
            <a:r>
              <a:rPr lang="pt-BR" sz="2500" baseline="30000" dirty="0">
                <a:solidFill>
                  <a:schemeClr val="dk1"/>
                </a:solidFill>
              </a:rPr>
              <a:t>2</a:t>
            </a:r>
            <a:endParaRPr sz="2500" dirty="0">
              <a:solidFill>
                <a:schemeClr val="dk1"/>
              </a:solidFill>
            </a:endParaRPr>
          </a:p>
          <a:p>
            <a:pPr marL="69850" indent="0">
              <a:spcBef>
                <a:spcPts val="1200"/>
              </a:spcBef>
              <a:buClr>
                <a:schemeClr val="dk1"/>
              </a:buClr>
              <a:buSzPts val="2500"/>
              <a:buNone/>
            </a:pPr>
            <a:r>
              <a:rPr lang="pt-BR" sz="2500" dirty="0">
                <a:solidFill>
                  <a:schemeClr val="dk1"/>
                </a:solidFill>
              </a:rPr>
              <a:t>b) 9x</a:t>
            </a:r>
            <a:r>
              <a:rPr lang="pt-BR" sz="2500" baseline="30000" dirty="0">
                <a:solidFill>
                  <a:schemeClr val="dk1"/>
                </a:solidFill>
              </a:rPr>
              <a:t>2</a:t>
            </a:r>
            <a:r>
              <a:rPr lang="pt-BR" sz="2500" dirty="0">
                <a:solidFill>
                  <a:schemeClr val="dk1"/>
                </a:solidFill>
              </a:rPr>
              <a:t> – 12x + 4 = (3x – 2)</a:t>
            </a:r>
            <a:r>
              <a:rPr lang="pt-BR" sz="2500" baseline="30000" dirty="0">
                <a:solidFill>
                  <a:schemeClr val="dk1"/>
                </a:solidFill>
              </a:rPr>
              <a:t>2</a:t>
            </a:r>
            <a:endParaRPr sz="2500" baseline="30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664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990"/>
            </a:pPr>
            <a:r>
              <a:rPr lang="pt-BR" sz="2820" b="1"/>
              <a:t>Fatoração</a:t>
            </a:r>
            <a:endParaRPr sz="2820" b="1"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791506"/>
            <a:ext cx="8520600" cy="42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pt-BR" sz="2500" b="1" dirty="0">
                <a:solidFill>
                  <a:schemeClr val="dk1"/>
                </a:solidFill>
              </a:rPr>
              <a:t>4) Diferença de dois quadrados:</a:t>
            </a:r>
            <a:endParaRPr sz="2500" b="1" dirty="0">
              <a:solidFill>
                <a:schemeClr val="dk1"/>
              </a:solidFill>
            </a:endParaRPr>
          </a:p>
          <a:p>
            <a:pPr indent="0">
              <a:spcBef>
                <a:spcPts val="1200"/>
              </a:spcBef>
              <a:buNone/>
            </a:pPr>
            <a:endParaRPr sz="600" dirty="0"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pt-BR" sz="2500" dirty="0">
                <a:solidFill>
                  <a:schemeClr val="dk1"/>
                </a:solidFill>
              </a:rPr>
              <a:t>36x</a:t>
            </a:r>
            <a:r>
              <a:rPr lang="pt-BR" sz="2500" baseline="30000" dirty="0">
                <a:solidFill>
                  <a:schemeClr val="dk1"/>
                </a:solidFill>
              </a:rPr>
              <a:t>2</a:t>
            </a:r>
            <a:r>
              <a:rPr lang="pt-BR" sz="2500" dirty="0">
                <a:solidFill>
                  <a:schemeClr val="dk1"/>
                </a:solidFill>
              </a:rPr>
              <a:t> – 4 = (6x + 2)(6x – 2)</a:t>
            </a:r>
            <a:endParaRPr sz="2500" dirty="0">
              <a:solidFill>
                <a:schemeClr val="dk1"/>
              </a:solidFill>
            </a:endParaRPr>
          </a:p>
          <a:p>
            <a:pPr indent="0">
              <a:spcBef>
                <a:spcPts val="1200"/>
              </a:spcBef>
              <a:buNone/>
            </a:pPr>
            <a:endParaRPr sz="25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4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238963" y="4820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990"/>
            </a:pPr>
            <a:r>
              <a:rPr lang="pt-BR" sz="2820" b="1" dirty="0"/>
              <a:t>Divisão de Polinômios</a:t>
            </a:r>
            <a:endParaRPr sz="282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B932A01-3D95-E229-2E42-C0024D97DF39}"/>
                  </a:ext>
                </a:extLst>
              </p:cNvPr>
              <p:cNvSpPr txBox="1"/>
              <p:nvPr/>
            </p:nvSpPr>
            <p:spPr>
              <a:xfrm>
                <a:off x="441597" y="1363822"/>
                <a:ext cx="2215478" cy="747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fName>
                        <m:e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202124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solidFill>
                                    <a:srgbClr val="202124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i="1">
                                  <a:solidFill>
                                    <a:srgbClr val="202124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solidFill>
                                    <a:srgbClr val="202124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sz="2400" b="0" i="1" smtClean="0">
                                  <a:solidFill>
                                    <a:srgbClr val="202124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240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solidFill>
                                    <a:srgbClr val="202124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pt-BR" sz="2400" b="0" i="1" smtClean="0">
                                  <a:solidFill>
                                    <a:srgbClr val="202124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B932A01-3D95-E229-2E42-C0024D97D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7" y="1363822"/>
                <a:ext cx="2215478" cy="7473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CAD8EC45-08A8-5977-F666-6534DD8458D8}"/>
                  </a:ext>
                </a:extLst>
              </p:cNvPr>
              <p:cNvSpPr txBox="1"/>
              <p:nvPr/>
            </p:nvSpPr>
            <p:spPr>
              <a:xfrm>
                <a:off x="441597" y="2432841"/>
                <a:ext cx="1348126" cy="741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fName>
                        <m:e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202124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pt-BR" sz="2400" i="1">
                                  <a:solidFill>
                                    <a:srgbClr val="202124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202124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i="1">
                                  <a:solidFill>
                                    <a:srgbClr val="202124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CAD8EC45-08A8-5977-F666-6534DD845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7" y="2432841"/>
                <a:ext cx="1348126" cy="741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5641" y="2381"/>
            <a:ext cx="8512718" cy="572170"/>
          </a:xfrm>
          <a:prstGeom prst="rect">
            <a:avLst/>
          </a:prstGeom>
        </p:spPr>
        <p:txBody>
          <a:bodyPr spcFirstLastPara="1" wrap="square" lIns="91340" tIns="91340" rIns="91340" bIns="91340" anchor="t" anchorCtr="0">
            <a:noAutofit/>
          </a:bodyPr>
          <a:lstStyle/>
          <a:p>
            <a:pPr algn="ctr">
              <a:buSzPts val="990"/>
            </a:pPr>
            <a:r>
              <a:rPr lang="pt-BR" sz="2817" b="1" dirty="0"/>
              <a:t>LINKS de Questões</a:t>
            </a:r>
            <a:endParaRPr sz="2817" b="1" dirty="0"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5641" y="542262"/>
            <a:ext cx="8512718" cy="4063739"/>
          </a:xfrm>
          <a:prstGeom prst="rect">
            <a:avLst/>
          </a:prstGeom>
        </p:spPr>
        <p:txBody>
          <a:bodyPr spcFirstLastPara="1" wrap="square" lIns="91340" tIns="91340" rIns="91340" bIns="91340" anchor="t" anchorCtr="0">
            <a:normAutofit/>
          </a:bodyPr>
          <a:lstStyle/>
          <a:p>
            <a:pPr indent="0">
              <a:spcBef>
                <a:spcPts val="1199"/>
              </a:spcBef>
              <a:spcAft>
                <a:spcPts val="1199"/>
              </a:spcAft>
              <a:buNone/>
            </a:pPr>
            <a:r>
              <a:rPr lang="pt-BR" sz="1998" b="1" dirty="0"/>
              <a:t>Expoente fracionário e simplificação de raízes </a:t>
            </a:r>
            <a:endParaRPr lang="pt-BR" sz="1998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indent="0">
              <a:spcBef>
                <a:spcPts val="1199"/>
              </a:spcBef>
              <a:spcAft>
                <a:spcPts val="1199"/>
              </a:spcAft>
              <a:buNone/>
            </a:pPr>
            <a:r>
              <a:rPr lang="pt-BR" sz="1998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https://www.mathsisfun.com/algebra/exponent-fractional.html</a:t>
            </a:r>
            <a:r>
              <a:rPr lang="pt-BR" sz="1998" dirty="0">
                <a:solidFill>
                  <a:schemeClr val="dk1"/>
                </a:solidFill>
              </a:rPr>
              <a:t> </a:t>
            </a:r>
          </a:p>
          <a:p>
            <a:pPr indent="0">
              <a:spcBef>
                <a:spcPts val="1199"/>
              </a:spcBef>
              <a:buNone/>
            </a:pPr>
            <a:r>
              <a:rPr lang="pt-BR" sz="1998" dirty="0">
                <a:solidFill>
                  <a:schemeClr val="dk1"/>
                </a:solidFill>
                <a:hlinkClick r:id="rId4"/>
              </a:rPr>
              <a:t>https://www.mathsisfun.com/numbers/simplify-square-roots.html</a:t>
            </a:r>
            <a:r>
              <a:rPr lang="pt-BR" sz="1998" dirty="0">
                <a:solidFill>
                  <a:schemeClr val="dk1"/>
                </a:solidFill>
              </a:rPr>
              <a:t>  </a:t>
            </a:r>
          </a:p>
          <a:p>
            <a:pPr indent="0">
              <a:spcBef>
                <a:spcPts val="1199"/>
              </a:spcBef>
              <a:buNone/>
            </a:pPr>
            <a:r>
              <a:rPr lang="pt-BR" sz="1998" b="1" dirty="0"/>
              <a:t>Expressão Algébrica</a:t>
            </a:r>
            <a:endParaRPr lang="pt-BR" sz="1998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indent="0">
              <a:spcBef>
                <a:spcPts val="1199"/>
              </a:spcBef>
              <a:buNone/>
            </a:pPr>
            <a:r>
              <a:rPr lang="pt-BR" sz="1998" dirty="0">
                <a:solidFill>
                  <a:schemeClr val="dk1"/>
                </a:solidFill>
                <a:hlinkClick r:id="rId5"/>
              </a:rPr>
              <a:t>https://www.mathsisfun.com/algebra/expanding.html</a:t>
            </a:r>
            <a:r>
              <a:rPr lang="pt-BR" sz="1998" dirty="0">
                <a:solidFill>
                  <a:schemeClr val="dk1"/>
                </a:solidFill>
              </a:rPr>
              <a:t> </a:t>
            </a:r>
          </a:p>
          <a:p>
            <a:pPr indent="0">
              <a:spcBef>
                <a:spcPts val="1199"/>
              </a:spcBef>
              <a:buNone/>
            </a:pPr>
            <a:r>
              <a:rPr lang="pt-BR" sz="1998" dirty="0">
                <a:solidFill>
                  <a:schemeClr val="dk1"/>
                </a:solidFill>
                <a:hlinkClick r:id="rId6"/>
              </a:rPr>
              <a:t>https://www.mathsisfun.com/algebra/factoring.html</a:t>
            </a:r>
            <a:r>
              <a:rPr lang="pt-BR" sz="1998" dirty="0">
                <a:solidFill>
                  <a:schemeClr val="dk1"/>
                </a:solidFill>
              </a:rPr>
              <a:t> </a:t>
            </a:r>
            <a:r>
              <a:rPr lang="pt-BR" sz="1998" dirty="0"/>
              <a:t>(Questões 1 a 3)</a:t>
            </a:r>
          </a:p>
          <a:p>
            <a:pPr indent="0">
              <a:spcBef>
                <a:spcPts val="1199"/>
              </a:spcBef>
              <a:buNone/>
            </a:pPr>
            <a:r>
              <a:rPr lang="pt-BR" sz="1998" dirty="0">
                <a:solidFill>
                  <a:schemeClr val="dk1"/>
                </a:solidFill>
              </a:rPr>
              <a:t> </a:t>
            </a:r>
            <a:r>
              <a:rPr lang="pt-BR" sz="1998" dirty="0">
                <a:solidFill>
                  <a:schemeClr val="dk1"/>
                </a:solidFill>
                <a:hlinkClick r:id="rId7"/>
              </a:rPr>
              <a:t>https://www.mathsisfun.com/algebra/polynomials-dividing.html</a:t>
            </a:r>
            <a:endParaRPr lang="pt-BR" sz="1998" dirty="0">
              <a:solidFill>
                <a:schemeClr val="dk1"/>
              </a:solidFill>
            </a:endParaRPr>
          </a:p>
          <a:p>
            <a:pPr indent="0">
              <a:spcBef>
                <a:spcPts val="1199"/>
              </a:spcBef>
              <a:buNone/>
            </a:pPr>
            <a:r>
              <a:rPr lang="pt-BR" sz="1998" dirty="0">
                <a:solidFill>
                  <a:schemeClr val="dk1"/>
                </a:solidFill>
              </a:rPr>
              <a:t> </a:t>
            </a:r>
            <a:r>
              <a:rPr lang="pt-BR" sz="1998" dirty="0">
                <a:solidFill>
                  <a:schemeClr val="dk1"/>
                </a:solidFill>
                <a:hlinkClick r:id="rId8"/>
              </a:rPr>
              <a:t>https://www.mathsisfun.com/algebra/polynomials-division-long.html</a:t>
            </a:r>
            <a:endParaRPr sz="1998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C9727B6-CB6D-41D7-8309-AC12CCAEB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6214CB39-5A53-485F-80C5-0F12C0B38D5B}"/>
              </a:ext>
            </a:extLst>
          </p:cNvPr>
          <p:cNvSpPr txBox="1"/>
          <p:nvPr/>
        </p:nvSpPr>
        <p:spPr>
          <a:xfrm>
            <a:off x="699834" y="1327448"/>
            <a:ext cx="79973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Gotham HTF" pitchFamily="50" charset="0"/>
                <a:cs typeface="Gotham HTF Light"/>
              </a:rPr>
              <a:t>DIFFERENTIATED </a:t>
            </a:r>
            <a:r>
              <a:rPr lang="en-US" sz="3500" dirty="0">
                <a:latin typeface="Gotham HTF" pitchFamily="50" charset="0"/>
                <a:cs typeface="Gotham HTF Medium"/>
              </a:rPr>
              <a:t>PROBLEM SOLVING</a:t>
            </a:r>
          </a:p>
          <a:p>
            <a:pPr algn="ctr"/>
            <a:r>
              <a:rPr lang="en-US" sz="3500" dirty="0">
                <a:latin typeface="Gotham HTF" pitchFamily="50" charset="0"/>
                <a:cs typeface="Gotham HTF Medium"/>
              </a:rPr>
              <a:t>(</a:t>
            </a:r>
            <a:r>
              <a:rPr lang="en-US" sz="3500" dirty="0" err="1">
                <a:latin typeface="Gotham HTF" pitchFamily="50" charset="0"/>
                <a:cs typeface="Gotham HTF Medium"/>
              </a:rPr>
              <a:t>Soluções</a:t>
            </a:r>
            <a:r>
              <a:rPr lang="en-US" sz="3500" dirty="0">
                <a:latin typeface="Gotham HTF" pitchFamily="50" charset="0"/>
                <a:cs typeface="Gotham HTF Medium"/>
              </a:rPr>
              <a:t> </a:t>
            </a:r>
            <a:r>
              <a:rPr lang="en-US" sz="3500" dirty="0" err="1">
                <a:latin typeface="Gotham HTF" pitchFamily="50" charset="0"/>
                <a:cs typeface="Gotham HTF Medium"/>
              </a:rPr>
              <a:t>Diferenciadas</a:t>
            </a:r>
            <a:r>
              <a:rPr lang="en-US" sz="3500" dirty="0">
                <a:latin typeface="Gotham HTF" pitchFamily="50" charset="0"/>
                <a:cs typeface="Gotham HTF Medium"/>
              </a:rPr>
              <a:t> de </a:t>
            </a:r>
            <a:r>
              <a:rPr lang="en-US" sz="3500" dirty="0" err="1">
                <a:latin typeface="Gotham HTF" pitchFamily="50" charset="0"/>
                <a:cs typeface="Gotham HTF Medium"/>
              </a:rPr>
              <a:t>Problemas</a:t>
            </a:r>
            <a:r>
              <a:rPr lang="en-US" sz="3500" dirty="0">
                <a:latin typeface="Gotham HTF" pitchFamily="50" charset="0"/>
                <a:cs typeface="Gotham HTF Light"/>
              </a:rPr>
              <a:t>- </a:t>
            </a:r>
            <a:r>
              <a:rPr lang="en-US" sz="3500" dirty="0" err="1">
                <a:latin typeface="Gotham HTF" pitchFamily="50" charset="0"/>
                <a:cs typeface="Gotham HTF Light"/>
              </a:rPr>
              <a:t>Cálculo</a:t>
            </a:r>
            <a:r>
              <a:rPr lang="en-US" sz="3500" dirty="0">
                <a:latin typeface="Gotham HTF" pitchFamily="50" charset="0"/>
                <a:cs typeface="Gotham HTF Light"/>
              </a:rPr>
              <a:t> </a:t>
            </a:r>
            <a:r>
              <a:rPr lang="en-US" sz="3500" dirty="0" err="1">
                <a:latin typeface="Gotham HTF" pitchFamily="50" charset="0"/>
                <a:cs typeface="Gotham HTF Light"/>
              </a:rPr>
              <a:t>Diferencial</a:t>
            </a:r>
            <a:r>
              <a:rPr lang="en-US" sz="3500" dirty="0">
                <a:latin typeface="Gotham HTF" pitchFamily="50" charset="0"/>
                <a:cs typeface="Gotham HTF Light"/>
              </a:rPr>
              <a:t> e Integral)</a:t>
            </a:r>
          </a:p>
          <a:p>
            <a:pPr algn="ctr"/>
            <a:endParaRPr lang="en-US" sz="3500" dirty="0"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87969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548132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pt-BR" sz="4900" dirty="0"/>
              <a:t>EXPRESSÕES ALGÉBRICAS</a:t>
            </a:r>
            <a:endParaRPr sz="49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57975" y="4233181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pt-BR" sz="2600" b="1">
                <a:solidFill>
                  <a:schemeClr val="dk1"/>
                </a:solidFill>
              </a:rPr>
              <a:t>Prof. Luciano Galdino</a:t>
            </a:r>
            <a:endParaRPr sz="2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-61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990"/>
            </a:pPr>
            <a:r>
              <a:rPr lang="pt-BR" sz="2820" b="1"/>
              <a:t>Expressões Algébricas</a:t>
            </a:r>
            <a:endParaRPr sz="2820" b="1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427026"/>
            <a:ext cx="8520600" cy="4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pt-BR" sz="2500" dirty="0">
                <a:solidFill>
                  <a:schemeClr val="dk1"/>
                </a:solidFill>
              </a:rPr>
              <a:t>Expressão compostas por letras (incógnitas) e números (coeficientes) podendo ter termos separados por operações matemáticas.</a:t>
            </a:r>
            <a:endParaRPr sz="2500" dirty="0">
              <a:solidFill>
                <a:schemeClr val="dk1"/>
              </a:solidFill>
            </a:endParaRPr>
          </a:p>
          <a:p>
            <a:pPr indent="-387350">
              <a:spcBef>
                <a:spcPts val="1200"/>
              </a:spcBef>
              <a:buClr>
                <a:schemeClr val="dk1"/>
              </a:buClr>
              <a:buSzPts val="2500"/>
              <a:buAutoNum type="arabicParenR"/>
            </a:pPr>
            <a:r>
              <a:rPr lang="pt-BR" sz="2500" dirty="0">
                <a:solidFill>
                  <a:schemeClr val="dk1"/>
                </a:solidFill>
              </a:rPr>
              <a:t>Monômios: apenas um termo.</a:t>
            </a:r>
            <a:endParaRPr sz="2500" dirty="0"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pt-BR" sz="2500" dirty="0">
                <a:solidFill>
                  <a:schemeClr val="dk1"/>
                </a:solidFill>
              </a:rPr>
              <a:t>                                3x</a:t>
            </a:r>
            <a:r>
              <a:rPr lang="pt-BR" sz="2500" baseline="30000" dirty="0">
                <a:solidFill>
                  <a:schemeClr val="dk1"/>
                </a:solidFill>
              </a:rPr>
              <a:t>2</a:t>
            </a:r>
            <a:endParaRPr sz="2500" baseline="30000" dirty="0">
              <a:solidFill>
                <a:schemeClr val="dk1"/>
              </a:solidFill>
            </a:endParaRPr>
          </a:p>
          <a:p>
            <a:pPr marL="69850" indent="0">
              <a:spcBef>
                <a:spcPts val="1200"/>
              </a:spcBef>
              <a:buClr>
                <a:schemeClr val="dk1"/>
              </a:buClr>
              <a:buSzPts val="2500"/>
              <a:buNone/>
            </a:pPr>
            <a:r>
              <a:rPr lang="pt-BR" sz="2500" dirty="0">
                <a:solidFill>
                  <a:schemeClr val="dk1"/>
                </a:solidFill>
              </a:rPr>
              <a:t>2) Polinômios: mais de um termo.</a:t>
            </a:r>
            <a:endParaRPr sz="2500" dirty="0">
              <a:solidFill>
                <a:schemeClr val="dk1"/>
              </a:solidFill>
            </a:endParaRPr>
          </a:p>
          <a:p>
            <a:pPr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500" dirty="0">
                <a:solidFill>
                  <a:schemeClr val="dk1"/>
                </a:solidFill>
              </a:rPr>
              <a:t>                      2x</a:t>
            </a:r>
            <a:r>
              <a:rPr lang="pt-BR" sz="2500" baseline="30000" dirty="0">
                <a:solidFill>
                  <a:schemeClr val="dk1"/>
                </a:solidFill>
              </a:rPr>
              <a:t>3 </a:t>
            </a:r>
            <a:r>
              <a:rPr lang="pt-BR" sz="2500" dirty="0">
                <a:solidFill>
                  <a:schemeClr val="dk1"/>
                </a:solidFill>
              </a:rPr>
              <a:t>+ 3x</a:t>
            </a:r>
            <a:r>
              <a:rPr lang="pt-BR" sz="2500" baseline="30000" dirty="0">
                <a:solidFill>
                  <a:schemeClr val="dk1"/>
                </a:solidFill>
              </a:rPr>
              <a:t>5 </a:t>
            </a:r>
            <a:r>
              <a:rPr lang="pt-BR" sz="2500" dirty="0">
                <a:solidFill>
                  <a:schemeClr val="dk1"/>
                </a:solidFill>
              </a:rPr>
              <a:t>- 5x</a:t>
            </a:r>
            <a:r>
              <a:rPr lang="pt-BR" sz="2500" baseline="30000" dirty="0">
                <a:solidFill>
                  <a:schemeClr val="dk1"/>
                </a:solidFill>
              </a:rPr>
              <a:t>3</a:t>
            </a:r>
            <a:endParaRPr sz="2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7191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990"/>
            </a:pPr>
            <a:r>
              <a:rPr lang="pt-BR" sz="2820" b="1"/>
              <a:t>Expansão de Expressões</a:t>
            </a:r>
            <a:endParaRPr sz="2820" b="1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01814"/>
            <a:ext cx="8520600" cy="18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pt-BR" sz="2500">
                <a:solidFill>
                  <a:schemeClr val="dk1"/>
                </a:solidFill>
              </a:rPr>
              <a:t>Eliminar a operação de multiplicação nos termos.</a:t>
            </a:r>
            <a:endParaRPr sz="2500"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sz="2500">
              <a:solidFill>
                <a:schemeClr val="dk1"/>
              </a:solidFill>
            </a:endParaRPr>
          </a:p>
          <a:p>
            <a:pPr indent="-387350">
              <a:spcBef>
                <a:spcPts val="1200"/>
              </a:spcBef>
              <a:buClr>
                <a:schemeClr val="dk1"/>
              </a:buClr>
              <a:buSzPts val="2500"/>
              <a:buAutoNum type="arabicParenR"/>
            </a:pPr>
            <a:r>
              <a:rPr lang="pt-BR" sz="2500">
                <a:solidFill>
                  <a:schemeClr val="dk1"/>
                </a:solidFill>
              </a:rPr>
              <a:t>(x + 2y)(6 – 2z)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3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990"/>
            </a:pPr>
            <a:r>
              <a:rPr lang="pt-BR" sz="2820" b="1" dirty="0"/>
              <a:t>Simplificação de Expressões</a:t>
            </a:r>
            <a:endParaRPr sz="2820" b="1"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575081"/>
            <a:ext cx="8520600" cy="3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pt-BR" sz="2500" dirty="0">
                <a:solidFill>
                  <a:schemeClr val="dk1"/>
                </a:solidFill>
              </a:rPr>
              <a:t>Reduzir ao máximo as expressões.</a:t>
            </a:r>
            <a:endParaRPr sz="2500" dirty="0">
              <a:solidFill>
                <a:schemeClr val="dk1"/>
              </a:solidFill>
            </a:endParaRPr>
          </a:p>
          <a:p>
            <a:pPr indent="-387350">
              <a:spcBef>
                <a:spcPts val="1200"/>
              </a:spcBef>
              <a:buClr>
                <a:schemeClr val="dk1"/>
              </a:buClr>
              <a:buSzPts val="2500"/>
              <a:buAutoNum type="arabicParenR"/>
            </a:pPr>
            <a:r>
              <a:rPr lang="pt-BR" sz="2500" dirty="0">
                <a:solidFill>
                  <a:schemeClr val="dk1"/>
                </a:solidFill>
              </a:rPr>
              <a:t>2x + 3.(2x-5) + 12</a:t>
            </a:r>
            <a:endParaRPr sz="2500" dirty="0">
              <a:solidFill>
                <a:schemeClr val="dk1"/>
              </a:solidFill>
            </a:endParaRPr>
          </a:p>
          <a:p>
            <a:pPr marL="69850" indent="0">
              <a:spcBef>
                <a:spcPts val="1200"/>
              </a:spcBef>
              <a:buClr>
                <a:schemeClr val="dk1"/>
              </a:buClr>
              <a:buSzPts val="2500"/>
              <a:buNone/>
            </a:pPr>
            <a:endParaRPr lang="pt-BR" sz="2500" dirty="0">
              <a:solidFill>
                <a:schemeClr val="dk1"/>
              </a:solidFill>
            </a:endParaRPr>
          </a:p>
          <a:p>
            <a:pPr marL="69850" indent="0">
              <a:spcBef>
                <a:spcPts val="1200"/>
              </a:spcBef>
              <a:buClr>
                <a:schemeClr val="dk1"/>
              </a:buClr>
              <a:buSzPts val="2500"/>
              <a:buNone/>
            </a:pPr>
            <a:r>
              <a:rPr lang="pt-BR" sz="2500" dirty="0">
                <a:solidFill>
                  <a:schemeClr val="dk1"/>
                </a:solidFill>
              </a:rPr>
              <a:t>2) 3x(y+4x) - 2xy + 6x</a:t>
            </a:r>
            <a:r>
              <a:rPr lang="pt-BR" sz="2500" baseline="30000" dirty="0">
                <a:solidFill>
                  <a:schemeClr val="dk1"/>
                </a:solidFill>
              </a:rPr>
              <a:t>2</a:t>
            </a:r>
            <a:r>
              <a:rPr lang="pt-BR" sz="2500" dirty="0">
                <a:solidFill>
                  <a:schemeClr val="dk1"/>
                </a:solidFill>
              </a:rPr>
              <a:t> + 21 - 5x</a:t>
            </a:r>
            <a:endParaRPr sz="2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-61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990"/>
            </a:pPr>
            <a:r>
              <a:rPr lang="pt-BR" sz="2820" b="1" dirty="0"/>
              <a:t>Produtos Notáveis</a:t>
            </a:r>
            <a:endParaRPr sz="2820"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471096"/>
            <a:ext cx="8520600" cy="3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pt-BR" sz="2500" dirty="0">
                <a:solidFill>
                  <a:schemeClr val="dk1"/>
                </a:solidFill>
              </a:rPr>
              <a:t>Facilita o processo de expansão.</a:t>
            </a:r>
            <a:endParaRPr sz="2500" dirty="0"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sz="2500" dirty="0">
              <a:solidFill>
                <a:schemeClr val="dk1"/>
              </a:solidFill>
            </a:endParaRPr>
          </a:p>
          <a:p>
            <a:pPr indent="-387350">
              <a:spcBef>
                <a:spcPts val="1200"/>
              </a:spcBef>
              <a:buClr>
                <a:schemeClr val="dk1"/>
              </a:buClr>
              <a:buSzPts val="2500"/>
              <a:buAutoNum type="arabicParenR"/>
            </a:pPr>
            <a:r>
              <a:rPr lang="pt-BR" sz="2500" dirty="0">
                <a:solidFill>
                  <a:schemeClr val="dk1"/>
                </a:solidFill>
              </a:rPr>
              <a:t>(x + y)(x – y) = x</a:t>
            </a:r>
            <a:r>
              <a:rPr lang="pt-BR" sz="2500" baseline="30000" dirty="0">
                <a:solidFill>
                  <a:schemeClr val="dk1"/>
                </a:solidFill>
              </a:rPr>
              <a:t>2</a:t>
            </a:r>
            <a:r>
              <a:rPr lang="pt-BR" sz="2500" dirty="0">
                <a:solidFill>
                  <a:schemeClr val="dk1"/>
                </a:solidFill>
              </a:rPr>
              <a:t> – y</a:t>
            </a:r>
            <a:r>
              <a:rPr lang="pt-BR" sz="2500" baseline="30000" dirty="0">
                <a:solidFill>
                  <a:schemeClr val="dk1"/>
                </a:solidFill>
              </a:rPr>
              <a:t>2</a:t>
            </a:r>
            <a:r>
              <a:rPr lang="pt-BR" sz="2500" dirty="0">
                <a:solidFill>
                  <a:schemeClr val="dk1"/>
                </a:solidFill>
              </a:rPr>
              <a:t> (Produto da soma pela diferença)</a:t>
            </a:r>
            <a:endParaRPr sz="2500" dirty="0">
              <a:solidFill>
                <a:schemeClr val="dk1"/>
              </a:solidFill>
            </a:endParaRPr>
          </a:p>
          <a:p>
            <a:pPr indent="0">
              <a:spcBef>
                <a:spcPts val="1200"/>
              </a:spcBef>
              <a:buNone/>
            </a:pPr>
            <a:endParaRPr sz="2500" dirty="0">
              <a:solidFill>
                <a:schemeClr val="dk1"/>
              </a:solidFill>
            </a:endParaRPr>
          </a:p>
          <a:p>
            <a:pPr marL="69850" indent="0">
              <a:spcBef>
                <a:spcPts val="1200"/>
              </a:spcBef>
              <a:buClr>
                <a:schemeClr val="dk1"/>
              </a:buClr>
              <a:buSzPts val="2500"/>
              <a:buNone/>
            </a:pPr>
            <a:r>
              <a:rPr lang="pt-BR" sz="2500" dirty="0">
                <a:solidFill>
                  <a:schemeClr val="dk1"/>
                </a:solidFill>
              </a:rPr>
              <a:t>2) (x + y)</a:t>
            </a:r>
            <a:r>
              <a:rPr lang="pt-BR" sz="2500" baseline="30000" dirty="0">
                <a:solidFill>
                  <a:schemeClr val="dk1"/>
                </a:solidFill>
              </a:rPr>
              <a:t>2</a:t>
            </a:r>
            <a:r>
              <a:rPr lang="pt-BR" sz="2500" dirty="0">
                <a:solidFill>
                  <a:schemeClr val="dk1"/>
                </a:solidFill>
              </a:rPr>
              <a:t> = x</a:t>
            </a:r>
            <a:r>
              <a:rPr lang="pt-BR" sz="2500" baseline="30000" dirty="0">
                <a:solidFill>
                  <a:schemeClr val="dk1"/>
                </a:solidFill>
              </a:rPr>
              <a:t>2</a:t>
            </a:r>
            <a:r>
              <a:rPr lang="pt-BR" sz="2500" dirty="0">
                <a:solidFill>
                  <a:schemeClr val="dk1"/>
                </a:solidFill>
              </a:rPr>
              <a:t> + 2xy + y</a:t>
            </a:r>
            <a:r>
              <a:rPr lang="pt-BR" sz="2500" baseline="30000" dirty="0">
                <a:solidFill>
                  <a:schemeClr val="dk1"/>
                </a:solidFill>
              </a:rPr>
              <a:t>2</a:t>
            </a:r>
            <a:r>
              <a:rPr lang="pt-BR" sz="2500" dirty="0">
                <a:solidFill>
                  <a:schemeClr val="dk1"/>
                </a:solidFill>
              </a:rPr>
              <a:t> (Quadrado de uma soma)</a:t>
            </a:r>
            <a:endParaRPr sz="2500" dirty="0">
              <a:solidFill>
                <a:schemeClr val="dk1"/>
              </a:solidFill>
            </a:endParaRPr>
          </a:p>
          <a:p>
            <a:pPr indent="0">
              <a:spcBef>
                <a:spcPts val="1200"/>
              </a:spcBef>
              <a:buNone/>
            </a:pPr>
            <a:endParaRPr sz="2500" dirty="0">
              <a:solidFill>
                <a:schemeClr val="dk1"/>
              </a:solidFill>
            </a:endParaRPr>
          </a:p>
          <a:p>
            <a:pPr marL="69850" indent="0">
              <a:spcBef>
                <a:spcPts val="1200"/>
              </a:spcBef>
              <a:buClr>
                <a:schemeClr val="dk1"/>
              </a:buClr>
              <a:buSzPts val="2500"/>
              <a:buNone/>
            </a:pPr>
            <a:r>
              <a:rPr lang="pt-BR" sz="2500" dirty="0">
                <a:solidFill>
                  <a:schemeClr val="dk1"/>
                </a:solidFill>
              </a:rPr>
              <a:t>3) (x – y)</a:t>
            </a:r>
            <a:r>
              <a:rPr lang="pt-BR" sz="2500" baseline="30000" dirty="0">
                <a:solidFill>
                  <a:schemeClr val="dk1"/>
                </a:solidFill>
              </a:rPr>
              <a:t>2</a:t>
            </a:r>
            <a:r>
              <a:rPr lang="pt-BR" sz="2500" dirty="0">
                <a:solidFill>
                  <a:schemeClr val="dk1"/>
                </a:solidFill>
              </a:rPr>
              <a:t> = x</a:t>
            </a:r>
            <a:r>
              <a:rPr lang="pt-BR" sz="2500" baseline="30000" dirty="0">
                <a:solidFill>
                  <a:schemeClr val="dk1"/>
                </a:solidFill>
              </a:rPr>
              <a:t>2</a:t>
            </a:r>
            <a:r>
              <a:rPr lang="pt-BR" sz="2500" dirty="0">
                <a:solidFill>
                  <a:schemeClr val="dk1"/>
                </a:solidFill>
              </a:rPr>
              <a:t> – 2xy + y</a:t>
            </a:r>
            <a:r>
              <a:rPr lang="pt-BR" sz="2500" baseline="30000" dirty="0">
                <a:solidFill>
                  <a:schemeClr val="dk1"/>
                </a:solidFill>
              </a:rPr>
              <a:t>2</a:t>
            </a:r>
            <a:r>
              <a:rPr lang="pt-BR" sz="2500" dirty="0">
                <a:solidFill>
                  <a:schemeClr val="dk1"/>
                </a:solidFill>
              </a:rPr>
              <a:t> (Quadrado de uma diferença)</a:t>
            </a:r>
            <a:endParaRPr sz="2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3712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990"/>
            </a:pPr>
            <a:r>
              <a:rPr lang="pt-BR" sz="2820" b="1"/>
              <a:t>Produtos Notáveis</a:t>
            </a:r>
            <a:endParaRPr sz="2820" b="1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998991"/>
            <a:ext cx="8520600" cy="21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pt-BR" sz="2500">
                <a:solidFill>
                  <a:schemeClr val="dk1"/>
                </a:solidFill>
              </a:rPr>
              <a:t>4) (x + y)</a:t>
            </a:r>
            <a:r>
              <a:rPr lang="pt-BR" sz="2500" baseline="30000">
                <a:solidFill>
                  <a:schemeClr val="dk1"/>
                </a:solidFill>
              </a:rPr>
              <a:t>3</a:t>
            </a:r>
            <a:r>
              <a:rPr lang="pt-BR" sz="2500">
                <a:solidFill>
                  <a:schemeClr val="dk1"/>
                </a:solidFill>
              </a:rPr>
              <a:t> = x</a:t>
            </a:r>
            <a:r>
              <a:rPr lang="pt-BR" sz="2500" baseline="30000">
                <a:solidFill>
                  <a:schemeClr val="dk1"/>
                </a:solidFill>
              </a:rPr>
              <a:t>3</a:t>
            </a:r>
            <a:r>
              <a:rPr lang="pt-BR" sz="2500">
                <a:solidFill>
                  <a:schemeClr val="dk1"/>
                </a:solidFill>
              </a:rPr>
              <a:t> + 3x</a:t>
            </a:r>
            <a:r>
              <a:rPr lang="pt-BR" sz="2500" baseline="30000">
                <a:solidFill>
                  <a:schemeClr val="dk1"/>
                </a:solidFill>
              </a:rPr>
              <a:t>2</a:t>
            </a:r>
            <a:r>
              <a:rPr lang="pt-BR" sz="2500">
                <a:solidFill>
                  <a:schemeClr val="dk1"/>
                </a:solidFill>
              </a:rPr>
              <a:t>y + 3xy</a:t>
            </a:r>
            <a:r>
              <a:rPr lang="pt-BR" sz="2500" baseline="30000">
                <a:solidFill>
                  <a:schemeClr val="dk1"/>
                </a:solidFill>
              </a:rPr>
              <a:t>2</a:t>
            </a:r>
            <a:r>
              <a:rPr lang="pt-BR" sz="2500">
                <a:solidFill>
                  <a:schemeClr val="dk1"/>
                </a:solidFill>
              </a:rPr>
              <a:t> + y</a:t>
            </a:r>
            <a:r>
              <a:rPr lang="pt-BR" sz="2500" baseline="30000">
                <a:solidFill>
                  <a:schemeClr val="dk1"/>
                </a:solidFill>
              </a:rPr>
              <a:t>3</a:t>
            </a:r>
            <a:r>
              <a:rPr lang="pt-BR" sz="2500">
                <a:solidFill>
                  <a:schemeClr val="dk1"/>
                </a:solidFill>
              </a:rPr>
              <a:t> (Cubo de uma soma)</a:t>
            </a:r>
            <a:endParaRPr sz="2500">
              <a:solidFill>
                <a:schemeClr val="dk1"/>
              </a:solidFill>
            </a:endParaRPr>
          </a:p>
          <a:p>
            <a:pPr indent="0">
              <a:spcBef>
                <a:spcPts val="1200"/>
              </a:spcBef>
              <a:buNone/>
            </a:pPr>
            <a:endParaRPr sz="2500"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500">
                <a:solidFill>
                  <a:schemeClr val="dk1"/>
                </a:solidFill>
              </a:rPr>
              <a:t>5) (x – y)</a:t>
            </a:r>
            <a:r>
              <a:rPr lang="pt-BR" sz="2500" baseline="30000">
                <a:solidFill>
                  <a:schemeClr val="dk1"/>
                </a:solidFill>
              </a:rPr>
              <a:t>3</a:t>
            </a:r>
            <a:r>
              <a:rPr lang="pt-BR" sz="2500">
                <a:solidFill>
                  <a:schemeClr val="dk1"/>
                </a:solidFill>
              </a:rPr>
              <a:t> = x</a:t>
            </a:r>
            <a:r>
              <a:rPr lang="pt-BR" sz="2500" baseline="30000">
                <a:solidFill>
                  <a:schemeClr val="dk1"/>
                </a:solidFill>
              </a:rPr>
              <a:t>3</a:t>
            </a:r>
            <a:r>
              <a:rPr lang="pt-BR" sz="2500">
                <a:solidFill>
                  <a:schemeClr val="dk1"/>
                </a:solidFill>
              </a:rPr>
              <a:t> – 3x</a:t>
            </a:r>
            <a:r>
              <a:rPr lang="pt-BR" sz="2500" baseline="30000">
                <a:solidFill>
                  <a:schemeClr val="dk1"/>
                </a:solidFill>
              </a:rPr>
              <a:t>2</a:t>
            </a:r>
            <a:r>
              <a:rPr lang="pt-BR" sz="2500">
                <a:solidFill>
                  <a:schemeClr val="dk1"/>
                </a:solidFill>
              </a:rPr>
              <a:t>y + 3xy</a:t>
            </a:r>
            <a:r>
              <a:rPr lang="pt-BR" sz="2500" baseline="30000">
                <a:solidFill>
                  <a:schemeClr val="dk1"/>
                </a:solidFill>
              </a:rPr>
              <a:t>2</a:t>
            </a:r>
            <a:r>
              <a:rPr lang="pt-BR" sz="2500">
                <a:solidFill>
                  <a:schemeClr val="dk1"/>
                </a:solidFill>
              </a:rPr>
              <a:t> – y</a:t>
            </a:r>
            <a:r>
              <a:rPr lang="pt-BR" sz="2500" baseline="30000">
                <a:solidFill>
                  <a:schemeClr val="dk1"/>
                </a:solidFill>
              </a:rPr>
              <a:t>3</a:t>
            </a:r>
            <a:r>
              <a:rPr lang="pt-BR" sz="2500">
                <a:solidFill>
                  <a:schemeClr val="dk1"/>
                </a:solidFill>
              </a:rPr>
              <a:t> (Cubo de uma diferença)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20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990"/>
            </a:pPr>
            <a:r>
              <a:rPr lang="pt-BR" sz="2820" b="1"/>
              <a:t>Fatoração</a:t>
            </a:r>
            <a:endParaRPr sz="2820" b="1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563348"/>
            <a:ext cx="8520600" cy="3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pt-BR" sz="2500" dirty="0">
                <a:solidFill>
                  <a:schemeClr val="dk1"/>
                </a:solidFill>
              </a:rPr>
              <a:t>Colocar polinômios no formato de produto de dois ou mais fatores (inverso da expansão).</a:t>
            </a:r>
            <a:endParaRPr sz="2500" dirty="0">
              <a:solidFill>
                <a:schemeClr val="dk1"/>
              </a:solidFill>
            </a:endParaRPr>
          </a:p>
          <a:p>
            <a:pPr indent="-387350">
              <a:spcBef>
                <a:spcPts val="1200"/>
              </a:spcBef>
              <a:buClr>
                <a:schemeClr val="dk1"/>
              </a:buClr>
              <a:buSzPts val="2500"/>
              <a:buAutoNum type="arabicParenR"/>
            </a:pPr>
            <a:r>
              <a:rPr lang="pt-BR" sz="2500" b="1" dirty="0">
                <a:solidFill>
                  <a:schemeClr val="dk1"/>
                </a:solidFill>
              </a:rPr>
              <a:t>Fator comum em evidência:</a:t>
            </a:r>
            <a:endParaRPr sz="2500" b="1" dirty="0">
              <a:solidFill>
                <a:schemeClr val="dk1"/>
              </a:solidFill>
            </a:endParaRPr>
          </a:p>
          <a:p>
            <a:pPr indent="0">
              <a:spcBef>
                <a:spcPts val="1200"/>
              </a:spcBef>
              <a:buNone/>
            </a:pPr>
            <a:endParaRPr sz="2500" dirty="0"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pt-BR" sz="2500" dirty="0">
                <a:solidFill>
                  <a:schemeClr val="dk1"/>
                </a:solidFill>
              </a:rPr>
              <a:t>a) x</a:t>
            </a:r>
            <a:r>
              <a:rPr lang="pt-BR" sz="2500" baseline="30000" dirty="0">
                <a:solidFill>
                  <a:schemeClr val="dk1"/>
                </a:solidFill>
              </a:rPr>
              <a:t>3</a:t>
            </a:r>
            <a:r>
              <a:rPr lang="pt-BR" sz="2500" dirty="0">
                <a:solidFill>
                  <a:schemeClr val="dk1"/>
                </a:solidFill>
              </a:rPr>
              <a:t>y + xy</a:t>
            </a:r>
            <a:r>
              <a:rPr lang="pt-BR" sz="2500" baseline="30000" dirty="0">
                <a:solidFill>
                  <a:schemeClr val="dk1"/>
                </a:solidFill>
              </a:rPr>
              <a:t>3</a:t>
            </a:r>
            <a:r>
              <a:rPr lang="pt-BR" sz="2500" dirty="0">
                <a:solidFill>
                  <a:schemeClr val="dk1"/>
                </a:solidFill>
              </a:rPr>
              <a:t>  =  (</a:t>
            </a:r>
            <a:r>
              <a:rPr lang="pt-BR" sz="2500" dirty="0" err="1">
                <a:solidFill>
                  <a:schemeClr val="dk1"/>
                </a:solidFill>
              </a:rPr>
              <a:t>xy</a:t>
            </a:r>
            <a:r>
              <a:rPr lang="pt-BR" sz="2500" dirty="0">
                <a:solidFill>
                  <a:schemeClr val="dk1"/>
                </a:solidFill>
              </a:rPr>
              <a:t>)(x</a:t>
            </a:r>
            <a:r>
              <a:rPr lang="pt-BR" sz="2500" baseline="30000" dirty="0">
                <a:solidFill>
                  <a:schemeClr val="dk1"/>
                </a:solidFill>
              </a:rPr>
              <a:t>2</a:t>
            </a:r>
            <a:r>
              <a:rPr lang="pt-BR" sz="2500" dirty="0">
                <a:solidFill>
                  <a:schemeClr val="dk1"/>
                </a:solidFill>
              </a:rPr>
              <a:t> + y</a:t>
            </a:r>
            <a:r>
              <a:rPr lang="pt-BR" sz="2500" baseline="30000" dirty="0">
                <a:solidFill>
                  <a:schemeClr val="dk1"/>
                </a:solidFill>
              </a:rPr>
              <a:t>2</a:t>
            </a:r>
            <a:r>
              <a:rPr lang="pt-BR" sz="2500" dirty="0">
                <a:solidFill>
                  <a:schemeClr val="dk1"/>
                </a:solidFill>
              </a:rPr>
              <a:t>) </a:t>
            </a:r>
            <a:endParaRPr sz="2500" dirty="0">
              <a:solidFill>
                <a:schemeClr val="dk1"/>
              </a:solidFill>
            </a:endParaRPr>
          </a:p>
          <a:p>
            <a:pPr indent="0">
              <a:spcBef>
                <a:spcPts val="1200"/>
              </a:spcBef>
              <a:buNone/>
            </a:pPr>
            <a:endParaRPr sz="2500" dirty="0"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500" dirty="0">
                <a:solidFill>
                  <a:schemeClr val="dk1"/>
                </a:solidFill>
              </a:rPr>
              <a:t>b) 8x</a:t>
            </a:r>
            <a:r>
              <a:rPr lang="pt-BR" sz="2500" baseline="30000" dirty="0">
                <a:solidFill>
                  <a:schemeClr val="dk1"/>
                </a:solidFill>
              </a:rPr>
              <a:t>3</a:t>
            </a:r>
            <a:r>
              <a:rPr lang="pt-BR" sz="2500" dirty="0">
                <a:solidFill>
                  <a:schemeClr val="dk1"/>
                </a:solidFill>
              </a:rPr>
              <a:t> + 4x</a:t>
            </a:r>
            <a:r>
              <a:rPr lang="pt-BR" sz="2500" baseline="30000" dirty="0">
                <a:solidFill>
                  <a:schemeClr val="dk1"/>
                </a:solidFill>
              </a:rPr>
              <a:t>2</a:t>
            </a:r>
            <a:r>
              <a:rPr lang="pt-BR" sz="2500" dirty="0">
                <a:solidFill>
                  <a:schemeClr val="dk1"/>
                </a:solidFill>
              </a:rPr>
              <a:t> – 12x = (4x)(2x</a:t>
            </a:r>
            <a:r>
              <a:rPr lang="pt-BR" sz="2500" baseline="30000" dirty="0">
                <a:solidFill>
                  <a:schemeClr val="dk1"/>
                </a:solidFill>
              </a:rPr>
              <a:t>2</a:t>
            </a:r>
            <a:r>
              <a:rPr lang="pt-BR" sz="2500" dirty="0">
                <a:solidFill>
                  <a:schemeClr val="dk1"/>
                </a:solidFill>
              </a:rPr>
              <a:t> + x – 3)</a:t>
            </a:r>
            <a:endParaRPr sz="2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9157</TotalTime>
  <Words>458</Words>
  <Application>Microsoft Office PowerPoint</Application>
  <PresentationFormat>Personalizar</PresentationFormat>
  <Paragraphs>63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Gotham HTF</vt:lpstr>
      <vt:lpstr>Office Theme</vt:lpstr>
      <vt:lpstr>1_Personalizar design</vt:lpstr>
      <vt:lpstr>Personalizar design</vt:lpstr>
      <vt:lpstr>Apresentação do PowerPoint</vt:lpstr>
      <vt:lpstr>Apresentação do PowerPoint</vt:lpstr>
      <vt:lpstr>EXPRESSÕES ALGÉBRICAS</vt:lpstr>
      <vt:lpstr>Expressões Algébricas</vt:lpstr>
      <vt:lpstr>Expansão de Expressões</vt:lpstr>
      <vt:lpstr>Simplificação de Expressões</vt:lpstr>
      <vt:lpstr>Produtos Notáveis</vt:lpstr>
      <vt:lpstr>Produtos Notáveis</vt:lpstr>
      <vt:lpstr>Fatoração</vt:lpstr>
      <vt:lpstr>Fatoração</vt:lpstr>
      <vt:lpstr>Fatoração</vt:lpstr>
      <vt:lpstr>Divisão de Polinômios</vt:lpstr>
      <vt:lpstr>LINKS de Questões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LUCIANO GALDINO</cp:lastModifiedBy>
  <cp:revision>116</cp:revision>
  <dcterms:created xsi:type="dcterms:W3CDTF">2019-02-15T12:16:11Z</dcterms:created>
  <dcterms:modified xsi:type="dcterms:W3CDTF">2023-08-27T22:51:08Z</dcterms:modified>
</cp:coreProperties>
</file>