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3" r:id="rId2"/>
    <p:sldMasterId id="2147483661" r:id="rId3"/>
  </p:sldMasterIdLst>
  <p:notesMasterIdLst>
    <p:notesMasterId r:id="rId12"/>
  </p:notesMasterIdLst>
  <p:sldIdLst>
    <p:sldId id="278" r:id="rId4"/>
    <p:sldId id="281" r:id="rId5"/>
    <p:sldId id="256" r:id="rId6"/>
    <p:sldId id="342" r:id="rId7"/>
    <p:sldId id="276" r:id="rId8"/>
    <p:sldId id="344" r:id="rId9"/>
    <p:sldId id="343" r:id="rId10"/>
    <p:sldId id="277" r:id="rId11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57" userDrawn="1">
          <p15:clr>
            <a:srgbClr val="A4A3A4"/>
          </p15:clr>
        </p15:guide>
        <p15:guide id="3" orient="horz" pos="419" userDrawn="1">
          <p15:clr>
            <a:srgbClr val="A4A3A4"/>
          </p15:clr>
        </p15:guide>
        <p15:guide id="4" orient="horz" pos="29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797979"/>
    <a:srgbClr val="91A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774" y="90"/>
      </p:cViewPr>
      <p:guideLst>
        <p:guide pos="2857"/>
        <p:guide orient="horz" pos="419"/>
        <p:guide orient="horz" pos="293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A3B6B-DA47-6145-A916-4C71632D9FE2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CAFCE-C102-6747-9B79-E03F9BCB8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7d50a21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7d50a210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7561bbc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7561bbc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394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7561bbc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7561bbc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462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7561bbc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7561bbc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147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9299"/>
            <a:ext cx="7772400" cy="11035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7349"/>
            <a:ext cx="6400800" cy="13156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8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925"/>
            <a:ext cx="2057400" cy="329751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925"/>
            <a:ext cx="6019800" cy="329751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0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635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433BE-D19F-43A7-9564-DD29B259A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963"/>
            <a:ext cx="6858000" cy="179228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ED99A0-4D55-4792-9B1D-925FBD8E7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3513"/>
            <a:ext cx="6858000" cy="1243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D2A12A-4113-46F8-8160-4ED10ACE88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39A0DA-7B12-421F-B011-70D7D683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E2A863-B9CB-48FE-9A3D-D9E2B9AE6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734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E0626-F447-41A9-93B9-268D68DDD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B9BFC9-D0BE-4AA0-9C81-B7C0BDCC9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240B95-4675-4653-A91E-5EE9ACB6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F2000A-2D37-4D2E-A3AD-F88A3566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30B796-03A4-4845-AC2A-7E8411B1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824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D3F89-5D75-40E2-98C7-59BBE4DBF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153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CAC003-AB59-441F-AA06-3B0B90EAF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4875"/>
            <a:ext cx="7886700" cy="1127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8EEFFD-5B19-4B58-B623-2C11CA04B4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C91BAE-CAB7-46B1-8C40-9668454F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CE65F4-0C1B-44D5-8EC9-5602F091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042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BF2E4-7DC7-42AA-A46A-DD5A9F66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27D99A-F44D-4B87-8100-985B29084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01D107-66AC-4BB0-B360-44B5B327A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2B3964-E822-4A55-AB46-42EBBB752E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38096F-CA35-4D6D-BFB6-048BD343D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36C257-6F7A-4EE3-B894-7D87FDA8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225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3051CF-7AF1-425F-8BC2-B5C6B6248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FD3538-1A6B-46B5-9C59-82228D231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2063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F17477-E3AB-492A-8DAD-BAAD19CD6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81188"/>
            <a:ext cx="3868737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E97E25-FB84-4B8A-B776-181315407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2063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A774C94-40B9-4BBA-B9C0-DEBFDA9B0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81188"/>
            <a:ext cx="3887788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E696BAE-9780-4246-9BFA-72DFE61A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C7F8127-738A-4239-8A52-35A2D104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3B82643-54A4-49A5-A298-68D4980F0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027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C3792-4E71-4E18-834B-24115ABB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2644218-DB03-41A4-BE40-4B62B9C4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B29392F-2FF7-4462-A08C-93CBBFCFC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CD1D0A-AF22-483A-BADC-BE367DBA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7414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6713E6D-2790-418D-ADDD-8E0C28AD98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CB1AAB-391A-4132-AAA9-DA203FCB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0C51C5-46DF-4222-9F23-49050CC5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18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47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3B4D4-867D-4F64-AEF9-9739A6F3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A668FC-4D32-4E1F-9883-439C73655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8084FE-BA18-4457-88C5-3C739BAAB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FC44CB-2384-4B2C-92C7-3EFF56CA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1F5726-7D7B-4C58-96BE-92375FE0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A73117-0578-410B-83FC-F2ED3A23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110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28EB5-B19F-4241-94F9-BEF117543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B176404-E205-4AEF-A4BA-8721C9C49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5183B0-A43B-4C6D-8C25-89D286F58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2DFC58-6641-4A94-BAF5-9B0A9B8A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FEC5C0-A9B8-4E40-A41E-589B22E72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DB42BA-3927-40EC-8DE4-6E845897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056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4AD49-3107-4278-9F27-8209629A5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895023-769D-4B26-9322-013FB9507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E73516-C6D6-43E6-8AA9-43203E8225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B929A2-86B5-4239-A6D7-F7506D98F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E88952-F1E9-48D8-AA4B-72757B86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8922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645D90-C710-42A9-AFFB-7FB535F63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6245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C3C7D8-04D1-4F01-A145-BD938A4E3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62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9DE13E-B988-499D-8CE5-125807334B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A25463-BF39-4FE1-A976-6025CC1A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23C245-C8A2-4E41-A670-90B779C7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1294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437"/>
            <a:ext cx="8520600" cy="573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3542"/>
            <a:ext cx="8520600" cy="3419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7535"/>
            <a:ext cx="548700" cy="3939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pt-BR" smtClean="0"/>
              <a:pPr algn="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294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842963"/>
            <a:ext cx="6858000" cy="179228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3513"/>
            <a:ext cx="6858000" cy="1243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1749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0579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153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4875"/>
            <a:ext cx="7886700" cy="1127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733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1926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262063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1881188"/>
            <a:ext cx="3868737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262063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1881188"/>
            <a:ext cx="3887788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4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236"/>
            <a:ext cx="7772400" cy="102250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055"/>
            <a:ext cx="7772400" cy="11261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420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4203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919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2551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1817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8723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6245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62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24/03/2023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27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1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401"/>
            <a:ext cx="4040188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2667"/>
            <a:ext cx="4040188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2401"/>
            <a:ext cx="4041775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2667"/>
            <a:ext cx="4041775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0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8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1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978"/>
            <a:ext cx="3008313" cy="87234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977"/>
            <a:ext cx="5111750" cy="43939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7323"/>
            <a:ext cx="3008313" cy="35215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1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784"/>
            <a:ext cx="5486400" cy="42544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007"/>
            <a:ext cx="5486400" cy="30889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232"/>
            <a:ext cx="5486400" cy="6042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0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5">
            <a:extLst>
              <a:ext uri="{FF2B5EF4-FFF2-40B4-BE49-F238E27FC236}">
                <a16:creationId xmlns:a16="http://schemas.microsoft.com/office/drawing/2014/main" id="{3B8DAAF1-9E35-42F3-95DA-B62C19C729A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sp>
        <p:nvSpPr>
          <p:cNvPr id="3" name="Retângulo 2"/>
          <p:cNvSpPr/>
          <p:nvPr userDrawn="1"/>
        </p:nvSpPr>
        <p:spPr>
          <a:xfrm>
            <a:off x="1075386" y="1275008"/>
            <a:ext cx="167425" cy="257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48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1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15">
            <a:extLst>
              <a:ext uri="{FF2B5EF4-FFF2-40B4-BE49-F238E27FC236}">
                <a16:creationId xmlns:a16="http://schemas.microsoft.com/office/drawing/2014/main" id="{3B8DAAF1-9E35-42F3-95DA-B62C19C729A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sp>
        <p:nvSpPr>
          <p:cNvPr id="8" name="Retângulo 7"/>
          <p:cNvSpPr/>
          <p:nvPr userDrawn="1"/>
        </p:nvSpPr>
        <p:spPr>
          <a:xfrm>
            <a:off x="1075386" y="1275008"/>
            <a:ext cx="167425" cy="257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85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9">
            <a:extLst>
              <a:ext uri="{FF2B5EF4-FFF2-40B4-BE49-F238E27FC236}">
                <a16:creationId xmlns:a16="http://schemas.microsoft.com/office/drawing/2014/main" id="{BE5122DD-3FCD-4660-A021-810260C0E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pic>
        <p:nvPicPr>
          <p:cNvPr id="16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55" y="2215502"/>
            <a:ext cx="2648691" cy="71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5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9265FC28-AA8E-4F42-9ABD-814BDB086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6214CB39-5A53-485F-80C5-0F12C0B38D5B}"/>
              </a:ext>
            </a:extLst>
          </p:cNvPr>
          <p:cNvSpPr txBox="1"/>
          <p:nvPr/>
        </p:nvSpPr>
        <p:spPr>
          <a:xfrm>
            <a:off x="699834" y="1327448"/>
            <a:ext cx="79973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latin typeface="Gotham HTF" pitchFamily="50" charset="0"/>
                <a:cs typeface="Gotham HTF Light"/>
              </a:rPr>
              <a:t>DIFFERENTIATED </a:t>
            </a:r>
            <a:r>
              <a:rPr lang="en-US" sz="3500" dirty="0">
                <a:latin typeface="Gotham HTF" pitchFamily="50" charset="0"/>
                <a:cs typeface="Gotham HTF Medium"/>
              </a:rPr>
              <a:t>PROBLEM SOLVING</a:t>
            </a:r>
          </a:p>
          <a:p>
            <a:pPr algn="ctr"/>
            <a:r>
              <a:rPr lang="en-US" sz="3500" dirty="0">
                <a:latin typeface="Gotham HTF" pitchFamily="50" charset="0"/>
                <a:cs typeface="Gotham HTF Medium"/>
              </a:rPr>
              <a:t>(</a:t>
            </a:r>
            <a:r>
              <a:rPr lang="en-US" sz="3500" dirty="0" err="1">
                <a:latin typeface="Gotham HTF" pitchFamily="50" charset="0"/>
                <a:cs typeface="Gotham HTF Medium"/>
              </a:rPr>
              <a:t>Soluções</a:t>
            </a:r>
            <a:r>
              <a:rPr lang="en-US" sz="3500" dirty="0">
                <a:latin typeface="Gotham HTF" pitchFamily="50" charset="0"/>
                <a:cs typeface="Gotham HTF Medium"/>
              </a:rPr>
              <a:t> </a:t>
            </a:r>
            <a:r>
              <a:rPr lang="en-US" sz="3500" dirty="0" err="1">
                <a:latin typeface="Gotham HTF" pitchFamily="50" charset="0"/>
                <a:cs typeface="Gotham HTF Medium"/>
              </a:rPr>
              <a:t>Diferenciadas</a:t>
            </a:r>
            <a:r>
              <a:rPr lang="en-US" sz="3500" dirty="0">
                <a:latin typeface="Gotham HTF" pitchFamily="50" charset="0"/>
                <a:cs typeface="Gotham HTF Medium"/>
              </a:rPr>
              <a:t> de </a:t>
            </a:r>
            <a:r>
              <a:rPr lang="en-US" sz="3500" dirty="0" err="1">
                <a:latin typeface="Gotham HTF" pitchFamily="50" charset="0"/>
                <a:cs typeface="Gotham HTF Medium"/>
              </a:rPr>
              <a:t>Problemas</a:t>
            </a:r>
            <a:r>
              <a:rPr lang="en-US" sz="3500" dirty="0">
                <a:latin typeface="Gotham HTF" pitchFamily="50" charset="0"/>
                <a:cs typeface="Gotham HTF Light"/>
              </a:rPr>
              <a:t>- </a:t>
            </a:r>
            <a:r>
              <a:rPr lang="en-US" sz="3500" dirty="0" err="1">
                <a:latin typeface="Gotham HTF" pitchFamily="50" charset="0"/>
                <a:cs typeface="Gotham HTF Light"/>
              </a:rPr>
              <a:t>Cálculo</a:t>
            </a:r>
            <a:r>
              <a:rPr lang="en-US" sz="3500" dirty="0">
                <a:latin typeface="Gotham HTF" pitchFamily="50" charset="0"/>
                <a:cs typeface="Gotham HTF Light"/>
              </a:rPr>
              <a:t> </a:t>
            </a:r>
            <a:r>
              <a:rPr lang="en-US" sz="3500" dirty="0" err="1">
                <a:latin typeface="Gotham HTF" pitchFamily="50" charset="0"/>
                <a:cs typeface="Gotham HTF Light"/>
              </a:rPr>
              <a:t>Diferencial</a:t>
            </a:r>
            <a:r>
              <a:rPr lang="en-US" sz="3500" dirty="0">
                <a:latin typeface="Gotham HTF" pitchFamily="50" charset="0"/>
                <a:cs typeface="Gotham HTF Light"/>
              </a:rPr>
              <a:t> e Integral)</a:t>
            </a:r>
          </a:p>
          <a:p>
            <a:pPr algn="ctr"/>
            <a:endParaRPr lang="en-US" sz="3500" dirty="0"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87969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548132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pt-BR" sz="4900" dirty="0"/>
              <a:t>EQUAÇÕES POLINOMIAIS</a:t>
            </a:r>
            <a:endParaRPr sz="49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57975" y="4233181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pt-BR" sz="2600" b="1">
                <a:solidFill>
                  <a:schemeClr val="dk1"/>
                </a:solidFill>
              </a:rPr>
              <a:t>Prof. Luciano Galdino</a:t>
            </a:r>
            <a:endParaRPr sz="26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03FA0BDA-C6AC-4FC4-876C-5E7E70748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02" y="94808"/>
            <a:ext cx="8187397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defTabSz="8016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6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6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6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6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"/>
              </a:spcBef>
              <a:spcAft>
                <a:spcPct val="5000"/>
              </a:spcAft>
            </a:pPr>
            <a:r>
              <a:rPr lang="pt-BR" altLang="pt-BR" sz="2400" b="1" dirty="0"/>
              <a:t>Equações Polinomiais</a:t>
            </a:r>
          </a:p>
          <a:p>
            <a:pPr eaLnBrk="1" hangingPunct="1">
              <a:spcBef>
                <a:spcPct val="5000"/>
              </a:spcBef>
              <a:spcAft>
                <a:spcPct val="5000"/>
              </a:spcAft>
            </a:pPr>
            <a:endParaRPr lang="pt-BR" altLang="pt-BR" sz="2400" dirty="0"/>
          </a:p>
          <a:p>
            <a:pPr eaLnBrk="1" hangingPunct="1">
              <a:spcBef>
                <a:spcPct val="5000"/>
              </a:spcBef>
              <a:spcAft>
                <a:spcPct val="5000"/>
              </a:spcAft>
            </a:pPr>
            <a:r>
              <a:rPr lang="pt-BR" altLang="pt-BR" sz="2400" b="1" dirty="0"/>
              <a:t>Primeiro grau</a:t>
            </a:r>
            <a:r>
              <a:rPr lang="pt-BR" altLang="pt-BR" sz="2400" dirty="0"/>
              <a:t>: </a:t>
            </a:r>
            <a:r>
              <a:rPr lang="pt-BR" altLang="pt-BR" sz="2400" dirty="0" err="1"/>
              <a:t>ax</a:t>
            </a:r>
            <a:r>
              <a:rPr lang="pt-BR" altLang="pt-BR" sz="2400" dirty="0"/>
              <a:t> + b = 0 com a ≠ 0.</a:t>
            </a:r>
          </a:p>
          <a:p>
            <a:pPr eaLnBrk="1" hangingPunct="1">
              <a:spcBef>
                <a:spcPct val="5000"/>
              </a:spcBef>
              <a:spcAft>
                <a:spcPct val="5000"/>
              </a:spcAft>
            </a:pPr>
            <a:r>
              <a:rPr lang="pt-BR" altLang="pt-BR" sz="2400" dirty="0"/>
              <a:t>4x – 3 = 0 (primeiro grau - linear)</a:t>
            </a:r>
          </a:p>
          <a:p>
            <a:pPr eaLnBrk="1" hangingPunct="1">
              <a:spcBef>
                <a:spcPct val="5000"/>
              </a:spcBef>
              <a:spcAft>
                <a:spcPct val="5000"/>
              </a:spcAft>
            </a:pPr>
            <a:endParaRPr lang="pt-BR" altLang="pt-BR" sz="2400" dirty="0"/>
          </a:p>
          <a:p>
            <a:pPr eaLnBrk="1" hangingPunct="1">
              <a:spcBef>
                <a:spcPct val="5000"/>
              </a:spcBef>
              <a:spcAft>
                <a:spcPct val="5000"/>
              </a:spcAft>
            </a:pPr>
            <a:r>
              <a:rPr lang="pt-BR" altLang="pt-BR" sz="2400" b="1" dirty="0"/>
              <a:t>Segundo grau</a:t>
            </a:r>
            <a:r>
              <a:rPr lang="pt-BR" altLang="pt-BR" sz="2400" dirty="0"/>
              <a:t>: ax</a:t>
            </a:r>
            <a:r>
              <a:rPr lang="pt-BR" altLang="pt-BR" sz="2400" baseline="30000" dirty="0"/>
              <a:t>2</a:t>
            </a:r>
            <a:r>
              <a:rPr lang="pt-BR" altLang="pt-BR" sz="2400" dirty="0"/>
              <a:t> + </a:t>
            </a:r>
            <a:r>
              <a:rPr lang="pt-BR" altLang="pt-BR" sz="2400" dirty="0" err="1"/>
              <a:t>bx</a:t>
            </a:r>
            <a:r>
              <a:rPr lang="pt-BR" altLang="pt-BR" sz="2400" dirty="0"/>
              <a:t> + c = 0</a:t>
            </a:r>
          </a:p>
          <a:p>
            <a:pPr eaLnBrk="1" hangingPunct="1">
              <a:spcBef>
                <a:spcPct val="5000"/>
              </a:spcBef>
              <a:spcAft>
                <a:spcPct val="5000"/>
              </a:spcAft>
            </a:pPr>
            <a:r>
              <a:rPr lang="pt-BR" altLang="pt-BR" sz="2400" dirty="0"/>
              <a:t>2x</a:t>
            </a:r>
            <a:r>
              <a:rPr lang="pt-BR" altLang="pt-BR" sz="2400" baseline="30000" dirty="0"/>
              <a:t>2</a:t>
            </a:r>
            <a:r>
              <a:rPr lang="pt-BR" altLang="pt-BR" sz="2400" dirty="0"/>
              <a:t> + 3x - 2 = 15 (segundo grau)</a:t>
            </a:r>
          </a:p>
          <a:p>
            <a:pPr>
              <a:spcBef>
                <a:spcPct val="5000"/>
              </a:spcBef>
              <a:spcAft>
                <a:spcPct val="5000"/>
              </a:spcAft>
            </a:pPr>
            <a:r>
              <a:rPr lang="pt-BR" altLang="pt-BR" sz="2400" dirty="0"/>
              <a:t>2x</a:t>
            </a:r>
            <a:r>
              <a:rPr lang="pt-BR" altLang="pt-BR" sz="2400" baseline="30000" dirty="0"/>
              <a:t>2</a:t>
            </a:r>
            <a:r>
              <a:rPr lang="pt-BR" altLang="pt-BR" sz="2400" dirty="0"/>
              <a:t> + 3x - 17 = 0</a:t>
            </a:r>
          </a:p>
          <a:p>
            <a:pPr eaLnBrk="1" hangingPunct="1">
              <a:spcBef>
                <a:spcPct val="5000"/>
              </a:spcBef>
              <a:spcAft>
                <a:spcPct val="5000"/>
              </a:spcAft>
            </a:pPr>
            <a:endParaRPr lang="pt-BR" altLang="pt-BR" sz="2400" dirty="0"/>
          </a:p>
          <a:p>
            <a:pPr eaLnBrk="1" hangingPunct="1">
              <a:spcBef>
                <a:spcPct val="5000"/>
              </a:spcBef>
              <a:spcAft>
                <a:spcPct val="5000"/>
              </a:spcAft>
            </a:pPr>
            <a:r>
              <a:rPr lang="pt-BR" altLang="pt-BR" sz="2400" b="1" dirty="0"/>
              <a:t>Terceiro grau: </a:t>
            </a:r>
            <a:r>
              <a:rPr lang="pt-BR" altLang="pt-BR" sz="2400" dirty="0"/>
              <a:t>ax</a:t>
            </a:r>
            <a:r>
              <a:rPr lang="pt-BR" altLang="pt-BR" sz="2400" baseline="30000" dirty="0"/>
              <a:t>3</a:t>
            </a:r>
            <a:r>
              <a:rPr lang="pt-BR" altLang="pt-BR" sz="2400" dirty="0"/>
              <a:t> + bx</a:t>
            </a:r>
            <a:r>
              <a:rPr lang="pt-BR" altLang="pt-BR" sz="2400" baseline="30000" dirty="0"/>
              <a:t>2</a:t>
            </a:r>
            <a:r>
              <a:rPr lang="pt-BR" altLang="pt-BR" sz="2400" dirty="0"/>
              <a:t> + </a:t>
            </a:r>
            <a:r>
              <a:rPr lang="pt-BR" altLang="pt-BR" sz="2400" dirty="0" err="1"/>
              <a:t>cx</a:t>
            </a:r>
            <a:r>
              <a:rPr lang="pt-BR" altLang="pt-BR" sz="2400" dirty="0"/>
              <a:t> + d = 0</a:t>
            </a:r>
          </a:p>
          <a:p>
            <a:pPr eaLnBrk="1" hangingPunct="1">
              <a:spcBef>
                <a:spcPct val="5000"/>
              </a:spcBef>
              <a:spcAft>
                <a:spcPct val="5000"/>
              </a:spcAft>
            </a:pPr>
            <a:r>
              <a:rPr lang="pt-BR" altLang="pt-BR" sz="2400" dirty="0"/>
              <a:t>x</a:t>
            </a:r>
            <a:r>
              <a:rPr lang="pt-BR" altLang="pt-BR" sz="2400" baseline="30000" dirty="0"/>
              <a:t>3</a:t>
            </a:r>
            <a:r>
              <a:rPr lang="pt-BR" altLang="pt-BR" sz="2400" dirty="0"/>
              <a:t> – 4x</a:t>
            </a:r>
            <a:r>
              <a:rPr lang="pt-BR" altLang="pt-BR" sz="2400" baseline="30000" dirty="0"/>
              <a:t>2</a:t>
            </a:r>
            <a:r>
              <a:rPr lang="pt-BR" altLang="pt-BR" sz="2400" dirty="0"/>
              <a:t> - 10 = 0 (terceiro grau)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59718" y="1958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990"/>
            </a:pPr>
            <a:r>
              <a:rPr lang="pt-BR" sz="2820" b="1" dirty="0"/>
              <a:t>Resoluções da equação do 2º grau</a:t>
            </a:r>
            <a:endParaRPr sz="282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B3A340C-C7C3-495B-8264-1830F1E71819}"/>
                  </a:ext>
                </a:extLst>
              </p:cNvPr>
              <p:cNvSpPr txBox="1"/>
              <p:nvPr/>
            </p:nvSpPr>
            <p:spPr>
              <a:xfrm>
                <a:off x="1039087" y="1212863"/>
                <a:ext cx="251735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  <m:r>
                            <a:rPr lang="pt-BR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  <m:r>
                        <a:rPr lang="pt-BR" sz="2800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B3A340C-C7C3-495B-8264-1830F1E71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87" y="1212863"/>
                <a:ext cx="251735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223CC7A-F06E-4FD1-8625-B1B4560444E2}"/>
                  </a:ext>
                </a:extLst>
              </p:cNvPr>
              <p:cNvSpPr txBox="1"/>
              <p:nvPr/>
            </p:nvSpPr>
            <p:spPr>
              <a:xfrm>
                <a:off x="991147" y="1805935"/>
                <a:ext cx="3053881" cy="9569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pt-BR" sz="2800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f>
                        <m:fPr>
                          <m:ctrlPr>
                            <a:rPr lang="pt-BR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800" b="0" i="1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 sz="2800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−9</m:t>
                          </m:r>
                        </m:num>
                        <m:den>
                          <m:r>
                            <a:rPr lang="pt-BR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sz="2800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BR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223CC7A-F06E-4FD1-8625-B1B456044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147" y="1805935"/>
                <a:ext cx="3053881" cy="9569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Google Shape;60;p14">
            <a:extLst>
              <a:ext uri="{FF2B5EF4-FFF2-40B4-BE49-F238E27FC236}">
                <a16:creationId xmlns:a16="http://schemas.microsoft.com/office/drawing/2014/main" id="{CC8DAD40-7C03-CEEA-6AF3-A018977F2CA5}"/>
              </a:ext>
            </a:extLst>
          </p:cNvPr>
          <p:cNvSpPr txBox="1">
            <a:spLocks/>
          </p:cNvSpPr>
          <p:nvPr/>
        </p:nvSpPr>
        <p:spPr>
          <a:xfrm>
            <a:off x="1039087" y="570311"/>
            <a:ext cx="332509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algn="ctr">
              <a:buSzPts val="990"/>
            </a:pPr>
            <a:r>
              <a:rPr lang="pt-BR" sz="2820" b="1" dirty="0"/>
              <a:t>Equações incompletas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53E11540-C16F-C2E1-CB43-B5C6A21E288B}"/>
                  </a:ext>
                </a:extLst>
              </p:cNvPr>
              <p:cNvSpPr txBox="1"/>
              <p:nvPr/>
            </p:nvSpPr>
            <p:spPr>
              <a:xfrm>
                <a:off x="1039087" y="2902919"/>
                <a:ext cx="251735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pt-BR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3</m:t>
                          </m:r>
                          <m:r>
                            <a:rPr lang="pt-BR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=48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53E11540-C16F-C2E1-CB43-B5C6A21E2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87" y="2902919"/>
                <a:ext cx="251735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601E99B7-46CD-EAA1-A389-2E367721BAC6}"/>
                  </a:ext>
                </a:extLst>
              </p:cNvPr>
              <p:cNvSpPr txBox="1"/>
              <p:nvPr/>
            </p:nvSpPr>
            <p:spPr>
              <a:xfrm>
                <a:off x="1039087" y="3606935"/>
                <a:ext cx="38446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pt-BR" sz="2800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pt-BR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+5</m:t>
                          </m:r>
                        </m:e>
                      </m:d>
                      <m:d>
                        <m:dPr>
                          <m:ctrlPr>
                            <a:rPr lang="pt-BR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pt-BR" sz="2800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=−7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601E99B7-46CD-EAA1-A389-2E367721B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87" y="3606935"/>
                <a:ext cx="384464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458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59718" y="1958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990"/>
            </a:pPr>
            <a:r>
              <a:rPr lang="pt-BR" sz="2820" b="1" dirty="0"/>
              <a:t>Resoluções da equação do 2º grau</a:t>
            </a:r>
            <a:endParaRPr sz="2820" b="1" dirty="0"/>
          </a:p>
        </p:txBody>
      </p:sp>
      <p:sp>
        <p:nvSpPr>
          <p:cNvPr id="3" name="Google Shape;60;p14">
            <a:extLst>
              <a:ext uri="{FF2B5EF4-FFF2-40B4-BE49-F238E27FC236}">
                <a16:creationId xmlns:a16="http://schemas.microsoft.com/office/drawing/2014/main" id="{F69980BF-3BA3-40F2-0E66-B1AF408D4EAA}"/>
              </a:ext>
            </a:extLst>
          </p:cNvPr>
          <p:cNvSpPr txBox="1">
            <a:spLocks/>
          </p:cNvSpPr>
          <p:nvPr/>
        </p:nvSpPr>
        <p:spPr>
          <a:xfrm>
            <a:off x="908020" y="553756"/>
            <a:ext cx="321291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algn="ctr">
              <a:buSzPts val="990"/>
            </a:pPr>
            <a:r>
              <a:rPr lang="pt-BR" sz="2820" b="1" dirty="0"/>
              <a:t>Equações Completas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32B3163-9243-31EB-A0B5-AF256BB6C615}"/>
                  </a:ext>
                </a:extLst>
              </p:cNvPr>
              <p:cNvSpPr txBox="1"/>
              <p:nvPr/>
            </p:nvSpPr>
            <p:spPr>
              <a:xfrm>
                <a:off x="985011" y="1228635"/>
                <a:ext cx="251735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 =</m:t>
                      </m:r>
                      <m:sSup>
                        <m:sSupPr>
                          <m:ctrlPr>
                            <a:rPr lang="pt-BR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pt-BR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−4.</m:t>
                      </m:r>
                      <m:r>
                        <a:rPr lang="pt-BR" sz="28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pt-BR" sz="28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pt-BR" sz="28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32B3163-9243-31EB-A0B5-AF256BB6C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011" y="1228635"/>
                <a:ext cx="251735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1B89D55-C491-CCC4-8275-38D3840CCC1A}"/>
                  </a:ext>
                </a:extLst>
              </p:cNvPr>
              <p:cNvSpPr txBox="1"/>
              <p:nvPr/>
            </p:nvSpPr>
            <p:spPr>
              <a:xfrm>
                <a:off x="1013853" y="1798416"/>
                <a:ext cx="2311242" cy="10159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pt-BR" sz="28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pt-BR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pt-BR" sz="28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8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</m:rad>
                        </m:num>
                        <m:den>
                          <m:r>
                            <a:rPr lang="pt-BR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2.</m:t>
                          </m:r>
                          <m:r>
                            <a:rPr lang="pt-BR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1B89D55-C491-CCC4-8275-38D3840CC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853" y="1798416"/>
                <a:ext cx="2311242" cy="10159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60;p14">
            <a:extLst>
              <a:ext uri="{FF2B5EF4-FFF2-40B4-BE49-F238E27FC236}">
                <a16:creationId xmlns:a16="http://schemas.microsoft.com/office/drawing/2014/main" id="{4929C98F-AC7C-1E78-1400-3A7CD0636B20}"/>
              </a:ext>
            </a:extLst>
          </p:cNvPr>
          <p:cNvSpPr txBox="1">
            <a:spLocks/>
          </p:cNvSpPr>
          <p:nvPr/>
        </p:nvSpPr>
        <p:spPr>
          <a:xfrm>
            <a:off x="3719941" y="1751855"/>
            <a:ext cx="332509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algn="ctr">
              <a:buSzPts val="990"/>
            </a:pPr>
            <a:r>
              <a:rPr lang="pt-BR" sz="2820" b="1" dirty="0"/>
              <a:t>Fórmula de Bhaskara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916BF39-D3B4-9890-8C8A-79461CD87FB3}"/>
                  </a:ext>
                </a:extLst>
              </p:cNvPr>
              <p:cNvSpPr txBox="1"/>
              <p:nvPr/>
            </p:nvSpPr>
            <p:spPr>
              <a:xfrm>
                <a:off x="1013427" y="3393540"/>
                <a:ext cx="353291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  <m:r>
                            <a:rPr lang="pt-BR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800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−6=0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916BF39-D3B4-9890-8C8A-79461CD87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427" y="3393540"/>
                <a:ext cx="353291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C4E6138F-AFAA-A056-FDFE-B3F819E2FC09}"/>
                  </a:ext>
                </a:extLst>
              </p:cNvPr>
              <p:cNvSpPr txBox="1"/>
              <p:nvPr/>
            </p:nvSpPr>
            <p:spPr>
              <a:xfrm>
                <a:off x="1013853" y="4071287"/>
                <a:ext cx="353291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3</m:t>
                          </m:r>
                          <m:r>
                            <a:rPr lang="pt-BR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−5</m:t>
                      </m:r>
                      <m:r>
                        <a:rPr lang="pt-BR" sz="2800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800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+2=0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C4E6138F-AFAA-A056-FDFE-B3F819E2F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853" y="4071287"/>
                <a:ext cx="353291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Google Shape;60;p14">
            <a:extLst>
              <a:ext uri="{FF2B5EF4-FFF2-40B4-BE49-F238E27FC236}">
                <a16:creationId xmlns:a16="http://schemas.microsoft.com/office/drawing/2014/main" id="{9AC4433A-77D0-638D-706B-E33A9BEFC5A2}"/>
              </a:ext>
            </a:extLst>
          </p:cNvPr>
          <p:cNvSpPr txBox="1">
            <a:spLocks/>
          </p:cNvSpPr>
          <p:nvPr/>
        </p:nvSpPr>
        <p:spPr>
          <a:xfrm>
            <a:off x="919908" y="2885361"/>
            <a:ext cx="183368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algn="ctr">
              <a:buSzPts val="990"/>
            </a:pPr>
            <a:r>
              <a:rPr lang="pt-BR" sz="2820" b="1" dirty="0"/>
              <a:t>Exemplos:</a:t>
            </a:r>
          </a:p>
        </p:txBody>
      </p:sp>
    </p:spTree>
    <p:extLst>
      <p:ext uri="{BB962C8B-B14F-4D97-AF65-F5344CB8AC3E}">
        <p14:creationId xmlns:p14="http://schemas.microsoft.com/office/powerpoint/2010/main" val="3840712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59718" y="1958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990"/>
            </a:pPr>
            <a:r>
              <a:rPr lang="pt-BR" sz="2820" b="1" dirty="0"/>
              <a:t>Resoluções da equação do 2º grau</a:t>
            </a:r>
            <a:endParaRPr sz="282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5298812-B3D8-415E-8FBD-B0B6173EC3F5}"/>
                  </a:ext>
                </a:extLst>
              </p:cNvPr>
              <p:cNvSpPr txBox="1"/>
              <p:nvPr/>
            </p:nvSpPr>
            <p:spPr>
              <a:xfrm>
                <a:off x="811868" y="1268051"/>
                <a:ext cx="2837593" cy="910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=−</m:t>
                      </m:r>
                      <m:f>
                        <m:fPr>
                          <m:ctrlPr>
                            <a:rPr lang="pt-BR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pt-BR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5298812-B3D8-415E-8FBD-B0B6173EC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68" y="1268051"/>
                <a:ext cx="2837593" cy="9103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Google Shape;60;p14">
            <a:extLst>
              <a:ext uri="{FF2B5EF4-FFF2-40B4-BE49-F238E27FC236}">
                <a16:creationId xmlns:a16="http://schemas.microsoft.com/office/drawing/2014/main" id="{F69980BF-3BA3-40F2-0E66-B1AF408D4EAA}"/>
              </a:ext>
            </a:extLst>
          </p:cNvPr>
          <p:cNvSpPr txBox="1">
            <a:spLocks/>
          </p:cNvSpPr>
          <p:nvPr/>
        </p:nvSpPr>
        <p:spPr>
          <a:xfrm>
            <a:off x="971988" y="737493"/>
            <a:ext cx="251735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algn="ctr">
              <a:buSzPts val="990"/>
            </a:pPr>
            <a:r>
              <a:rPr lang="pt-BR" sz="2820" b="1" dirty="0"/>
              <a:t>Soma e produto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90FA1E4-9CDF-02AD-7DC4-F0A383F20AFC}"/>
                  </a:ext>
                </a:extLst>
              </p:cNvPr>
              <p:cNvSpPr txBox="1"/>
              <p:nvPr/>
            </p:nvSpPr>
            <p:spPr>
              <a:xfrm>
                <a:off x="4235863" y="1308190"/>
                <a:ext cx="2837593" cy="8300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i="1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pt-BR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pt-BR" sz="28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90FA1E4-9CDF-02AD-7DC4-F0A383F20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863" y="1308190"/>
                <a:ext cx="2837593" cy="8300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FEB0C8DB-7695-29AA-7AA9-B2A93C828C15}"/>
                  </a:ext>
                </a:extLst>
              </p:cNvPr>
              <p:cNvSpPr txBox="1"/>
              <p:nvPr/>
            </p:nvSpPr>
            <p:spPr>
              <a:xfrm>
                <a:off x="1039087" y="3009970"/>
                <a:ext cx="353291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  <m:r>
                            <a:rPr lang="pt-BR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8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</m:t>
                      </m:r>
                      <m:r>
                        <a:rPr lang="pt-BR" sz="2800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800" b="0" i="1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−5=0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FEB0C8DB-7695-29AA-7AA9-B2A93C828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87" y="3009970"/>
                <a:ext cx="353291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60;p14">
            <a:extLst>
              <a:ext uri="{FF2B5EF4-FFF2-40B4-BE49-F238E27FC236}">
                <a16:creationId xmlns:a16="http://schemas.microsoft.com/office/drawing/2014/main" id="{C89CC85C-5536-6E07-56BC-27563E126183}"/>
              </a:ext>
            </a:extLst>
          </p:cNvPr>
          <p:cNvSpPr txBox="1">
            <a:spLocks/>
          </p:cNvSpPr>
          <p:nvPr/>
        </p:nvSpPr>
        <p:spPr>
          <a:xfrm>
            <a:off x="971988" y="2422864"/>
            <a:ext cx="159456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algn="ctr">
              <a:buSzPts val="990"/>
            </a:pPr>
            <a:r>
              <a:rPr lang="pt-BR" sz="2820" b="1" dirty="0"/>
              <a:t>Exemplo:</a:t>
            </a:r>
          </a:p>
        </p:txBody>
      </p:sp>
    </p:spTree>
    <p:extLst>
      <p:ext uri="{BB962C8B-B14F-4D97-AF65-F5344CB8AC3E}">
        <p14:creationId xmlns:p14="http://schemas.microsoft.com/office/powerpoint/2010/main" val="711364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AC9727B6-CB6D-41D7-8309-AC12CCAEB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pic>
        <p:nvPicPr>
          <p:cNvPr id="16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55" y="2215502"/>
            <a:ext cx="2648691" cy="71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4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9462</TotalTime>
  <Words>191</Words>
  <Application>Microsoft Office PowerPoint</Application>
  <PresentationFormat>Personalizar</PresentationFormat>
  <Paragraphs>37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Gotham HTF</vt:lpstr>
      <vt:lpstr>Office Theme</vt:lpstr>
      <vt:lpstr>1_Personalizar design</vt:lpstr>
      <vt:lpstr>Personalizar design</vt:lpstr>
      <vt:lpstr>Apresentação do PowerPoint</vt:lpstr>
      <vt:lpstr>Apresentação do PowerPoint</vt:lpstr>
      <vt:lpstr>EQUAÇÕES POLINOMIAIS</vt:lpstr>
      <vt:lpstr>Apresentação do PowerPoint</vt:lpstr>
      <vt:lpstr>Resoluções da equação do 2º grau</vt:lpstr>
      <vt:lpstr>Resoluções da equação do 2º grau</vt:lpstr>
      <vt:lpstr>Resoluções da equação do 2º grau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Adriano</dc:creator>
  <cp:lastModifiedBy>LUCIANO GALDINO</cp:lastModifiedBy>
  <cp:revision>117</cp:revision>
  <dcterms:created xsi:type="dcterms:W3CDTF">2019-02-15T12:16:11Z</dcterms:created>
  <dcterms:modified xsi:type="dcterms:W3CDTF">2023-03-24T14:30:54Z</dcterms:modified>
</cp:coreProperties>
</file>