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3" r:id="rId2"/>
    <p:sldMasterId id="2147483661" r:id="rId3"/>
  </p:sldMasterIdLst>
  <p:notesMasterIdLst>
    <p:notesMasterId r:id="rId16"/>
  </p:notesMasterIdLst>
  <p:sldIdLst>
    <p:sldId id="278" r:id="rId4"/>
    <p:sldId id="281" r:id="rId5"/>
    <p:sldId id="345" r:id="rId6"/>
    <p:sldId id="257" r:id="rId7"/>
    <p:sldId id="270" r:id="rId8"/>
    <p:sldId id="272" r:id="rId9"/>
    <p:sldId id="271" r:id="rId10"/>
    <p:sldId id="258" r:id="rId11"/>
    <p:sldId id="259" r:id="rId12"/>
    <p:sldId id="260" r:id="rId13"/>
    <p:sldId id="273" r:id="rId14"/>
    <p:sldId id="277" r:id="rId15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57" userDrawn="1">
          <p15:clr>
            <a:srgbClr val="A4A3A4"/>
          </p15:clr>
        </p15:guide>
        <p15:guide id="3" orient="horz" pos="419" userDrawn="1">
          <p15:clr>
            <a:srgbClr val="A4A3A4"/>
          </p15:clr>
        </p15:guide>
        <p15:guide id="4" orient="horz" pos="2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797979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774" y="96"/>
      </p:cViewPr>
      <p:guideLst>
        <p:guide pos="2857"/>
        <p:guide orient="horz" pos="419"/>
        <p:guide orient="horz" pos="29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7561bbc4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7561bbc4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814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561bbc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561bbc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561bbc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561bbc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365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561bbc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561bbc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176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561bbc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561bbc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690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7561bbc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7561bbc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7c11fa70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7c11fa70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7561bbc4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7561bbc4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433BE-D19F-43A7-9564-DD29B259A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ED99A0-4D55-4792-9B1D-925FBD8E7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D2A12A-4113-46F8-8160-4ED10ACE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39A0DA-7B12-421F-B011-70D7D683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2A863-B9CB-48FE-9A3D-D9E2B9AE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734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E0626-F447-41A9-93B9-268D68DD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9BFC9-D0BE-4AA0-9C81-B7C0BDCC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240B95-4675-4653-A91E-5EE9ACB6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F2000A-2D37-4D2E-A3AD-F88A3566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30B796-03A4-4845-AC2A-7E8411B1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824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D3F89-5D75-40E2-98C7-59BBE4DB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CAC003-AB59-441F-AA06-3B0B90EAF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8EEFFD-5B19-4B58-B623-2C11CA04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C91BAE-CAB7-46B1-8C40-9668454F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E65F4-0C1B-44D5-8EC9-5602F091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042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BF2E4-7DC7-42AA-A46A-DD5A9F6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27D99A-F44D-4B87-8100-985B29084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01D107-66AC-4BB0-B360-44B5B327A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B3964-E822-4A55-AB46-42EBBB75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38096F-CA35-4D6D-BFB6-048BD343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36C257-6F7A-4EE3-B894-7D87FDA8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225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051CF-7AF1-425F-8BC2-B5C6B624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FD3538-1A6B-46B5-9C59-82228D231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F17477-E3AB-492A-8DAD-BAAD19CD6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E97E25-FB84-4B8A-B776-181315407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774C94-40B9-4BBA-B9C0-DEBFDA9B0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696BAE-9780-4246-9BFA-72DFE61A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C7F8127-738A-4239-8A52-35A2D104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B82643-54A4-49A5-A298-68D4980F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027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C3792-4E71-4E18-834B-24115ABB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644218-DB03-41A4-BE40-4B62B9C4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29392F-2FF7-4462-A08C-93CBBFCF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CD1D0A-AF22-483A-BADC-BE367DBA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741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713E6D-2790-418D-ADDD-8E0C28AD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CB1AAB-391A-4132-AAA9-DA203FCB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0C51C5-46DF-4222-9F23-49050CC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18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3B4D4-867D-4F64-AEF9-9739A6F3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668FC-4D32-4E1F-9883-439C73655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8084FE-BA18-4457-88C5-3C739BAAB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FC44CB-2384-4B2C-92C7-3EFF56CA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1F5726-7D7B-4C58-96BE-92375FE0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A73117-0578-410B-83FC-F2ED3A23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110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28EB5-B19F-4241-94F9-BEF11754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176404-E205-4AEF-A4BA-8721C9C49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5183B0-A43B-4C6D-8C25-89D286F58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2DFC58-6641-4A94-BAF5-9B0A9B8A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FEC5C0-A9B8-4E40-A41E-589B22E7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DB42BA-3927-40EC-8DE4-6E845897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056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4AD49-3107-4278-9F27-8209629A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895023-769D-4B26-9322-013FB9507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E73516-C6D6-43E6-8AA9-43203E82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929A2-86B5-4239-A6D7-F7506D98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88952-F1E9-48D8-AA4B-72757B86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8922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645D90-C710-42A9-AFFB-7FB535F63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C3C7D8-04D1-4F01-A145-BD938A4E3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9DE13E-B988-499D-8CE5-12580733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A25463-BF39-4FE1-A976-6025CC1A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3C245-C8A2-4E41-A670-90B779C7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29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437"/>
            <a:ext cx="8520600" cy="573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3542"/>
            <a:ext cx="8520600" cy="3419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7535"/>
            <a:ext cx="548700" cy="3939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pt-BR" smtClean="0"/>
              <a:pPr algn="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29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174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0579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73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1926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4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20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203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919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2551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817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8723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27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5">
            <a:extLst>
              <a:ext uri="{FF2B5EF4-FFF2-40B4-BE49-F238E27FC236}">
                <a16:creationId xmlns:a16="http://schemas.microsoft.com/office/drawing/2014/main" id="{3B8DAAF1-9E35-42F3-95DA-B62C19C729A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3" name="Retângulo 2"/>
          <p:cNvSpPr/>
          <p:nvPr userDrawn="1"/>
        </p:nvSpPr>
        <p:spPr>
          <a:xfrm>
            <a:off x="1075386" y="1275008"/>
            <a:ext cx="167425" cy="25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4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15">
            <a:extLst>
              <a:ext uri="{FF2B5EF4-FFF2-40B4-BE49-F238E27FC236}">
                <a16:creationId xmlns:a16="http://schemas.microsoft.com/office/drawing/2014/main" id="{3B8DAAF1-9E35-42F3-95DA-B62C19C729A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1075386" y="1275008"/>
            <a:ext cx="167425" cy="25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85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BE5122DD-3FCD-4660-A021-810260C0E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94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990"/>
            </a:pPr>
            <a:r>
              <a:rPr lang="pt-BR" sz="2820" b="1" dirty="0"/>
              <a:t>Determinação do domínio de uma função</a:t>
            </a:r>
            <a:endParaRPr sz="282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Google Shape;94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68725" y="640734"/>
                <a:ext cx="7858800" cy="160908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pt-BR" sz="2500" dirty="0">
                    <a:solidFill>
                      <a:schemeClr val="dk1"/>
                    </a:solidFill>
                  </a:rPr>
                  <a:t>Exemplos: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pt-BR" sz="2500" dirty="0">
                    <a:solidFill>
                      <a:schemeClr val="dk1"/>
                    </a:solidFill>
                  </a:rPr>
                  <a:t>1)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</m:num>
                      <m:den>
                        <m:r>
                          <a:rPr lang="pt-BR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−4</m:t>
                        </m:r>
                      </m:den>
                    </m:f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94" name="Google Shape;94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8725" y="640734"/>
                <a:ext cx="7858800" cy="1609087"/>
              </a:xfrm>
              <a:prstGeom prst="rect">
                <a:avLst/>
              </a:prstGeom>
              <a:blipFill>
                <a:blip r:embed="rId3"/>
                <a:stretch>
                  <a:fillRect l="-1241" t="-2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Google Shape;94;p17">
                <a:extLst>
                  <a:ext uri="{FF2B5EF4-FFF2-40B4-BE49-F238E27FC236}">
                    <a16:creationId xmlns:a16="http://schemas.microsoft.com/office/drawing/2014/main" id="{7A206C8F-9894-47C8-8537-DC1FE5273A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8725" y="2137193"/>
                <a:ext cx="7858800" cy="10380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:r>
                  <a:rPr lang="pt-BR" sz="2500" dirty="0">
                    <a:solidFill>
                      <a:schemeClr val="dk1"/>
                    </a:solidFill>
                  </a:rPr>
                  <a:t>2) </a:t>
                </a:r>
                <a14:m>
                  <m:oMath xmlns:m="http://schemas.openxmlformats.org/officeDocument/2006/math">
                    <m:r>
                      <a:rPr lang="pt-BR" sz="25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5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sz="2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2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sz="2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−12</m:t>
                        </m:r>
                      </m:e>
                    </m:ra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0" name="Google Shape;94;p17">
                <a:extLst>
                  <a:ext uri="{FF2B5EF4-FFF2-40B4-BE49-F238E27FC236}">
                    <a16:creationId xmlns:a16="http://schemas.microsoft.com/office/drawing/2014/main" id="{7A206C8F-9894-47C8-8537-DC1FE527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25" y="2137193"/>
                <a:ext cx="7858800" cy="1038046"/>
              </a:xfrm>
              <a:prstGeom prst="rect">
                <a:avLst/>
              </a:prstGeom>
              <a:blipFill>
                <a:blip r:embed="rId4"/>
                <a:stretch>
                  <a:fillRect l="-1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94;p17">
                <a:extLst>
                  <a:ext uri="{FF2B5EF4-FFF2-40B4-BE49-F238E27FC236}">
                    <a16:creationId xmlns:a16="http://schemas.microsoft.com/office/drawing/2014/main" id="{95766414-50CD-4A5A-97DF-BB385CE146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7904" y="2950600"/>
                <a:ext cx="7858800" cy="10380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:r>
                  <a:rPr lang="pt-BR" sz="2500" dirty="0">
                    <a:solidFill>
                      <a:schemeClr val="dk1"/>
                    </a:solidFill>
                  </a:rPr>
                  <a:t>3) </a:t>
                </a:r>
                <a14:m>
                  <m:oMath xmlns:m="http://schemas.openxmlformats.org/officeDocument/2006/math">
                    <m:r>
                      <a:rPr lang="pt-BR" sz="28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8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sz="28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sz="28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3 − </m:t>
                            </m:r>
                            <m:r>
                              <a:rPr lang="pt-BR" sz="28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pt-BR" sz="28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sz="28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sz="28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8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21" name="Google Shape;94;p17">
                <a:extLst>
                  <a:ext uri="{FF2B5EF4-FFF2-40B4-BE49-F238E27FC236}">
                    <a16:creationId xmlns:a16="http://schemas.microsoft.com/office/drawing/2014/main" id="{95766414-50CD-4A5A-97DF-BB385CE14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4" y="2950600"/>
                <a:ext cx="7858800" cy="1038046"/>
              </a:xfrm>
              <a:prstGeom prst="rect">
                <a:avLst/>
              </a:prstGeom>
              <a:blipFill>
                <a:blip r:embed="rId5"/>
                <a:stretch>
                  <a:fillRect l="-11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94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990"/>
            </a:pPr>
            <a:r>
              <a:rPr lang="pt-BR" sz="2820" b="1" dirty="0"/>
              <a:t>Exercícios</a:t>
            </a:r>
            <a:endParaRPr sz="282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Google Shape;94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68725" y="1051248"/>
                <a:ext cx="7858800" cy="103804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pt-BR" sz="2500" dirty="0">
                    <a:solidFill>
                      <a:schemeClr val="dk1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94" name="Google Shape;94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8725" y="1051248"/>
                <a:ext cx="7858800" cy="1038047"/>
              </a:xfrm>
              <a:prstGeom prst="rect">
                <a:avLst/>
              </a:prstGeom>
              <a:blipFill>
                <a:blip r:embed="rId3"/>
                <a:stretch>
                  <a:fillRect l="-1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Google Shape;94;p17">
                <a:extLst>
                  <a:ext uri="{FF2B5EF4-FFF2-40B4-BE49-F238E27FC236}">
                    <a16:creationId xmlns:a16="http://schemas.microsoft.com/office/drawing/2014/main" id="{7A206C8F-9894-47C8-8537-DC1FE5273A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8725" y="2314617"/>
                <a:ext cx="7858800" cy="805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:r>
                  <a:rPr lang="pt-BR" sz="2500" dirty="0">
                    <a:solidFill>
                      <a:schemeClr val="dk1"/>
                    </a:solidFill>
                  </a:rPr>
                  <a:t>b) </a:t>
                </a:r>
                <a14:m>
                  <m:oMath xmlns:m="http://schemas.openxmlformats.org/officeDocument/2006/math">
                    <m:r>
                      <a:rPr lang="pt-BR" sz="25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5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=− </m:t>
                    </m:r>
                    <m:rad>
                      <m:radPr>
                        <m:degHide m:val="on"/>
                        <m:ctrlPr>
                          <a:rPr lang="pt-BR" sz="2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2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ra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0" name="Google Shape;94;p17">
                <a:extLst>
                  <a:ext uri="{FF2B5EF4-FFF2-40B4-BE49-F238E27FC236}">
                    <a16:creationId xmlns:a16="http://schemas.microsoft.com/office/drawing/2014/main" id="{7A206C8F-9894-47C8-8537-DC1FE527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25" y="2314617"/>
                <a:ext cx="7858800" cy="805607"/>
              </a:xfrm>
              <a:prstGeom prst="rect">
                <a:avLst/>
              </a:prstGeom>
              <a:blipFill>
                <a:blip r:embed="rId4"/>
                <a:stretch>
                  <a:fillRect l="-1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94;p17">
                <a:extLst>
                  <a:ext uri="{FF2B5EF4-FFF2-40B4-BE49-F238E27FC236}">
                    <a16:creationId xmlns:a16="http://schemas.microsoft.com/office/drawing/2014/main" id="{95766414-50CD-4A5A-97DF-BB385CE146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8725" y="3120223"/>
                <a:ext cx="7858800" cy="10380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:r>
                  <a:rPr lang="pt-BR" sz="2500" dirty="0">
                    <a:solidFill>
                      <a:schemeClr val="dk1"/>
                    </a:solidFill>
                  </a:rPr>
                  <a:t>c) </a:t>
                </a:r>
                <a14:m>
                  <m:oMath xmlns:m="http://schemas.openxmlformats.org/officeDocument/2006/math">
                    <m:r>
                      <a:rPr lang="pt-BR" sz="28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8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sz="28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sz="28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28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pt-BR" sz="28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sz="28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sz="28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8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−9</m:t>
                            </m:r>
                          </m:e>
                        </m:rad>
                      </m:den>
                    </m:f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21" name="Google Shape;94;p17">
                <a:extLst>
                  <a:ext uri="{FF2B5EF4-FFF2-40B4-BE49-F238E27FC236}">
                    <a16:creationId xmlns:a16="http://schemas.microsoft.com/office/drawing/2014/main" id="{95766414-50CD-4A5A-97DF-BB385CE14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25" y="3120223"/>
                <a:ext cx="7858800" cy="1038046"/>
              </a:xfrm>
              <a:prstGeom prst="rect">
                <a:avLst/>
              </a:prstGeom>
              <a:blipFill>
                <a:blip r:embed="rId5"/>
                <a:stretch>
                  <a:fillRect l="-10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94;p17">
            <a:extLst>
              <a:ext uri="{FF2B5EF4-FFF2-40B4-BE49-F238E27FC236}">
                <a16:creationId xmlns:a16="http://schemas.microsoft.com/office/drawing/2014/main" id="{05F827A4-DE57-43A6-A56D-1667FE2C1C4D}"/>
              </a:ext>
            </a:extLst>
          </p:cNvPr>
          <p:cNvSpPr txBox="1">
            <a:spLocks/>
          </p:cNvSpPr>
          <p:nvPr/>
        </p:nvSpPr>
        <p:spPr>
          <a:xfrm>
            <a:off x="568725" y="552598"/>
            <a:ext cx="7858800" cy="74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pt-BR" sz="2500" dirty="0">
                <a:solidFill>
                  <a:schemeClr val="dk1"/>
                </a:solidFill>
              </a:rPr>
              <a:t>1) Determine o domínio das seguintes funções: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5093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C9727B6-CB6D-41D7-8309-AC12CCAEB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6214CB39-5A53-485F-80C5-0F12C0B38D5B}"/>
              </a:ext>
            </a:extLst>
          </p:cNvPr>
          <p:cNvSpPr txBox="1"/>
          <p:nvPr/>
        </p:nvSpPr>
        <p:spPr>
          <a:xfrm>
            <a:off x="699834" y="1327448"/>
            <a:ext cx="79973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Gotham HTF" pitchFamily="50" charset="0"/>
                <a:cs typeface="Gotham HTF Light"/>
              </a:rPr>
              <a:t>DIFFERENTIATED </a:t>
            </a:r>
            <a:r>
              <a:rPr lang="en-US" sz="3500" dirty="0">
                <a:latin typeface="Gotham HTF" pitchFamily="50" charset="0"/>
                <a:cs typeface="Gotham HTF Medium"/>
              </a:rPr>
              <a:t>PROBLEM SOLVING</a:t>
            </a:r>
          </a:p>
          <a:p>
            <a:pPr algn="ctr"/>
            <a:r>
              <a:rPr lang="en-US" sz="3500" dirty="0">
                <a:latin typeface="Gotham HTF" pitchFamily="50" charset="0"/>
                <a:cs typeface="Gotham HTF Medium"/>
              </a:rPr>
              <a:t>(</a:t>
            </a:r>
            <a:r>
              <a:rPr lang="en-US" sz="3500" dirty="0" err="1">
                <a:latin typeface="Gotham HTF" pitchFamily="50" charset="0"/>
                <a:cs typeface="Gotham HTF Medium"/>
              </a:rPr>
              <a:t>Soluções</a:t>
            </a:r>
            <a:r>
              <a:rPr lang="en-US" sz="3500" dirty="0">
                <a:latin typeface="Gotham HTF" pitchFamily="50" charset="0"/>
                <a:cs typeface="Gotham HTF Medium"/>
              </a:rPr>
              <a:t> </a:t>
            </a:r>
            <a:r>
              <a:rPr lang="en-US" sz="3500" dirty="0" err="1">
                <a:latin typeface="Gotham HTF" pitchFamily="50" charset="0"/>
                <a:cs typeface="Gotham HTF Medium"/>
              </a:rPr>
              <a:t>Diferenciadas</a:t>
            </a:r>
            <a:r>
              <a:rPr lang="en-US" sz="3500" dirty="0">
                <a:latin typeface="Gotham HTF" pitchFamily="50" charset="0"/>
                <a:cs typeface="Gotham HTF Medium"/>
              </a:rPr>
              <a:t> de </a:t>
            </a:r>
            <a:r>
              <a:rPr lang="en-US" sz="3500" dirty="0" err="1">
                <a:latin typeface="Gotham HTF" pitchFamily="50" charset="0"/>
                <a:cs typeface="Gotham HTF Medium"/>
              </a:rPr>
              <a:t>Problemas</a:t>
            </a:r>
            <a:r>
              <a:rPr lang="en-US" sz="3500" dirty="0">
                <a:latin typeface="Gotham HTF" pitchFamily="50" charset="0"/>
                <a:cs typeface="Gotham HTF Light"/>
              </a:rPr>
              <a:t>- </a:t>
            </a:r>
            <a:r>
              <a:rPr lang="en-US" sz="3500" dirty="0" err="1">
                <a:latin typeface="Gotham HTF" pitchFamily="50" charset="0"/>
                <a:cs typeface="Gotham HTF Light"/>
              </a:rPr>
              <a:t>Cálculo</a:t>
            </a:r>
            <a:r>
              <a:rPr lang="en-US" sz="3500" dirty="0">
                <a:latin typeface="Gotham HTF" pitchFamily="50" charset="0"/>
                <a:cs typeface="Gotham HTF Light"/>
              </a:rPr>
              <a:t> </a:t>
            </a:r>
            <a:r>
              <a:rPr lang="en-US" sz="3500" dirty="0" err="1">
                <a:latin typeface="Gotham HTF" pitchFamily="50" charset="0"/>
                <a:cs typeface="Gotham HTF Light"/>
              </a:rPr>
              <a:t>Diferencial</a:t>
            </a:r>
            <a:r>
              <a:rPr lang="en-US" sz="3500" dirty="0">
                <a:latin typeface="Gotham HTF" pitchFamily="50" charset="0"/>
                <a:cs typeface="Gotham HTF Light"/>
              </a:rPr>
              <a:t> e Integral)</a:t>
            </a:r>
          </a:p>
          <a:p>
            <a:pPr algn="ctr"/>
            <a:endParaRPr lang="en-US" sz="3500" dirty="0"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87969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6956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pt-BR" sz="4400" dirty="0"/>
              <a:t>RELAÇÃO E FUNÇÃO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57975" y="4233181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pt-BR" sz="2600" b="1" dirty="0">
                <a:solidFill>
                  <a:schemeClr val="dk1"/>
                </a:solidFill>
              </a:rPr>
              <a:t>Prof. Luciano Galdino</a:t>
            </a:r>
            <a:endParaRPr sz="26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95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990"/>
            </a:pPr>
            <a:r>
              <a:rPr lang="pt-BR" sz="2820" b="1" dirty="0"/>
              <a:t>Produto Cartesiano</a:t>
            </a:r>
            <a:endParaRPr sz="2820" b="1" dirty="0"/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A05D1D8A-33AE-4E02-8530-18938904DFC6}"/>
              </a:ext>
            </a:extLst>
          </p:cNvPr>
          <p:cNvSpPr txBox="1">
            <a:spLocks/>
          </p:cNvSpPr>
          <p:nvPr/>
        </p:nvSpPr>
        <p:spPr>
          <a:xfrm>
            <a:off x="629571" y="726473"/>
            <a:ext cx="7743244" cy="6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dk1"/>
                </a:solidFill>
              </a:rPr>
              <a:t>A x B = { (</a:t>
            </a:r>
            <a:r>
              <a:rPr lang="pt-BR" sz="2400" dirty="0" err="1">
                <a:solidFill>
                  <a:schemeClr val="dk1"/>
                </a:solidFill>
              </a:rPr>
              <a:t>x,y</a:t>
            </a:r>
            <a:r>
              <a:rPr lang="pt-BR" sz="2400" dirty="0">
                <a:solidFill>
                  <a:schemeClr val="dk1"/>
                </a:solidFill>
              </a:rPr>
              <a:t>) </a:t>
            </a:r>
            <a:r>
              <a:rPr lang="pt-BR" sz="2400" b="1" dirty="0">
                <a:solidFill>
                  <a:schemeClr val="tx1"/>
                </a:solidFill>
              </a:rPr>
              <a:t>| </a:t>
            </a:r>
            <a:r>
              <a:rPr lang="pt-BR" sz="2400" dirty="0">
                <a:solidFill>
                  <a:schemeClr val="tx1"/>
                </a:solidFill>
              </a:rPr>
              <a:t>x</a:t>
            </a:r>
            <a:r>
              <a:rPr lang="pt-BR" sz="2400" dirty="0"/>
              <a:t> </a:t>
            </a:r>
            <a:r>
              <a:rPr lang="pt-BR" sz="2400" dirty="0">
                <a:solidFill>
                  <a:schemeClr val="dk1"/>
                </a:solidFill>
              </a:rPr>
              <a:t>∈ A </a:t>
            </a:r>
            <a:r>
              <a:rPr lang="pt-BR" sz="2400" dirty="0">
                <a:solidFill>
                  <a:schemeClr val="tx1"/>
                </a:solidFill>
              </a:rPr>
              <a:t>e</a:t>
            </a:r>
            <a:r>
              <a:rPr lang="pt-BR" sz="2400" dirty="0">
                <a:solidFill>
                  <a:srgbClr val="990000"/>
                </a:solidFill>
              </a:rPr>
              <a:t> </a:t>
            </a:r>
            <a:r>
              <a:rPr lang="pt-BR" sz="2400" dirty="0">
                <a:solidFill>
                  <a:schemeClr val="dk1"/>
                </a:solidFill>
              </a:rPr>
              <a:t>y ∈ B}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25837A7-79E4-4F72-9BCA-7043EF396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72" y="1406342"/>
            <a:ext cx="2924175" cy="2181225"/>
          </a:xfrm>
          <a:prstGeom prst="rect">
            <a:avLst/>
          </a:prstGeom>
        </p:spPr>
      </p:pic>
      <p:sp>
        <p:nvSpPr>
          <p:cNvPr id="8" name="Google Shape;61;p14">
            <a:extLst>
              <a:ext uri="{FF2B5EF4-FFF2-40B4-BE49-F238E27FC236}">
                <a16:creationId xmlns:a16="http://schemas.microsoft.com/office/drawing/2014/main" id="{08885E6C-FB7C-404D-A6EF-C5936067D6ED}"/>
              </a:ext>
            </a:extLst>
          </p:cNvPr>
          <p:cNvSpPr txBox="1">
            <a:spLocks/>
          </p:cNvSpPr>
          <p:nvPr/>
        </p:nvSpPr>
        <p:spPr>
          <a:xfrm>
            <a:off x="3597815" y="2073636"/>
            <a:ext cx="5424999" cy="76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pt-BR" sz="2200" dirty="0">
                <a:solidFill>
                  <a:schemeClr val="dk1"/>
                </a:solidFill>
              </a:rPr>
              <a:t>A x B = { (2,1),(2,3),(2,5),(4,1),(4,3),(4,5)}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059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990"/>
            </a:pPr>
            <a:r>
              <a:rPr lang="pt-BR" sz="2820" b="1" dirty="0"/>
              <a:t>Relação</a:t>
            </a:r>
            <a:endParaRPr sz="2820" b="1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30419" y="570958"/>
            <a:ext cx="7201804" cy="67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dk1"/>
                </a:solidFill>
              </a:rPr>
              <a:t>R é uma relação de A x B apenas se R </a:t>
            </a:r>
            <a:r>
              <a:rPr lang="pt-BR" sz="2400" b="1" dirty="0"/>
              <a:t>⊂</a:t>
            </a:r>
            <a:r>
              <a:rPr lang="pt-BR" sz="2400" dirty="0">
                <a:solidFill>
                  <a:schemeClr val="dk1"/>
                </a:solidFill>
              </a:rPr>
              <a:t> A x B</a:t>
            </a:r>
            <a:endParaRPr sz="2400" dirty="0"/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A05D1D8A-33AE-4E02-8530-18938904DFC6}"/>
              </a:ext>
            </a:extLst>
          </p:cNvPr>
          <p:cNvSpPr txBox="1">
            <a:spLocks/>
          </p:cNvSpPr>
          <p:nvPr/>
        </p:nvSpPr>
        <p:spPr>
          <a:xfrm>
            <a:off x="574486" y="1336835"/>
            <a:ext cx="8106805" cy="144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pt-BR" sz="2600" dirty="0">
                <a:solidFill>
                  <a:schemeClr val="dk1"/>
                </a:solidFill>
              </a:rPr>
              <a:t>A = {2, 3, 5}</a:t>
            </a:r>
          </a:p>
          <a:p>
            <a:pPr marL="0" indent="0">
              <a:buNone/>
            </a:pPr>
            <a:r>
              <a:rPr lang="pt-BR" sz="2600" dirty="0">
                <a:solidFill>
                  <a:schemeClr val="dk1"/>
                </a:solidFill>
              </a:rPr>
              <a:t>B = {1, 4, 6}</a:t>
            </a:r>
            <a:endParaRPr lang="pt-BR" sz="2600" dirty="0"/>
          </a:p>
          <a:p>
            <a:pPr marL="0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R = pares ordenados (</a:t>
            </a:r>
            <a:r>
              <a:rPr lang="pt-BR" sz="2600" dirty="0" err="1">
                <a:solidFill>
                  <a:schemeClr val="tx1"/>
                </a:solidFill>
              </a:rPr>
              <a:t>x,y</a:t>
            </a:r>
            <a:r>
              <a:rPr lang="pt-BR" sz="2600" dirty="0">
                <a:solidFill>
                  <a:schemeClr val="tx1"/>
                </a:solidFill>
              </a:rPr>
              <a:t>), sendo x &gt; y e relação de A x B</a:t>
            </a:r>
            <a:r>
              <a:rPr lang="pt-BR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Google Shape;61;p14">
            <a:extLst>
              <a:ext uri="{FF2B5EF4-FFF2-40B4-BE49-F238E27FC236}">
                <a16:creationId xmlns:a16="http://schemas.microsoft.com/office/drawing/2014/main" id="{08885E6C-FB7C-404D-A6EF-C5936067D6ED}"/>
              </a:ext>
            </a:extLst>
          </p:cNvPr>
          <p:cNvSpPr txBox="1">
            <a:spLocks/>
          </p:cNvSpPr>
          <p:nvPr/>
        </p:nvSpPr>
        <p:spPr>
          <a:xfrm>
            <a:off x="530419" y="3457957"/>
            <a:ext cx="5424999" cy="76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dk1"/>
                </a:solidFill>
              </a:rPr>
              <a:t>R = { (2,1),(3,1),(5,1),(5,4) }</a:t>
            </a:r>
            <a:endParaRPr lang="pt-BR" sz="2400" dirty="0"/>
          </a:p>
        </p:txBody>
      </p:sp>
      <p:sp>
        <p:nvSpPr>
          <p:cNvPr id="10" name="Google Shape;61;p14">
            <a:extLst>
              <a:ext uri="{FF2B5EF4-FFF2-40B4-BE49-F238E27FC236}">
                <a16:creationId xmlns:a16="http://schemas.microsoft.com/office/drawing/2014/main" id="{0C944CEB-4FFA-4A1F-8B5A-E75BCD3CFBAE}"/>
              </a:ext>
            </a:extLst>
          </p:cNvPr>
          <p:cNvSpPr txBox="1">
            <a:spLocks/>
          </p:cNvSpPr>
          <p:nvPr/>
        </p:nvSpPr>
        <p:spPr>
          <a:xfrm>
            <a:off x="530419" y="4218037"/>
            <a:ext cx="7743244" cy="6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dk1"/>
                </a:solidFill>
              </a:rPr>
              <a:t>R = { (</a:t>
            </a:r>
            <a:r>
              <a:rPr lang="pt-BR" sz="2400" dirty="0" err="1">
                <a:solidFill>
                  <a:schemeClr val="dk1"/>
                </a:solidFill>
              </a:rPr>
              <a:t>x,y</a:t>
            </a:r>
            <a:r>
              <a:rPr lang="pt-BR" sz="2400" dirty="0">
                <a:solidFill>
                  <a:schemeClr val="dk1"/>
                </a:solidFill>
              </a:rPr>
              <a:t>) ∈ A </a:t>
            </a:r>
            <a:r>
              <a:rPr lang="pt-BR" sz="2400" dirty="0">
                <a:solidFill>
                  <a:schemeClr val="tx1"/>
                </a:solidFill>
              </a:rPr>
              <a:t>x </a:t>
            </a:r>
            <a:r>
              <a:rPr lang="pt-BR" sz="2400" dirty="0">
                <a:solidFill>
                  <a:schemeClr val="dk1"/>
                </a:solidFill>
              </a:rPr>
              <a:t>B </a:t>
            </a:r>
            <a:r>
              <a:rPr lang="pt-BR" sz="2400" b="1" dirty="0">
                <a:solidFill>
                  <a:schemeClr val="tx1"/>
                </a:solidFill>
              </a:rPr>
              <a:t>| </a:t>
            </a:r>
            <a:r>
              <a:rPr lang="pt-BR" sz="2400" dirty="0">
                <a:solidFill>
                  <a:schemeClr val="tx1"/>
                </a:solidFill>
              </a:rPr>
              <a:t>x &gt; y</a:t>
            </a:r>
            <a:r>
              <a:rPr lang="pt-BR" sz="2400" dirty="0">
                <a:solidFill>
                  <a:schemeClr val="dk1"/>
                </a:solidFill>
              </a:rPr>
              <a:t>}</a:t>
            </a:r>
            <a:endParaRPr lang="pt-BR" sz="2400" dirty="0"/>
          </a:p>
        </p:txBody>
      </p:sp>
      <p:sp>
        <p:nvSpPr>
          <p:cNvPr id="2" name="Google Shape;61;p14">
            <a:extLst>
              <a:ext uri="{FF2B5EF4-FFF2-40B4-BE49-F238E27FC236}">
                <a16:creationId xmlns:a16="http://schemas.microsoft.com/office/drawing/2014/main" id="{D7CE919A-DE54-AE30-FB5A-5459257084B1}"/>
              </a:ext>
            </a:extLst>
          </p:cNvPr>
          <p:cNvSpPr txBox="1">
            <a:spLocks/>
          </p:cNvSpPr>
          <p:nvPr/>
        </p:nvSpPr>
        <p:spPr>
          <a:xfrm>
            <a:off x="574486" y="2768604"/>
            <a:ext cx="7995028" cy="76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dk1"/>
                </a:solidFill>
              </a:rPr>
              <a:t>A x B = { (2,1),(2,4),(2,6),(3,1),(3,4),(3,6),(5,1),(5,4),(5,6)}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564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1E72B05-2B7D-4442-A5A5-36B001E7F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543" y="1761734"/>
            <a:ext cx="4181150" cy="2452547"/>
          </a:xfrm>
          <a:prstGeom prst="rect">
            <a:avLst/>
          </a:prstGeom>
        </p:spPr>
      </p:pic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95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990"/>
            </a:pPr>
            <a:r>
              <a:rPr lang="pt-BR" sz="2820" b="1" dirty="0"/>
              <a:t>Domínio e Imagem</a:t>
            </a:r>
            <a:endParaRPr sz="2820" b="1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30419" y="504855"/>
            <a:ext cx="8150870" cy="1072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chemeClr val="dk1"/>
                </a:solidFill>
              </a:rPr>
              <a:t>Domínio: D(R) </a:t>
            </a:r>
            <a:r>
              <a:rPr lang="pt-BR" sz="2400" dirty="0">
                <a:solidFill>
                  <a:schemeClr val="dk1"/>
                </a:solidFill>
              </a:rPr>
              <a:t>– conjunto dos primeiros elementos de R.</a:t>
            </a:r>
          </a:p>
          <a:p>
            <a:pPr marL="0" indent="0">
              <a:buNone/>
            </a:pPr>
            <a:r>
              <a:rPr lang="pt-BR" sz="2400" b="1" dirty="0">
                <a:solidFill>
                  <a:schemeClr val="dk1"/>
                </a:solidFill>
              </a:rPr>
              <a:t>Imagem: </a:t>
            </a:r>
            <a:r>
              <a:rPr lang="pt-BR" sz="2400" b="1" dirty="0" err="1">
                <a:solidFill>
                  <a:schemeClr val="dk1"/>
                </a:solidFill>
              </a:rPr>
              <a:t>Im</a:t>
            </a:r>
            <a:r>
              <a:rPr lang="pt-BR" sz="2400" b="1" dirty="0">
                <a:solidFill>
                  <a:schemeClr val="dk1"/>
                </a:solidFill>
              </a:rPr>
              <a:t>(R)</a:t>
            </a:r>
            <a:r>
              <a:rPr lang="pt-BR" sz="2400" dirty="0">
                <a:solidFill>
                  <a:schemeClr val="dk1"/>
                </a:solidFill>
              </a:rPr>
              <a:t> – conjunto dos segundos elementos de R.</a:t>
            </a:r>
            <a:endParaRPr sz="2400" dirty="0"/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A05D1D8A-33AE-4E02-8530-18938904DFC6}"/>
              </a:ext>
            </a:extLst>
          </p:cNvPr>
          <p:cNvSpPr txBox="1">
            <a:spLocks/>
          </p:cNvSpPr>
          <p:nvPr/>
        </p:nvSpPr>
        <p:spPr>
          <a:xfrm>
            <a:off x="518598" y="1423551"/>
            <a:ext cx="8106805" cy="1707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pt-BR" sz="2600" b="1" dirty="0">
                <a:solidFill>
                  <a:schemeClr val="dk1"/>
                </a:solidFill>
              </a:rPr>
              <a:t>Exemplo:</a:t>
            </a:r>
          </a:p>
          <a:p>
            <a:pPr marL="0" indent="0">
              <a:buNone/>
            </a:pPr>
            <a:r>
              <a:rPr lang="pt-BR" sz="2600" dirty="0">
                <a:solidFill>
                  <a:schemeClr val="dk1"/>
                </a:solidFill>
              </a:rPr>
              <a:t>A = {-2, 3, 5}</a:t>
            </a:r>
          </a:p>
          <a:p>
            <a:pPr marL="0" indent="0">
              <a:buNone/>
            </a:pPr>
            <a:r>
              <a:rPr lang="pt-BR" sz="2600" dirty="0">
                <a:solidFill>
                  <a:schemeClr val="dk1"/>
                </a:solidFill>
              </a:rPr>
              <a:t>B = {-1, 1, 4, 6, 8}</a:t>
            </a:r>
            <a:endParaRPr lang="pt-BR" sz="2600" dirty="0"/>
          </a:p>
          <a:p>
            <a:pPr marL="0" indent="0">
              <a:buNone/>
            </a:pPr>
            <a:r>
              <a:rPr lang="pt-BR" sz="2600" dirty="0">
                <a:solidFill>
                  <a:schemeClr val="dk1"/>
                </a:solidFill>
              </a:rPr>
              <a:t>R = { (</a:t>
            </a:r>
            <a:r>
              <a:rPr lang="pt-BR" sz="2600" dirty="0" err="1">
                <a:solidFill>
                  <a:schemeClr val="dk1"/>
                </a:solidFill>
              </a:rPr>
              <a:t>x,y</a:t>
            </a:r>
            <a:r>
              <a:rPr lang="pt-BR" sz="2600" dirty="0">
                <a:solidFill>
                  <a:schemeClr val="dk1"/>
                </a:solidFill>
              </a:rPr>
              <a:t>) ∈ A </a:t>
            </a:r>
            <a:r>
              <a:rPr lang="pt-BR" sz="2600" dirty="0">
                <a:solidFill>
                  <a:schemeClr val="tx1"/>
                </a:solidFill>
              </a:rPr>
              <a:t>x </a:t>
            </a:r>
            <a:r>
              <a:rPr lang="pt-BR" sz="2600" dirty="0">
                <a:solidFill>
                  <a:schemeClr val="dk1"/>
                </a:solidFill>
              </a:rPr>
              <a:t>B </a:t>
            </a:r>
            <a:r>
              <a:rPr lang="pt-BR" sz="2600" b="1" dirty="0">
                <a:solidFill>
                  <a:schemeClr val="tx1"/>
                </a:solidFill>
              </a:rPr>
              <a:t>| </a:t>
            </a:r>
            <a:r>
              <a:rPr lang="pt-BR" sz="2600" dirty="0">
                <a:solidFill>
                  <a:schemeClr val="tx1"/>
                </a:solidFill>
              </a:rPr>
              <a:t>x &gt; y</a:t>
            </a:r>
            <a:r>
              <a:rPr lang="pt-BR" sz="2600" dirty="0">
                <a:solidFill>
                  <a:schemeClr val="dk1"/>
                </a:solidFill>
              </a:rPr>
              <a:t>}</a:t>
            </a:r>
            <a:endParaRPr lang="pt-BR" sz="2600" dirty="0"/>
          </a:p>
        </p:txBody>
      </p:sp>
      <p:sp>
        <p:nvSpPr>
          <p:cNvPr id="7" name="Google Shape;61;p14">
            <a:extLst>
              <a:ext uri="{FF2B5EF4-FFF2-40B4-BE49-F238E27FC236}">
                <a16:creationId xmlns:a16="http://schemas.microsoft.com/office/drawing/2014/main" id="{39F6E8A4-1D91-4637-9BE0-5D62FE989F1F}"/>
              </a:ext>
            </a:extLst>
          </p:cNvPr>
          <p:cNvSpPr txBox="1">
            <a:spLocks/>
          </p:cNvSpPr>
          <p:nvPr/>
        </p:nvSpPr>
        <p:spPr>
          <a:xfrm>
            <a:off x="515848" y="3475607"/>
            <a:ext cx="8106805" cy="108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dk1"/>
                </a:solidFill>
              </a:rPr>
              <a:t>D(R) = {3, 5}</a:t>
            </a:r>
          </a:p>
          <a:p>
            <a:pPr marL="0" indent="0">
              <a:buNone/>
            </a:pPr>
            <a:r>
              <a:rPr lang="pt-BR" sz="2400" b="1" dirty="0" err="1">
                <a:solidFill>
                  <a:schemeClr val="dk1"/>
                </a:solidFill>
              </a:rPr>
              <a:t>Im</a:t>
            </a:r>
            <a:r>
              <a:rPr lang="pt-BR" sz="2400" b="1" dirty="0">
                <a:solidFill>
                  <a:schemeClr val="dk1"/>
                </a:solidFill>
              </a:rPr>
              <a:t>(R) = {-1, 1, 4}</a:t>
            </a:r>
            <a:endParaRPr lang="pt-BR" sz="2400" b="1" dirty="0"/>
          </a:p>
        </p:txBody>
      </p:sp>
      <p:sp>
        <p:nvSpPr>
          <p:cNvPr id="9" name="Google Shape;61;p14">
            <a:extLst>
              <a:ext uri="{FF2B5EF4-FFF2-40B4-BE49-F238E27FC236}">
                <a16:creationId xmlns:a16="http://schemas.microsoft.com/office/drawing/2014/main" id="{72EEE0C8-B5A4-4A6B-93D5-5ECB9201D698}"/>
              </a:ext>
            </a:extLst>
          </p:cNvPr>
          <p:cNvSpPr txBox="1">
            <a:spLocks/>
          </p:cNvSpPr>
          <p:nvPr/>
        </p:nvSpPr>
        <p:spPr>
          <a:xfrm>
            <a:off x="513098" y="2937683"/>
            <a:ext cx="5424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dk1"/>
                </a:solidFill>
              </a:rPr>
              <a:t>R = { (3,-1), (3,1), (5,-1), (5,1), (5,4) }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7937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95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990"/>
            </a:pPr>
            <a:r>
              <a:rPr lang="pt-BR" sz="2820" b="1" dirty="0"/>
              <a:t>Função</a:t>
            </a:r>
            <a:endParaRPr sz="2820" b="1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29658" y="670112"/>
            <a:ext cx="8714342" cy="610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dk1"/>
                </a:solidFill>
              </a:rPr>
              <a:t>Forma especial de </a:t>
            </a:r>
            <a:r>
              <a:rPr lang="pt-BR" sz="2400" b="1" dirty="0">
                <a:solidFill>
                  <a:schemeClr val="dk1"/>
                </a:solidFill>
              </a:rPr>
              <a:t>Relação</a:t>
            </a:r>
            <a:r>
              <a:rPr lang="pt-BR" sz="2400" dirty="0">
                <a:solidFill>
                  <a:schemeClr val="dk1"/>
                </a:solidFill>
              </a:rPr>
              <a:t> entre grandezas.</a:t>
            </a:r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A05D1D8A-33AE-4E02-8530-18938904DFC6}"/>
              </a:ext>
            </a:extLst>
          </p:cNvPr>
          <p:cNvSpPr txBox="1">
            <a:spLocks/>
          </p:cNvSpPr>
          <p:nvPr/>
        </p:nvSpPr>
        <p:spPr>
          <a:xfrm>
            <a:off x="430462" y="1225248"/>
            <a:ext cx="8401839" cy="324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dk1"/>
                </a:solidFill>
              </a:rPr>
              <a:t>Condições:</a:t>
            </a: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- </a:t>
            </a:r>
            <a:r>
              <a:rPr lang="pt-BR" sz="2400" b="1" dirty="0">
                <a:solidFill>
                  <a:schemeClr val="tx1"/>
                </a:solidFill>
              </a:rPr>
              <a:t>TODO</a:t>
            </a:r>
            <a:r>
              <a:rPr lang="pt-BR" sz="2400" dirty="0">
                <a:solidFill>
                  <a:schemeClr val="tx1"/>
                </a:solidFill>
              </a:rPr>
              <a:t> valor de </a:t>
            </a:r>
            <a:r>
              <a:rPr lang="pt-BR" sz="2400" b="1" dirty="0">
                <a:solidFill>
                  <a:schemeClr val="tx1"/>
                </a:solidFill>
              </a:rPr>
              <a:t>x</a:t>
            </a:r>
            <a:r>
              <a:rPr lang="pt-BR" sz="2400" dirty="0">
                <a:solidFill>
                  <a:schemeClr val="tx1"/>
                </a:solidFill>
              </a:rPr>
              <a:t> em um conjunto A corresponde um </a:t>
            </a:r>
            <a:r>
              <a:rPr lang="pt-BR" sz="2400" b="1" dirty="0">
                <a:solidFill>
                  <a:schemeClr val="tx1"/>
                </a:solidFill>
              </a:rPr>
              <a:t>ÚNICO</a:t>
            </a:r>
            <a:r>
              <a:rPr lang="pt-BR" sz="2400" dirty="0">
                <a:solidFill>
                  <a:schemeClr val="tx1"/>
                </a:solidFill>
              </a:rPr>
              <a:t> de </a:t>
            </a:r>
            <a:r>
              <a:rPr lang="pt-BR" sz="2400" b="1" dirty="0">
                <a:solidFill>
                  <a:schemeClr val="tx1"/>
                </a:solidFill>
              </a:rPr>
              <a:t>y </a:t>
            </a:r>
            <a:r>
              <a:rPr lang="pt-BR" sz="2400" dirty="0">
                <a:solidFill>
                  <a:schemeClr val="tx1"/>
                </a:solidFill>
              </a:rPr>
              <a:t>de um conjunto B.</a:t>
            </a: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- Valores de </a:t>
            </a:r>
            <a:r>
              <a:rPr lang="pt-BR" sz="2400" b="1" dirty="0">
                <a:solidFill>
                  <a:schemeClr val="tx1"/>
                </a:solidFill>
              </a:rPr>
              <a:t>y dependem </a:t>
            </a:r>
            <a:r>
              <a:rPr lang="pt-BR" sz="2400" dirty="0">
                <a:solidFill>
                  <a:schemeClr val="tx1"/>
                </a:solidFill>
              </a:rPr>
              <a:t>dos valores assumidos </a:t>
            </a:r>
            <a:r>
              <a:rPr lang="pt-BR" sz="2400" b="1" dirty="0">
                <a:solidFill>
                  <a:schemeClr val="tx1"/>
                </a:solidFill>
              </a:rPr>
              <a:t>de x</a:t>
            </a:r>
            <a:r>
              <a:rPr lang="pt-BR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049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6456532" y="1153913"/>
            <a:ext cx="268746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dirty="0"/>
              <a:t>R não é função</a:t>
            </a:r>
            <a:endParaRPr sz="2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5D6EE1-8AB3-43D9-B9B2-EE65C6A7B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393"/>
            <a:ext cx="6521259" cy="4373696"/>
          </a:xfrm>
          <a:prstGeom prst="rect">
            <a:avLst/>
          </a:prstGeom>
        </p:spPr>
      </p:pic>
      <p:sp>
        <p:nvSpPr>
          <p:cNvPr id="15" name="Google Shape;74;p15">
            <a:extLst>
              <a:ext uri="{FF2B5EF4-FFF2-40B4-BE49-F238E27FC236}">
                <a16:creationId xmlns:a16="http://schemas.microsoft.com/office/drawing/2014/main" id="{6B0C5E70-3B2A-467F-A2FD-93CF28358743}"/>
              </a:ext>
            </a:extLst>
          </p:cNvPr>
          <p:cNvSpPr txBox="1"/>
          <p:nvPr/>
        </p:nvSpPr>
        <p:spPr>
          <a:xfrm>
            <a:off x="6454694" y="1769026"/>
            <a:ext cx="268746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dirty="0"/>
              <a:t>S não é função</a:t>
            </a:r>
            <a:endParaRPr sz="2800" dirty="0"/>
          </a:p>
        </p:txBody>
      </p:sp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B92FAA69-35E4-4EA6-9DEE-6DF028218127}"/>
              </a:ext>
            </a:extLst>
          </p:cNvPr>
          <p:cNvSpPr txBox="1"/>
          <p:nvPr/>
        </p:nvSpPr>
        <p:spPr>
          <a:xfrm>
            <a:off x="6463873" y="2362106"/>
            <a:ext cx="268746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dirty="0"/>
              <a:t>f é função</a:t>
            </a:r>
            <a:endParaRPr sz="2800" dirty="0"/>
          </a:p>
        </p:txBody>
      </p:sp>
      <p:sp>
        <p:nvSpPr>
          <p:cNvPr id="17" name="Google Shape;74;p15">
            <a:extLst>
              <a:ext uri="{FF2B5EF4-FFF2-40B4-BE49-F238E27FC236}">
                <a16:creationId xmlns:a16="http://schemas.microsoft.com/office/drawing/2014/main" id="{9EE6B184-76DC-48FC-9A59-31BE9D63A9DC}"/>
              </a:ext>
            </a:extLst>
          </p:cNvPr>
          <p:cNvSpPr txBox="1"/>
          <p:nvPr/>
        </p:nvSpPr>
        <p:spPr>
          <a:xfrm>
            <a:off x="6462035" y="2955176"/>
            <a:ext cx="268746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dirty="0"/>
              <a:t>g é função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60;p14">
            <a:extLst>
              <a:ext uri="{FF2B5EF4-FFF2-40B4-BE49-F238E27FC236}">
                <a16:creationId xmlns:a16="http://schemas.microsoft.com/office/drawing/2014/main" id="{02FCDEE4-DA8A-42B5-9D72-216B10C23BF2}"/>
              </a:ext>
            </a:extLst>
          </p:cNvPr>
          <p:cNvSpPr txBox="1">
            <a:spLocks/>
          </p:cNvSpPr>
          <p:nvPr/>
        </p:nvSpPr>
        <p:spPr>
          <a:xfrm>
            <a:off x="326025" y="1134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90"/>
            </a:pPr>
            <a:r>
              <a:rPr lang="pt-BR" sz="2600" b="1" dirty="0"/>
              <a:t>Domínio, Contradomínio e Imagem de uma função</a:t>
            </a:r>
          </a:p>
        </p:txBody>
      </p:sp>
      <p:sp>
        <p:nvSpPr>
          <p:cNvPr id="13" name="Google Shape;61;p14">
            <a:extLst>
              <a:ext uri="{FF2B5EF4-FFF2-40B4-BE49-F238E27FC236}">
                <a16:creationId xmlns:a16="http://schemas.microsoft.com/office/drawing/2014/main" id="{54972754-8EB1-4EEE-BA9B-A96B2FB139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6025" y="462852"/>
            <a:ext cx="8520600" cy="2340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dk1"/>
                </a:solidFill>
              </a:rPr>
              <a:t>Dada uma função f de A em B: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dk1"/>
                </a:solidFill>
              </a:rPr>
              <a:t>A é o domínio de f: A = D(f)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dk1"/>
                </a:solidFill>
              </a:rPr>
              <a:t>B é o contradomínio de f: B = CD(f)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dk1"/>
                </a:solidFill>
              </a:rPr>
              <a:t>Imagem de um função são os elementos do contradomínio que se relacionam com o domínio [</a:t>
            </a:r>
            <a:r>
              <a:rPr lang="pt-BR" sz="2400" dirty="0" err="1">
                <a:solidFill>
                  <a:schemeClr val="dk1"/>
                </a:solidFill>
              </a:rPr>
              <a:t>Im</a:t>
            </a:r>
            <a:r>
              <a:rPr lang="pt-BR" sz="2400" dirty="0">
                <a:solidFill>
                  <a:schemeClr val="dk1"/>
                </a:solidFill>
              </a:rPr>
              <a:t>(f)].</a:t>
            </a:r>
            <a:endParaRPr sz="24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A001C0C-0A51-4A2B-9852-A812999E1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301" y="2585834"/>
            <a:ext cx="4243158" cy="2309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9464</TotalTime>
  <Words>458</Words>
  <Application>Microsoft Office PowerPoint</Application>
  <PresentationFormat>Personalizar</PresentationFormat>
  <Paragraphs>53</Paragraphs>
  <Slides>12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Gotham HTF</vt:lpstr>
      <vt:lpstr>Office Theme</vt:lpstr>
      <vt:lpstr>1_Personalizar design</vt:lpstr>
      <vt:lpstr>Personalizar design</vt:lpstr>
      <vt:lpstr>Apresentação do PowerPoint</vt:lpstr>
      <vt:lpstr>Apresentação do PowerPoint</vt:lpstr>
      <vt:lpstr>RELAÇÃO E FUNÇÃO</vt:lpstr>
      <vt:lpstr>Produto Cartesiano</vt:lpstr>
      <vt:lpstr>Relação</vt:lpstr>
      <vt:lpstr>Domínio e Imagem</vt:lpstr>
      <vt:lpstr>Função</vt:lpstr>
      <vt:lpstr>Apresentação do PowerPoint</vt:lpstr>
      <vt:lpstr>Apresentação do PowerPoint</vt:lpstr>
      <vt:lpstr>Determinação do domínio de uma função</vt:lpstr>
      <vt:lpstr>Exercícios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LUCIANO GALDINO</cp:lastModifiedBy>
  <cp:revision>117</cp:revision>
  <dcterms:created xsi:type="dcterms:W3CDTF">2019-02-15T12:16:11Z</dcterms:created>
  <dcterms:modified xsi:type="dcterms:W3CDTF">2023-03-24T14:30:47Z</dcterms:modified>
</cp:coreProperties>
</file>