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4"/>
  </p:notesMasterIdLst>
  <p:sldIdLst>
    <p:sldId id="278" r:id="rId4"/>
    <p:sldId id="281" r:id="rId5"/>
    <p:sldId id="350" r:id="rId6"/>
    <p:sldId id="257" r:id="rId7"/>
    <p:sldId id="258" r:id="rId8"/>
    <p:sldId id="259" r:id="rId9"/>
    <p:sldId id="269" r:id="rId10"/>
    <p:sldId id="260" r:id="rId11"/>
    <p:sldId id="351" r:id="rId12"/>
    <p:sldId id="277" r:id="rId1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74" y="84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264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4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437"/>
            <a:ext cx="8520600" cy="57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3542"/>
            <a:ext cx="8520600" cy="341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7535"/>
            <a:ext cx="548700" cy="393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9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214CB39-5A53-485F-80C5-0F12C0B38D5B}"/>
              </a:ext>
            </a:extLst>
          </p:cNvPr>
          <p:cNvSpPr txBox="1"/>
          <p:nvPr/>
        </p:nvSpPr>
        <p:spPr>
          <a:xfrm>
            <a:off x="699834" y="1327448"/>
            <a:ext cx="7997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Gotham HTF" pitchFamily="50" charset="0"/>
                <a:cs typeface="Gotham HTF Light"/>
              </a:rPr>
              <a:t>DIFFERENTIATED </a:t>
            </a:r>
            <a:r>
              <a:rPr lang="en-US" sz="3500" dirty="0">
                <a:latin typeface="Gotham HTF" pitchFamily="50" charset="0"/>
                <a:cs typeface="Gotham HTF Medium"/>
              </a:rPr>
              <a:t>PROBLEM SOLVING</a:t>
            </a:r>
          </a:p>
          <a:p>
            <a:pPr algn="ctr"/>
            <a:r>
              <a:rPr lang="en-US" sz="3500" dirty="0">
                <a:latin typeface="Gotham HTF" pitchFamily="50" charset="0"/>
                <a:cs typeface="Gotham HTF Medium"/>
              </a:rPr>
              <a:t>(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Soluções</a:t>
            </a:r>
            <a:r>
              <a:rPr lang="en-US" sz="3500" dirty="0">
                <a:latin typeface="Gotham HTF" pitchFamily="50" charset="0"/>
                <a:cs typeface="Gotham HTF Medium"/>
              </a:rPr>
              <a:t>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Diferenciadas</a:t>
            </a:r>
            <a:r>
              <a:rPr lang="en-US" sz="3500" dirty="0">
                <a:latin typeface="Gotham HTF" pitchFamily="50" charset="0"/>
                <a:cs typeface="Gotham HTF Medium"/>
              </a:rPr>
              <a:t> de </a:t>
            </a:r>
            <a:r>
              <a:rPr lang="en-US" sz="3500" dirty="0" err="1">
                <a:latin typeface="Gotham HTF" pitchFamily="50" charset="0"/>
                <a:cs typeface="Gotham HTF Medium"/>
              </a:rPr>
              <a:t>Problemas</a:t>
            </a:r>
            <a:r>
              <a:rPr lang="en-US" sz="3500" dirty="0">
                <a:latin typeface="Gotham HTF" pitchFamily="50" charset="0"/>
                <a:cs typeface="Gotham HTF Light"/>
              </a:rPr>
              <a:t>-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Cálculo</a:t>
            </a:r>
            <a:r>
              <a:rPr lang="en-US" sz="3500" dirty="0">
                <a:latin typeface="Gotham HTF" pitchFamily="50" charset="0"/>
                <a:cs typeface="Gotham HTF Light"/>
              </a:rPr>
              <a:t> </a:t>
            </a:r>
            <a:r>
              <a:rPr lang="en-US" sz="3500" dirty="0" err="1">
                <a:latin typeface="Gotham HTF" pitchFamily="50" charset="0"/>
                <a:cs typeface="Gotham HTF Light"/>
              </a:rPr>
              <a:t>Diferencial</a:t>
            </a:r>
            <a:r>
              <a:rPr lang="en-US" sz="3500" dirty="0">
                <a:latin typeface="Gotham HTF" pitchFamily="50" charset="0"/>
                <a:cs typeface="Gotham HTF Light"/>
              </a:rPr>
              <a:t> e Integral)</a:t>
            </a:r>
          </a:p>
          <a:p>
            <a:pPr algn="ctr"/>
            <a:endParaRPr lang="en-US" sz="3500" dirty="0"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6956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5200"/>
            </a:pPr>
            <a:r>
              <a:rPr lang="pt-BR" sz="4000" dirty="0"/>
              <a:t>EQUAÇÕES E FUNÇÕES EXPONENCIAIS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7975" y="423318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pt-BR" sz="2600" b="1">
                <a:solidFill>
                  <a:schemeClr val="dk1"/>
                </a:solidFill>
              </a:rPr>
              <a:t>Prof. Luciano Galdino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950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Equação Exponencial</a:t>
            </a:r>
            <a:endParaRPr sz="3200" b="1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519402" y="934331"/>
            <a:ext cx="7743244" cy="64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pt-BR" sz="2400" dirty="0">
                <a:solidFill>
                  <a:schemeClr val="dk1"/>
                </a:solidFill>
                <a:sym typeface="Arial"/>
              </a:rPr>
              <a:t>Equações nas quais a incógnita aparece no expoente.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19403" y="1741441"/>
            <a:ext cx="5424999" cy="311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2</a:t>
            </a:r>
            <a:r>
              <a:rPr lang="pt-BR" sz="2400" baseline="30000" dirty="0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= 64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endParaRPr lang="pt-BR" sz="24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pt-BR" sz="2400" dirty="0">
                <a:solidFill>
                  <a:schemeClr val="dk1"/>
                </a:solidFill>
              </a:rPr>
              <a:t>25</a:t>
            </a:r>
            <a:r>
              <a:rPr lang="pt-BR" sz="2400" baseline="30000" dirty="0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– 6.5</a:t>
            </a:r>
            <a:r>
              <a:rPr lang="pt-BR" sz="2400" baseline="30000" dirty="0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+ 5 = 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68725" y="911900"/>
            <a:ext cx="8119336" cy="82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1)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 .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m+n</a:t>
            </a:r>
            <a:r>
              <a:rPr lang="pt-BR" sz="2400" baseline="30000" dirty="0">
                <a:solidFill>
                  <a:schemeClr val="dk1"/>
                </a:solidFill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500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Propriedades das Potências</a:t>
            </a:r>
            <a:endParaRPr sz="3200" b="1"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0E262000-FB92-46A3-9013-A3B073785972}"/>
              </a:ext>
            </a:extLst>
          </p:cNvPr>
          <p:cNvSpPr txBox="1">
            <a:spLocks/>
          </p:cNvSpPr>
          <p:nvPr/>
        </p:nvSpPr>
        <p:spPr>
          <a:xfrm>
            <a:off x="568725" y="1678837"/>
            <a:ext cx="8119336" cy="83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2)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 :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baseline="30000" dirty="0">
                <a:solidFill>
                  <a:schemeClr val="dk1"/>
                </a:solidFill>
              </a:rPr>
              <a:t>-n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p:sp>
        <p:nvSpPr>
          <p:cNvPr id="7" name="Google Shape;67;p15">
            <a:extLst>
              <a:ext uri="{FF2B5EF4-FFF2-40B4-BE49-F238E27FC236}">
                <a16:creationId xmlns:a16="http://schemas.microsoft.com/office/drawing/2014/main" id="{1E4407B3-9684-471B-8249-3EC05B3AD3D2}"/>
              </a:ext>
            </a:extLst>
          </p:cNvPr>
          <p:cNvSpPr txBox="1">
            <a:spLocks/>
          </p:cNvSpPr>
          <p:nvPr/>
        </p:nvSpPr>
        <p:spPr>
          <a:xfrm>
            <a:off x="568725" y="2443421"/>
            <a:ext cx="8119336" cy="83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3) (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</a:t>
            </a:r>
            <a:r>
              <a:rPr lang="pt-BR" sz="2400" dirty="0">
                <a:solidFill>
                  <a:schemeClr val="dk1"/>
                </a:solidFill>
              </a:rPr>
              <a:t>)</a:t>
            </a:r>
            <a:r>
              <a:rPr lang="pt-BR" sz="2400" baseline="30000" dirty="0">
                <a:solidFill>
                  <a:schemeClr val="dk1"/>
                </a:solidFill>
              </a:rPr>
              <a:t>n</a:t>
            </a:r>
            <a:r>
              <a:rPr lang="pt-BR" sz="2400" dirty="0">
                <a:solidFill>
                  <a:schemeClr val="dk1"/>
                </a:solidFill>
              </a:rPr>
              <a:t> =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m.n</a:t>
            </a:r>
            <a:r>
              <a:rPr lang="pt-BR" sz="2400" baseline="30000" dirty="0">
                <a:solidFill>
                  <a:schemeClr val="dk1"/>
                </a:solidFill>
              </a:rPr>
              <a:t> </a:t>
            </a:r>
          </a:p>
          <a:p>
            <a:pPr marL="0" indent="0">
              <a:lnSpc>
                <a:spcPct val="114999"/>
              </a:lnSpc>
              <a:buNone/>
            </a:pPr>
            <a:endParaRPr lang="pt-BR" baseline="300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3252073"/>
                <a:ext cx="8119336" cy="742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4)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pt-BR" sz="24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400" i="1" baseline="30000" dirty="0" err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pt-BR" sz="2400" dirty="0">
                    <a:solidFill>
                      <a:schemeClr val="dk1"/>
                    </a:solidFill>
                  </a:rPr>
                  <a:t> = </a:t>
                </a:r>
                <a:r>
                  <a:rPr lang="pt-BR" sz="2400" dirty="0" err="1">
                    <a:solidFill>
                      <a:schemeClr val="dk1"/>
                    </a:solidFill>
                  </a:rPr>
                  <a:t>a</a:t>
                </a:r>
                <a:r>
                  <a:rPr lang="pt-BR" sz="2400" baseline="30000" dirty="0" err="1">
                    <a:solidFill>
                      <a:schemeClr val="dk1"/>
                    </a:solidFill>
                  </a:rPr>
                  <a:t>m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/n </a:t>
                </a: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" name="Google Shape;67;p15">
                <a:extLst>
                  <a:ext uri="{FF2B5EF4-FFF2-40B4-BE49-F238E27FC236}">
                    <a16:creationId xmlns:a16="http://schemas.microsoft.com/office/drawing/2014/main" id="{3D4AE5F3-B8B4-4CD3-8A74-EBDEB3D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3252073"/>
                <a:ext cx="8119336" cy="742550"/>
              </a:xfrm>
              <a:prstGeom prst="rect">
                <a:avLst/>
              </a:prstGeom>
              <a:blipFill>
                <a:blip r:embed="rId3"/>
                <a:stretch>
                  <a:fillRect l="-1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67;p15">
                <a:extLst>
                  <a:ext uri="{FF2B5EF4-FFF2-40B4-BE49-F238E27FC236}">
                    <a16:creationId xmlns:a16="http://schemas.microsoft.com/office/drawing/2014/main" id="{354A62BC-E793-473C-8418-C37E84C7A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725" y="3873436"/>
                <a:ext cx="8119336" cy="1075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5) </a:t>
                </a:r>
                <a:r>
                  <a:rPr lang="pt-BR" sz="2400" dirty="0" err="1">
                    <a:solidFill>
                      <a:schemeClr val="dk1"/>
                    </a:solidFill>
                  </a:rPr>
                  <a:t>a</a:t>
                </a:r>
                <a:r>
                  <a:rPr lang="pt-BR" sz="2400" baseline="30000" dirty="0" err="1">
                    <a:solidFill>
                      <a:schemeClr val="dk1"/>
                    </a:solidFill>
                  </a:rPr>
                  <a:t>-n</a:t>
                </a:r>
                <a:r>
                  <a:rPr lang="pt-BR" sz="2400" baseline="30000" dirty="0">
                    <a:solidFill>
                      <a:schemeClr val="dk1"/>
                    </a:solidFill>
                  </a:rPr>
                  <a:t> </a:t>
                </a:r>
                <a:r>
                  <a:rPr lang="pt-BR" sz="2400" dirty="0">
                    <a:solidFill>
                      <a:schemeClr val="dk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400" dirty="0">
                            <a:solidFill>
                              <a:schemeClr val="dk1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pt-BR" sz="2400" baseline="30000" dirty="0">
                            <a:solidFill>
                              <a:schemeClr val="dk1"/>
                            </a:solidFill>
                          </a:rPr>
                          <m:t>n</m:t>
                        </m:r>
                      </m:den>
                    </m:f>
                  </m:oMath>
                </a14:m>
                <a:endParaRPr lang="pt-BR" sz="2400" baseline="30000" dirty="0">
                  <a:solidFill>
                    <a:schemeClr val="dk1"/>
                  </a:solidFill>
                </a:endParaRPr>
              </a:p>
              <a:p>
                <a:pPr marL="0" indent="0">
                  <a:lnSpc>
                    <a:spcPct val="114999"/>
                  </a:lnSpc>
                  <a:buNone/>
                </a:pPr>
                <a:endParaRPr lang="pt-BR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9" name="Google Shape;67;p15">
                <a:extLst>
                  <a:ext uri="{FF2B5EF4-FFF2-40B4-BE49-F238E27FC236}">
                    <a16:creationId xmlns:a16="http://schemas.microsoft.com/office/drawing/2014/main" id="{354A62BC-E793-473C-8418-C37E84C7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5" y="3873436"/>
                <a:ext cx="8119336" cy="1075518"/>
              </a:xfrm>
              <a:prstGeom prst="rect">
                <a:avLst/>
              </a:prstGeom>
              <a:blipFill>
                <a:blip r:embed="rId4"/>
                <a:stretch>
                  <a:fillRect l="-1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93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Resolução das Equações Exponenciais</a:t>
            </a:r>
            <a:endParaRPr sz="3200" b="1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0419" y="711250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1) 2</a:t>
            </a:r>
            <a:r>
              <a:rPr lang="pt-BR" sz="2400" baseline="30000" dirty="0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= 32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F12E04EA-5FFE-4B0B-AA3E-9A36A528FBDC}"/>
              </a:ext>
            </a:extLst>
          </p:cNvPr>
          <p:cNvSpPr txBox="1">
            <a:spLocks/>
          </p:cNvSpPr>
          <p:nvPr/>
        </p:nvSpPr>
        <p:spPr>
          <a:xfrm>
            <a:off x="530419" y="1508762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2) </a:t>
            </a:r>
            <a:r>
              <a:rPr lang="pt-BR" sz="2400" dirty="0">
                <a:solidFill>
                  <a:schemeClr val="tx1"/>
                </a:solidFill>
              </a:rPr>
              <a:t>4</a:t>
            </a:r>
            <a:r>
              <a:rPr lang="pt-BR" sz="2400" baseline="30000" dirty="0">
                <a:solidFill>
                  <a:schemeClr val="tx1"/>
                </a:solidFill>
              </a:rPr>
              <a:t>x </a:t>
            </a:r>
            <a:r>
              <a:rPr lang="pt-BR" sz="2400" dirty="0">
                <a:solidFill>
                  <a:schemeClr val="tx1"/>
                </a:solidFill>
              </a:rPr>
              <a:t>· 16</a:t>
            </a:r>
            <a:r>
              <a:rPr lang="pt-BR" sz="2400" baseline="-25000" dirty="0">
                <a:solidFill>
                  <a:schemeClr val="tx1"/>
                </a:solidFill>
              </a:rPr>
              <a:t> </a:t>
            </a:r>
            <a:r>
              <a:rPr lang="pt-BR" sz="2400" dirty="0">
                <a:solidFill>
                  <a:schemeClr val="tx1"/>
                </a:solidFill>
              </a:rPr>
              <a:t>= 1024</a:t>
            </a:r>
          </a:p>
        </p:txBody>
      </p:sp>
      <p:sp>
        <p:nvSpPr>
          <p:cNvPr id="10" name="Google Shape;76;p16">
            <a:extLst>
              <a:ext uri="{FF2B5EF4-FFF2-40B4-BE49-F238E27FC236}">
                <a16:creationId xmlns:a16="http://schemas.microsoft.com/office/drawing/2014/main" id="{1FC1B965-FDF9-40A8-936A-2AEA6AB2816C}"/>
              </a:ext>
            </a:extLst>
          </p:cNvPr>
          <p:cNvSpPr txBox="1">
            <a:spLocks/>
          </p:cNvSpPr>
          <p:nvPr/>
        </p:nvSpPr>
        <p:spPr>
          <a:xfrm>
            <a:off x="530419" y="4043766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5) </a:t>
            </a:r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baseline="30000" dirty="0">
                <a:solidFill>
                  <a:schemeClr val="tx1"/>
                </a:solidFill>
              </a:rPr>
              <a:t>x² – 4 </a:t>
            </a:r>
            <a:r>
              <a:rPr lang="pt-BR" sz="2400" dirty="0">
                <a:solidFill>
                  <a:schemeClr val="tx1"/>
                </a:solidFill>
              </a:rPr>
              <a:t>= 8</a:t>
            </a:r>
            <a:r>
              <a:rPr lang="pt-BR" sz="2400" baseline="30000" dirty="0">
                <a:solidFill>
                  <a:schemeClr val="tx1"/>
                </a:solidFill>
              </a:rPr>
              <a:t>– x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1" name="Google Shape;76;p16">
            <a:extLst>
              <a:ext uri="{FF2B5EF4-FFF2-40B4-BE49-F238E27FC236}">
                <a16:creationId xmlns:a16="http://schemas.microsoft.com/office/drawing/2014/main" id="{F157F22D-376F-42DF-833C-00A2FF8E6C8B}"/>
              </a:ext>
            </a:extLst>
          </p:cNvPr>
          <p:cNvSpPr txBox="1">
            <a:spLocks/>
          </p:cNvSpPr>
          <p:nvPr/>
        </p:nvSpPr>
        <p:spPr>
          <a:xfrm>
            <a:off x="530419" y="2313088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3) </a:t>
            </a:r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baseline="30000" dirty="0">
                <a:solidFill>
                  <a:schemeClr val="tx1"/>
                </a:solidFill>
              </a:rPr>
              <a:t>x² – 4 </a:t>
            </a:r>
            <a:r>
              <a:rPr lang="pt-BR" sz="2400" dirty="0">
                <a:solidFill>
                  <a:schemeClr val="tx1"/>
                </a:solidFill>
              </a:rPr>
              <a:t>= 1</a:t>
            </a:r>
          </a:p>
        </p:txBody>
      </p:sp>
      <p:sp>
        <p:nvSpPr>
          <p:cNvPr id="12" name="Google Shape;76;p16">
            <a:extLst>
              <a:ext uri="{FF2B5EF4-FFF2-40B4-BE49-F238E27FC236}">
                <a16:creationId xmlns:a16="http://schemas.microsoft.com/office/drawing/2014/main" id="{D3CF8422-F4EB-4C3F-A28C-5C4E8D0181B2}"/>
              </a:ext>
            </a:extLst>
          </p:cNvPr>
          <p:cNvSpPr txBox="1">
            <a:spLocks/>
          </p:cNvSpPr>
          <p:nvPr/>
        </p:nvSpPr>
        <p:spPr>
          <a:xfrm>
            <a:off x="530419" y="3161482"/>
            <a:ext cx="7201804" cy="6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4) </a:t>
            </a:r>
            <a:r>
              <a:rPr lang="pt-BR" sz="2400" dirty="0">
                <a:solidFill>
                  <a:schemeClr val="tx1"/>
                </a:solidFill>
              </a:rPr>
              <a:t>2</a:t>
            </a:r>
            <a:r>
              <a:rPr lang="pt-BR" sz="2400" baseline="30000" dirty="0">
                <a:solidFill>
                  <a:schemeClr val="tx1"/>
                </a:solidFill>
              </a:rPr>
              <a:t>x² </a:t>
            </a:r>
            <a:r>
              <a:rPr lang="pt-BR" sz="2400" dirty="0">
                <a:solidFill>
                  <a:schemeClr val="tx1"/>
                </a:solidFill>
              </a:rPr>
              <a:t>.4</a:t>
            </a:r>
            <a:r>
              <a:rPr lang="pt-BR" sz="2400" baseline="30000" dirty="0">
                <a:solidFill>
                  <a:schemeClr val="tx1"/>
                </a:solidFill>
              </a:rPr>
              <a:t>x  </a:t>
            </a:r>
            <a:r>
              <a:rPr lang="pt-BR" sz="2400" dirty="0">
                <a:solidFill>
                  <a:schemeClr val="tx1"/>
                </a:solidFill>
              </a:rPr>
              <a:t>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936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  <a:buSzPts val="990"/>
            </a:pPr>
            <a:r>
              <a:rPr lang="pt-BR" sz="3200" b="1" dirty="0"/>
              <a:t>Funções Exponenciais</a:t>
            </a:r>
            <a:endParaRPr sz="3200" b="1" dirty="0"/>
          </a:p>
        </p:txBody>
      </p:sp>
      <p:sp>
        <p:nvSpPr>
          <p:cNvPr id="13" name="Google Shape;61;p14">
            <a:extLst>
              <a:ext uri="{FF2B5EF4-FFF2-40B4-BE49-F238E27FC236}">
                <a16:creationId xmlns:a16="http://schemas.microsoft.com/office/drawing/2014/main" id="{7230100F-8D75-49F1-A0E0-E923FF395849}"/>
              </a:ext>
            </a:extLst>
          </p:cNvPr>
          <p:cNvSpPr txBox="1">
            <a:spLocks/>
          </p:cNvSpPr>
          <p:nvPr/>
        </p:nvSpPr>
        <p:spPr>
          <a:xfrm>
            <a:off x="519402" y="934331"/>
            <a:ext cx="7743244" cy="12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dk1"/>
                </a:solidFill>
              </a:rPr>
              <a:t>Função f, de R em R, que a todo número x associa o número </a:t>
            </a:r>
            <a:r>
              <a:rPr lang="pt-BR" sz="2400" dirty="0" err="1">
                <a:solidFill>
                  <a:schemeClr val="dk1"/>
                </a:solidFill>
              </a:rPr>
              <a:t>a</a:t>
            </a:r>
            <a:r>
              <a:rPr lang="pt-BR" sz="2400" baseline="30000" dirty="0" err="1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, sendo a &gt; 0 e a ≠ 1.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884FC4-ABB2-4395-8757-08258E96E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99" y="2115439"/>
            <a:ext cx="3362325" cy="27241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ED7B2A-EDD8-403E-ACE0-28650387D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22" y="2039239"/>
            <a:ext cx="3438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3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0419" y="355636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pt-BR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6;p16">
            <a:extLst>
              <a:ext uri="{FF2B5EF4-FFF2-40B4-BE49-F238E27FC236}">
                <a16:creationId xmlns:a16="http://schemas.microsoft.com/office/drawing/2014/main" id="{5F94C059-B5AA-4790-BCD0-B3601D2D8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419" y="1193091"/>
            <a:ext cx="7201804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14999"/>
              </a:lnSpc>
              <a:buNone/>
            </a:pPr>
            <a:r>
              <a:rPr lang="pt-BR" sz="2400" dirty="0">
                <a:solidFill>
                  <a:schemeClr val="dk1"/>
                </a:solidFill>
              </a:rPr>
              <a:t>1) f(x) = 2</a:t>
            </a:r>
            <a:r>
              <a:rPr lang="pt-BR" sz="2400" baseline="30000" dirty="0">
                <a:solidFill>
                  <a:schemeClr val="dk1"/>
                </a:solidFill>
              </a:rPr>
              <a:t>x</a:t>
            </a:r>
            <a:r>
              <a:rPr lang="pt-BR" sz="2400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19" y="2187934"/>
                <a:ext cx="7201804" cy="1119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>
                  <a:lnSpc>
                    <a:spcPct val="114999"/>
                  </a:lnSpc>
                  <a:buNone/>
                </a:pPr>
                <a:r>
                  <a:rPr lang="pt-BR" sz="2400" dirty="0">
                    <a:solidFill>
                      <a:schemeClr val="dk1"/>
                    </a:solidFill>
                  </a:rPr>
                  <a:t>2) 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Google Shape;76;p16">
                <a:extLst>
                  <a:ext uri="{FF2B5EF4-FFF2-40B4-BE49-F238E27FC236}">
                    <a16:creationId xmlns:a16="http://schemas.microsoft.com/office/drawing/2014/main" id="{BDE8B299-2F1F-412B-AC33-CE90D581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9" y="2187934"/>
                <a:ext cx="7201804" cy="1119883"/>
              </a:xfrm>
              <a:prstGeom prst="rect">
                <a:avLst/>
              </a:prstGeom>
              <a:blipFill>
                <a:blip r:embed="rId3"/>
                <a:stretch>
                  <a:fillRect l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530419" y="355636"/>
            <a:ext cx="7858800" cy="7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200"/>
              </a:spcAft>
              <a:buClr>
                <a:schemeClr val="dk2"/>
              </a:buClr>
              <a:buSzPts val="1800"/>
            </a:pPr>
            <a:r>
              <a:rPr lang="pt-BR" sz="25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Aplicação 1:</a:t>
            </a:r>
            <a:endParaRPr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6;p16">
            <a:extLst>
              <a:ext uri="{FF2B5EF4-FFF2-40B4-BE49-F238E27FC236}">
                <a16:creationId xmlns:a16="http://schemas.microsoft.com/office/drawing/2014/main" id="{5F94C059-B5AA-4790-BCD0-B3601D2D8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420" y="948456"/>
            <a:ext cx="8261041" cy="238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aplica 30000 reais em um tipo de investimento com taxa média de juros de 0,5% ao mês. Quanto dinheiro haverá na conta após 5 anos sem movimentação?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9699</TotalTime>
  <Words>207</Words>
  <Application>Microsoft Office PowerPoint</Application>
  <PresentationFormat>Personalizar</PresentationFormat>
  <Paragraphs>32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Gotham HTF</vt:lpstr>
      <vt:lpstr>Office Theme</vt:lpstr>
      <vt:lpstr>1_Personalizar design</vt:lpstr>
      <vt:lpstr>Personalizar design</vt:lpstr>
      <vt:lpstr>Apresentação do PowerPoint</vt:lpstr>
      <vt:lpstr>Apresentação do PowerPoint</vt:lpstr>
      <vt:lpstr>EQUAÇÕES E FUNÇÕES EXPONENCIAIS</vt:lpstr>
      <vt:lpstr>Equação Exponencial</vt:lpstr>
      <vt:lpstr>Propriedades das Potências</vt:lpstr>
      <vt:lpstr>Resolução das Equações Exponenciais</vt:lpstr>
      <vt:lpstr>Funções Exponenciais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LUCIANO GALDINO</cp:lastModifiedBy>
  <cp:revision>122</cp:revision>
  <dcterms:created xsi:type="dcterms:W3CDTF">2019-02-15T12:16:11Z</dcterms:created>
  <dcterms:modified xsi:type="dcterms:W3CDTF">2023-10-03T14:49:28Z</dcterms:modified>
</cp:coreProperties>
</file>